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9240C7-0B11-43F3-A2D6-42B03B5B8C04}" type="doc">
      <dgm:prSet loTypeId="urn:microsoft.com/office/officeart/2005/8/layout/vProcess5" loCatId="process" qsTypeId="urn:microsoft.com/office/officeart/2005/8/quickstyle/simple1" qsCatId="simple" csTypeId="urn:microsoft.com/office/officeart/2005/8/colors/accent0_2" csCatId="mainScheme" phldr="1"/>
      <dgm:spPr/>
      <dgm:t>
        <a:bodyPr/>
        <a:lstStyle/>
        <a:p>
          <a:endParaRPr lang="en-US"/>
        </a:p>
      </dgm:t>
    </dgm:pt>
    <dgm:pt modelId="{F1C851B7-878F-4B9C-A753-71EBBD637A87}">
      <dgm:prSet/>
      <dgm:spPr/>
      <dgm:t>
        <a:bodyPr/>
        <a:lstStyle/>
        <a:p>
          <a:pPr algn="just"/>
          <a:r>
            <a:rPr lang="en-US" dirty="0" smtClean="0">
              <a:solidFill>
                <a:schemeClr val="tx1"/>
              </a:solidFill>
              <a:latin typeface="Times New Roman" panose="02020603050405020304" pitchFamily="18" charset="0"/>
              <a:cs typeface="Times New Roman" panose="02020603050405020304" pitchFamily="18" charset="0"/>
            </a:rPr>
            <a:t>Banks can provide a wider range of products / services in mutual funds by introducing innovative schemes and extend their professionalism to the mutual funds industry.</a:t>
          </a:r>
          <a:endParaRPr lang="en-US" dirty="0" smtClean="0">
            <a:solidFill>
              <a:schemeClr val="tx1"/>
            </a:solidFill>
            <a:latin typeface="Times New Roman" panose="02020603050405020304" pitchFamily="18" charset="0"/>
            <a:cs typeface="Times New Roman" panose="02020603050405020304" pitchFamily="18" charset="0"/>
          </a:endParaRPr>
        </a:p>
      </dgm:t>
    </dgm:pt>
    <dgm:pt modelId="{580810E4-3DEF-46C2-B3C9-508E171A69B7}" type="parTrans" cxnId="{E77DC50D-23D8-4971-AFE4-6264F983AD5D}">
      <dgm:prSet/>
      <dgm:spPr/>
      <dgm:t>
        <a:bodyPr/>
        <a:lstStyle/>
        <a:p>
          <a:endParaRPr lang="en-US"/>
        </a:p>
      </dgm:t>
    </dgm:pt>
    <dgm:pt modelId="{F7E74DE0-D9A3-4D5B-8CD2-6913892DAD74}" type="sibTrans" cxnId="{E77DC50D-23D8-4971-AFE4-6264F983AD5D}">
      <dgm:prSet/>
      <dgm:spPr/>
      <dgm:t>
        <a:bodyPr/>
        <a:lstStyle/>
        <a:p>
          <a:endParaRPr lang="en-US"/>
        </a:p>
      </dgm:t>
    </dgm:pt>
    <dgm:pt modelId="{1BE14C32-EE75-46D9-948D-0F489F16DECE}">
      <dgm:prSet/>
      <dgm:spPr/>
      <dgm:t>
        <a:bodyPr/>
        <a:lstStyle/>
        <a:p>
          <a:pPr algn="just"/>
          <a:r>
            <a:rPr lang="en-US" dirty="0" smtClean="0">
              <a:solidFill>
                <a:schemeClr val="tx1"/>
              </a:solidFill>
              <a:latin typeface="Times New Roman" panose="02020603050405020304" pitchFamily="18" charset="0"/>
              <a:cs typeface="Times New Roman" panose="02020603050405020304" pitchFamily="18" charset="0"/>
            </a:rPr>
            <a:t>Banks , as merchant banks, have wide experience in the capital market and hence managing a mutual fund may not be a big problem for them.</a:t>
          </a:r>
          <a:endParaRPr lang="en-US" dirty="0" smtClean="0">
            <a:solidFill>
              <a:schemeClr val="tx1"/>
            </a:solidFill>
            <a:latin typeface="Times New Roman" panose="02020603050405020304" pitchFamily="18" charset="0"/>
            <a:cs typeface="Times New Roman" panose="02020603050405020304" pitchFamily="18" charset="0"/>
          </a:endParaRPr>
        </a:p>
      </dgm:t>
    </dgm:pt>
    <dgm:pt modelId="{40458542-900D-4BE8-A853-429089CCE864}" type="parTrans" cxnId="{500DE208-315E-4404-813D-2802516EF515}">
      <dgm:prSet/>
      <dgm:spPr/>
      <dgm:t>
        <a:bodyPr/>
        <a:lstStyle/>
        <a:p>
          <a:endParaRPr lang="en-US"/>
        </a:p>
      </dgm:t>
    </dgm:pt>
    <dgm:pt modelId="{172C6D0A-DBA7-4595-8CE8-52B1AC8F5626}" type="sibTrans" cxnId="{500DE208-315E-4404-813D-2802516EF515}">
      <dgm:prSet/>
      <dgm:spPr/>
      <dgm:t>
        <a:bodyPr/>
        <a:lstStyle/>
        <a:p>
          <a:endParaRPr lang="en-US"/>
        </a:p>
      </dgm:t>
    </dgm:pt>
    <dgm:pt modelId="{7527A57C-6457-4EF2-AAB0-3F8B827FFC78}">
      <dgm:prSet/>
      <dgm:spPr/>
      <dgm:t>
        <a:bodyPr/>
        <a:lstStyle/>
        <a:p>
          <a:r>
            <a:rPr lang="en-US" dirty="0" smtClean="0">
              <a:solidFill>
                <a:schemeClr val="tx1"/>
              </a:solidFill>
              <a:latin typeface="Times New Roman" panose="02020603050405020304" pitchFamily="18" charset="0"/>
              <a:cs typeface="Times New Roman" panose="02020603050405020304" pitchFamily="18" charset="0"/>
            </a:rPr>
            <a:t>The entry of banks would provide much needed competition in the mutual industry which has been hitherto monopolized by the UTI. This competition will improve customer service and widen customer choice also.</a:t>
          </a:r>
          <a:endParaRPr lang="en-US" dirty="0" smtClean="0">
            <a:solidFill>
              <a:schemeClr val="tx1"/>
            </a:solidFill>
            <a:latin typeface="Times New Roman" panose="02020603050405020304" pitchFamily="18" charset="0"/>
            <a:cs typeface="Times New Roman" panose="02020603050405020304" pitchFamily="18" charset="0"/>
          </a:endParaRPr>
        </a:p>
      </dgm:t>
    </dgm:pt>
    <dgm:pt modelId="{21C19C8A-4C9C-4B46-ADCE-67262BF9C175}" type="parTrans" cxnId="{B924D63C-B9CF-4DA9-A137-E592083250B7}">
      <dgm:prSet/>
      <dgm:spPr/>
      <dgm:t>
        <a:bodyPr/>
        <a:lstStyle/>
        <a:p>
          <a:endParaRPr lang="en-US"/>
        </a:p>
      </dgm:t>
    </dgm:pt>
    <dgm:pt modelId="{52E9E903-F46B-4545-8B7B-9E44EBF51B9F}" type="sibTrans" cxnId="{B924D63C-B9CF-4DA9-A137-E592083250B7}">
      <dgm:prSet/>
      <dgm:spPr/>
      <dgm:t>
        <a:bodyPr/>
        <a:lstStyle/>
        <a:p>
          <a:endParaRPr lang="en-US"/>
        </a:p>
      </dgm:t>
    </dgm:pt>
    <dgm:pt modelId="{4F9EBFB0-8DB5-4749-A63B-21D5E919AB09}" type="pres">
      <dgm:prSet presAssocID="{B59240C7-0B11-43F3-A2D6-42B03B5B8C04}" presName="outerComposite" presStyleCnt="0">
        <dgm:presLayoutVars>
          <dgm:chMax val="5"/>
          <dgm:dir/>
          <dgm:resizeHandles val="exact"/>
        </dgm:presLayoutVars>
      </dgm:prSet>
      <dgm:spPr/>
    </dgm:pt>
    <dgm:pt modelId="{DDDBA6BD-92DF-4A0F-B345-25526952D1A6}" type="pres">
      <dgm:prSet presAssocID="{B59240C7-0B11-43F3-A2D6-42B03B5B8C04}" presName="dummyMaxCanvas" presStyleCnt="0">
        <dgm:presLayoutVars/>
      </dgm:prSet>
      <dgm:spPr/>
    </dgm:pt>
    <dgm:pt modelId="{A148CDC7-0D18-4CA3-96F2-79B0FEE14BE9}" type="pres">
      <dgm:prSet presAssocID="{B59240C7-0B11-43F3-A2D6-42B03B5B8C04}" presName="ThreeNodes_1" presStyleLbl="node1" presStyleIdx="0" presStyleCnt="3">
        <dgm:presLayoutVars>
          <dgm:bulletEnabled val="1"/>
        </dgm:presLayoutVars>
      </dgm:prSet>
      <dgm:spPr/>
    </dgm:pt>
    <dgm:pt modelId="{C0F2199D-C118-4B17-ADE4-EEA2070C09B8}" type="pres">
      <dgm:prSet presAssocID="{B59240C7-0B11-43F3-A2D6-42B03B5B8C04}" presName="ThreeNodes_2" presStyleLbl="node1" presStyleIdx="1" presStyleCnt="3">
        <dgm:presLayoutVars>
          <dgm:bulletEnabled val="1"/>
        </dgm:presLayoutVars>
      </dgm:prSet>
      <dgm:spPr/>
    </dgm:pt>
    <dgm:pt modelId="{75F67971-54FA-4E4C-86A6-62D5BA7315CC}" type="pres">
      <dgm:prSet presAssocID="{B59240C7-0B11-43F3-A2D6-42B03B5B8C04}" presName="ThreeNodes_3" presStyleLbl="node1" presStyleIdx="2" presStyleCnt="3">
        <dgm:presLayoutVars>
          <dgm:bulletEnabled val="1"/>
        </dgm:presLayoutVars>
      </dgm:prSet>
      <dgm:spPr/>
    </dgm:pt>
    <dgm:pt modelId="{B40E1E2D-8389-42E2-8097-ACD1C65292AA}" type="pres">
      <dgm:prSet presAssocID="{B59240C7-0B11-43F3-A2D6-42B03B5B8C04}" presName="ThreeConn_1-2" presStyleLbl="fgAccFollowNode1" presStyleIdx="0" presStyleCnt="2">
        <dgm:presLayoutVars>
          <dgm:bulletEnabled val="1"/>
        </dgm:presLayoutVars>
      </dgm:prSet>
      <dgm:spPr/>
    </dgm:pt>
    <dgm:pt modelId="{66678AEF-CB5B-4B5F-BA52-92B3F56C89E5}" type="pres">
      <dgm:prSet presAssocID="{B59240C7-0B11-43F3-A2D6-42B03B5B8C04}" presName="ThreeConn_2-3" presStyleLbl="fgAccFollowNode1" presStyleIdx="1" presStyleCnt="2">
        <dgm:presLayoutVars>
          <dgm:bulletEnabled val="1"/>
        </dgm:presLayoutVars>
      </dgm:prSet>
      <dgm:spPr/>
    </dgm:pt>
    <dgm:pt modelId="{D6F7A24A-5521-41FE-B1F1-DBE91443CB4F}" type="pres">
      <dgm:prSet presAssocID="{B59240C7-0B11-43F3-A2D6-42B03B5B8C04}" presName="ThreeNodes_1_text" presStyleLbl="node1" presStyleIdx="2" presStyleCnt="3">
        <dgm:presLayoutVars>
          <dgm:bulletEnabled val="1"/>
        </dgm:presLayoutVars>
      </dgm:prSet>
      <dgm:spPr/>
    </dgm:pt>
    <dgm:pt modelId="{D6F64E89-D3A9-46B8-AA3A-B0946EA52008}" type="pres">
      <dgm:prSet presAssocID="{B59240C7-0B11-43F3-A2D6-42B03B5B8C04}" presName="ThreeNodes_2_text" presStyleLbl="node1" presStyleIdx="2" presStyleCnt="3">
        <dgm:presLayoutVars>
          <dgm:bulletEnabled val="1"/>
        </dgm:presLayoutVars>
      </dgm:prSet>
      <dgm:spPr/>
    </dgm:pt>
    <dgm:pt modelId="{D481E1A6-32B7-48A6-AB40-2F566EBFC5B9}" type="pres">
      <dgm:prSet presAssocID="{B59240C7-0B11-43F3-A2D6-42B03B5B8C04}" presName="ThreeNodes_3_text" presStyleLbl="node1" presStyleIdx="2" presStyleCnt="3">
        <dgm:presLayoutVars>
          <dgm:bulletEnabled val="1"/>
        </dgm:presLayoutVars>
      </dgm:prSet>
      <dgm:spPr/>
    </dgm:pt>
  </dgm:ptLst>
  <dgm:cxnLst>
    <dgm:cxn modelId="{A7F57400-03FC-4E86-BCA5-9151D38CF4E6}" type="presOf" srcId="{F1C851B7-878F-4B9C-A753-71EBBD637A87}" destId="{A148CDC7-0D18-4CA3-96F2-79B0FEE14BE9}" srcOrd="0" destOrd="0" presId="urn:microsoft.com/office/officeart/2005/8/layout/vProcess5"/>
    <dgm:cxn modelId="{E93A7963-F56C-4D73-B295-7A1EDD9465D2}" type="presOf" srcId="{F7E74DE0-D9A3-4D5B-8CD2-6913892DAD74}" destId="{B40E1E2D-8389-42E2-8097-ACD1C65292AA}" srcOrd="0" destOrd="0" presId="urn:microsoft.com/office/officeart/2005/8/layout/vProcess5"/>
    <dgm:cxn modelId="{BD966C6B-AFF1-4D5A-AAD0-1242BB0DD748}" type="presOf" srcId="{7527A57C-6457-4EF2-AAB0-3F8B827FFC78}" destId="{D481E1A6-32B7-48A6-AB40-2F566EBFC5B9}" srcOrd="1" destOrd="0" presId="urn:microsoft.com/office/officeart/2005/8/layout/vProcess5"/>
    <dgm:cxn modelId="{E77DC50D-23D8-4971-AFE4-6264F983AD5D}" srcId="{B59240C7-0B11-43F3-A2D6-42B03B5B8C04}" destId="{F1C851B7-878F-4B9C-A753-71EBBD637A87}" srcOrd="0" destOrd="0" parTransId="{580810E4-3DEF-46C2-B3C9-508E171A69B7}" sibTransId="{F7E74DE0-D9A3-4D5B-8CD2-6913892DAD74}"/>
    <dgm:cxn modelId="{E66D957A-4F64-46F6-A0C1-B99C619C3705}" type="presOf" srcId="{F1C851B7-878F-4B9C-A753-71EBBD637A87}" destId="{D6F7A24A-5521-41FE-B1F1-DBE91443CB4F}" srcOrd="1" destOrd="0" presId="urn:microsoft.com/office/officeart/2005/8/layout/vProcess5"/>
    <dgm:cxn modelId="{F7E0649C-5F1C-4A01-AB72-0B7119410406}" type="presOf" srcId="{172C6D0A-DBA7-4595-8CE8-52B1AC8F5626}" destId="{66678AEF-CB5B-4B5F-BA52-92B3F56C89E5}" srcOrd="0" destOrd="0" presId="urn:microsoft.com/office/officeart/2005/8/layout/vProcess5"/>
    <dgm:cxn modelId="{C43CEECF-58A6-43E5-8FD6-24F16C1944B8}" type="presOf" srcId="{1BE14C32-EE75-46D9-948D-0F489F16DECE}" destId="{C0F2199D-C118-4B17-ADE4-EEA2070C09B8}" srcOrd="0" destOrd="0" presId="urn:microsoft.com/office/officeart/2005/8/layout/vProcess5"/>
    <dgm:cxn modelId="{9FA8B9D2-DDFA-4B7B-ABD2-CB7ED058D8CA}" type="presOf" srcId="{B59240C7-0B11-43F3-A2D6-42B03B5B8C04}" destId="{4F9EBFB0-8DB5-4749-A63B-21D5E919AB09}" srcOrd="0" destOrd="0" presId="urn:microsoft.com/office/officeart/2005/8/layout/vProcess5"/>
    <dgm:cxn modelId="{F70A8049-56FE-4C57-BD62-3402E93D7C1D}" type="presOf" srcId="{7527A57C-6457-4EF2-AAB0-3F8B827FFC78}" destId="{75F67971-54FA-4E4C-86A6-62D5BA7315CC}" srcOrd="0" destOrd="0" presId="urn:microsoft.com/office/officeart/2005/8/layout/vProcess5"/>
    <dgm:cxn modelId="{B924D63C-B9CF-4DA9-A137-E592083250B7}" srcId="{B59240C7-0B11-43F3-A2D6-42B03B5B8C04}" destId="{7527A57C-6457-4EF2-AAB0-3F8B827FFC78}" srcOrd="2" destOrd="0" parTransId="{21C19C8A-4C9C-4B46-ADCE-67262BF9C175}" sibTransId="{52E9E903-F46B-4545-8B7B-9E44EBF51B9F}"/>
    <dgm:cxn modelId="{500DE208-315E-4404-813D-2802516EF515}" srcId="{B59240C7-0B11-43F3-A2D6-42B03B5B8C04}" destId="{1BE14C32-EE75-46D9-948D-0F489F16DECE}" srcOrd="1" destOrd="0" parTransId="{40458542-900D-4BE8-A853-429089CCE864}" sibTransId="{172C6D0A-DBA7-4595-8CE8-52B1AC8F5626}"/>
    <dgm:cxn modelId="{9B2BA582-26CA-4F4A-A2C4-11D1BB9593DD}" type="presOf" srcId="{1BE14C32-EE75-46D9-948D-0F489F16DECE}" destId="{D6F64E89-D3A9-46B8-AA3A-B0946EA52008}" srcOrd="1" destOrd="0" presId="urn:microsoft.com/office/officeart/2005/8/layout/vProcess5"/>
    <dgm:cxn modelId="{4E60B3D9-0130-4B53-A465-D1C4DAAFC0B4}" type="presParOf" srcId="{4F9EBFB0-8DB5-4749-A63B-21D5E919AB09}" destId="{DDDBA6BD-92DF-4A0F-B345-25526952D1A6}" srcOrd="0" destOrd="0" presId="urn:microsoft.com/office/officeart/2005/8/layout/vProcess5"/>
    <dgm:cxn modelId="{5058A1DF-C2D8-4E99-A1EF-BAB5AE480CDE}" type="presParOf" srcId="{4F9EBFB0-8DB5-4749-A63B-21D5E919AB09}" destId="{A148CDC7-0D18-4CA3-96F2-79B0FEE14BE9}" srcOrd="1" destOrd="0" presId="urn:microsoft.com/office/officeart/2005/8/layout/vProcess5"/>
    <dgm:cxn modelId="{8FE7C223-B2E2-4D5A-A35A-1D350E298AD6}" type="presParOf" srcId="{4F9EBFB0-8DB5-4749-A63B-21D5E919AB09}" destId="{C0F2199D-C118-4B17-ADE4-EEA2070C09B8}" srcOrd="2" destOrd="0" presId="urn:microsoft.com/office/officeart/2005/8/layout/vProcess5"/>
    <dgm:cxn modelId="{368C4CAB-1CFC-48B3-AC5A-9C5E09873C58}" type="presParOf" srcId="{4F9EBFB0-8DB5-4749-A63B-21D5E919AB09}" destId="{75F67971-54FA-4E4C-86A6-62D5BA7315CC}" srcOrd="3" destOrd="0" presId="urn:microsoft.com/office/officeart/2005/8/layout/vProcess5"/>
    <dgm:cxn modelId="{0CA72C1B-06F9-4F07-9F55-53580A3A3468}" type="presParOf" srcId="{4F9EBFB0-8DB5-4749-A63B-21D5E919AB09}" destId="{B40E1E2D-8389-42E2-8097-ACD1C65292AA}" srcOrd="4" destOrd="0" presId="urn:microsoft.com/office/officeart/2005/8/layout/vProcess5"/>
    <dgm:cxn modelId="{A841F33A-F89D-4111-92CA-D1882AE547B8}" type="presParOf" srcId="{4F9EBFB0-8DB5-4749-A63B-21D5E919AB09}" destId="{66678AEF-CB5B-4B5F-BA52-92B3F56C89E5}" srcOrd="5" destOrd="0" presId="urn:microsoft.com/office/officeart/2005/8/layout/vProcess5"/>
    <dgm:cxn modelId="{F206B1B1-7EF2-4C98-BF79-E6342E40EC93}" type="presParOf" srcId="{4F9EBFB0-8DB5-4749-A63B-21D5E919AB09}" destId="{D6F7A24A-5521-41FE-B1F1-DBE91443CB4F}" srcOrd="6" destOrd="0" presId="urn:microsoft.com/office/officeart/2005/8/layout/vProcess5"/>
    <dgm:cxn modelId="{190027F0-EE7B-4C85-AA72-3D7543EFC66A}" type="presParOf" srcId="{4F9EBFB0-8DB5-4749-A63B-21D5E919AB09}" destId="{D6F64E89-D3A9-46B8-AA3A-B0946EA52008}" srcOrd="7" destOrd="0" presId="urn:microsoft.com/office/officeart/2005/8/layout/vProcess5"/>
    <dgm:cxn modelId="{9DC49A9E-43C4-47F8-98E4-5166ED55B6C9}" type="presParOf" srcId="{4F9EBFB0-8DB5-4749-A63B-21D5E919AB09}" destId="{D481E1A6-32B7-48A6-AB40-2F566EBFC5B9}"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48CDC7-0D18-4CA3-96F2-79B0FEE14BE9}">
      <dsp:nvSpPr>
        <dsp:cNvPr id="0" name=""/>
        <dsp:cNvSpPr/>
      </dsp:nvSpPr>
      <dsp:spPr>
        <a:xfrm>
          <a:off x="0" y="0"/>
          <a:ext cx="6995160" cy="1357788"/>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just" defTabSz="755650">
            <a:lnSpc>
              <a:spcPct val="90000"/>
            </a:lnSpc>
            <a:spcBef>
              <a:spcPct val="0"/>
            </a:spcBef>
            <a:spcAft>
              <a:spcPct val="35000"/>
            </a:spcAft>
          </a:pPr>
          <a:r>
            <a:rPr lang="en-US" sz="1700" kern="1200" dirty="0" smtClean="0">
              <a:solidFill>
                <a:schemeClr val="tx1"/>
              </a:solidFill>
              <a:latin typeface="Times New Roman" panose="02020603050405020304" pitchFamily="18" charset="0"/>
              <a:cs typeface="Times New Roman" panose="02020603050405020304" pitchFamily="18" charset="0"/>
            </a:rPr>
            <a:t>Banks can provide a wider range of products / services in mutual funds by introducing innovative schemes and extend their professionalism to the mutual funds industry.</a:t>
          </a:r>
          <a:endParaRPr lang="en-US" sz="1700" kern="1200" dirty="0" smtClean="0">
            <a:solidFill>
              <a:schemeClr val="tx1"/>
            </a:solidFill>
            <a:latin typeface="Times New Roman" panose="02020603050405020304" pitchFamily="18" charset="0"/>
            <a:cs typeface="Times New Roman" panose="02020603050405020304" pitchFamily="18" charset="0"/>
          </a:endParaRPr>
        </a:p>
      </dsp:txBody>
      <dsp:txXfrm>
        <a:off x="39768" y="39768"/>
        <a:ext cx="5530000" cy="1278252"/>
      </dsp:txXfrm>
    </dsp:sp>
    <dsp:sp modelId="{C0F2199D-C118-4B17-ADE4-EEA2070C09B8}">
      <dsp:nvSpPr>
        <dsp:cNvPr id="0" name=""/>
        <dsp:cNvSpPr/>
      </dsp:nvSpPr>
      <dsp:spPr>
        <a:xfrm>
          <a:off x="617219" y="1584087"/>
          <a:ext cx="6995160" cy="1357788"/>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just" defTabSz="755650">
            <a:lnSpc>
              <a:spcPct val="90000"/>
            </a:lnSpc>
            <a:spcBef>
              <a:spcPct val="0"/>
            </a:spcBef>
            <a:spcAft>
              <a:spcPct val="35000"/>
            </a:spcAft>
          </a:pPr>
          <a:r>
            <a:rPr lang="en-US" sz="1700" kern="1200" dirty="0" smtClean="0">
              <a:solidFill>
                <a:schemeClr val="tx1"/>
              </a:solidFill>
              <a:latin typeface="Times New Roman" panose="02020603050405020304" pitchFamily="18" charset="0"/>
              <a:cs typeface="Times New Roman" panose="02020603050405020304" pitchFamily="18" charset="0"/>
            </a:rPr>
            <a:t>Banks , as merchant banks, have wide experience in the capital market and hence managing a mutual fund may not be a big problem for them.</a:t>
          </a:r>
          <a:endParaRPr lang="en-US" sz="1700" kern="1200" dirty="0" smtClean="0">
            <a:solidFill>
              <a:schemeClr val="tx1"/>
            </a:solidFill>
            <a:latin typeface="Times New Roman" panose="02020603050405020304" pitchFamily="18" charset="0"/>
            <a:cs typeface="Times New Roman" panose="02020603050405020304" pitchFamily="18" charset="0"/>
          </a:endParaRPr>
        </a:p>
      </dsp:txBody>
      <dsp:txXfrm>
        <a:off x="656987" y="1623855"/>
        <a:ext cx="5415841" cy="1278252"/>
      </dsp:txXfrm>
    </dsp:sp>
    <dsp:sp modelId="{75F67971-54FA-4E4C-86A6-62D5BA7315CC}">
      <dsp:nvSpPr>
        <dsp:cNvPr id="0" name=""/>
        <dsp:cNvSpPr/>
      </dsp:nvSpPr>
      <dsp:spPr>
        <a:xfrm>
          <a:off x="1234439" y="3168174"/>
          <a:ext cx="6995160" cy="1357788"/>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solidFill>
                <a:schemeClr val="tx1"/>
              </a:solidFill>
              <a:latin typeface="Times New Roman" panose="02020603050405020304" pitchFamily="18" charset="0"/>
              <a:cs typeface="Times New Roman" panose="02020603050405020304" pitchFamily="18" charset="0"/>
            </a:rPr>
            <a:t>The entry of banks would provide much needed competition in the mutual industry which has been hitherto monopolized by the UTI. This competition will improve customer service and widen customer choice also.</a:t>
          </a:r>
          <a:endParaRPr lang="en-US" sz="1700" kern="1200" dirty="0" smtClean="0">
            <a:solidFill>
              <a:schemeClr val="tx1"/>
            </a:solidFill>
            <a:latin typeface="Times New Roman" panose="02020603050405020304" pitchFamily="18" charset="0"/>
            <a:cs typeface="Times New Roman" panose="02020603050405020304" pitchFamily="18" charset="0"/>
          </a:endParaRPr>
        </a:p>
      </dsp:txBody>
      <dsp:txXfrm>
        <a:off x="1274207" y="3207942"/>
        <a:ext cx="5415841" cy="1278252"/>
      </dsp:txXfrm>
    </dsp:sp>
    <dsp:sp modelId="{B40E1E2D-8389-42E2-8097-ACD1C65292AA}">
      <dsp:nvSpPr>
        <dsp:cNvPr id="0" name=""/>
        <dsp:cNvSpPr/>
      </dsp:nvSpPr>
      <dsp:spPr>
        <a:xfrm>
          <a:off x="6112597" y="1029656"/>
          <a:ext cx="882562" cy="882562"/>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311173" y="1029656"/>
        <a:ext cx="485410" cy="664128"/>
      </dsp:txXfrm>
    </dsp:sp>
    <dsp:sp modelId="{66678AEF-CB5B-4B5F-BA52-92B3F56C89E5}">
      <dsp:nvSpPr>
        <dsp:cNvPr id="0" name=""/>
        <dsp:cNvSpPr/>
      </dsp:nvSpPr>
      <dsp:spPr>
        <a:xfrm>
          <a:off x="6729817" y="2604691"/>
          <a:ext cx="882562" cy="882562"/>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928393" y="2604691"/>
        <a:ext cx="485410" cy="66412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80B27B-73EF-4700-AB53-9943A09B355D}" type="datetimeFigureOut">
              <a:rPr lang="en-US" smtClean="0"/>
              <a:t>25-May-20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2C98CE-1F8C-4BBE-B77B-26B36F2086AB}" type="slidenum">
              <a:rPr lang="en-US" smtClean="0"/>
              <a:t>‹#›</a:t>
            </a:fld>
            <a:endParaRPr lang="en-US" dirty="0"/>
          </a:p>
        </p:txBody>
      </p:sp>
    </p:spTree>
    <p:extLst>
      <p:ext uri="{BB962C8B-B14F-4D97-AF65-F5344CB8AC3E}">
        <p14:creationId xmlns:p14="http://schemas.microsoft.com/office/powerpoint/2010/main" val="2102677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80B27B-73EF-4700-AB53-9943A09B355D}" type="datetimeFigureOut">
              <a:rPr lang="en-US" smtClean="0"/>
              <a:t>25-May-20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2C98CE-1F8C-4BBE-B77B-26B36F2086AB}" type="slidenum">
              <a:rPr lang="en-US" smtClean="0"/>
              <a:t>‹#›</a:t>
            </a:fld>
            <a:endParaRPr lang="en-US" dirty="0"/>
          </a:p>
        </p:txBody>
      </p:sp>
    </p:spTree>
    <p:extLst>
      <p:ext uri="{BB962C8B-B14F-4D97-AF65-F5344CB8AC3E}">
        <p14:creationId xmlns:p14="http://schemas.microsoft.com/office/powerpoint/2010/main" val="184144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80B27B-73EF-4700-AB53-9943A09B355D}" type="datetimeFigureOut">
              <a:rPr lang="en-US" smtClean="0"/>
              <a:t>25-May-20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2C98CE-1F8C-4BBE-B77B-26B36F2086AB}" type="slidenum">
              <a:rPr lang="en-US" smtClean="0"/>
              <a:t>‹#›</a:t>
            </a:fld>
            <a:endParaRPr lang="en-US" dirty="0"/>
          </a:p>
        </p:txBody>
      </p:sp>
    </p:spTree>
    <p:extLst>
      <p:ext uri="{BB962C8B-B14F-4D97-AF65-F5344CB8AC3E}">
        <p14:creationId xmlns:p14="http://schemas.microsoft.com/office/powerpoint/2010/main" val="148803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80B27B-73EF-4700-AB53-9943A09B355D}" type="datetimeFigureOut">
              <a:rPr lang="en-US" smtClean="0"/>
              <a:t>25-May-20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2C98CE-1F8C-4BBE-B77B-26B36F2086AB}" type="slidenum">
              <a:rPr lang="en-US" smtClean="0"/>
              <a:t>‹#›</a:t>
            </a:fld>
            <a:endParaRPr lang="en-US" dirty="0"/>
          </a:p>
        </p:txBody>
      </p:sp>
    </p:spTree>
    <p:extLst>
      <p:ext uri="{BB962C8B-B14F-4D97-AF65-F5344CB8AC3E}">
        <p14:creationId xmlns:p14="http://schemas.microsoft.com/office/powerpoint/2010/main" val="2368073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80B27B-73EF-4700-AB53-9943A09B355D}" type="datetimeFigureOut">
              <a:rPr lang="en-US" smtClean="0"/>
              <a:t>25-May-20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2C98CE-1F8C-4BBE-B77B-26B36F2086AB}" type="slidenum">
              <a:rPr lang="en-US" smtClean="0"/>
              <a:t>‹#›</a:t>
            </a:fld>
            <a:endParaRPr lang="en-US" dirty="0"/>
          </a:p>
        </p:txBody>
      </p:sp>
    </p:spTree>
    <p:extLst>
      <p:ext uri="{BB962C8B-B14F-4D97-AF65-F5344CB8AC3E}">
        <p14:creationId xmlns:p14="http://schemas.microsoft.com/office/powerpoint/2010/main" val="1208896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80B27B-73EF-4700-AB53-9943A09B355D}" type="datetimeFigureOut">
              <a:rPr lang="en-US" smtClean="0"/>
              <a:t>25-May-20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2C98CE-1F8C-4BBE-B77B-26B36F2086AB}" type="slidenum">
              <a:rPr lang="en-US" smtClean="0"/>
              <a:t>‹#›</a:t>
            </a:fld>
            <a:endParaRPr lang="en-US" dirty="0"/>
          </a:p>
        </p:txBody>
      </p:sp>
    </p:spTree>
    <p:extLst>
      <p:ext uri="{BB962C8B-B14F-4D97-AF65-F5344CB8AC3E}">
        <p14:creationId xmlns:p14="http://schemas.microsoft.com/office/powerpoint/2010/main" val="1539376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80B27B-73EF-4700-AB53-9943A09B355D}" type="datetimeFigureOut">
              <a:rPr lang="en-US" smtClean="0"/>
              <a:t>25-May-20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2C98CE-1F8C-4BBE-B77B-26B36F2086AB}" type="slidenum">
              <a:rPr lang="en-US" smtClean="0"/>
              <a:t>‹#›</a:t>
            </a:fld>
            <a:endParaRPr lang="en-US" dirty="0"/>
          </a:p>
        </p:txBody>
      </p:sp>
    </p:spTree>
    <p:extLst>
      <p:ext uri="{BB962C8B-B14F-4D97-AF65-F5344CB8AC3E}">
        <p14:creationId xmlns:p14="http://schemas.microsoft.com/office/powerpoint/2010/main" val="3900554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80B27B-73EF-4700-AB53-9943A09B355D}" type="datetimeFigureOut">
              <a:rPr lang="en-US" smtClean="0"/>
              <a:t>25-May-20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2C98CE-1F8C-4BBE-B77B-26B36F2086AB}" type="slidenum">
              <a:rPr lang="en-US" smtClean="0"/>
              <a:t>‹#›</a:t>
            </a:fld>
            <a:endParaRPr lang="en-US" dirty="0"/>
          </a:p>
        </p:txBody>
      </p:sp>
    </p:spTree>
    <p:extLst>
      <p:ext uri="{BB962C8B-B14F-4D97-AF65-F5344CB8AC3E}">
        <p14:creationId xmlns:p14="http://schemas.microsoft.com/office/powerpoint/2010/main" val="314488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0B27B-73EF-4700-AB53-9943A09B355D}" type="datetimeFigureOut">
              <a:rPr lang="en-US" smtClean="0"/>
              <a:t>25-May-20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2C98CE-1F8C-4BBE-B77B-26B36F2086AB}" type="slidenum">
              <a:rPr lang="en-US" smtClean="0"/>
              <a:t>‹#›</a:t>
            </a:fld>
            <a:endParaRPr lang="en-US" dirty="0"/>
          </a:p>
        </p:txBody>
      </p:sp>
    </p:spTree>
    <p:extLst>
      <p:ext uri="{BB962C8B-B14F-4D97-AF65-F5344CB8AC3E}">
        <p14:creationId xmlns:p14="http://schemas.microsoft.com/office/powerpoint/2010/main" val="2942702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80B27B-73EF-4700-AB53-9943A09B355D}" type="datetimeFigureOut">
              <a:rPr lang="en-US" smtClean="0"/>
              <a:t>25-May-20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2C98CE-1F8C-4BBE-B77B-26B36F2086AB}" type="slidenum">
              <a:rPr lang="en-US" smtClean="0"/>
              <a:t>‹#›</a:t>
            </a:fld>
            <a:endParaRPr lang="en-US" dirty="0"/>
          </a:p>
        </p:txBody>
      </p:sp>
    </p:spTree>
    <p:extLst>
      <p:ext uri="{BB962C8B-B14F-4D97-AF65-F5344CB8AC3E}">
        <p14:creationId xmlns:p14="http://schemas.microsoft.com/office/powerpoint/2010/main" val="3480761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80B27B-73EF-4700-AB53-9943A09B355D}" type="datetimeFigureOut">
              <a:rPr lang="en-US" smtClean="0"/>
              <a:t>25-May-20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2C98CE-1F8C-4BBE-B77B-26B36F2086AB}" type="slidenum">
              <a:rPr lang="en-US" smtClean="0"/>
              <a:t>‹#›</a:t>
            </a:fld>
            <a:endParaRPr lang="en-US" dirty="0"/>
          </a:p>
        </p:txBody>
      </p:sp>
    </p:spTree>
    <p:extLst>
      <p:ext uri="{BB962C8B-B14F-4D97-AF65-F5344CB8AC3E}">
        <p14:creationId xmlns:p14="http://schemas.microsoft.com/office/powerpoint/2010/main" val="1992214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0B27B-73EF-4700-AB53-9943A09B355D}" type="datetimeFigureOut">
              <a:rPr lang="en-US" smtClean="0"/>
              <a:t>25-May-20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2C98CE-1F8C-4BBE-B77B-26B36F2086AB}" type="slidenum">
              <a:rPr lang="en-US" smtClean="0"/>
              <a:t>‹#›</a:t>
            </a:fld>
            <a:endParaRPr lang="en-US" dirty="0"/>
          </a:p>
        </p:txBody>
      </p:sp>
    </p:spTree>
    <p:extLst>
      <p:ext uri="{BB962C8B-B14F-4D97-AF65-F5344CB8AC3E}">
        <p14:creationId xmlns:p14="http://schemas.microsoft.com/office/powerpoint/2010/main" val="328254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7772400" cy="1470025"/>
          </a:xfrm>
        </p:spPr>
        <p:style>
          <a:lnRef idx="2">
            <a:schemeClr val="accent2"/>
          </a:lnRef>
          <a:fillRef idx="1">
            <a:schemeClr val="lt1"/>
          </a:fillRef>
          <a:effectRef idx="0">
            <a:schemeClr val="accent2"/>
          </a:effectRef>
          <a:fontRef idx="minor">
            <a:schemeClr val="dk1"/>
          </a:fontRef>
        </p:style>
        <p:txBody>
          <a:bodyPr/>
          <a:lstStyle/>
          <a:p>
            <a:r>
              <a:rPr lang="en-US"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Mutual Fund </a:t>
            </a:r>
            <a:endParaRPr lang="en-US"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style>
          <a:lnRef idx="2">
            <a:schemeClr val="accent5"/>
          </a:lnRef>
          <a:fillRef idx="1">
            <a:schemeClr val="lt1"/>
          </a:fillRef>
          <a:effectRef idx="0">
            <a:schemeClr val="accent5"/>
          </a:effectRef>
          <a:fontRef idx="minor">
            <a:schemeClr val="dk1"/>
          </a:fontRef>
        </p:style>
        <p:txBody>
          <a:bodyPr>
            <a:normAutofit fontScale="70000" lnSpcReduction="20000"/>
          </a:bodyPr>
          <a:lstStyle/>
          <a:p>
            <a:r>
              <a:rPr lang="en-US" dirty="0" smtClean="0"/>
              <a:t> </a:t>
            </a:r>
            <a:r>
              <a:rPr lang="en-US" dirty="0" smtClean="0">
                <a:latin typeface="Algerian" panose="04020705040A02060702" pitchFamily="82" charset="0"/>
              </a:rPr>
              <a:t>M. Maria Jessica,</a:t>
            </a:r>
          </a:p>
          <a:p>
            <a:r>
              <a:rPr lang="en-US" dirty="0" smtClean="0">
                <a:latin typeface="Algerian" panose="04020705040A02060702" pitchFamily="82" charset="0"/>
              </a:rPr>
              <a:t>PG and Research Department of Commerce,</a:t>
            </a:r>
          </a:p>
          <a:p>
            <a:r>
              <a:rPr lang="en-US" dirty="0" smtClean="0">
                <a:latin typeface="Algerian" panose="04020705040A02060702" pitchFamily="82" charset="0"/>
              </a:rPr>
              <a:t>BON SECOURS COLLEGE FOR WOMEN, Thanjavur.</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794260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normAutofit/>
          </a:bodyPr>
          <a:lstStyle/>
          <a:p>
            <a:pPr algn="l"/>
            <a:r>
              <a:rPr lang="en-US"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lstStyle/>
          <a:p>
            <a:pPr marL="0" marR="0" algn="just">
              <a:lnSpc>
                <a:spcPct val="115000"/>
              </a:lnSpc>
              <a:spcBef>
                <a:spcPts val="0"/>
              </a:spcBef>
              <a:spcAft>
                <a:spcPts val="1000"/>
              </a:spcAft>
            </a:pPr>
            <a:r>
              <a:rPr lang="en-US" sz="1800" b="1" i="1" dirty="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LIC MF Children’s Gift </a:t>
            </a:r>
            <a:r>
              <a:rPr lang="en-US" sz="1800" b="1" i="1" dirty="0" smtClean="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Fund :</a:t>
            </a:r>
            <a:endParaRPr lang="en-US" sz="1600" b="1" i="1" dirty="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endParaRPr>
          </a:p>
          <a:p>
            <a:pPr marL="0" marR="0" indent="0" algn="just">
              <a:lnSpc>
                <a:spcPct val="150000"/>
              </a:lnSpc>
              <a:spcBef>
                <a:spcPts val="0"/>
              </a:spcBef>
              <a:spcAft>
                <a:spcPts val="1000"/>
              </a:spcAft>
              <a:buNone/>
            </a:pPr>
            <a:r>
              <a:rPr lang="en-US" sz="1800" dirty="0" smtClean="0">
                <a:latin typeface="Times New Roman"/>
                <a:ea typeface="Times New Roman"/>
                <a:cs typeface="Times New Roman"/>
              </a:rPr>
              <a:t>	The </a:t>
            </a:r>
            <a:r>
              <a:rPr lang="en-US" sz="1800" dirty="0">
                <a:latin typeface="Times New Roman"/>
                <a:ea typeface="Times New Roman"/>
                <a:cs typeface="Times New Roman"/>
              </a:rPr>
              <a:t>LIC MF Children's Gift Fund Direct Growth is rated Moderately High risk. Minimum SIP Investment is set to 1000. </a:t>
            </a:r>
            <a:r>
              <a:rPr lang="en-US" sz="1800" dirty="0" smtClean="0">
                <a:latin typeface="Times New Roman"/>
                <a:ea typeface="Times New Roman"/>
                <a:cs typeface="Times New Roman"/>
              </a:rPr>
              <a:t>Minimum Lump sum </a:t>
            </a:r>
            <a:r>
              <a:rPr lang="en-US" sz="1800" dirty="0">
                <a:latin typeface="Times New Roman"/>
                <a:ea typeface="Times New Roman"/>
                <a:cs typeface="Times New Roman"/>
              </a:rPr>
              <a:t>Investment is 500. T</a:t>
            </a:r>
            <a:r>
              <a:rPr lang="en-US" sz="1800" dirty="0" smtClean="0">
                <a:latin typeface="Times New Roman"/>
                <a:ea typeface="Times New Roman"/>
                <a:cs typeface="Times New Roman"/>
              </a:rPr>
              <a:t>o </a:t>
            </a:r>
            <a:r>
              <a:rPr lang="en-US" sz="1800" dirty="0">
                <a:latin typeface="Times New Roman"/>
                <a:ea typeface="Times New Roman"/>
                <a:cs typeface="Times New Roman"/>
              </a:rPr>
              <a:t>generate long term capital appreciation through a judicious mix of quality debt and equity instruments at relatively low risk levels. If average equity holding is &gt;65%, returns are taxed at 15% (redeemed before one year) and 10% (After 1 year as per LTCG). If average equity holding is &lt;65%, returns are taxed as per your Income Tax slab (redeemed before 3 years) and 20% with indexation benefit (post </a:t>
            </a:r>
            <a:r>
              <a:rPr lang="en-US" sz="1800" dirty="0" smtClean="0">
                <a:latin typeface="Times New Roman"/>
                <a:ea typeface="Times New Roman"/>
                <a:cs typeface="Times New Roman"/>
              </a:rPr>
              <a:t>3 years).</a:t>
            </a:r>
            <a:endParaRPr lang="en-US" sz="1800" dirty="0">
              <a:ea typeface="Calibri"/>
              <a:cs typeface="Times New Roman"/>
            </a:endParaRPr>
          </a:p>
          <a:p>
            <a:pPr>
              <a:lnSpc>
                <a:spcPct val="150000"/>
              </a:lnSpc>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0524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sz="2400" b="1" i="1" dirty="0">
                <a:solidFill>
                  <a:prstClr val="black"/>
                </a:solidFill>
                <a:latin typeface="Times New Roman" panose="02020603050405020304" pitchFamily="18" charset="0"/>
                <a:cs typeface="Times New Roman" panose="02020603050405020304" pitchFamily="18" charset="0"/>
              </a:rPr>
              <a:t>COMMERCIAL BANKS AND MUTUAL FUNDS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0125857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5948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pPr algn="l"/>
            <a:r>
              <a:rPr lang="en-US" b="1" i="1" dirty="0" smtClean="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lstStyle/>
          <a:p>
            <a:pPr lvl="0" algn="just"/>
            <a:r>
              <a:rPr lang="en-US" sz="2400" dirty="0">
                <a:latin typeface="Times New Roman" panose="02020603050405020304" pitchFamily="18" charset="0"/>
                <a:cs typeface="Times New Roman" panose="02020603050405020304" pitchFamily="18" charset="0"/>
              </a:rPr>
              <a:t>In the Indian economy, the eighties witnessed the operation of both the process of intermediation and disintermediation. The disintermediation process can be easily harnessed by commercial banks through mutual funds. The process of disintermediation  of time deposits into mutual funds would benefit the capital market because it would provide a sustainable domestic source of </a:t>
            </a:r>
            <a:r>
              <a:rPr lang="en-US" sz="2400" dirty="0" smtClean="0">
                <a:latin typeface="Times New Roman" panose="02020603050405020304" pitchFamily="18" charset="0"/>
                <a:cs typeface="Times New Roman" panose="02020603050405020304" pitchFamily="18" charset="0"/>
              </a:rPr>
              <a:t>demand.</a:t>
            </a:r>
          </a:p>
          <a:p>
            <a:pPr lvl="0" algn="just"/>
            <a:r>
              <a:rPr lang="en-US" sz="2400" dirty="0">
                <a:latin typeface="Times New Roman" panose="02020603050405020304" pitchFamily="18" charset="0"/>
                <a:cs typeface="Times New Roman" panose="02020603050405020304" pitchFamily="18" charset="0"/>
              </a:rPr>
              <a:t>Investor servicing can be effectively done by banks through their network of branches spread throughout the  country. Hence, the commercial banks have entered into the mutual fund market without any hesitancy.</a:t>
            </a:r>
          </a:p>
          <a:p>
            <a:pPr lvl="0"/>
            <a:endParaRPr lang="en-US" dirty="0"/>
          </a:p>
          <a:p>
            <a:endParaRPr lang="en-US" dirty="0"/>
          </a:p>
        </p:txBody>
      </p:sp>
    </p:spTree>
    <p:extLst>
      <p:ext uri="{BB962C8B-B14F-4D97-AF65-F5344CB8AC3E}">
        <p14:creationId xmlns:p14="http://schemas.microsoft.com/office/powerpoint/2010/main" val="723324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n-US" b="1" i="1" dirty="0" smtClean="0">
                <a:latin typeface="Times New Roman" panose="02020603050405020304" pitchFamily="18" charset="0"/>
                <a:cs typeface="Times New Roman" panose="02020603050405020304" pitchFamily="18" charset="0"/>
              </a:rPr>
              <a:t>Contents </a:t>
            </a:r>
            <a:endParaRPr lang="en-US"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sz="2000" b="1" i="1" dirty="0" smtClean="0">
                <a:latin typeface="Times New Roman" panose="02020603050405020304" pitchFamily="18" charset="0"/>
                <a:cs typeface="Times New Roman" panose="02020603050405020304" pitchFamily="18" charset="0"/>
              </a:rPr>
              <a:t>INSTITUTIONS  INVOLVED IN MUTUAL FUND:</a:t>
            </a:r>
          </a:p>
          <a:p>
            <a:pPr marL="0" indent="0">
              <a:buNone/>
            </a:pPr>
            <a:r>
              <a:rPr lang="en-US" sz="2000" b="1" i="1" dirty="0" smtClean="0">
                <a:latin typeface="Times New Roman" panose="02020603050405020304" pitchFamily="18" charset="0"/>
                <a:cs typeface="Times New Roman" panose="02020603050405020304" pitchFamily="18" charset="0"/>
              </a:rPr>
              <a:t>	- UTI</a:t>
            </a:r>
          </a:p>
          <a:p>
            <a:pPr marL="0" indent="0">
              <a:buNone/>
            </a:pPr>
            <a:r>
              <a:rPr lang="en-US" sz="2000" b="1" i="1" dirty="0" smtClean="0">
                <a:latin typeface="Times New Roman" panose="02020603050405020304" pitchFamily="18" charset="0"/>
                <a:cs typeface="Times New Roman" panose="02020603050405020304" pitchFamily="18" charset="0"/>
              </a:rPr>
              <a:t>	- LIC</a:t>
            </a:r>
          </a:p>
          <a:p>
            <a:pPr marL="0" indent="0">
              <a:buNone/>
            </a:pPr>
            <a:r>
              <a:rPr lang="en-US" sz="2000" b="1" i="1" dirty="0" smtClean="0">
                <a:latin typeface="Times New Roman" panose="02020603050405020304" pitchFamily="18" charset="0"/>
                <a:cs typeface="Times New Roman" panose="02020603050405020304" pitchFamily="18" charset="0"/>
              </a:rPr>
              <a:t>	- COMMERCIAL BANKS</a:t>
            </a:r>
          </a:p>
          <a:p>
            <a:pPr marL="0" indent="0">
              <a:buNone/>
            </a:pPr>
            <a:endParaRPr lang="en-US" sz="2000" b="1"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3084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en-US"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INSTITUTION INVOLVED IN MUTUAL FUND </a:t>
            </a:r>
            <a:endParaRPr lang="en-US"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200" y="1401842"/>
            <a:ext cx="1676400" cy="1676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43400" y="3607340"/>
            <a:ext cx="4461933" cy="250983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7781" y="2681590"/>
            <a:ext cx="2526967" cy="89981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151404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endParaRPr lang="en-US"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0" indent="0" algn="just">
              <a:buNone/>
            </a:pPr>
            <a:r>
              <a:rPr lang="en-US" sz="2000" b="1" i="1" dirty="0" smtClean="0">
                <a:latin typeface="Times New Roman" panose="02020603050405020304" pitchFamily="18" charset="0"/>
                <a:cs typeface="Times New Roman" panose="02020603050405020304" pitchFamily="18" charset="0"/>
              </a:rPr>
              <a:t>INTRODUCTION </a:t>
            </a:r>
          </a:p>
          <a:p>
            <a:pPr marL="0" indent="0" algn="just">
              <a:buNone/>
            </a:pPr>
            <a:endParaRPr lang="en-US" sz="2000" b="1" i="1"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UTI was set up in 1964 by act of parliament.</a:t>
            </a:r>
          </a:p>
          <a:p>
            <a:pPr marL="0" indent="0" algn="just">
              <a:buNone/>
            </a:pPr>
            <a:endParaRPr lang="en-US" sz="2000"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It commenced its operation from July 1964 with a view to encouraging saving and investment  and participation in the income, profit and gain accruing to corporation from the acquisition, holding management and disposal of securities.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28600"/>
            <a:ext cx="4191000" cy="1391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9674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en-US" sz="24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VARIOUS SCHEMES OF UTI FOR DIFFERENT CATEGORIES OF INVESTORS</a:t>
            </a:r>
            <a:endParaRPr lang="en-US"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5" name="Content Placeholder 4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67847" y="3396665"/>
            <a:ext cx="1877215" cy="1061035"/>
          </a:xfrm>
          <a:prstGeom prst="rect">
            <a:avLst/>
          </a:prstGeom>
          <a:ln>
            <a:noFill/>
          </a:ln>
          <a:effectLst>
            <a:softEdge rad="112500"/>
          </a:effectLst>
        </p:spPr>
      </p:pic>
      <p:sp>
        <p:nvSpPr>
          <p:cNvPr id="5" name="Oval 4"/>
          <p:cNvSpPr/>
          <p:nvPr/>
        </p:nvSpPr>
        <p:spPr>
          <a:xfrm>
            <a:off x="1600200" y="2057400"/>
            <a:ext cx="1676400" cy="1721796"/>
          </a:xfrm>
          <a:prstGeom prst="ellipse">
            <a:avLst/>
          </a:prstGeom>
          <a:scene3d>
            <a:camera prst="orthographicFront">
              <a:rot lat="0" lon="0" rev="0"/>
            </a:camera>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latin typeface="Times New Roman" panose="02020603050405020304" pitchFamily="18" charset="0"/>
                <a:cs typeface="Times New Roman" panose="02020603050405020304" pitchFamily="18" charset="0"/>
              </a:rPr>
              <a:t>Insurance</a:t>
            </a:r>
            <a:r>
              <a:rPr lang="en-US" dirty="0" smtClean="0"/>
              <a:t> Plan</a:t>
            </a:r>
            <a:endParaRPr lang="en-US" dirty="0"/>
          </a:p>
        </p:txBody>
      </p:sp>
      <p:sp>
        <p:nvSpPr>
          <p:cNvPr id="6" name="Oval 5"/>
          <p:cNvSpPr/>
          <p:nvPr/>
        </p:nvSpPr>
        <p:spPr>
          <a:xfrm>
            <a:off x="3733800" y="1219199"/>
            <a:ext cx="1752600" cy="1472119"/>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latin typeface="Times New Roman" panose="02020603050405020304" pitchFamily="18" charset="0"/>
                <a:cs typeface="Times New Roman" panose="02020603050405020304" pitchFamily="18" charset="0"/>
              </a:rPr>
              <a:t>Income Plan</a:t>
            </a:r>
            <a:endParaRPr lang="en-US" dirty="0">
              <a:latin typeface="Times New Roman" panose="02020603050405020304" pitchFamily="18" charset="0"/>
              <a:cs typeface="Times New Roman" panose="02020603050405020304" pitchFamily="18" charset="0"/>
            </a:endParaRPr>
          </a:p>
        </p:txBody>
      </p:sp>
      <p:sp>
        <p:nvSpPr>
          <p:cNvPr id="7" name="Oval 6"/>
          <p:cNvSpPr/>
          <p:nvPr/>
        </p:nvSpPr>
        <p:spPr>
          <a:xfrm>
            <a:off x="5943600" y="1955259"/>
            <a:ext cx="1752600" cy="18288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latin typeface="Times New Roman" panose="02020603050405020304" pitchFamily="18" charset="0"/>
                <a:cs typeface="Times New Roman" panose="02020603050405020304" pitchFamily="18" charset="0"/>
              </a:rPr>
              <a:t>Growth</a:t>
            </a:r>
            <a:r>
              <a:rPr lang="en-US" dirty="0" smtClean="0"/>
              <a:t> Plan</a:t>
            </a:r>
            <a:endParaRPr lang="en-US" dirty="0"/>
          </a:p>
        </p:txBody>
      </p:sp>
      <p:sp>
        <p:nvSpPr>
          <p:cNvPr id="8" name="Oval 7"/>
          <p:cNvSpPr/>
          <p:nvPr/>
        </p:nvSpPr>
        <p:spPr>
          <a:xfrm>
            <a:off x="1863623" y="4151279"/>
            <a:ext cx="1862847" cy="1562100"/>
          </a:xfrm>
          <a:prstGeom prst="ellipse">
            <a:avLst/>
          </a:prstGeom>
          <a:solidFill>
            <a:srgbClr val="00B050"/>
          </a:solidFill>
          <a:effectLst>
            <a:glow rad="101600">
              <a:srgbClr val="00B050">
                <a:alpha val="60000"/>
              </a:srgbClr>
            </a:glow>
          </a:effectLst>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smtClean="0"/>
              <a:t>Systematic </a:t>
            </a:r>
            <a:r>
              <a:rPr lang="en-US" dirty="0" smtClean="0">
                <a:latin typeface="Times New Roman" panose="02020603050405020304" pitchFamily="18" charset="0"/>
                <a:cs typeface="Times New Roman" panose="02020603050405020304" pitchFamily="18" charset="0"/>
              </a:rPr>
              <a:t>withdrawal</a:t>
            </a:r>
            <a:r>
              <a:rPr lang="en-US" dirty="0" smtClean="0"/>
              <a:t> Plan</a:t>
            </a:r>
            <a:endParaRPr lang="en-US" dirty="0"/>
          </a:p>
        </p:txBody>
      </p:sp>
      <p:sp>
        <p:nvSpPr>
          <p:cNvPr id="9" name="Oval 8"/>
          <p:cNvSpPr/>
          <p:nvPr/>
        </p:nvSpPr>
        <p:spPr>
          <a:xfrm>
            <a:off x="3811105" y="4953000"/>
            <a:ext cx="1790700" cy="16383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latin typeface="Times New Roman" panose="02020603050405020304" pitchFamily="18" charset="0"/>
                <a:cs typeface="Times New Roman" panose="02020603050405020304" pitchFamily="18" charset="0"/>
              </a:rPr>
              <a:t>Systematic</a:t>
            </a:r>
            <a:r>
              <a:rPr lang="en-US" dirty="0" smtClean="0"/>
              <a:t> Plan</a:t>
            </a:r>
            <a:endParaRPr lang="en-US" dirty="0"/>
          </a:p>
        </p:txBody>
      </p:sp>
      <p:sp>
        <p:nvSpPr>
          <p:cNvPr id="10" name="Oval 9"/>
          <p:cNvSpPr/>
          <p:nvPr/>
        </p:nvSpPr>
        <p:spPr>
          <a:xfrm>
            <a:off x="6019800" y="3962400"/>
            <a:ext cx="2133600" cy="19050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latin typeface="Times New Roman" panose="02020603050405020304" pitchFamily="18" charset="0"/>
                <a:cs typeface="Times New Roman" panose="02020603050405020304" pitchFamily="18" charset="0"/>
              </a:rPr>
              <a:t>Reinvestment</a:t>
            </a:r>
            <a:r>
              <a:rPr lang="en-US" dirty="0" smtClean="0"/>
              <a:t> Plan</a:t>
            </a:r>
            <a:endParaRPr lang="en-US" dirty="0"/>
          </a:p>
        </p:txBody>
      </p:sp>
      <p:cxnSp>
        <p:nvCxnSpPr>
          <p:cNvPr id="12" name="Straight Arrow Connector 11"/>
          <p:cNvCxnSpPr/>
          <p:nvPr/>
        </p:nvCxnSpPr>
        <p:spPr>
          <a:xfrm flipH="1" flipV="1">
            <a:off x="3296832" y="3330914"/>
            <a:ext cx="741768" cy="40288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p:nvPr/>
        </p:nvCxnSpPr>
        <p:spPr>
          <a:xfrm flipV="1">
            <a:off x="4610100" y="2743200"/>
            <a:ext cx="0" cy="67231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p:nvPr/>
        </p:nvCxnSpPr>
        <p:spPr>
          <a:xfrm flipV="1">
            <a:off x="5257800" y="3245796"/>
            <a:ext cx="762000" cy="41180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8" name="Straight Arrow Connector 27"/>
          <p:cNvCxnSpPr>
            <a:endCxn id="10" idx="1"/>
          </p:cNvCxnSpPr>
          <p:nvPr/>
        </p:nvCxnSpPr>
        <p:spPr>
          <a:xfrm>
            <a:off x="5257800" y="4061366"/>
            <a:ext cx="1074458" cy="180015"/>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3" name="Straight Arrow Connector 32"/>
          <p:cNvCxnSpPr>
            <a:stCxn id="45" idx="2"/>
          </p:cNvCxnSpPr>
          <p:nvPr/>
        </p:nvCxnSpPr>
        <p:spPr>
          <a:xfrm>
            <a:off x="4706455" y="4457700"/>
            <a:ext cx="10617" cy="474629"/>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6" name="Straight Arrow Connector 35"/>
          <p:cNvCxnSpPr/>
          <p:nvPr/>
        </p:nvCxnSpPr>
        <p:spPr>
          <a:xfrm flipH="1">
            <a:off x="3657600" y="4267200"/>
            <a:ext cx="533400" cy="36195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288768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2">
            <a:schemeClr val="accent6"/>
          </a:lnRef>
          <a:fillRef idx="1">
            <a:schemeClr val="lt1"/>
          </a:fillRef>
          <a:effectRef idx="0">
            <a:schemeClr val="accent6"/>
          </a:effectRef>
          <a:fontRef idx="minor">
            <a:schemeClr val="dk1"/>
          </a:fontRef>
        </p:style>
        <p:txBody>
          <a:bodyPr/>
          <a:lstStyle/>
          <a:p>
            <a:pPr algn="l"/>
            <a:r>
              <a:rPr lang="en-US" dirty="0" smtClean="0"/>
              <a:t>Contd..</a:t>
            </a:r>
            <a:endParaRPr lang="en-US"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a:bodyPr>
          <a:lstStyle/>
          <a:p>
            <a:pPr algn="just"/>
            <a:r>
              <a:rPr lang="en-US" sz="2000"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Income Plan : </a:t>
            </a:r>
            <a:r>
              <a:rPr lang="en-US" sz="20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mutual funds distribute a substantial part of the surplus to investors in the dividends. Example: UTI Gilt Fund.</a:t>
            </a:r>
          </a:p>
          <a:p>
            <a:pPr algn="just"/>
            <a:r>
              <a:rPr lang="en-US" sz="2000"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Growth Plan : </a:t>
            </a:r>
            <a:r>
              <a:rPr lang="en-US" sz="20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 investors realize only capital appreciation on the investment and normally does not get any income in the form of income distribution.</a:t>
            </a:r>
          </a:p>
          <a:p>
            <a:pPr algn="just"/>
            <a:r>
              <a:rPr lang="en-US" sz="2000"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Investment Plan : </a:t>
            </a:r>
            <a:r>
              <a:rPr lang="en-US" sz="20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Here, the accrued income is reinvested in the purchase of additional units.</a:t>
            </a:r>
          </a:p>
          <a:p>
            <a:pPr algn="just"/>
            <a:r>
              <a:rPr lang="en-US" sz="2000"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Systematic investment plan: </a:t>
            </a:r>
            <a:r>
              <a:rPr lang="en-US" sz="20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investor is given the option of managing investment on a periodical basis and thus inculcating a regular saving habit. He may issue pre – determined date and among from the fund.</a:t>
            </a:r>
          </a:p>
          <a:p>
            <a:pPr algn="just"/>
            <a:r>
              <a:rPr lang="en-US" sz="2000" i="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Insurance plan: </a:t>
            </a:r>
            <a:r>
              <a:rPr lang="en-US" sz="20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Here, the investors are given an insurance cover against life or personal accident . Example : </a:t>
            </a:r>
            <a:r>
              <a:rPr lang="en-US"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a:t>
            </a:r>
            <a:r>
              <a:rPr lang="en-US" sz="20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nit Linked Insurance </a:t>
            </a:r>
            <a:r>
              <a:rPr lang="en-US"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t>
            </a:r>
            <a:r>
              <a:rPr lang="en-US" sz="20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lan (ULIP)</a:t>
            </a:r>
            <a:endParaRPr lang="en-US"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5533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en-US" dirty="0" smtClean="0">
                <a:latin typeface="Algerian" panose="04020705040A02060702" pitchFamily="82" charset="0"/>
              </a:rPr>
              <a:t>LIC Mutual fund </a:t>
            </a:r>
            <a:endParaRPr lang="en-US" dirty="0">
              <a:latin typeface="Algerian" panose="04020705040A02060702" pitchFamily="82" charset="0"/>
            </a:endParaRPr>
          </a:p>
        </p:txBody>
      </p:sp>
      <p:sp>
        <p:nvSpPr>
          <p:cNvPr id="3" name="Content Placeholder 2"/>
          <p:cNvSpPr>
            <a:spLocks noGrp="1"/>
          </p:cNvSpPr>
          <p:nvPr>
            <p:ph idx="1"/>
          </p:nvPr>
        </p:nvSpPr>
        <p:spPr/>
        <p:style>
          <a:lnRef idx="3">
            <a:schemeClr val="lt1"/>
          </a:lnRef>
          <a:fillRef idx="1">
            <a:schemeClr val="accent6"/>
          </a:fillRef>
          <a:effectRef idx="1">
            <a:schemeClr val="accent6"/>
          </a:effectRef>
          <a:fontRef idx="minor">
            <a:schemeClr val="lt1"/>
          </a:fontRef>
        </p:style>
        <p:txBody>
          <a:bodyPr>
            <a:normAutofit fontScale="92500" lnSpcReduction="10000"/>
          </a:bodyPr>
          <a:lstStyle/>
          <a:p>
            <a:pPr algn="just"/>
            <a:r>
              <a:rPr lang="en-US" sz="2400" i="1" dirty="0">
                <a:solidFill>
                  <a:srgbClr val="4E4E4E"/>
                </a:solidFill>
                <a:latin typeface="Times New Roman" panose="02020603050405020304" pitchFamily="18" charset="0"/>
                <a:cs typeface="Times New Roman" panose="02020603050405020304" pitchFamily="18" charset="0"/>
              </a:rPr>
              <a:t>LIC Mutual Fund was established on 20th April 1989 by LIC of India. Being an associate company of India's premier and most trusted brand, LIC Mutual Fund is one of the well known players in the asset management sphere. </a:t>
            </a:r>
            <a:endParaRPr lang="en-US" sz="2400" i="1" dirty="0" smtClean="0">
              <a:solidFill>
                <a:srgbClr val="4E4E4E"/>
              </a:solidFill>
              <a:latin typeface="Times New Roman" panose="02020603050405020304" pitchFamily="18" charset="0"/>
              <a:cs typeface="Times New Roman" panose="02020603050405020304" pitchFamily="18" charset="0"/>
            </a:endParaRPr>
          </a:p>
          <a:p>
            <a:pPr algn="just"/>
            <a:r>
              <a:rPr lang="en-US" sz="2400" i="1" dirty="0" smtClean="0">
                <a:solidFill>
                  <a:srgbClr val="4E4E4E"/>
                </a:solidFill>
                <a:latin typeface="Times New Roman" panose="02020603050405020304" pitchFamily="18" charset="0"/>
                <a:cs typeface="Times New Roman" panose="02020603050405020304" pitchFamily="18" charset="0"/>
              </a:rPr>
              <a:t>With </a:t>
            </a:r>
            <a:r>
              <a:rPr lang="en-US" sz="2400" i="1" dirty="0">
                <a:solidFill>
                  <a:srgbClr val="4E4E4E"/>
                </a:solidFill>
                <a:latin typeface="Times New Roman" panose="02020603050405020304" pitchFamily="18" charset="0"/>
                <a:cs typeface="Times New Roman" panose="02020603050405020304" pitchFamily="18" charset="0"/>
              </a:rPr>
              <a:t>a systematic investment discipline coupled with a high standard of financial ethics and corporate governance, LIC Mutual Fund is emerging as a preferred Investment Manager amongst the investor fraternity.</a:t>
            </a:r>
          </a:p>
          <a:p>
            <a:pPr algn="just"/>
            <a:r>
              <a:rPr lang="en-US" sz="2400" i="1" dirty="0">
                <a:solidFill>
                  <a:srgbClr val="4E4E4E"/>
                </a:solidFill>
                <a:latin typeface="Times New Roman" panose="02020603050405020304" pitchFamily="18" charset="0"/>
                <a:cs typeface="Times New Roman" panose="02020603050405020304" pitchFamily="18" charset="0"/>
              </a:rPr>
              <a:t>LIC Mutual Fund </a:t>
            </a:r>
            <a:r>
              <a:rPr lang="en-US" sz="2400" i="1" dirty="0" smtClean="0">
                <a:solidFill>
                  <a:srgbClr val="4E4E4E"/>
                </a:solidFill>
                <a:latin typeface="Times New Roman" panose="02020603050405020304" pitchFamily="18" charset="0"/>
                <a:cs typeface="Times New Roman" panose="02020603050405020304" pitchFamily="18" charset="0"/>
              </a:rPr>
              <a:t>endeavors </a:t>
            </a:r>
            <a:r>
              <a:rPr lang="en-US" sz="2400" i="1" dirty="0">
                <a:solidFill>
                  <a:srgbClr val="4E4E4E"/>
                </a:solidFill>
                <a:latin typeface="Times New Roman" panose="02020603050405020304" pitchFamily="18" charset="0"/>
                <a:cs typeface="Times New Roman" panose="02020603050405020304" pitchFamily="18" charset="0"/>
              </a:rPr>
              <a:t>to create value for its investors by adopting innovative and robust investment strategies, catering to all segments of investors. </a:t>
            </a:r>
            <a:endParaRPr lang="en-US" sz="2400" i="1" dirty="0" smtClean="0">
              <a:solidFill>
                <a:srgbClr val="4E4E4E"/>
              </a:solidFill>
              <a:latin typeface="Times New Roman" panose="02020603050405020304" pitchFamily="18" charset="0"/>
              <a:cs typeface="Times New Roman" panose="02020603050405020304" pitchFamily="18" charset="0"/>
            </a:endParaRPr>
          </a:p>
          <a:p>
            <a:pPr algn="just"/>
            <a:r>
              <a:rPr lang="en-US" sz="2400" i="1" dirty="0" smtClean="0">
                <a:solidFill>
                  <a:srgbClr val="4E4E4E"/>
                </a:solidFill>
                <a:latin typeface="Times New Roman" panose="02020603050405020304" pitchFamily="18" charset="0"/>
                <a:cs typeface="Times New Roman" panose="02020603050405020304" pitchFamily="18" charset="0"/>
              </a:rPr>
              <a:t>LIC </a:t>
            </a:r>
            <a:r>
              <a:rPr lang="en-US" sz="2400" i="1" dirty="0">
                <a:solidFill>
                  <a:srgbClr val="4E4E4E"/>
                </a:solidFill>
                <a:latin typeface="Times New Roman" panose="02020603050405020304" pitchFamily="18" charset="0"/>
                <a:cs typeface="Times New Roman" panose="02020603050405020304" pitchFamily="18" charset="0"/>
              </a:rPr>
              <a:t>Mutual Fund believes in providing delight to its customers and partners by way of superior investment experience and unparalleled service thereby truly bring them </a:t>
            </a:r>
            <a:r>
              <a:rPr lang="en-US" sz="2400" i="1" dirty="0" err="1">
                <a:solidFill>
                  <a:srgbClr val="4E4E4E"/>
                </a:solidFill>
                <a:latin typeface="Times New Roman" panose="02020603050405020304" pitchFamily="18" charset="0"/>
                <a:cs typeface="Times New Roman" panose="02020603050405020304" pitchFamily="18" charset="0"/>
              </a:rPr>
              <a:t>Khushiyaan</a:t>
            </a:r>
            <a:r>
              <a:rPr lang="en-US" sz="2400" i="1" dirty="0">
                <a:solidFill>
                  <a:srgbClr val="4E4E4E"/>
                </a:solidFill>
                <a:latin typeface="Times New Roman" panose="02020603050405020304" pitchFamily="18" charset="0"/>
                <a:cs typeface="Times New Roman" panose="02020603050405020304" pitchFamily="18" charset="0"/>
              </a:rPr>
              <a:t>, </a:t>
            </a:r>
            <a:r>
              <a:rPr lang="en-US" sz="2400" i="1" dirty="0" err="1">
                <a:solidFill>
                  <a:srgbClr val="4E4E4E"/>
                </a:solidFill>
                <a:latin typeface="Times New Roman" panose="02020603050405020304" pitchFamily="18" charset="0"/>
                <a:cs typeface="Times New Roman" panose="02020603050405020304" pitchFamily="18" charset="0"/>
              </a:rPr>
              <a:t>Zindagi</a:t>
            </a:r>
            <a:r>
              <a:rPr lang="en-US" sz="2400" i="1" dirty="0">
                <a:solidFill>
                  <a:srgbClr val="4E4E4E"/>
                </a:solidFill>
                <a:latin typeface="Times New Roman" panose="02020603050405020304" pitchFamily="18" charset="0"/>
                <a:cs typeface="Times New Roman" panose="02020603050405020304" pitchFamily="18" charset="0"/>
              </a:rPr>
              <a:t> Ki.</a:t>
            </a:r>
          </a:p>
          <a:p>
            <a:endParaRPr lang="en-US"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443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marL="0" marR="0">
              <a:lnSpc>
                <a:spcPct val="115000"/>
              </a:lnSpc>
              <a:spcBef>
                <a:spcPts val="0"/>
              </a:spcBef>
              <a:spcAft>
                <a:spcPts val="1000"/>
              </a:spcAft>
            </a:pPr>
            <a:r>
              <a:rPr lang="en-US" sz="2800" b="1" i="1" dirty="0" smtClean="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LIC MUTUAL FUND SCHEMES/ PLANS</a:t>
            </a:r>
            <a:br>
              <a:rPr lang="en-US" sz="2800" b="1" i="1" dirty="0" smtClean="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br>
            <a:endParaRPr lang="en-US"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marL="0" marR="0" algn="just">
              <a:lnSpc>
                <a:spcPct val="115000"/>
              </a:lnSpc>
              <a:spcBef>
                <a:spcPts val="0"/>
              </a:spcBef>
              <a:spcAft>
                <a:spcPts val="1000"/>
              </a:spcAft>
            </a:pPr>
            <a:r>
              <a:rPr lang="en-US" sz="2800" b="1" i="1" dirty="0">
                <a:solidFill>
                  <a:srgbClr val="333333"/>
                </a:solidFill>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LIC MF Banking &amp; Financial Services Fund-Regular Plan</a:t>
            </a:r>
            <a:endParaRPr lang="en-US" sz="2800" b="1" i="1" dirty="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endParaRPr>
          </a:p>
          <a:p>
            <a:pPr marL="0" marR="0" algn="just">
              <a:lnSpc>
                <a:spcPct val="115000"/>
              </a:lnSpc>
              <a:spcBef>
                <a:spcPts val="0"/>
              </a:spcBef>
              <a:spcAft>
                <a:spcPts val="1000"/>
              </a:spcAft>
            </a:pPr>
            <a:r>
              <a:rPr lang="en-US" sz="2800" b="1" i="1" dirty="0">
                <a:solidFill>
                  <a:srgbClr val="333333"/>
                </a:solidFill>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LIC MF Banking &amp; PSU Debt Fund</a:t>
            </a:r>
            <a:endParaRPr lang="en-US" sz="2800" b="1" i="1" dirty="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endParaRPr>
          </a:p>
          <a:p>
            <a:pPr marL="0" marR="0" algn="just">
              <a:lnSpc>
                <a:spcPct val="115000"/>
              </a:lnSpc>
              <a:spcBef>
                <a:spcPts val="0"/>
              </a:spcBef>
              <a:spcAft>
                <a:spcPts val="1000"/>
              </a:spcAft>
            </a:pPr>
            <a:r>
              <a:rPr lang="en-US" sz="2800" b="1" i="1" dirty="0">
                <a:solidFill>
                  <a:srgbClr val="333333"/>
                </a:solidFill>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LIC MF Bond </a:t>
            </a:r>
            <a:r>
              <a:rPr lang="en-US" sz="2800" b="1" i="1" dirty="0" smtClean="0">
                <a:solidFill>
                  <a:srgbClr val="333333"/>
                </a:solidFill>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Fund</a:t>
            </a:r>
          </a:p>
          <a:p>
            <a:pPr marL="0" marR="0" algn="just">
              <a:lnSpc>
                <a:spcPct val="115000"/>
              </a:lnSpc>
              <a:spcBef>
                <a:spcPts val="0"/>
              </a:spcBef>
              <a:spcAft>
                <a:spcPts val="1000"/>
              </a:spcAft>
            </a:pPr>
            <a:r>
              <a:rPr lang="en-US" sz="2800" b="1" i="1" dirty="0">
                <a:solidFill>
                  <a:srgbClr val="333333"/>
                </a:solidFill>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LIC MF Children’s Gift </a:t>
            </a:r>
            <a:r>
              <a:rPr lang="en-US" sz="2800" b="1" i="1" dirty="0" smtClean="0">
                <a:solidFill>
                  <a:srgbClr val="333333"/>
                </a:solidFill>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Fund</a:t>
            </a:r>
          </a:p>
          <a:p>
            <a:pPr marL="0" marR="0" algn="just">
              <a:lnSpc>
                <a:spcPct val="115000"/>
              </a:lnSpc>
              <a:spcBef>
                <a:spcPts val="0"/>
              </a:spcBef>
              <a:spcAft>
                <a:spcPts val="1000"/>
              </a:spcAft>
            </a:pPr>
            <a:r>
              <a:rPr lang="en-US" sz="2800" b="1" i="1" dirty="0">
                <a:solidFill>
                  <a:srgbClr val="333333"/>
                </a:solidFill>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LIC MF Debt Hybrid Fund</a:t>
            </a:r>
            <a:endParaRPr lang="en-US" sz="2800" b="1" i="1" dirty="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endParaRPr>
          </a:p>
          <a:p>
            <a:pPr marL="0" marR="0" indent="0">
              <a:lnSpc>
                <a:spcPct val="115000"/>
              </a:lnSpc>
              <a:spcBef>
                <a:spcPts val="0"/>
              </a:spcBef>
              <a:spcAft>
                <a:spcPts val="1000"/>
              </a:spcAft>
              <a:buNone/>
            </a:pPr>
            <a:endParaRPr lang="en-US" sz="1800" dirty="0">
              <a:latin typeface="Times New Roman" panose="02020603050405020304" pitchFamily="18" charset="0"/>
              <a:ea typeface="Calibri"/>
              <a:cs typeface="Times New Roman" panose="02020603050405020304" pitchFamily="18" charset="0"/>
            </a:endParaRPr>
          </a:p>
          <a:p>
            <a:pPr marL="0" marR="0">
              <a:lnSpc>
                <a:spcPct val="115000"/>
              </a:lnSpc>
              <a:spcBef>
                <a:spcPts val="0"/>
              </a:spcBef>
              <a:spcAft>
                <a:spcPts val="1000"/>
              </a:spcAft>
            </a:pPr>
            <a:endParaRPr lang="en-US" sz="1800" dirty="0">
              <a:latin typeface="Times New Roman" panose="02020603050405020304" pitchFamily="18" charset="0"/>
              <a:ea typeface="Calibri"/>
              <a:cs typeface="Times New Roman" panose="02020603050405020304" pitchFamily="18" charset="0"/>
            </a:endParaRPr>
          </a:p>
          <a:p>
            <a:pPr>
              <a:lnSpc>
                <a:spcPct val="200000"/>
              </a:lnSpc>
            </a:pPr>
            <a:endParaRPr lang="en-US"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4712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style>
          <a:lnRef idx="1">
            <a:schemeClr val="accent5"/>
          </a:lnRef>
          <a:fillRef idx="2">
            <a:schemeClr val="accent5"/>
          </a:fillRef>
          <a:effectRef idx="1">
            <a:schemeClr val="accent5"/>
          </a:effectRef>
          <a:fontRef idx="minor">
            <a:schemeClr val="dk1"/>
          </a:fontRef>
        </p:style>
        <p:txBody>
          <a:bodyPr>
            <a:normAutofit/>
          </a:bodyPr>
          <a:lstStyle/>
          <a:p>
            <a:pPr marL="0" marR="0" algn="l">
              <a:lnSpc>
                <a:spcPct val="115000"/>
              </a:lnSpc>
              <a:spcBef>
                <a:spcPts val="0"/>
              </a:spcBef>
              <a:spcAft>
                <a:spcPts val="0"/>
              </a:spcAft>
            </a:pPr>
            <a:r>
              <a:rPr lang="en-US"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lvl="0" algn="just">
              <a:lnSpc>
                <a:spcPct val="200000"/>
              </a:lnSpc>
              <a:spcBef>
                <a:spcPts val="0"/>
              </a:spcBef>
            </a:pPr>
            <a:r>
              <a:rPr lang="en-US" sz="2000" b="1" i="1" dirty="0">
                <a:solidFill>
                  <a:prstClr val="black"/>
                </a:solidFill>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LIC MF Banking &amp; PSU Debt Fund Direct </a:t>
            </a:r>
            <a:r>
              <a:rPr lang="en-US" sz="2000" b="1" i="1" dirty="0" smtClean="0">
                <a:solidFill>
                  <a:prstClr val="black"/>
                </a:solidFill>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Growth:</a:t>
            </a:r>
            <a:endParaRPr lang="en-US" sz="2000" b="1" i="1" dirty="0">
              <a:solidFill>
                <a:prstClr val="black"/>
              </a:solidFill>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endParaRPr>
          </a:p>
          <a:p>
            <a:pPr marL="0" marR="0" indent="0" algn="just">
              <a:lnSpc>
                <a:spcPct val="150000"/>
              </a:lnSpc>
              <a:spcBef>
                <a:spcPts val="0"/>
              </a:spcBef>
              <a:spcAft>
                <a:spcPts val="0"/>
              </a:spcAft>
              <a:buNone/>
            </a:pPr>
            <a:r>
              <a:rPr lang="en-US" sz="1600" dirty="0" smtClean="0">
                <a:latin typeface="Times New Roman"/>
                <a:ea typeface="Times New Roman"/>
                <a:cs typeface="Times New Roman"/>
              </a:rPr>
              <a:t>	</a:t>
            </a:r>
            <a:r>
              <a:rPr lang="en-US" sz="1800" dirty="0" smtClean="0">
                <a:latin typeface="Times New Roman"/>
                <a:ea typeface="Times New Roman"/>
                <a:cs typeface="Times New Roman"/>
              </a:rPr>
              <a:t>The </a:t>
            </a:r>
            <a:r>
              <a:rPr lang="en-US" sz="1800" dirty="0">
                <a:latin typeface="Times New Roman"/>
                <a:ea typeface="Times New Roman"/>
                <a:cs typeface="Times New Roman"/>
              </a:rPr>
              <a:t>investment objective of the scheme is to provide reasonable possible current income - consistent with preservation of capital and providing liquidity - from investing in a diversified portfolio of short-term money market and debt securities</a:t>
            </a:r>
            <a:r>
              <a:rPr lang="en-US" sz="1800" dirty="0" smtClean="0">
                <a:latin typeface="Times New Roman"/>
                <a:ea typeface="Times New Roman"/>
                <a:cs typeface="Times New Roman"/>
              </a:rPr>
              <a:t>.</a:t>
            </a:r>
            <a:r>
              <a:rPr lang="en-US" sz="1800" dirty="0">
                <a:latin typeface="Times New Roman"/>
                <a:ea typeface="Times New Roman"/>
                <a:cs typeface="Times New Roman"/>
              </a:rPr>
              <a:t> Returns are taxed as per your Income Tax slab, if sold before 3 years. Negligible Tax (20% with indexation benefit) post 3 years</a:t>
            </a:r>
            <a:r>
              <a:rPr lang="en-US" sz="1800" dirty="0" smtClean="0">
                <a:latin typeface="Times New Roman"/>
                <a:ea typeface="Times New Roman"/>
                <a:cs typeface="Times New Roman"/>
              </a:rPr>
              <a:t>.</a:t>
            </a:r>
          </a:p>
          <a:p>
            <a:pPr marL="0" marR="0" indent="0" algn="just">
              <a:lnSpc>
                <a:spcPts val="1875"/>
              </a:lnSpc>
              <a:spcBef>
                <a:spcPts val="0"/>
              </a:spcBef>
              <a:spcAft>
                <a:spcPts val="0"/>
              </a:spcAft>
              <a:buNone/>
            </a:pPr>
            <a:endParaRPr lang="en-US" sz="1600" dirty="0">
              <a:latin typeface="Times New Roman"/>
              <a:ea typeface="Calibri"/>
              <a:cs typeface="Times New Roman"/>
            </a:endParaRPr>
          </a:p>
          <a:p>
            <a:pPr marL="0" marR="0" algn="just">
              <a:lnSpc>
                <a:spcPct val="115000"/>
              </a:lnSpc>
              <a:spcBef>
                <a:spcPts val="0"/>
              </a:spcBef>
              <a:spcAft>
                <a:spcPts val="1000"/>
              </a:spcAft>
            </a:pPr>
            <a:r>
              <a:rPr lang="en-US" sz="2000" b="1" i="1" dirty="0">
                <a:effectLst>
                  <a:outerShdw blurRad="38100" dist="38100" dir="2700000" algn="tl">
                    <a:srgbClr val="000000">
                      <a:alpha val="43137"/>
                    </a:srgbClr>
                  </a:outerShdw>
                </a:effectLst>
                <a:latin typeface="Times New Roman"/>
                <a:ea typeface="Calibri"/>
                <a:cs typeface="Times New Roman"/>
              </a:rPr>
              <a:t>LIC MF Bond Fund:</a:t>
            </a:r>
            <a:endParaRPr lang="en-US" sz="1800" b="1" i="1" dirty="0">
              <a:effectLst>
                <a:outerShdw blurRad="38100" dist="38100" dir="2700000" algn="tl">
                  <a:srgbClr val="000000">
                    <a:alpha val="43137"/>
                  </a:srgbClr>
                </a:outerShdw>
              </a:effectLst>
              <a:ea typeface="Calibri"/>
              <a:cs typeface="Times New Roman"/>
            </a:endParaRPr>
          </a:p>
          <a:p>
            <a:pPr marL="0" marR="0" indent="0" algn="just">
              <a:lnSpc>
                <a:spcPct val="115000"/>
              </a:lnSpc>
              <a:spcBef>
                <a:spcPts val="0"/>
              </a:spcBef>
              <a:spcAft>
                <a:spcPts val="1000"/>
              </a:spcAft>
              <a:buNone/>
            </a:pPr>
            <a:r>
              <a:rPr lang="en-US" sz="2000" dirty="0" smtClean="0">
                <a:latin typeface="Times New Roman"/>
                <a:ea typeface="Times New Roman"/>
                <a:cs typeface="Times New Roman"/>
              </a:rPr>
              <a:t>	The </a:t>
            </a:r>
            <a:r>
              <a:rPr lang="en-US" sz="2000" dirty="0">
                <a:latin typeface="Times New Roman"/>
                <a:ea typeface="Times New Roman"/>
                <a:cs typeface="Times New Roman"/>
              </a:rPr>
              <a:t>fund aims to generate reasonable returns for its Investors through Investment primarily in fixed Income </a:t>
            </a:r>
            <a:r>
              <a:rPr lang="en-US" sz="2000" dirty="0" err="1">
                <a:latin typeface="Times New Roman"/>
                <a:ea typeface="Times New Roman"/>
                <a:cs typeface="Times New Roman"/>
              </a:rPr>
              <a:t>securities.Returns</a:t>
            </a:r>
            <a:r>
              <a:rPr lang="en-US" sz="2000" dirty="0">
                <a:latin typeface="Times New Roman"/>
                <a:ea typeface="Times New Roman"/>
                <a:cs typeface="Times New Roman"/>
              </a:rPr>
              <a:t> are taxed as per your Income Tax slab, if sold before 3 years. Negligible Tax (20% with indexation benefit) post 3 years.</a:t>
            </a:r>
            <a:endParaRPr lang="en-US" sz="1800" dirty="0">
              <a:ea typeface="Calibri"/>
              <a:cs typeface="Times New Roman"/>
            </a:endParaRPr>
          </a:p>
          <a:p>
            <a:pPr marL="0" lvl="0" indent="0" algn="just">
              <a:lnSpc>
                <a:spcPct val="200000"/>
              </a:lnSpc>
              <a:spcBef>
                <a:spcPts val="0"/>
              </a:spcBef>
              <a:buNone/>
            </a:pPr>
            <a:endParaRPr lang="en-US" sz="2000" b="1" i="1" dirty="0">
              <a:solidFill>
                <a:prstClr val="black"/>
              </a:solidFill>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endParaRPr>
          </a:p>
          <a:p>
            <a:pPr marL="0" marR="0" indent="0" algn="just">
              <a:lnSpc>
                <a:spcPts val="1875"/>
              </a:lnSpc>
              <a:spcBef>
                <a:spcPts val="0"/>
              </a:spcBef>
              <a:spcAft>
                <a:spcPts val="0"/>
              </a:spcAft>
              <a:buNone/>
            </a:pPr>
            <a:endParaRPr lang="en-US" sz="1600" dirty="0">
              <a:ea typeface="Calibri"/>
              <a:cs typeface="Times New Roman"/>
            </a:endParaRPr>
          </a:p>
          <a:p>
            <a:pPr marL="0" marR="0" indent="457200" algn="just">
              <a:lnSpc>
                <a:spcPts val="1875"/>
              </a:lnSpc>
              <a:spcBef>
                <a:spcPts val="0"/>
              </a:spcBef>
              <a:spcAft>
                <a:spcPts val="1000"/>
              </a:spcAft>
            </a:pPr>
            <a:endParaRPr lang="en-US" sz="1400" dirty="0">
              <a:ea typeface="Calibri"/>
              <a:cs typeface="Times New Roman"/>
            </a:endParaRPr>
          </a:p>
          <a:p>
            <a:pPr marL="0" marR="0" indent="0" algn="just">
              <a:lnSpc>
                <a:spcPts val="1875"/>
              </a:lnSpc>
              <a:spcBef>
                <a:spcPts val="0"/>
              </a:spcBef>
              <a:spcAft>
                <a:spcPts val="1000"/>
              </a:spcAft>
              <a:buNone/>
            </a:pPr>
            <a:endParaRPr lang="en-US" sz="1600" dirty="0">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3237086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TotalTime>
  <Words>618</Words>
  <Application>Microsoft Office PowerPoint</Application>
  <PresentationFormat>On-screen Show (4:3)</PresentationFormat>
  <Paragraphs>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Mutual Fund </vt:lpstr>
      <vt:lpstr>Contents </vt:lpstr>
      <vt:lpstr>INSTITUTION INVOLVED IN MUTUAL FUND </vt:lpstr>
      <vt:lpstr>PowerPoint Presentation</vt:lpstr>
      <vt:lpstr>VARIOUS SCHEMES OF UTI FOR DIFFERENT CATEGORIES OF INVESTORS</vt:lpstr>
      <vt:lpstr>Contd..</vt:lpstr>
      <vt:lpstr>LIC Mutual fund </vt:lpstr>
      <vt:lpstr>LIC MUTUAL FUND SCHEMES/ PLANS </vt:lpstr>
      <vt:lpstr>CONTD….</vt:lpstr>
      <vt:lpstr>CONTD…</vt:lpstr>
      <vt:lpstr>COMMERCIAL BANKS AND MUTUAL FUNDS</vt:lpstr>
      <vt:lpstr>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Mutual Fund </dc:title>
  <dc:creator>ammu</dc:creator>
  <cp:lastModifiedBy>ammu</cp:lastModifiedBy>
  <cp:revision>74</cp:revision>
  <dcterms:created xsi:type="dcterms:W3CDTF">2020-05-24T05:44:32Z</dcterms:created>
  <dcterms:modified xsi:type="dcterms:W3CDTF">2020-05-25T09:22:07Z</dcterms:modified>
</cp:coreProperties>
</file>