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792"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diagrams/_rels/drawing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3C3EC7-E255-431D-839E-FB0738F338CC}" type="doc">
      <dgm:prSet loTypeId="urn:microsoft.com/office/officeart/2008/layout/BendingPictureCaption" loCatId="picture" qsTypeId="urn:microsoft.com/office/officeart/2005/8/quickstyle/simple1" qsCatId="simple" csTypeId="urn:microsoft.com/office/officeart/2005/8/colors/accent1_2" csCatId="accent1" phldr="1"/>
      <dgm:spPr/>
      <dgm:t>
        <a:bodyPr/>
        <a:lstStyle/>
        <a:p>
          <a:endParaRPr lang="en-US"/>
        </a:p>
      </dgm:t>
    </dgm:pt>
    <dgm:pt modelId="{4CE43F88-7854-4C2A-9456-6724C0392394}">
      <dgm:prSet/>
      <dgm:spPr/>
      <dgm:t>
        <a:bodyPr/>
        <a:lstStyle/>
        <a:p>
          <a:r>
            <a:rPr lang="en-US"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ENTRY OF PRIVATE SECTOR</a:t>
          </a:r>
          <a:endParaRPr lang="en-US"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3A410A2B-C108-4A3B-9313-258EE8436FC2}" type="parTrans" cxnId="{51B1AE3E-1F2A-46CE-8821-65DD51548F6E}">
      <dgm:prSet/>
      <dgm:spPr/>
      <dgm:t>
        <a:bodyPr/>
        <a:lstStyle/>
        <a:p>
          <a:endParaRPr lang="en-US"/>
        </a:p>
      </dgm:t>
    </dgm:pt>
    <dgm:pt modelId="{AA202A3D-5C93-4DB5-866A-C9AE385B3023}" type="sibTrans" cxnId="{51B1AE3E-1F2A-46CE-8821-65DD51548F6E}">
      <dgm:prSet/>
      <dgm:spPr/>
      <dgm:t>
        <a:bodyPr/>
        <a:lstStyle/>
        <a:p>
          <a:endParaRPr lang="en-US"/>
        </a:p>
      </dgm:t>
    </dgm:pt>
    <dgm:pt modelId="{6B237343-613C-48A7-BE6D-8CF939A7CC4A}">
      <dgm:prSet/>
      <dgm:spPr/>
      <dgm:t>
        <a:bodyPr/>
        <a:lstStyle/>
        <a:p>
          <a:r>
            <a:rPr lang="en-US"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GROWTH OF MUTUAL FUNDS IN INDIA</a:t>
          </a:r>
          <a:endParaRPr lang="en-US"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0C7F19AC-CCBB-4E0B-9FC9-A93079814E40}" type="parTrans" cxnId="{2A1898FD-B27B-4B29-A40E-8E8AC213E170}">
      <dgm:prSet/>
      <dgm:spPr/>
      <dgm:t>
        <a:bodyPr/>
        <a:lstStyle/>
        <a:p>
          <a:endParaRPr lang="en-US"/>
        </a:p>
      </dgm:t>
    </dgm:pt>
    <dgm:pt modelId="{A2525C2C-19C3-49C6-961A-751C208156AE}" type="sibTrans" cxnId="{2A1898FD-B27B-4B29-A40E-8E8AC213E170}">
      <dgm:prSet/>
      <dgm:spPr/>
      <dgm:t>
        <a:bodyPr/>
        <a:lstStyle/>
        <a:p>
          <a:endParaRPr lang="en-US"/>
        </a:p>
      </dgm:t>
    </dgm:pt>
    <dgm:pt modelId="{FDFD5EEA-1D4A-41D8-B6AC-BADE86263F28}" type="pres">
      <dgm:prSet presAssocID="{803C3EC7-E255-431D-839E-FB0738F338CC}" presName="diagram" presStyleCnt="0">
        <dgm:presLayoutVars>
          <dgm:dir/>
        </dgm:presLayoutVars>
      </dgm:prSet>
      <dgm:spPr/>
    </dgm:pt>
    <dgm:pt modelId="{4FDD50E8-E0E4-4540-97F2-D37BFF2C6EBF}" type="pres">
      <dgm:prSet presAssocID="{4CE43F88-7854-4C2A-9456-6724C0392394}" presName="composite" presStyleCnt="0"/>
      <dgm:spPr/>
    </dgm:pt>
    <dgm:pt modelId="{BC9216C4-5E05-4A59-A333-3ED52173B372}" type="pres">
      <dgm:prSet presAssocID="{4CE43F88-7854-4C2A-9456-6724C0392394}" presName="Image" presStyleLbl="bgShp" presStyleIdx="0" presStyleCnt="2" custScaleX="126996"/>
      <dgm:spPr>
        <a:blipFill rotWithShape="1">
          <a:blip xmlns:r="http://schemas.openxmlformats.org/officeDocument/2006/relationships" r:embed="rId1"/>
          <a:stretch>
            <a:fillRect/>
          </a:stretch>
        </a:blipFill>
      </dgm:spPr>
    </dgm:pt>
    <dgm:pt modelId="{A9EFE7F2-7B42-4075-A0A9-116E16727B1D}" type="pres">
      <dgm:prSet presAssocID="{4CE43F88-7854-4C2A-9456-6724C0392394}" presName="Parent" presStyleLbl="node0" presStyleIdx="0" presStyleCnt="2" custLinFactNeighborX="9444" custLinFactNeighborY="-2108">
        <dgm:presLayoutVars>
          <dgm:bulletEnabled val="1"/>
        </dgm:presLayoutVars>
      </dgm:prSet>
      <dgm:spPr/>
    </dgm:pt>
    <dgm:pt modelId="{7E44FF9A-6B1B-4438-B835-D9C54ED009D9}" type="pres">
      <dgm:prSet presAssocID="{AA202A3D-5C93-4DB5-866A-C9AE385B3023}" presName="sibTrans" presStyleCnt="0"/>
      <dgm:spPr/>
    </dgm:pt>
    <dgm:pt modelId="{9CBA3673-3B3B-4203-9C0F-381C10B85E69}" type="pres">
      <dgm:prSet presAssocID="{6B237343-613C-48A7-BE6D-8CF939A7CC4A}" presName="composite" presStyleCnt="0"/>
      <dgm:spPr/>
    </dgm:pt>
    <dgm:pt modelId="{0037839D-1A31-48B1-ADE1-FEE1E57BE55D}" type="pres">
      <dgm:prSet presAssocID="{6B237343-613C-48A7-BE6D-8CF939A7CC4A}" presName="Image" presStyleLbl="bgShp" presStyleIdx="1" presStyleCnt="2" custScaleX="112054"/>
      <dgm:spPr>
        <a:blipFill rotWithShape="1">
          <a:blip xmlns:r="http://schemas.openxmlformats.org/officeDocument/2006/relationships" r:embed="rId2"/>
          <a:stretch>
            <a:fillRect/>
          </a:stretch>
        </a:blipFill>
      </dgm:spPr>
    </dgm:pt>
    <dgm:pt modelId="{CD206122-205C-4935-966F-2A48A2B5C637}" type="pres">
      <dgm:prSet presAssocID="{6B237343-613C-48A7-BE6D-8CF939A7CC4A}" presName="Parent" presStyleLbl="node0" presStyleIdx="1" presStyleCnt="2">
        <dgm:presLayoutVars>
          <dgm:bulletEnabled val="1"/>
        </dgm:presLayoutVars>
      </dgm:prSet>
      <dgm:spPr/>
    </dgm:pt>
  </dgm:ptLst>
  <dgm:cxnLst>
    <dgm:cxn modelId="{CF648686-46FB-4849-88D5-22158DD03193}" type="presOf" srcId="{6B237343-613C-48A7-BE6D-8CF939A7CC4A}" destId="{CD206122-205C-4935-966F-2A48A2B5C637}" srcOrd="0" destOrd="0" presId="urn:microsoft.com/office/officeart/2008/layout/BendingPictureCaption"/>
    <dgm:cxn modelId="{2A1898FD-B27B-4B29-A40E-8E8AC213E170}" srcId="{803C3EC7-E255-431D-839E-FB0738F338CC}" destId="{6B237343-613C-48A7-BE6D-8CF939A7CC4A}" srcOrd="1" destOrd="0" parTransId="{0C7F19AC-CCBB-4E0B-9FC9-A93079814E40}" sibTransId="{A2525C2C-19C3-49C6-961A-751C208156AE}"/>
    <dgm:cxn modelId="{51B1AE3E-1F2A-46CE-8821-65DD51548F6E}" srcId="{803C3EC7-E255-431D-839E-FB0738F338CC}" destId="{4CE43F88-7854-4C2A-9456-6724C0392394}" srcOrd="0" destOrd="0" parTransId="{3A410A2B-C108-4A3B-9313-258EE8436FC2}" sibTransId="{AA202A3D-5C93-4DB5-866A-C9AE385B3023}"/>
    <dgm:cxn modelId="{949B9DBA-2775-40FB-B361-6173DBF47CA4}" type="presOf" srcId="{4CE43F88-7854-4C2A-9456-6724C0392394}" destId="{A9EFE7F2-7B42-4075-A0A9-116E16727B1D}" srcOrd="0" destOrd="0" presId="urn:microsoft.com/office/officeart/2008/layout/BendingPictureCaption"/>
    <dgm:cxn modelId="{4658805E-66D2-4E8F-9973-7641DEB0CA2C}" type="presOf" srcId="{803C3EC7-E255-431D-839E-FB0738F338CC}" destId="{FDFD5EEA-1D4A-41D8-B6AC-BADE86263F28}" srcOrd="0" destOrd="0" presId="urn:microsoft.com/office/officeart/2008/layout/BendingPictureCaption"/>
    <dgm:cxn modelId="{0972FEA5-E368-4C02-B770-38FC91EF9C12}" type="presParOf" srcId="{FDFD5EEA-1D4A-41D8-B6AC-BADE86263F28}" destId="{4FDD50E8-E0E4-4540-97F2-D37BFF2C6EBF}" srcOrd="0" destOrd="0" presId="urn:microsoft.com/office/officeart/2008/layout/BendingPictureCaption"/>
    <dgm:cxn modelId="{EE4D9835-D9B5-43C3-A6E1-A5E6B8C8066E}" type="presParOf" srcId="{4FDD50E8-E0E4-4540-97F2-D37BFF2C6EBF}" destId="{BC9216C4-5E05-4A59-A333-3ED52173B372}" srcOrd="0" destOrd="0" presId="urn:microsoft.com/office/officeart/2008/layout/BendingPictureCaption"/>
    <dgm:cxn modelId="{4B87E468-F058-4803-AB15-FF2E4058883F}" type="presParOf" srcId="{4FDD50E8-E0E4-4540-97F2-D37BFF2C6EBF}" destId="{A9EFE7F2-7B42-4075-A0A9-116E16727B1D}" srcOrd="1" destOrd="0" presId="urn:microsoft.com/office/officeart/2008/layout/BendingPictureCaption"/>
    <dgm:cxn modelId="{5B34CE66-AA15-4A70-BBDE-19B5FEFCC5DE}" type="presParOf" srcId="{FDFD5EEA-1D4A-41D8-B6AC-BADE86263F28}" destId="{7E44FF9A-6B1B-4438-B835-D9C54ED009D9}" srcOrd="1" destOrd="0" presId="urn:microsoft.com/office/officeart/2008/layout/BendingPictureCaption"/>
    <dgm:cxn modelId="{09672D2A-D9F2-4DD5-B43A-5E3DBE7889FD}" type="presParOf" srcId="{FDFD5EEA-1D4A-41D8-B6AC-BADE86263F28}" destId="{9CBA3673-3B3B-4203-9C0F-381C10B85E69}" srcOrd="2" destOrd="0" presId="urn:microsoft.com/office/officeart/2008/layout/BendingPictureCaption"/>
    <dgm:cxn modelId="{24BA30F0-D9D7-4E4F-8634-02902926FA18}" type="presParOf" srcId="{9CBA3673-3B3B-4203-9C0F-381C10B85E69}" destId="{0037839D-1A31-48B1-ADE1-FEE1E57BE55D}" srcOrd="0" destOrd="0" presId="urn:microsoft.com/office/officeart/2008/layout/BendingPictureCaption"/>
    <dgm:cxn modelId="{432144EC-B1A0-4C1B-8775-57FB20EE2AE8}" type="presParOf" srcId="{9CBA3673-3B3B-4203-9C0F-381C10B85E69}" destId="{CD206122-205C-4935-966F-2A48A2B5C637}" srcOrd="1" destOrd="0" presId="urn:microsoft.com/office/officeart/2008/layout/BendingPictureCapti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9216C4-5E05-4A59-A333-3ED52173B372}">
      <dsp:nvSpPr>
        <dsp:cNvPr id="0" name=""/>
        <dsp:cNvSpPr/>
      </dsp:nvSpPr>
      <dsp:spPr>
        <a:xfrm>
          <a:off x="732" y="982265"/>
          <a:ext cx="4077634" cy="2372796"/>
        </a:xfrm>
        <a:prstGeom prst="rect">
          <a:avLst/>
        </a:prstGeom>
        <a:blipFill rotWithShape="1">
          <a:blip xmlns:r="http://schemas.openxmlformats.org/officeDocument/2006/relationships" r:embed="rId1"/>
          <a:stretch>
            <a:fillRect/>
          </a:stretch>
        </a:blipFill>
        <a:ln>
          <a:noFill/>
        </a:ln>
        <a:effectLst/>
      </dsp:spPr>
      <dsp:style>
        <a:lnRef idx="0">
          <a:scrgbClr r="0" g="0" b="0"/>
        </a:lnRef>
        <a:fillRef idx="1">
          <a:scrgbClr r="0" g="0" b="0"/>
        </a:fillRef>
        <a:effectRef idx="0">
          <a:scrgbClr r="0" g="0" b="0"/>
        </a:effectRef>
        <a:fontRef idx="minor"/>
      </dsp:style>
    </dsp:sp>
    <dsp:sp modelId="{A9EFE7F2-7B42-4075-A0A9-116E16727B1D}">
      <dsp:nvSpPr>
        <dsp:cNvPr id="0" name=""/>
        <dsp:cNvSpPr/>
      </dsp:nvSpPr>
      <dsp:spPr>
        <a:xfrm>
          <a:off x="1344425" y="2910813"/>
          <a:ext cx="2766785" cy="6649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5000"/>
            </a:spcAft>
          </a:pPr>
          <a:r>
            <a:rPr lang="en-US" sz="1900" b="1" kern="1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ENTRY OF PRIVATE SECTOR</a:t>
          </a:r>
          <a:endParaRPr lang="en-US" sz="1900" b="1" kern="1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1344425" y="2910813"/>
        <a:ext cx="2766785" cy="664904"/>
      </dsp:txXfrm>
    </dsp:sp>
    <dsp:sp modelId="{0037839D-1A31-48B1-ADE1-FEE1E57BE55D}">
      <dsp:nvSpPr>
        <dsp:cNvPr id="0" name=""/>
        <dsp:cNvSpPr/>
      </dsp:nvSpPr>
      <dsp:spPr>
        <a:xfrm>
          <a:off x="4543365" y="982265"/>
          <a:ext cx="3597871" cy="2372796"/>
        </a:xfrm>
        <a:prstGeom prst="rect">
          <a:avLst/>
        </a:prstGeom>
        <a:blipFill rotWithShape="1">
          <a:blip xmlns:r="http://schemas.openxmlformats.org/officeDocument/2006/relationships" r:embed="rId2"/>
          <a:stretch>
            <a:fillRect/>
          </a:stretch>
        </a:blipFill>
        <a:ln>
          <a:noFill/>
        </a:ln>
        <a:effectLst/>
      </dsp:spPr>
      <dsp:style>
        <a:lnRef idx="0">
          <a:scrgbClr r="0" g="0" b="0"/>
        </a:lnRef>
        <a:fillRef idx="1">
          <a:scrgbClr r="0" g="0" b="0"/>
        </a:fillRef>
        <a:effectRef idx="0">
          <a:scrgbClr r="0" g="0" b="0"/>
        </a:effectRef>
        <a:fontRef idx="minor"/>
      </dsp:style>
    </dsp:sp>
    <dsp:sp modelId="{CD206122-205C-4935-966F-2A48A2B5C637}">
      <dsp:nvSpPr>
        <dsp:cNvPr id="0" name=""/>
        <dsp:cNvSpPr/>
      </dsp:nvSpPr>
      <dsp:spPr>
        <a:xfrm>
          <a:off x="5385882" y="2924829"/>
          <a:ext cx="2766785" cy="6649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5000"/>
            </a:spcAft>
          </a:pPr>
          <a:r>
            <a:rPr lang="en-US" sz="1900" b="1" kern="1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GROWTH OF MUTUAL FUNDS IN INDIA</a:t>
          </a:r>
          <a:endParaRPr lang="en-US" sz="1900" b="1" kern="1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5385882" y="2924829"/>
        <a:ext cx="2766785" cy="664904"/>
      </dsp:txXfrm>
    </dsp:sp>
  </dsp:spTree>
</dsp:drawing>
</file>

<file path=ppt/diagrams/layout1.xml><?xml version="1.0" encoding="utf-8"?>
<dgm:layoutDef xmlns:dgm="http://schemas.openxmlformats.org/drawingml/2006/diagram" xmlns:a="http://schemas.openxmlformats.org/drawingml/2006/main" uniqueId="urn:microsoft.com/office/officeart/2008/layout/BendingPictureCaption">
  <dgm:title val=""/>
  <dgm:desc val=""/>
  <dgm:catLst>
    <dgm:cat type="picture" pri="6000"/>
    <dgm:cat type="pictureconvert" pri="6000"/>
  </dgm:catLst>
  <dgm:sampData>
    <dgm:dataModel>
      <dgm:ptLst>
        <dgm:pt modelId="0" type="doc"/>
        <dgm:pt modelId="1">
          <dgm:prSet phldr="1"/>
        </dgm:pt>
        <dgm:pt modelId="2">
          <dgm:prSet phldr="1"/>
        </dgm:pt>
      </dgm:ptLst>
      <dgm:cxnLst>
        <dgm:cxn modelId="7" srcId="0" destId="1" srcOrd="0" destOrd="0"/>
        <dgm:cxn modelId="8" srcId="0" destId="2" srcOrd="1"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diagram">
    <dgm:varLst>
      <dgm:dir/>
    </dgm:varLst>
    <dgm:choose name="Name0">
      <dgm:if name="Name1" func="var" arg="dir" op="equ" val="norm">
        <dgm:alg type="snake">
          <dgm:param type="off" val="ctr"/>
        </dgm:alg>
      </dgm:if>
      <dgm:else name="Name2">
        <dgm:alg type="snake">
          <dgm:param type="grDir" val="tR"/>
          <dgm:param type="off" val="c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alg type="composite">
          <dgm:param type="ar" val="1.31"/>
        </dgm:alg>
        <dgm:shape xmlns:r="http://schemas.openxmlformats.org/officeDocument/2006/relationships" r:blip="">
          <dgm:adjLst/>
        </dgm:shape>
        <dgm:choose name="Name3">
          <dgm:if name="Name4" func="var" arg="dir" op="equ" val="norm">
            <dgm:constrLst>
              <dgm:constr type="l" for="ch" forName="Image" refType="w" fact="0"/>
              <dgm:constr type="t" for="ch" forName="Image" refType="h" fact="0"/>
              <dgm:constr type="w" for="ch" forName="Image" refType="w" fact="0.94"/>
              <dgm:constr type="h" for="ch" forName="Image" refType="h" fact="0.91"/>
              <dgm:constr type="l" for="ch" forName="Parent" refType="w" fact="0.19"/>
              <dgm:constr type="t" for="ch" forName="Parent" refType="h" fact="0.745"/>
              <dgm:constr type="w" for="ch" forName="Parent" refType="w" fact="0.81"/>
              <dgm:constr type="h" for="ch" forName="Parent" refType="h" fact="0.255"/>
            </dgm:constrLst>
          </dgm:if>
          <dgm:else name="Name5">
            <dgm:constrLst>
              <dgm:constr type="l" for="ch" forName="Image" refType="w" fact="0.06"/>
              <dgm:constr type="t" for="ch" forName="Image" refType="h" fact="0"/>
              <dgm:constr type="w" for="ch" forName="Image" refType="w" fact="0.94"/>
              <dgm:constr type="h" for="ch" forName="Image" refType="h" fact="0.91"/>
              <dgm:constr type="l" for="ch" forName="Parent" refType="w" fact="0"/>
              <dgm:constr type="t" for="ch" forName="Parent" refType="h" fact="0.745"/>
              <dgm:constr type="w" for="ch" forName="Parent" refType="w" fact="0.81"/>
              <dgm:constr type="h" for="ch" forName="Parent" refType="h" fact="0.255"/>
            </dgm:constrLst>
          </dgm:else>
        </dgm:choose>
        <dgm:layoutNode name="Image" styleLbl="bgShp">
          <dgm:alg type="sp"/>
          <dgm:shape xmlns:r="http://schemas.openxmlformats.org/officeDocument/2006/relationships" type="rect" r:blip="" blipPhldr="1">
            <dgm:adjLst/>
          </dgm:shape>
          <dgm:presOf/>
        </dgm:layoutNode>
        <dgm:layoutNode name="Parent" styleLbl="node0">
          <dgm:varLst>
            <dgm:bulletEnabled val="1"/>
          </dgm:varLst>
          <dgm:alg type="tx">
            <dgm:param type="txAnchorVertCh" val="mid"/>
            <dgm:param type="shpTxRTLAlignCh" val="r"/>
            <dgm:param type="lnSpAfParP" val="5"/>
          </dgm:alg>
          <dgm:shape xmlns:r="http://schemas.openxmlformats.org/officeDocument/2006/relationships" type="rect" r:blip="">
            <dgm:adjLst/>
          </dgm:shape>
          <dgm:presOf axis="desOr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990D76-9595-4D28-AB89-38A6C0B7F4E4}" type="datetimeFigureOut">
              <a:rPr lang="en-US" smtClean="0"/>
              <a:t>26-May-20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3B9D64-0DA0-47F6-BA3B-88375C4D5B6D}" type="slidenum">
              <a:rPr lang="en-US" smtClean="0"/>
              <a:t>‹#›</a:t>
            </a:fld>
            <a:endParaRPr lang="en-US"/>
          </a:p>
        </p:txBody>
      </p:sp>
    </p:spTree>
    <p:extLst>
      <p:ext uri="{BB962C8B-B14F-4D97-AF65-F5344CB8AC3E}">
        <p14:creationId xmlns:p14="http://schemas.microsoft.com/office/powerpoint/2010/main" val="573853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990D76-9595-4D28-AB89-38A6C0B7F4E4}" type="datetimeFigureOut">
              <a:rPr lang="en-US" smtClean="0"/>
              <a:t>26-May-20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3B9D64-0DA0-47F6-BA3B-88375C4D5B6D}" type="slidenum">
              <a:rPr lang="en-US" smtClean="0"/>
              <a:t>‹#›</a:t>
            </a:fld>
            <a:endParaRPr lang="en-US"/>
          </a:p>
        </p:txBody>
      </p:sp>
    </p:spTree>
    <p:extLst>
      <p:ext uri="{BB962C8B-B14F-4D97-AF65-F5344CB8AC3E}">
        <p14:creationId xmlns:p14="http://schemas.microsoft.com/office/powerpoint/2010/main" val="1806130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990D76-9595-4D28-AB89-38A6C0B7F4E4}" type="datetimeFigureOut">
              <a:rPr lang="en-US" smtClean="0"/>
              <a:t>26-May-20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3B9D64-0DA0-47F6-BA3B-88375C4D5B6D}" type="slidenum">
              <a:rPr lang="en-US" smtClean="0"/>
              <a:t>‹#›</a:t>
            </a:fld>
            <a:endParaRPr lang="en-US"/>
          </a:p>
        </p:txBody>
      </p:sp>
    </p:spTree>
    <p:extLst>
      <p:ext uri="{BB962C8B-B14F-4D97-AF65-F5344CB8AC3E}">
        <p14:creationId xmlns:p14="http://schemas.microsoft.com/office/powerpoint/2010/main" val="361006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990D76-9595-4D28-AB89-38A6C0B7F4E4}" type="datetimeFigureOut">
              <a:rPr lang="en-US" smtClean="0"/>
              <a:t>26-May-20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3B9D64-0DA0-47F6-BA3B-88375C4D5B6D}" type="slidenum">
              <a:rPr lang="en-US" smtClean="0"/>
              <a:t>‹#›</a:t>
            </a:fld>
            <a:endParaRPr lang="en-US"/>
          </a:p>
        </p:txBody>
      </p:sp>
    </p:spTree>
    <p:extLst>
      <p:ext uri="{BB962C8B-B14F-4D97-AF65-F5344CB8AC3E}">
        <p14:creationId xmlns:p14="http://schemas.microsoft.com/office/powerpoint/2010/main" val="3977080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990D76-9595-4D28-AB89-38A6C0B7F4E4}" type="datetimeFigureOut">
              <a:rPr lang="en-US" smtClean="0"/>
              <a:t>26-May-20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3B9D64-0DA0-47F6-BA3B-88375C4D5B6D}" type="slidenum">
              <a:rPr lang="en-US" smtClean="0"/>
              <a:t>‹#›</a:t>
            </a:fld>
            <a:endParaRPr lang="en-US"/>
          </a:p>
        </p:txBody>
      </p:sp>
    </p:spTree>
    <p:extLst>
      <p:ext uri="{BB962C8B-B14F-4D97-AF65-F5344CB8AC3E}">
        <p14:creationId xmlns:p14="http://schemas.microsoft.com/office/powerpoint/2010/main" val="2398381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990D76-9595-4D28-AB89-38A6C0B7F4E4}" type="datetimeFigureOut">
              <a:rPr lang="en-US" smtClean="0"/>
              <a:t>26-May-20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3B9D64-0DA0-47F6-BA3B-88375C4D5B6D}" type="slidenum">
              <a:rPr lang="en-US" smtClean="0"/>
              <a:t>‹#›</a:t>
            </a:fld>
            <a:endParaRPr lang="en-US"/>
          </a:p>
        </p:txBody>
      </p:sp>
    </p:spTree>
    <p:extLst>
      <p:ext uri="{BB962C8B-B14F-4D97-AF65-F5344CB8AC3E}">
        <p14:creationId xmlns:p14="http://schemas.microsoft.com/office/powerpoint/2010/main" val="940905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990D76-9595-4D28-AB89-38A6C0B7F4E4}" type="datetimeFigureOut">
              <a:rPr lang="en-US" smtClean="0"/>
              <a:t>26-May-20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3B9D64-0DA0-47F6-BA3B-88375C4D5B6D}" type="slidenum">
              <a:rPr lang="en-US" smtClean="0"/>
              <a:t>‹#›</a:t>
            </a:fld>
            <a:endParaRPr lang="en-US"/>
          </a:p>
        </p:txBody>
      </p:sp>
    </p:spTree>
    <p:extLst>
      <p:ext uri="{BB962C8B-B14F-4D97-AF65-F5344CB8AC3E}">
        <p14:creationId xmlns:p14="http://schemas.microsoft.com/office/powerpoint/2010/main" val="2749887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990D76-9595-4D28-AB89-38A6C0B7F4E4}" type="datetimeFigureOut">
              <a:rPr lang="en-US" smtClean="0"/>
              <a:t>26-May-20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3B9D64-0DA0-47F6-BA3B-88375C4D5B6D}" type="slidenum">
              <a:rPr lang="en-US" smtClean="0"/>
              <a:t>‹#›</a:t>
            </a:fld>
            <a:endParaRPr lang="en-US"/>
          </a:p>
        </p:txBody>
      </p:sp>
    </p:spTree>
    <p:extLst>
      <p:ext uri="{BB962C8B-B14F-4D97-AF65-F5344CB8AC3E}">
        <p14:creationId xmlns:p14="http://schemas.microsoft.com/office/powerpoint/2010/main" val="1148953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990D76-9595-4D28-AB89-38A6C0B7F4E4}" type="datetimeFigureOut">
              <a:rPr lang="en-US" smtClean="0"/>
              <a:t>26-May-20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3B9D64-0DA0-47F6-BA3B-88375C4D5B6D}" type="slidenum">
              <a:rPr lang="en-US" smtClean="0"/>
              <a:t>‹#›</a:t>
            </a:fld>
            <a:endParaRPr lang="en-US"/>
          </a:p>
        </p:txBody>
      </p:sp>
    </p:spTree>
    <p:extLst>
      <p:ext uri="{BB962C8B-B14F-4D97-AF65-F5344CB8AC3E}">
        <p14:creationId xmlns:p14="http://schemas.microsoft.com/office/powerpoint/2010/main" val="3140014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990D76-9595-4D28-AB89-38A6C0B7F4E4}" type="datetimeFigureOut">
              <a:rPr lang="en-US" smtClean="0"/>
              <a:t>26-May-20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3B9D64-0DA0-47F6-BA3B-88375C4D5B6D}" type="slidenum">
              <a:rPr lang="en-US" smtClean="0"/>
              <a:t>‹#›</a:t>
            </a:fld>
            <a:endParaRPr lang="en-US"/>
          </a:p>
        </p:txBody>
      </p:sp>
    </p:spTree>
    <p:extLst>
      <p:ext uri="{BB962C8B-B14F-4D97-AF65-F5344CB8AC3E}">
        <p14:creationId xmlns:p14="http://schemas.microsoft.com/office/powerpoint/2010/main" val="2409949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990D76-9595-4D28-AB89-38A6C0B7F4E4}" type="datetimeFigureOut">
              <a:rPr lang="en-US" smtClean="0"/>
              <a:t>26-May-20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3B9D64-0DA0-47F6-BA3B-88375C4D5B6D}" type="slidenum">
              <a:rPr lang="en-US" smtClean="0"/>
              <a:t>‹#›</a:t>
            </a:fld>
            <a:endParaRPr lang="en-US"/>
          </a:p>
        </p:txBody>
      </p:sp>
    </p:spTree>
    <p:extLst>
      <p:ext uri="{BB962C8B-B14F-4D97-AF65-F5344CB8AC3E}">
        <p14:creationId xmlns:p14="http://schemas.microsoft.com/office/powerpoint/2010/main" val="2102904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990D76-9595-4D28-AB89-38A6C0B7F4E4}" type="datetimeFigureOut">
              <a:rPr lang="en-US" smtClean="0"/>
              <a:t>26-May-20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3B9D64-0DA0-47F6-BA3B-88375C4D5B6D}" type="slidenum">
              <a:rPr lang="en-US" smtClean="0"/>
              <a:t>‹#›</a:t>
            </a:fld>
            <a:endParaRPr lang="en-US"/>
          </a:p>
        </p:txBody>
      </p:sp>
    </p:spTree>
    <p:extLst>
      <p:ext uri="{BB962C8B-B14F-4D97-AF65-F5344CB8AC3E}">
        <p14:creationId xmlns:p14="http://schemas.microsoft.com/office/powerpoint/2010/main" val="1295171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2">
            <a:schemeClr val="accent2"/>
          </a:lnRef>
          <a:fillRef idx="1">
            <a:schemeClr val="lt1"/>
          </a:fillRef>
          <a:effectRef idx="0">
            <a:schemeClr val="accent2"/>
          </a:effectRef>
          <a:fontRef idx="minor">
            <a:schemeClr val="dk1"/>
          </a:fontRef>
        </p:style>
        <p:txBody>
          <a:bodyPr/>
          <a:lstStyle/>
          <a:p>
            <a:r>
              <a:rPr lang="en-US" dirty="0" smtClean="0">
                <a:latin typeface="Times New Roman" panose="02020603050405020304" pitchFamily="18" charset="0"/>
                <a:cs typeface="Times New Roman" panose="02020603050405020304" pitchFamily="18" charset="0"/>
              </a:rPr>
              <a:t>Mutual Fund</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style>
          <a:lnRef idx="1">
            <a:schemeClr val="accent5"/>
          </a:lnRef>
          <a:fillRef idx="2">
            <a:schemeClr val="accent5"/>
          </a:fillRef>
          <a:effectRef idx="1">
            <a:schemeClr val="accent5"/>
          </a:effectRef>
          <a:fontRef idx="minor">
            <a:schemeClr val="dk1"/>
          </a:fontRef>
        </p:style>
        <p:txBody>
          <a:bodyPr>
            <a:normAutofit fontScale="70000" lnSpcReduction="20000"/>
          </a:bodyPr>
          <a:lstStyle/>
          <a:p>
            <a:r>
              <a:rPr lang="en-US" b="1" dirty="0" smtClean="0">
                <a:latin typeface="Times New Roman" panose="02020603050405020304" pitchFamily="18" charset="0"/>
                <a:cs typeface="Times New Roman" panose="02020603050405020304" pitchFamily="18" charset="0"/>
              </a:rPr>
              <a:t>MRS. M. MARIA JESSICA</a:t>
            </a:r>
          </a:p>
          <a:p>
            <a:r>
              <a:rPr lang="en-US" b="1" dirty="0" smtClean="0">
                <a:latin typeface="Times New Roman" panose="02020603050405020304" pitchFamily="18" charset="0"/>
                <a:cs typeface="Times New Roman" panose="02020603050405020304" pitchFamily="18" charset="0"/>
              </a:rPr>
              <a:t>PG &amp; RESEARCH DEPARTMENT OF COMMERCE,</a:t>
            </a:r>
          </a:p>
          <a:p>
            <a:r>
              <a:rPr lang="en-US" b="1" dirty="0" smtClean="0">
                <a:latin typeface="Times New Roman" panose="02020603050405020304" pitchFamily="18" charset="0"/>
                <a:cs typeface="Times New Roman" panose="02020603050405020304" pitchFamily="18" charset="0"/>
              </a:rPr>
              <a:t>BON SECOURS COLLEGE FOR WOMEN, THANJAVUR.</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968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fontScale="90000"/>
          </a:bodyPr>
          <a:lstStyle/>
          <a:p>
            <a:r>
              <a:rPr lang="en-US" sz="2400" b="1" dirty="0" smtClean="0">
                <a:effectLst/>
                <a:latin typeface="Times New Roman"/>
                <a:ea typeface="Calibri"/>
              </a:rPr>
              <a:t>Phase 5 </a:t>
            </a:r>
            <a:br>
              <a:rPr lang="en-US" sz="2400" b="1" dirty="0" smtClean="0">
                <a:effectLst/>
                <a:latin typeface="Times New Roman"/>
                <a:ea typeface="Calibri"/>
              </a:rPr>
            </a:br>
            <a:r>
              <a:rPr lang="en-US" sz="2400" b="1" dirty="0" smtClean="0">
                <a:effectLst/>
                <a:latin typeface="Times New Roman"/>
                <a:ea typeface="Calibri"/>
              </a:rPr>
              <a:t>Emergence of a Large and Stable Industry</a:t>
            </a:r>
            <a:br>
              <a:rPr lang="en-US" sz="2400" b="1" dirty="0" smtClean="0">
                <a:effectLst/>
                <a:latin typeface="Times New Roman"/>
                <a:ea typeface="Calibri"/>
              </a:rPr>
            </a:br>
            <a:r>
              <a:rPr lang="en-US" sz="2400" b="1" dirty="0" smtClean="0">
                <a:effectLst/>
                <a:latin typeface="Times New Roman"/>
                <a:ea typeface="Calibri"/>
              </a:rPr>
              <a:t> (1999 to 2004)</a:t>
            </a:r>
            <a:r>
              <a:rPr lang="en-US" sz="2400" dirty="0" smtClean="0">
                <a:effectLst/>
                <a:latin typeface="Times New Roman"/>
                <a:ea typeface="Calibri"/>
              </a:rPr>
              <a:t> </a:t>
            </a:r>
            <a:endParaRPr lang="en-US" sz="2400" dirty="0"/>
          </a:p>
        </p:txBody>
      </p:sp>
      <p:sp>
        <p:nvSpPr>
          <p:cNvPr id="3" name="Content Placeholder 2"/>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0" marR="0" algn="just">
              <a:lnSpc>
                <a:spcPct val="115000"/>
              </a:lnSpc>
              <a:spcBef>
                <a:spcPts val="0"/>
              </a:spcBef>
              <a:spcAft>
                <a:spcPts val="1000"/>
              </a:spcAft>
            </a:pPr>
            <a:r>
              <a:rPr lang="en-US" sz="2600" dirty="0" smtClean="0">
                <a:effectLst/>
                <a:latin typeface="Times New Roman" panose="02020603050405020304" pitchFamily="18" charset="0"/>
                <a:ea typeface="Calibri"/>
                <a:cs typeface="Times New Roman" panose="02020603050405020304" pitchFamily="18" charset="0"/>
              </a:rPr>
              <a:t>This phase witnessed the integration of the entire industry with a similar set of rules and regulations.</a:t>
            </a:r>
          </a:p>
          <a:p>
            <a:pPr marL="0" marR="0" algn="just">
              <a:lnSpc>
                <a:spcPct val="115000"/>
              </a:lnSpc>
              <a:spcBef>
                <a:spcPts val="0"/>
              </a:spcBef>
              <a:spcAft>
                <a:spcPts val="1000"/>
              </a:spcAft>
            </a:pPr>
            <a:r>
              <a:rPr lang="en-US" sz="2600" dirty="0" smtClean="0">
                <a:effectLst/>
                <a:latin typeface="Times New Roman" panose="02020603050405020304" pitchFamily="18" charset="0"/>
                <a:ea typeface="Calibri"/>
                <a:cs typeface="Times New Roman" panose="02020603050405020304" pitchFamily="18" charset="0"/>
              </a:rPr>
              <a:t> The uniform and standardized operations and regulations made it easier for investors to invest in various mutual fund companies resulting in increase of asset under management from Rs. 68, 000 crores in previous phase to over Rs. 1.50 lakh crores during this phase.</a:t>
            </a:r>
            <a:endParaRPr lang="en-US" sz="2600" dirty="0">
              <a:latin typeface="Times New Roman" panose="02020603050405020304" pitchFamily="18" charset="0"/>
              <a:ea typeface="Calibri"/>
              <a:cs typeface="Times New Roman" panose="02020603050405020304" pitchFamily="18" charset="0"/>
            </a:endParaRPr>
          </a:p>
          <a:p>
            <a:endParaRPr lang="en-US" dirty="0"/>
          </a:p>
        </p:txBody>
      </p:sp>
    </p:spTree>
    <p:extLst>
      <p:ext uri="{BB962C8B-B14F-4D97-AF65-F5344CB8AC3E}">
        <p14:creationId xmlns:p14="http://schemas.microsoft.com/office/powerpoint/2010/main" val="4179347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sz="3200" b="1" dirty="0" smtClean="0">
                <a:effectLst/>
                <a:latin typeface="Times New Roman"/>
                <a:ea typeface="Calibri"/>
              </a:rPr>
              <a:t>Phase 6 </a:t>
            </a:r>
            <a:br>
              <a:rPr lang="en-US" sz="3200" b="1" dirty="0" smtClean="0">
                <a:effectLst/>
                <a:latin typeface="Times New Roman"/>
                <a:ea typeface="Calibri"/>
              </a:rPr>
            </a:br>
            <a:r>
              <a:rPr lang="en-US" sz="3200" b="1" dirty="0" smtClean="0">
                <a:effectLst/>
                <a:latin typeface="Times New Roman"/>
                <a:ea typeface="Calibri"/>
              </a:rPr>
              <a:t>Amalgamation and Growth </a:t>
            </a:r>
            <a:br>
              <a:rPr lang="en-US" sz="3200" b="1" dirty="0" smtClean="0">
                <a:effectLst/>
                <a:latin typeface="Times New Roman"/>
                <a:ea typeface="Calibri"/>
              </a:rPr>
            </a:br>
            <a:r>
              <a:rPr lang="en-US" sz="3200" b="1" dirty="0" smtClean="0">
                <a:effectLst/>
                <a:latin typeface="Times New Roman"/>
                <a:ea typeface="Calibri"/>
              </a:rPr>
              <a:t>(2004 onwards)</a:t>
            </a:r>
            <a:r>
              <a:rPr lang="en-US" sz="3200" dirty="0" smtClean="0">
                <a:effectLst/>
                <a:latin typeface="Times New Roman"/>
                <a:ea typeface="Calibri"/>
              </a:rPr>
              <a:t> </a:t>
            </a:r>
            <a:endParaRPr lang="en-US" sz="3200" dirty="0"/>
          </a:p>
        </p:txBody>
      </p:sp>
      <p:sp>
        <p:nvSpPr>
          <p:cNvPr id="3" name="Content Placeholder 2"/>
          <p:cNvSpPr>
            <a:spLocks noGrp="1"/>
          </p:cNvSpPr>
          <p:nvPr>
            <p:ph idx="1"/>
          </p:nvPr>
        </p:nvSpPr>
        <p:spPr>
          <a:xfrm>
            <a:off x="381000" y="1600200"/>
            <a:ext cx="8229600" cy="4525963"/>
          </a:xfrm>
        </p:spPr>
        <p:style>
          <a:lnRef idx="1">
            <a:schemeClr val="accent1"/>
          </a:lnRef>
          <a:fillRef idx="2">
            <a:schemeClr val="accent1"/>
          </a:fillRef>
          <a:effectRef idx="1">
            <a:schemeClr val="accent1"/>
          </a:effectRef>
          <a:fontRef idx="minor">
            <a:schemeClr val="dk1"/>
          </a:fontRef>
        </p:style>
        <p:txBody>
          <a:bodyPr>
            <a:normAutofit fontScale="92500"/>
          </a:bodyPr>
          <a:lstStyle/>
          <a:p>
            <a:pPr algn="just">
              <a:lnSpc>
                <a:spcPct val="115000"/>
              </a:lnSpc>
              <a:spcBef>
                <a:spcPts val="0"/>
              </a:spcBef>
              <a:spcAft>
                <a:spcPts val="1000"/>
              </a:spcAft>
            </a:pPr>
            <a:r>
              <a:rPr lang="en-US" sz="2600" dirty="0" smtClean="0">
                <a:effectLst/>
                <a:latin typeface="Times New Roman" panose="02020603050405020304" pitchFamily="18" charset="0"/>
                <a:ea typeface="Calibri"/>
                <a:cs typeface="Times New Roman" panose="02020603050405020304" pitchFamily="18" charset="0"/>
              </a:rPr>
              <a:t>The mutual fund industry has seen immense growth and globalization since the day of its incorporation. </a:t>
            </a:r>
          </a:p>
          <a:p>
            <a:pPr algn="just">
              <a:lnSpc>
                <a:spcPct val="115000"/>
              </a:lnSpc>
              <a:spcBef>
                <a:spcPts val="0"/>
              </a:spcBef>
              <a:spcAft>
                <a:spcPts val="1000"/>
              </a:spcAft>
            </a:pPr>
            <a:r>
              <a:rPr lang="en-US" sz="2600" dirty="0" smtClean="0">
                <a:effectLst/>
                <a:latin typeface="Times New Roman" panose="02020603050405020304" pitchFamily="18" charset="0"/>
                <a:ea typeface="Calibri"/>
                <a:cs typeface="Times New Roman" panose="02020603050405020304" pitchFamily="18" charset="0"/>
              </a:rPr>
              <a:t>From the year 2004, this industry witnessed integration as there were many mergers, demergers and acquisitions of companies and schemes like </a:t>
            </a:r>
            <a:r>
              <a:rPr lang="en-US" sz="2600" b="1" i="1" dirty="0" smtClean="0">
                <a:effectLst/>
                <a:latin typeface="Times New Roman" panose="02020603050405020304" pitchFamily="18" charset="0"/>
                <a:ea typeface="Calibri"/>
                <a:cs typeface="Times New Roman" panose="02020603050405020304" pitchFamily="18" charset="0"/>
              </a:rPr>
              <a:t>Allianz Mutual Fund taken over by Birla Sun Life, PNB mutual fund by Principal etc. </a:t>
            </a:r>
          </a:p>
          <a:p>
            <a:pPr marL="0" marR="0" indent="457200" algn="just">
              <a:lnSpc>
                <a:spcPct val="115000"/>
              </a:lnSpc>
              <a:spcBef>
                <a:spcPts val="0"/>
              </a:spcBef>
              <a:spcAft>
                <a:spcPts val="1000"/>
              </a:spcAft>
            </a:pPr>
            <a:r>
              <a:rPr lang="en-US" sz="2600" dirty="0" smtClean="0">
                <a:effectLst/>
                <a:latin typeface="Times New Roman" panose="02020603050405020304" pitchFamily="18" charset="0"/>
                <a:ea typeface="Calibri"/>
                <a:cs typeface="Times New Roman" panose="02020603050405020304" pitchFamily="18" charset="0"/>
              </a:rPr>
              <a:t>Thus, </a:t>
            </a:r>
            <a:r>
              <a:rPr lang="en-US" sz="2600" b="1" i="1" dirty="0" smtClean="0">
                <a:effectLst/>
                <a:latin typeface="Times New Roman" panose="02020603050405020304" pitchFamily="18" charset="0"/>
                <a:ea typeface="Calibri"/>
                <a:cs typeface="Times New Roman" panose="02020603050405020304" pitchFamily="18" charset="0"/>
              </a:rPr>
              <a:t>since the year 2004</a:t>
            </a:r>
            <a:r>
              <a:rPr lang="en-US" sz="2600" dirty="0" smtClean="0">
                <a:effectLst/>
                <a:latin typeface="Times New Roman" panose="02020603050405020304" pitchFamily="18" charset="0"/>
                <a:ea typeface="Calibri"/>
                <a:cs typeface="Times New Roman" panose="02020603050405020304" pitchFamily="18" charset="0"/>
              </a:rPr>
              <a:t>, this industry is managing and integrating new players, dealing with mergers and acquisitions and continuing its excursion towards growth.</a:t>
            </a:r>
          </a:p>
          <a:p>
            <a:pPr marL="0" marR="0" indent="0" algn="just">
              <a:lnSpc>
                <a:spcPct val="115000"/>
              </a:lnSpc>
              <a:spcBef>
                <a:spcPts val="0"/>
              </a:spcBef>
              <a:spcAft>
                <a:spcPts val="1000"/>
              </a:spcAft>
              <a:buNone/>
            </a:pPr>
            <a:endParaRPr lang="en-US" sz="2600" dirty="0">
              <a:latin typeface="Times New Roman" panose="02020603050405020304" pitchFamily="18" charset="0"/>
              <a:ea typeface="Calibri"/>
              <a:cs typeface="Times New Roman" panose="02020603050405020304" pitchFamily="18" charset="0"/>
            </a:endParaRPr>
          </a:p>
          <a:p>
            <a:pPr marL="0" indent="0" algn="just">
              <a:lnSpc>
                <a:spcPct val="115000"/>
              </a:lnSpc>
              <a:spcBef>
                <a:spcPts val="0"/>
              </a:spcBef>
              <a:spcAft>
                <a:spcPts val="1000"/>
              </a:spcAft>
              <a:buNone/>
            </a:pPr>
            <a:endParaRPr lang="en-US" sz="2800" b="1" i="1" dirty="0">
              <a:ea typeface="Calibri"/>
              <a:cs typeface="Times New Roman"/>
            </a:endParaRPr>
          </a:p>
          <a:p>
            <a:endParaRPr lang="en-US" dirty="0"/>
          </a:p>
        </p:txBody>
      </p:sp>
    </p:spTree>
    <p:extLst>
      <p:ext uri="{BB962C8B-B14F-4D97-AF65-F5344CB8AC3E}">
        <p14:creationId xmlns:p14="http://schemas.microsoft.com/office/powerpoint/2010/main" val="1233620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scene3d>
              <a:camera prst="orthographicFront"/>
              <a:lightRig rig="glow" dir="tl">
                <a:rot lat="0" lon="0" rev="5400000"/>
              </a:lightRig>
            </a:scene3d>
            <a:sp3d contourW="12700">
              <a:bevelT w="25400" h="25400"/>
              <a:contourClr>
                <a:schemeClr val="accent6">
                  <a:shade val="73000"/>
                </a:schemeClr>
              </a:contourClr>
            </a:sp3d>
          </a:bodyPr>
          <a:lstStyle/>
          <a:p>
            <a:pPr marL="0" indent="0">
              <a:buNone/>
            </a:pPr>
            <a:endParaRPr lang="en-US"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marL="0" indent="0" algn="ctr">
              <a:buNone/>
            </a:pPr>
            <a:endParaRPr lang="en-US"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marL="0" indent="0" algn="ctr">
              <a:buNone/>
            </a:pPr>
            <a:endParaRPr lang="en-US"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rial Black" panose="020B0A04020102020204" pitchFamily="34" charset="0"/>
            </a:endParaRPr>
          </a:p>
          <a:p>
            <a:pPr marL="0" indent="0" algn="ctr">
              <a:buNone/>
            </a:pPr>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rial Black" panose="020B0A04020102020204" pitchFamily="34" charset="0"/>
              </a:rPr>
              <a:t>THANK YOU</a:t>
            </a:r>
            <a:endParaRPr lang="en-US"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rial Black" panose="020B0A04020102020204" pitchFamily="34" charset="0"/>
            </a:endParaRPr>
          </a:p>
        </p:txBody>
      </p:sp>
      <p:sp>
        <p:nvSpPr>
          <p:cNvPr id="4" name="Rectangle 3"/>
          <p:cNvSpPr/>
          <p:nvPr/>
        </p:nvSpPr>
        <p:spPr>
          <a:xfrm>
            <a:off x="2153677" y="2967335"/>
            <a:ext cx="4836645" cy="923330"/>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cap="none" spc="0" dirty="0" smtClean="0">
                <a:ln w="50800"/>
                <a:solidFill>
                  <a:schemeClr val="bg1">
                    <a:shade val="50000"/>
                  </a:schemeClr>
                </a:solidFill>
                <a:effectLst/>
                <a:latin typeface="Arial Black" panose="020B0A04020102020204" pitchFamily="34" charset="0"/>
              </a:rPr>
              <a:t>THANK YOU</a:t>
            </a:r>
            <a:endParaRPr lang="en-US" sz="5400" b="1" cap="none" spc="0" dirty="0">
              <a:ln w="50800"/>
              <a:solidFill>
                <a:schemeClr val="bg1">
                  <a:shade val="50000"/>
                </a:schemeClr>
              </a:solidFill>
              <a:effectLst/>
            </a:endParaRPr>
          </a:p>
        </p:txBody>
      </p:sp>
    </p:spTree>
    <p:extLst>
      <p:ext uri="{BB962C8B-B14F-4D97-AF65-F5344CB8AC3E}">
        <p14:creationId xmlns:p14="http://schemas.microsoft.com/office/powerpoint/2010/main" val="6737122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endParaRPr lang="en-US"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4" name="Diagram 3"/>
          <p:cNvGraphicFramePr/>
          <p:nvPr>
            <p:extLst>
              <p:ext uri="{D42A27DB-BD31-4B8C-83A1-F6EECF244321}">
                <p14:modId xmlns:p14="http://schemas.microsoft.com/office/powerpoint/2010/main" val="3271964411"/>
              </p:ext>
            </p:extLst>
          </p:nvPr>
        </p:nvGraphicFramePr>
        <p:xfrm>
          <a:off x="457200" y="1600200"/>
          <a:ext cx="8153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457200" y="1600200"/>
            <a:ext cx="3048000" cy="53340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2800" b="1" i="1" dirty="0">
                <a:solidFill>
                  <a:prstClr val="black"/>
                </a:solidFill>
                <a:latin typeface="Times New Roman" panose="02020603050405020304" pitchFamily="18" charset="0"/>
                <a:ea typeface="+mj-ea"/>
                <a:cs typeface="Times New Roman" panose="02020603050405020304" pitchFamily="18" charset="0"/>
              </a:rPr>
              <a:t>CONTENTS </a:t>
            </a:r>
            <a:endParaRPr lang="en-US" sz="2800" dirty="0"/>
          </a:p>
        </p:txBody>
      </p:sp>
    </p:spTree>
    <p:extLst>
      <p:ext uri="{BB962C8B-B14F-4D97-AF65-F5344CB8AC3E}">
        <p14:creationId xmlns:p14="http://schemas.microsoft.com/office/powerpoint/2010/main" val="1426441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marL="342900" lvl="0" indent="-342900">
              <a:spcBef>
                <a:spcPct val="20000"/>
              </a:spcBef>
            </a:pPr>
            <a:r>
              <a:rPr lang="en-US" sz="2800" b="1" dirty="0" smtClean="0">
                <a:solidFill>
                  <a:prstClr val="black"/>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
            </a:r>
            <a:br>
              <a:rPr lang="en-US" sz="2800" b="1" dirty="0" smtClean="0">
                <a:solidFill>
                  <a:prstClr val="black"/>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br>
            <a:r>
              <a:rPr lang="en-US" sz="2800" b="1" i="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ENTRY </a:t>
            </a:r>
            <a:r>
              <a:rPr lang="en-US" sz="2800" b="1" i="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OF PRIVATE </a:t>
            </a:r>
            <a:r>
              <a:rPr lang="en-US" sz="2800" b="1" i="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SECTOR IN MUTUAL FUNDS</a:t>
            </a:r>
            <a:r>
              <a:rPr lang="en-US" sz="2800" b="1" i="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sz="2800" b="1" i="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en-US" i="1" dirty="0"/>
          </a:p>
        </p:txBody>
      </p:sp>
      <p:sp>
        <p:nvSpPr>
          <p:cNvPr id="3" name="Content Placeholder 2"/>
          <p:cNvSpPr>
            <a:spLocks noGrp="1"/>
          </p:cNvSpPr>
          <p:nvPr>
            <p:ph idx="1"/>
          </p:nvPr>
        </p:nvSpPr>
        <p:spPr/>
        <p:style>
          <a:lnRef idx="0">
            <a:schemeClr val="accent5"/>
          </a:lnRef>
          <a:fillRef idx="3">
            <a:schemeClr val="accent5"/>
          </a:fillRef>
          <a:effectRef idx="3">
            <a:schemeClr val="accent5"/>
          </a:effectRef>
          <a:fontRef idx="minor">
            <a:schemeClr val="lt1"/>
          </a:fontRef>
        </p:style>
        <p:txBody>
          <a:bodyPr>
            <a:normAutofit/>
          </a:bodyPr>
          <a:lstStyle/>
          <a:p>
            <a:pPr marL="0" marR="0" indent="457200" algn="just">
              <a:lnSpc>
                <a:spcPct val="115000"/>
              </a:lnSpc>
              <a:spcBef>
                <a:spcPts val="0"/>
              </a:spcBef>
              <a:spcAft>
                <a:spcPts val="1000"/>
              </a:spcAft>
            </a:pPr>
            <a:r>
              <a:rPr lang="en-US" sz="2600" i="1" dirty="0" smtClean="0">
                <a:solidFill>
                  <a:schemeClr val="tx1"/>
                </a:solidFill>
                <a:latin typeface="Times New Roman" panose="02020603050405020304" pitchFamily="18" charset="0"/>
                <a:ea typeface="Times New Roman"/>
                <a:cs typeface="Times New Roman" panose="02020603050405020304" pitchFamily="18" charset="0"/>
              </a:rPr>
              <a:t>T</a:t>
            </a:r>
            <a:r>
              <a:rPr lang="en-US" sz="2600" i="1" dirty="0" smtClean="0">
                <a:solidFill>
                  <a:schemeClr val="tx1"/>
                </a:solidFill>
                <a:latin typeface="Times New Roman" panose="02020603050405020304" pitchFamily="18" charset="0"/>
                <a:ea typeface="Calibri"/>
                <a:cs typeface="Times New Roman" panose="02020603050405020304" pitchFamily="18" charset="0"/>
              </a:rPr>
              <a:t>he private </a:t>
            </a:r>
            <a:r>
              <a:rPr lang="en-US" sz="2600" i="1" strike="noStrike" dirty="0" smtClean="0">
                <a:solidFill>
                  <a:schemeClr val="tx1"/>
                </a:solidFill>
                <a:latin typeface="Times New Roman" panose="02020603050405020304" pitchFamily="18" charset="0"/>
                <a:ea typeface="Calibri"/>
                <a:cs typeface="Times New Roman" panose="02020603050405020304" pitchFamily="18" charset="0"/>
              </a:rPr>
              <a:t>sector</a:t>
            </a:r>
            <a:r>
              <a:rPr lang="en-US" sz="2600" i="1" dirty="0" smtClean="0">
                <a:solidFill>
                  <a:srgbClr val="111111"/>
                </a:solidFill>
                <a:latin typeface="Times New Roman" panose="02020603050405020304" pitchFamily="18" charset="0"/>
                <a:ea typeface="Calibri"/>
                <a:cs typeface="Times New Roman" panose="02020603050405020304" pitchFamily="18" charset="0"/>
              </a:rPr>
              <a:t> is the part of the economy that is run by individuals and companies for profit and is not state controlled. </a:t>
            </a:r>
          </a:p>
          <a:p>
            <a:pPr marL="0" marR="0" indent="457200" algn="just">
              <a:lnSpc>
                <a:spcPct val="115000"/>
              </a:lnSpc>
              <a:spcBef>
                <a:spcPts val="0"/>
              </a:spcBef>
              <a:spcAft>
                <a:spcPts val="1000"/>
              </a:spcAft>
            </a:pPr>
            <a:r>
              <a:rPr lang="en-US" sz="2600" i="1" dirty="0" smtClean="0">
                <a:solidFill>
                  <a:srgbClr val="111111"/>
                </a:solidFill>
                <a:latin typeface="Times New Roman" panose="02020603050405020304" pitchFamily="18" charset="0"/>
                <a:ea typeface="Calibri"/>
                <a:cs typeface="Times New Roman" panose="02020603050405020304" pitchFamily="18" charset="0"/>
              </a:rPr>
              <a:t>Therefore, it encompasses all for-profit businesses that are not owned or operated by the government.</a:t>
            </a:r>
            <a:r>
              <a:rPr lang="en-US" sz="2600" i="1" dirty="0" smtClean="0">
                <a:latin typeface="Times New Roman" panose="02020603050405020304" pitchFamily="18" charset="0"/>
                <a:ea typeface="Times New Roman"/>
                <a:cs typeface="Times New Roman" panose="02020603050405020304" pitchFamily="18" charset="0"/>
              </a:rPr>
              <a:t> </a:t>
            </a:r>
          </a:p>
          <a:p>
            <a:pPr marL="0" marR="0" indent="457200" algn="just">
              <a:lnSpc>
                <a:spcPct val="115000"/>
              </a:lnSpc>
              <a:spcBef>
                <a:spcPts val="0"/>
              </a:spcBef>
              <a:spcAft>
                <a:spcPts val="1000"/>
              </a:spcAft>
            </a:pPr>
            <a:r>
              <a:rPr lang="en-US" sz="2600" i="1" dirty="0" smtClean="0">
                <a:latin typeface="Times New Roman" panose="02020603050405020304" pitchFamily="18" charset="0"/>
                <a:ea typeface="Times New Roman"/>
                <a:cs typeface="Times New Roman" panose="02020603050405020304" pitchFamily="18" charset="0"/>
              </a:rPr>
              <a:t>Private sector entered mutual fund industry only in 1993 with </a:t>
            </a:r>
            <a:r>
              <a:rPr lang="en-US" sz="2600" b="1" i="1" dirty="0" smtClean="0">
                <a:latin typeface="Times New Roman" panose="02020603050405020304" pitchFamily="18" charset="0"/>
                <a:ea typeface="Times New Roman"/>
                <a:cs typeface="Times New Roman" panose="02020603050405020304" pitchFamily="18" charset="0"/>
              </a:rPr>
              <a:t>Kothari Pioneer </a:t>
            </a:r>
            <a:r>
              <a:rPr lang="en-US" sz="2600" i="1" dirty="0" smtClean="0">
                <a:latin typeface="Times New Roman" panose="02020603050405020304" pitchFamily="18" charset="0"/>
                <a:ea typeface="Times New Roman"/>
                <a:cs typeface="Times New Roman" panose="02020603050405020304" pitchFamily="18" charset="0"/>
              </a:rPr>
              <a:t>getting the license in July 1993 to operate in India.</a:t>
            </a:r>
            <a:endParaRPr lang="en-US" sz="2600" i="1" dirty="0">
              <a:latin typeface="Times New Roman" panose="02020603050405020304" pitchFamily="18" charset="0"/>
              <a:ea typeface="Calibri"/>
              <a:cs typeface="Times New Roman" panose="02020603050405020304" pitchFamily="18" charset="0"/>
            </a:endParaRPr>
          </a:p>
          <a:p>
            <a:endParaRPr lang="en-US" dirty="0"/>
          </a:p>
        </p:txBody>
      </p:sp>
    </p:spTree>
    <p:extLst>
      <p:ext uri="{BB962C8B-B14F-4D97-AF65-F5344CB8AC3E}">
        <p14:creationId xmlns:p14="http://schemas.microsoft.com/office/powerpoint/2010/main" val="815433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l"/>
            <a:r>
              <a:rPr lang="en-US" sz="3200" dirty="0" err="1" smtClean="0">
                <a:latin typeface="Times New Roman" panose="02020603050405020304" pitchFamily="18" charset="0"/>
                <a:cs typeface="Times New Roman" panose="02020603050405020304" pitchFamily="18" charset="0"/>
              </a:rPr>
              <a:t>Contd</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marL="0" marR="0" indent="457200" algn="just">
              <a:lnSpc>
                <a:spcPct val="115000"/>
              </a:lnSpc>
              <a:spcBef>
                <a:spcPts val="0"/>
              </a:spcBef>
              <a:spcAft>
                <a:spcPts val="1000"/>
              </a:spcAft>
            </a:pPr>
            <a:r>
              <a:rPr lang="en-US" sz="2400" dirty="0" smtClean="0">
                <a:effectLst/>
                <a:latin typeface="Times New Roman"/>
                <a:ea typeface="Calibri"/>
                <a:cs typeface="Times New Roman"/>
              </a:rPr>
              <a:t>Some of the well-known private sectors in mutual funds are :</a:t>
            </a:r>
          </a:p>
          <a:p>
            <a:pPr marL="0" marR="0" indent="0" algn="just">
              <a:lnSpc>
                <a:spcPct val="115000"/>
              </a:lnSpc>
              <a:spcBef>
                <a:spcPts val="0"/>
              </a:spcBef>
              <a:spcAft>
                <a:spcPts val="1000"/>
              </a:spcAft>
              <a:buNone/>
            </a:pPr>
            <a:r>
              <a:rPr lang="en-US" sz="2400" dirty="0">
                <a:latin typeface="Times New Roman"/>
                <a:ea typeface="Calibri"/>
                <a:cs typeface="Times New Roman"/>
              </a:rPr>
              <a:t>	</a:t>
            </a:r>
            <a:r>
              <a:rPr lang="en-US" sz="2400" dirty="0" smtClean="0">
                <a:latin typeface="Times New Roman"/>
                <a:ea typeface="Calibri"/>
                <a:cs typeface="Times New Roman"/>
              </a:rPr>
              <a:t>- </a:t>
            </a:r>
            <a:r>
              <a:rPr lang="en-US" sz="2400" dirty="0" smtClean="0">
                <a:effectLst/>
                <a:latin typeface="Times New Roman"/>
                <a:ea typeface="Calibri"/>
                <a:cs typeface="Times New Roman"/>
              </a:rPr>
              <a:t>ICICI Mutual Fund, </a:t>
            </a:r>
          </a:p>
          <a:p>
            <a:pPr marL="0" marR="0" indent="0" algn="just">
              <a:lnSpc>
                <a:spcPct val="115000"/>
              </a:lnSpc>
              <a:spcBef>
                <a:spcPts val="0"/>
              </a:spcBef>
              <a:spcAft>
                <a:spcPts val="1000"/>
              </a:spcAft>
              <a:buNone/>
            </a:pPr>
            <a:r>
              <a:rPr lang="en-US" sz="2400" dirty="0" smtClean="0">
                <a:effectLst/>
                <a:latin typeface="Times New Roman"/>
                <a:ea typeface="Calibri"/>
                <a:cs typeface="Times New Roman"/>
              </a:rPr>
              <a:t>	- HDFC Mutual Fund, </a:t>
            </a:r>
          </a:p>
          <a:p>
            <a:pPr marL="0" marR="0" indent="0" algn="just">
              <a:lnSpc>
                <a:spcPct val="115000"/>
              </a:lnSpc>
              <a:spcBef>
                <a:spcPts val="0"/>
              </a:spcBef>
              <a:spcAft>
                <a:spcPts val="1000"/>
              </a:spcAft>
              <a:buNone/>
            </a:pPr>
            <a:r>
              <a:rPr lang="en-US" sz="2400" dirty="0" smtClean="0">
                <a:effectLst/>
                <a:latin typeface="Times New Roman"/>
                <a:ea typeface="Calibri"/>
                <a:cs typeface="Times New Roman"/>
              </a:rPr>
              <a:t>	- DSP Merrill Lynch Mutual Fund</a:t>
            </a:r>
            <a:r>
              <a:rPr lang="en-US" sz="2400" dirty="0">
                <a:latin typeface="Times New Roman"/>
                <a:ea typeface="Calibri"/>
                <a:cs typeface="Times New Roman"/>
              </a:rPr>
              <a:t> </a:t>
            </a:r>
            <a:r>
              <a:rPr lang="en-US" sz="2400" dirty="0" smtClean="0">
                <a:latin typeface="Times New Roman"/>
                <a:ea typeface="Calibri"/>
                <a:cs typeface="Times New Roman"/>
              </a:rPr>
              <a:t>and </a:t>
            </a:r>
            <a:r>
              <a:rPr lang="en-US" sz="2400" dirty="0" smtClean="0">
                <a:effectLst/>
                <a:latin typeface="Times New Roman"/>
                <a:ea typeface="Calibri"/>
                <a:cs typeface="Times New Roman"/>
              </a:rPr>
              <a:t> </a:t>
            </a:r>
          </a:p>
          <a:p>
            <a:pPr marL="0" marR="0" indent="0" algn="just">
              <a:lnSpc>
                <a:spcPct val="115000"/>
              </a:lnSpc>
              <a:spcBef>
                <a:spcPts val="0"/>
              </a:spcBef>
              <a:spcAft>
                <a:spcPts val="1000"/>
              </a:spcAft>
              <a:buNone/>
            </a:pPr>
            <a:r>
              <a:rPr lang="en-US" sz="2400" dirty="0" smtClean="0">
                <a:effectLst/>
                <a:latin typeface="Times New Roman"/>
                <a:ea typeface="Calibri"/>
                <a:cs typeface="Times New Roman"/>
              </a:rPr>
              <a:t>	- Reliance Mutual Fund, etc.</a:t>
            </a:r>
            <a:endParaRPr lang="en-US" sz="2400" dirty="0">
              <a:ea typeface="Calibri"/>
              <a:cs typeface="Times New Roman"/>
            </a:endParaRPr>
          </a:p>
          <a:p>
            <a:endParaRPr lang="en-US" dirty="0"/>
          </a:p>
        </p:txBody>
      </p:sp>
    </p:spTree>
    <p:extLst>
      <p:ext uri="{BB962C8B-B14F-4D97-AF65-F5344CB8AC3E}">
        <p14:creationId xmlns:p14="http://schemas.microsoft.com/office/powerpoint/2010/main" val="2964516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style>
          <a:lnRef idx="3">
            <a:schemeClr val="lt1"/>
          </a:lnRef>
          <a:fillRef idx="1">
            <a:schemeClr val="accent3"/>
          </a:fillRef>
          <a:effectRef idx="1">
            <a:schemeClr val="accent3"/>
          </a:effectRef>
          <a:fontRef idx="minor">
            <a:schemeClr val="lt1"/>
          </a:fontRef>
        </p:style>
        <p:txBody>
          <a:bodyPr>
            <a:noAutofit/>
          </a:bodyPr>
          <a:lstStyle/>
          <a:p>
            <a:pPr marL="0" marR="0" algn="just">
              <a:lnSpc>
                <a:spcPct val="115000"/>
              </a:lnSpc>
              <a:spcBef>
                <a:spcPts val="0"/>
              </a:spcBef>
              <a:spcAft>
                <a:spcPts val="1000"/>
              </a:spcAft>
            </a:pPr>
            <a:r>
              <a:rPr lang="en-US" sz="2000" b="1" dirty="0" smtClean="0">
                <a:effectLst/>
                <a:latin typeface="Times New Roman" panose="02020603050405020304" pitchFamily="18" charset="0"/>
                <a:ea typeface="Calibri"/>
                <a:cs typeface="Times New Roman" panose="02020603050405020304" pitchFamily="18" charset="0"/>
              </a:rPr>
              <a:t/>
            </a:r>
            <a:br>
              <a:rPr lang="en-US" sz="2000" b="1" dirty="0" smtClean="0">
                <a:effectLst/>
                <a:latin typeface="Times New Roman" panose="02020603050405020304" pitchFamily="18" charset="0"/>
                <a:ea typeface="Calibri"/>
                <a:cs typeface="Times New Roman" panose="02020603050405020304" pitchFamily="18" charset="0"/>
              </a:rPr>
            </a:br>
            <a:r>
              <a:rPr lang="en-US" sz="2000" b="1" dirty="0" smtClean="0">
                <a:effectLst/>
                <a:latin typeface="Times New Roman" panose="02020603050405020304" pitchFamily="18" charset="0"/>
                <a:ea typeface="Calibri"/>
                <a:cs typeface="Times New Roman" panose="02020603050405020304" pitchFamily="18" charset="0"/>
              </a:rPr>
              <a:t/>
            </a:r>
            <a:br>
              <a:rPr lang="en-US" sz="2000" b="1" dirty="0" smtClean="0">
                <a:effectLst/>
                <a:latin typeface="Times New Roman" panose="02020603050405020304" pitchFamily="18" charset="0"/>
                <a:ea typeface="Calibri"/>
                <a:cs typeface="Times New Roman" panose="02020603050405020304" pitchFamily="18" charset="0"/>
              </a:rPr>
            </a:br>
            <a:r>
              <a:rPr lang="en-US" sz="2800" b="1" i="1" dirty="0" smtClean="0">
                <a:effectLst/>
                <a:latin typeface="Times New Roman"/>
                <a:ea typeface="Calibri"/>
              </a:rPr>
              <a:t>GROWTH OF MUTUAL FUND INDUSTRY IN INDIA</a:t>
            </a:r>
            <a:r>
              <a:rPr lang="en-US" sz="2000" b="1" dirty="0" smtClean="0">
                <a:effectLst/>
                <a:latin typeface="Times New Roman"/>
                <a:ea typeface="Calibri"/>
              </a:rPr>
              <a:t/>
            </a:r>
            <a:br>
              <a:rPr lang="en-US" sz="2000" b="1" dirty="0" smtClean="0">
                <a:effectLst/>
                <a:latin typeface="Times New Roman"/>
                <a:ea typeface="Calibri"/>
              </a:rPr>
            </a:br>
            <a:r>
              <a:rPr lang="en-US" sz="2000" dirty="0">
                <a:latin typeface="Times New Roman" panose="02020603050405020304" pitchFamily="18" charset="0"/>
                <a:ea typeface="Calibri"/>
                <a:cs typeface="Times New Roman" panose="02020603050405020304" pitchFamily="18" charset="0"/>
              </a:rPr>
              <a:t/>
            </a:r>
            <a:br>
              <a:rPr lang="en-US" sz="2000" dirty="0">
                <a:latin typeface="Times New Roman" panose="02020603050405020304" pitchFamily="18" charset="0"/>
                <a:ea typeface="Calibri"/>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382000" cy="4876800"/>
          </a:xfrm>
        </p:spPr>
        <p:style>
          <a:lnRef idx="1">
            <a:schemeClr val="accent5"/>
          </a:lnRef>
          <a:fillRef idx="2">
            <a:schemeClr val="accent5"/>
          </a:fillRef>
          <a:effectRef idx="1">
            <a:schemeClr val="accent5"/>
          </a:effectRef>
          <a:fontRef idx="minor">
            <a:schemeClr val="dk1"/>
          </a:fontRef>
        </p:style>
        <p:txBody>
          <a:bodyPr>
            <a:noAutofit/>
          </a:bodyPr>
          <a:lstStyle/>
          <a:p>
            <a:pPr marL="0" marR="0" indent="457200" algn="just">
              <a:lnSpc>
                <a:spcPct val="115000"/>
              </a:lnSpc>
              <a:spcBef>
                <a:spcPts val="0"/>
              </a:spcBef>
              <a:spcAft>
                <a:spcPts val="1000"/>
              </a:spcAft>
            </a:pPr>
            <a:r>
              <a:rPr lang="en-US" sz="2000" dirty="0" smtClean="0">
                <a:effectLst/>
                <a:latin typeface="Times New Roman" panose="02020603050405020304" pitchFamily="18" charset="0"/>
                <a:ea typeface="Calibri"/>
                <a:cs typeface="Times New Roman" panose="02020603050405020304" pitchFamily="18" charset="0"/>
              </a:rPr>
              <a:t>The mutual fund in India started in the 1963 with the incorporation of ‘Unit Trust of India (UTI)’. </a:t>
            </a:r>
          </a:p>
          <a:p>
            <a:pPr marL="0" marR="0" indent="457200" algn="just">
              <a:lnSpc>
                <a:spcPct val="115000"/>
              </a:lnSpc>
              <a:spcBef>
                <a:spcPts val="0"/>
              </a:spcBef>
              <a:spcAft>
                <a:spcPts val="1000"/>
              </a:spcAft>
            </a:pPr>
            <a:r>
              <a:rPr lang="en-US" sz="2000" dirty="0" smtClean="0">
                <a:effectLst/>
                <a:latin typeface="Times New Roman" panose="02020603050405020304" pitchFamily="18" charset="0"/>
                <a:ea typeface="Calibri"/>
                <a:cs typeface="Times New Roman" panose="02020603050405020304" pitchFamily="18" charset="0"/>
              </a:rPr>
              <a:t>The growth of mutual fund in India has happened in phased manner as under:</a:t>
            </a:r>
          </a:p>
          <a:p>
            <a:pPr marL="0" marR="0" indent="0" algn="just">
              <a:lnSpc>
                <a:spcPct val="115000"/>
              </a:lnSpc>
              <a:spcBef>
                <a:spcPts val="0"/>
              </a:spcBef>
              <a:spcAft>
                <a:spcPts val="1000"/>
              </a:spcAft>
              <a:buNone/>
            </a:pPr>
            <a:r>
              <a:rPr lang="en-US" sz="2000" dirty="0" smtClean="0">
                <a:effectLst/>
                <a:latin typeface="Times New Roman"/>
                <a:ea typeface="Calibri"/>
              </a:rPr>
              <a:t>	</a:t>
            </a:r>
            <a:r>
              <a:rPr lang="en-US" sz="2000" dirty="0" smtClean="0">
                <a:effectLst>
                  <a:outerShdw blurRad="38100" dist="38100" dir="2700000" algn="tl">
                    <a:srgbClr val="000000">
                      <a:alpha val="43137"/>
                    </a:srgbClr>
                  </a:outerShdw>
                </a:effectLst>
                <a:latin typeface="Times New Roman"/>
                <a:ea typeface="Calibri"/>
              </a:rPr>
              <a:t>- Phase 1: Formation and Growth of UTI (1964 to 1987)</a:t>
            </a:r>
          </a:p>
          <a:p>
            <a:pPr marL="0" marR="0" indent="0" algn="just">
              <a:lnSpc>
                <a:spcPct val="115000"/>
              </a:lnSpc>
              <a:spcBef>
                <a:spcPts val="0"/>
              </a:spcBef>
              <a:spcAft>
                <a:spcPts val="1000"/>
              </a:spcAft>
              <a:buNone/>
            </a:pPr>
            <a:r>
              <a:rPr lang="en-US" sz="2000" dirty="0" smtClean="0">
                <a:effectLst>
                  <a:outerShdw blurRad="38100" dist="38100" dir="2700000" algn="tl">
                    <a:srgbClr val="000000">
                      <a:alpha val="43137"/>
                    </a:srgbClr>
                  </a:outerShdw>
                </a:effectLst>
                <a:latin typeface="Times New Roman"/>
                <a:ea typeface="Calibri"/>
              </a:rPr>
              <a:t>	- Phase 2: Establishment of Public Sector Funds (1987 to 1992)</a:t>
            </a:r>
          </a:p>
          <a:p>
            <a:pPr marL="0" marR="0" indent="0" algn="just">
              <a:lnSpc>
                <a:spcPct val="115000"/>
              </a:lnSpc>
              <a:spcBef>
                <a:spcPts val="0"/>
              </a:spcBef>
              <a:spcAft>
                <a:spcPts val="1000"/>
              </a:spcAft>
              <a:buNone/>
            </a:pPr>
            <a:r>
              <a:rPr lang="en-US" sz="2000" dirty="0" smtClean="0">
                <a:effectLst>
                  <a:outerShdw blurRad="38100" dist="38100" dir="2700000" algn="tl">
                    <a:srgbClr val="000000">
                      <a:alpha val="43137"/>
                    </a:srgbClr>
                  </a:outerShdw>
                </a:effectLst>
                <a:latin typeface="Times New Roman"/>
                <a:ea typeface="Calibri"/>
              </a:rPr>
              <a:t>	- Phase 3: Introduction of Private Sector Funds (1992 to 1997) </a:t>
            </a:r>
          </a:p>
          <a:p>
            <a:pPr marL="0" marR="0" indent="0" algn="just">
              <a:lnSpc>
                <a:spcPct val="115000"/>
              </a:lnSpc>
              <a:spcBef>
                <a:spcPts val="0"/>
              </a:spcBef>
              <a:spcAft>
                <a:spcPts val="1000"/>
              </a:spcAft>
              <a:buNone/>
            </a:pPr>
            <a:r>
              <a:rPr lang="en-US" sz="2000" dirty="0" smtClean="0">
                <a:effectLst>
                  <a:outerShdw blurRad="38100" dist="38100" dir="2700000" algn="tl">
                    <a:srgbClr val="000000">
                      <a:alpha val="43137"/>
                    </a:srgbClr>
                  </a:outerShdw>
                </a:effectLst>
                <a:latin typeface="Times New Roman"/>
                <a:ea typeface="Calibri"/>
              </a:rPr>
              <a:t>	- Phase 4: Growth and introduction of SEBI regulations (1997 to 1999)</a:t>
            </a:r>
          </a:p>
          <a:p>
            <a:pPr marL="0" marR="0" indent="0" algn="just">
              <a:lnSpc>
                <a:spcPct val="115000"/>
              </a:lnSpc>
              <a:spcBef>
                <a:spcPts val="0"/>
              </a:spcBef>
              <a:spcAft>
                <a:spcPts val="1000"/>
              </a:spcAft>
              <a:buNone/>
            </a:pPr>
            <a:r>
              <a:rPr lang="en-US" sz="2000" dirty="0" smtClean="0">
                <a:effectLst>
                  <a:outerShdw blurRad="38100" dist="38100" dir="2700000" algn="tl">
                    <a:srgbClr val="000000">
                      <a:alpha val="43137"/>
                    </a:srgbClr>
                  </a:outerShdw>
                </a:effectLst>
                <a:latin typeface="Times New Roman"/>
                <a:ea typeface="Calibri"/>
              </a:rPr>
              <a:t>	- Phase 5: Emergence of a Large and Stable Industry (1999 to 2004)</a:t>
            </a:r>
          </a:p>
          <a:p>
            <a:pPr marL="0" marR="0" indent="0" algn="just">
              <a:lnSpc>
                <a:spcPct val="115000"/>
              </a:lnSpc>
              <a:spcBef>
                <a:spcPts val="0"/>
              </a:spcBef>
              <a:spcAft>
                <a:spcPts val="1000"/>
              </a:spcAft>
              <a:buNone/>
            </a:pPr>
            <a:r>
              <a:rPr lang="en-US" sz="2000" dirty="0" smtClean="0">
                <a:effectLst>
                  <a:outerShdw blurRad="38100" dist="38100" dir="2700000" algn="tl">
                    <a:srgbClr val="000000">
                      <a:alpha val="43137"/>
                    </a:srgbClr>
                  </a:outerShdw>
                </a:effectLst>
                <a:latin typeface="Times New Roman"/>
                <a:ea typeface="Calibri"/>
              </a:rPr>
              <a:t>	- Phase 6: Amalgamation and Growth (2004 onwards) </a:t>
            </a:r>
            <a:endParaRPr lang="en-US" sz="2000" dirty="0">
              <a:effectLst>
                <a:outerShdw blurRad="38100" dist="38100" dir="2700000" algn="tl">
                  <a:srgbClr val="000000">
                    <a:alpha val="43137"/>
                  </a:srgbClr>
                </a:outerShdw>
              </a:effectLst>
              <a:latin typeface="Times New Roman" panose="02020603050405020304" pitchFamily="18" charset="0"/>
              <a:ea typeface="Calibri"/>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1739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normAutofit fontScale="90000"/>
          </a:bodyPr>
          <a:lstStyle/>
          <a:p>
            <a:r>
              <a:rPr lang="en-US" sz="2800" b="1" i="1" dirty="0" smtClean="0">
                <a:effectLst/>
                <a:latin typeface="Times New Roman"/>
                <a:ea typeface="Calibri"/>
              </a:rPr>
              <a:t>Phase 1</a:t>
            </a:r>
            <a:br>
              <a:rPr lang="en-US" sz="2800" b="1" i="1" dirty="0" smtClean="0">
                <a:effectLst/>
                <a:latin typeface="Times New Roman"/>
                <a:ea typeface="Calibri"/>
              </a:rPr>
            </a:br>
            <a:r>
              <a:rPr lang="en-US" sz="2800" b="1" i="1" dirty="0" smtClean="0">
                <a:effectLst/>
                <a:latin typeface="Times New Roman"/>
                <a:ea typeface="Calibri"/>
              </a:rPr>
              <a:t>Formation and Growth of UTI </a:t>
            </a:r>
            <a:br>
              <a:rPr lang="en-US" sz="2800" b="1" i="1" dirty="0" smtClean="0">
                <a:effectLst/>
                <a:latin typeface="Times New Roman"/>
                <a:ea typeface="Calibri"/>
              </a:rPr>
            </a:br>
            <a:r>
              <a:rPr lang="en-US" sz="2800" b="1" i="1" dirty="0" smtClean="0">
                <a:effectLst/>
                <a:latin typeface="Times New Roman"/>
                <a:ea typeface="Calibri"/>
              </a:rPr>
              <a:t>(1964 to 1987) </a:t>
            </a:r>
            <a:endParaRPr lang="en-US" sz="2800" b="1" i="1" dirty="0"/>
          </a:p>
        </p:txBody>
      </p:sp>
      <p:sp>
        <p:nvSpPr>
          <p:cNvPr id="3" name="Content Placeholder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fontScale="62500" lnSpcReduction="20000"/>
          </a:bodyPr>
          <a:lstStyle/>
          <a:p>
            <a:pPr marL="0" marR="0" algn="just">
              <a:lnSpc>
                <a:spcPct val="115000"/>
              </a:lnSpc>
              <a:spcBef>
                <a:spcPts val="0"/>
              </a:spcBef>
              <a:spcAft>
                <a:spcPts val="1000"/>
              </a:spcAft>
            </a:pPr>
            <a:r>
              <a:rPr lang="en-US" dirty="0" smtClean="0">
                <a:effectLst/>
                <a:latin typeface="Times New Roman"/>
                <a:ea typeface="Calibri"/>
                <a:cs typeface="Times New Roman"/>
              </a:rPr>
              <a:t>The phase 1 witnessed the incorporation and introduction of Unit Trust of India by passing an Act by Parliament. </a:t>
            </a:r>
          </a:p>
          <a:p>
            <a:pPr marL="0" marR="0" algn="just">
              <a:lnSpc>
                <a:spcPct val="115000"/>
              </a:lnSpc>
              <a:spcBef>
                <a:spcPts val="0"/>
              </a:spcBef>
              <a:spcAft>
                <a:spcPts val="1000"/>
              </a:spcAft>
            </a:pPr>
            <a:r>
              <a:rPr lang="en-US" dirty="0" smtClean="0">
                <a:effectLst/>
                <a:latin typeface="Times New Roman"/>
                <a:ea typeface="Calibri"/>
                <a:cs typeface="Times New Roman"/>
              </a:rPr>
              <a:t>The incorporation of UTI was done by Reserve Bank of India. Post its incorporation, it was the only institution that accepted investments and offered mutual fund units. </a:t>
            </a:r>
          </a:p>
          <a:p>
            <a:pPr marL="0" marR="0" algn="just">
              <a:lnSpc>
                <a:spcPct val="115000"/>
              </a:lnSpc>
              <a:spcBef>
                <a:spcPts val="0"/>
              </a:spcBef>
              <a:spcAft>
                <a:spcPts val="1000"/>
              </a:spcAft>
            </a:pPr>
            <a:r>
              <a:rPr lang="en-US" dirty="0" smtClean="0">
                <a:effectLst/>
                <a:latin typeface="Times New Roman"/>
                <a:ea typeface="Calibri"/>
                <a:cs typeface="Times New Roman"/>
              </a:rPr>
              <a:t>The first scheme launched by UTI was the Unit Scheme in the year 1964. Later in the years of 70s and 80s, UTI introduced various schemes as per the needs of Indian investors.</a:t>
            </a:r>
          </a:p>
          <a:p>
            <a:pPr marL="0" marR="0" algn="just">
              <a:lnSpc>
                <a:spcPct val="115000"/>
              </a:lnSpc>
              <a:spcBef>
                <a:spcPts val="0"/>
              </a:spcBef>
              <a:spcAft>
                <a:spcPts val="1000"/>
              </a:spcAft>
            </a:pPr>
            <a:r>
              <a:rPr lang="en-US" dirty="0" smtClean="0">
                <a:effectLst/>
                <a:latin typeface="Times New Roman"/>
                <a:ea typeface="Calibri"/>
                <a:cs typeface="Times New Roman"/>
              </a:rPr>
              <a:t> The first </a:t>
            </a:r>
            <a:r>
              <a:rPr lang="en-US" b="1" strike="noStrike" dirty="0" smtClean="0">
                <a:effectLst/>
                <a:latin typeface="Times New Roman"/>
                <a:ea typeface="Calibri"/>
                <a:cs typeface="Times New Roman"/>
              </a:rPr>
              <a:t>ULIP (Unit Linked Insurance Plan)</a:t>
            </a:r>
            <a:r>
              <a:rPr lang="en-US" dirty="0" smtClean="0">
                <a:effectLst/>
                <a:latin typeface="Times New Roman"/>
                <a:ea typeface="Calibri"/>
                <a:cs typeface="Times New Roman"/>
              </a:rPr>
              <a:t>was introduced by UTI in the year 1971, while the 1st Indian Offshore Fund was launched in the year 1986.</a:t>
            </a:r>
          </a:p>
          <a:p>
            <a:pPr marL="0" marR="0" algn="just">
              <a:lnSpc>
                <a:spcPct val="115000"/>
              </a:lnSpc>
              <a:spcBef>
                <a:spcPts val="0"/>
              </a:spcBef>
              <a:spcAft>
                <a:spcPts val="1000"/>
              </a:spcAft>
            </a:pPr>
            <a:r>
              <a:rPr lang="en-US" dirty="0" smtClean="0">
                <a:effectLst/>
                <a:latin typeface="Times New Roman"/>
                <a:ea typeface="Calibri"/>
                <a:cs typeface="Times New Roman"/>
              </a:rPr>
              <a:t> In this phase i.e. from the date of inception to the year 1987, the growth of UTI multiplied tremendously.</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885074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normAutofit fontScale="90000"/>
          </a:bodyPr>
          <a:lstStyle/>
          <a:p>
            <a:r>
              <a:rPr lang="en-US" sz="2800" b="1" dirty="0" smtClean="0">
                <a:effectLst/>
                <a:latin typeface="Times New Roman"/>
                <a:ea typeface="Calibri"/>
              </a:rPr>
              <a:t>Phase 2</a:t>
            </a:r>
            <a:br>
              <a:rPr lang="en-US" sz="2800" b="1" dirty="0" smtClean="0">
                <a:effectLst/>
                <a:latin typeface="Times New Roman"/>
                <a:ea typeface="Calibri"/>
              </a:rPr>
            </a:br>
            <a:r>
              <a:rPr lang="en-US" sz="2800" b="1" dirty="0" smtClean="0">
                <a:effectLst/>
                <a:latin typeface="Times New Roman"/>
                <a:ea typeface="Calibri"/>
              </a:rPr>
              <a:t> Establishment of Public Sector Funds </a:t>
            </a:r>
            <a:br>
              <a:rPr lang="en-US" sz="2800" b="1" dirty="0" smtClean="0">
                <a:effectLst/>
                <a:latin typeface="Times New Roman"/>
                <a:ea typeface="Calibri"/>
              </a:rPr>
            </a:br>
            <a:r>
              <a:rPr lang="en-US" sz="2800" b="1" dirty="0" smtClean="0">
                <a:effectLst/>
                <a:latin typeface="Times New Roman"/>
                <a:ea typeface="Calibri"/>
              </a:rPr>
              <a:t>(1987 to 1992)</a:t>
            </a:r>
            <a:endParaRPr lang="en-US" sz="2800"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pPr marL="0" marR="0" algn="just">
              <a:lnSpc>
                <a:spcPct val="115000"/>
              </a:lnSpc>
              <a:spcBef>
                <a:spcPts val="0"/>
              </a:spcBef>
              <a:spcAft>
                <a:spcPts val="1000"/>
              </a:spcAft>
            </a:pPr>
            <a:r>
              <a:rPr lang="en-US" dirty="0" smtClean="0">
                <a:effectLst/>
                <a:latin typeface="Times New Roman"/>
                <a:ea typeface="Calibri"/>
                <a:cs typeface="Times New Roman"/>
              </a:rPr>
              <a:t>The year 1987 perceived the establishment of public sector funds i.e. other public sector institutions like banks and </a:t>
            </a:r>
            <a:r>
              <a:rPr lang="en-US" b="1" dirty="0" smtClean="0">
                <a:effectLst/>
                <a:latin typeface="Times New Roman"/>
                <a:ea typeface="Calibri"/>
                <a:cs typeface="Times New Roman"/>
              </a:rPr>
              <a:t>NBFCs</a:t>
            </a:r>
            <a:r>
              <a:rPr lang="en-US" dirty="0" smtClean="0">
                <a:effectLst/>
                <a:latin typeface="Times New Roman"/>
                <a:ea typeface="Calibri"/>
                <a:cs typeface="Times New Roman"/>
              </a:rPr>
              <a:t> were allowed to start mutual fund houses. </a:t>
            </a:r>
          </a:p>
          <a:p>
            <a:pPr marL="0" marR="0" algn="just">
              <a:lnSpc>
                <a:spcPct val="115000"/>
              </a:lnSpc>
              <a:spcBef>
                <a:spcPts val="0"/>
              </a:spcBef>
              <a:spcAft>
                <a:spcPts val="1000"/>
              </a:spcAft>
            </a:pPr>
            <a:r>
              <a:rPr lang="en-US" dirty="0" smtClean="0">
                <a:effectLst/>
                <a:latin typeface="Times New Roman"/>
                <a:ea typeface="Calibri"/>
                <a:cs typeface="Times New Roman"/>
              </a:rPr>
              <a:t>This developed in opening up of economy and State Bank of India was the first bank to establish a mutual fund company in the year 1987.</a:t>
            </a:r>
          </a:p>
          <a:p>
            <a:pPr marL="0" marR="0" algn="just">
              <a:lnSpc>
                <a:spcPct val="115000"/>
              </a:lnSpc>
              <a:spcBef>
                <a:spcPts val="0"/>
              </a:spcBef>
              <a:spcAft>
                <a:spcPts val="1000"/>
              </a:spcAft>
            </a:pPr>
            <a:r>
              <a:rPr lang="en-US" dirty="0" smtClean="0">
                <a:effectLst/>
                <a:latin typeface="Times New Roman"/>
                <a:ea typeface="Calibri"/>
                <a:cs typeface="Times New Roman"/>
              </a:rPr>
              <a:t> The ways of </a:t>
            </a:r>
            <a:r>
              <a:rPr lang="en-US" b="1" dirty="0" smtClean="0">
                <a:effectLst/>
                <a:latin typeface="Times New Roman"/>
                <a:ea typeface="Calibri"/>
                <a:cs typeface="Times New Roman"/>
              </a:rPr>
              <a:t>SBI </a:t>
            </a:r>
            <a:r>
              <a:rPr lang="en-US" dirty="0" smtClean="0">
                <a:effectLst/>
                <a:latin typeface="Times New Roman"/>
                <a:ea typeface="Calibri"/>
                <a:cs typeface="Times New Roman"/>
              </a:rPr>
              <a:t>were then followed by various other institutions like Canara bank, Life Insurance Corporation of India, Indian Bank, Bank of India, General Insurance Corporation of India and Punjab National Bank introducing their own mutual fund companies. </a:t>
            </a:r>
          </a:p>
          <a:p>
            <a:pPr marL="0" marR="0" algn="just">
              <a:lnSpc>
                <a:spcPct val="115000"/>
              </a:lnSpc>
              <a:spcBef>
                <a:spcPts val="0"/>
              </a:spcBef>
              <a:spcAft>
                <a:spcPts val="1000"/>
              </a:spcAft>
            </a:pPr>
            <a:r>
              <a:rPr lang="en-US" dirty="0" smtClean="0">
                <a:effectLst/>
                <a:latin typeface="Times New Roman"/>
                <a:ea typeface="Calibri"/>
                <a:cs typeface="Times New Roman"/>
              </a:rPr>
              <a:t>During this period, the asset under management under this sector increased from Rs. 6,700 Crores to a screaming Rs. 47,004 Crores as investors in India showed great interest in this financial tool and started investing a large part of their salary in Mutual funds.</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1595928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en-US" sz="2800" b="1" i="1" dirty="0" smtClean="0">
                <a:effectLst/>
                <a:latin typeface="Times New Roman"/>
                <a:ea typeface="Calibri"/>
              </a:rPr>
              <a:t>Phase 3</a:t>
            </a:r>
            <a:br>
              <a:rPr lang="en-US" sz="2800" b="1" i="1" dirty="0" smtClean="0">
                <a:effectLst/>
                <a:latin typeface="Times New Roman"/>
                <a:ea typeface="Calibri"/>
              </a:rPr>
            </a:br>
            <a:r>
              <a:rPr lang="en-US" sz="2800" b="1" i="1" dirty="0" smtClean="0">
                <a:effectLst/>
                <a:latin typeface="Times New Roman"/>
                <a:ea typeface="Calibri"/>
              </a:rPr>
              <a:t> Introduction of Private Sector Funds (1992 to 1997)</a:t>
            </a:r>
            <a:endParaRPr lang="en-US" sz="2800" i="1" dirty="0"/>
          </a:p>
        </p:txBody>
      </p:sp>
      <p:sp>
        <p:nvSpPr>
          <p:cNvPr id="3" name="Content Placeholder 2"/>
          <p:cNvSpPr>
            <a:spLocks noGrp="1"/>
          </p:cNvSpPr>
          <p:nvPr>
            <p:ph idx="1"/>
          </p:nvPr>
        </p:nvSpPr>
        <p:spPr/>
        <p:style>
          <a:lnRef idx="0">
            <a:schemeClr val="accent2"/>
          </a:lnRef>
          <a:fillRef idx="3">
            <a:schemeClr val="accent2"/>
          </a:fillRef>
          <a:effectRef idx="3">
            <a:schemeClr val="accent2"/>
          </a:effectRef>
          <a:fontRef idx="minor">
            <a:schemeClr val="lt1"/>
          </a:fontRef>
        </p:style>
        <p:txBody>
          <a:bodyPr>
            <a:normAutofit/>
          </a:bodyPr>
          <a:lstStyle/>
          <a:p>
            <a:pPr marL="0" marR="0" algn="just">
              <a:lnSpc>
                <a:spcPct val="115000"/>
              </a:lnSpc>
              <a:spcBef>
                <a:spcPts val="0"/>
              </a:spcBef>
              <a:spcAft>
                <a:spcPts val="1000"/>
              </a:spcAft>
            </a:pPr>
            <a:r>
              <a:rPr lang="en-US" sz="2400" dirty="0" smtClean="0">
                <a:effectLst/>
                <a:latin typeface="Times New Roman" panose="02020603050405020304" pitchFamily="18" charset="0"/>
                <a:ea typeface="Calibri"/>
                <a:cs typeface="Times New Roman" panose="02020603050405020304" pitchFamily="18" charset="0"/>
              </a:rPr>
              <a:t>After the successful introduction of Public Sector Funds, the mutual fund industry opened up and witnessed the establishment of private sector funds from the year 1993, giving Indian investors the extensive opportunity to choose mutual funds from public and private sector. </a:t>
            </a:r>
          </a:p>
          <a:p>
            <a:pPr marL="0" marR="0" algn="just">
              <a:lnSpc>
                <a:spcPct val="115000"/>
              </a:lnSpc>
              <a:spcBef>
                <a:spcPts val="0"/>
              </a:spcBef>
              <a:spcAft>
                <a:spcPts val="1000"/>
              </a:spcAft>
            </a:pPr>
            <a:r>
              <a:rPr lang="en-US" sz="2400" dirty="0" smtClean="0">
                <a:effectLst/>
                <a:latin typeface="Times New Roman" panose="02020603050405020304" pitchFamily="18" charset="0"/>
                <a:ea typeface="Calibri"/>
                <a:cs typeface="Times New Roman" panose="02020603050405020304" pitchFamily="18" charset="0"/>
              </a:rPr>
              <a:t>On the other hand, it increased the competition for Indian mutual fund companies.</a:t>
            </a:r>
            <a:endParaRPr lang="en-US" sz="2400" dirty="0">
              <a:latin typeface="Times New Roman" panose="02020603050405020304" pitchFamily="18" charset="0"/>
              <a:ea typeface="Calibri"/>
              <a:cs typeface="Times New Roman" panose="02020603050405020304" pitchFamily="18" charset="0"/>
            </a:endParaRPr>
          </a:p>
          <a:p>
            <a:endParaRPr lang="en-US" dirty="0"/>
          </a:p>
        </p:txBody>
      </p:sp>
    </p:spTree>
    <p:extLst>
      <p:ext uri="{BB962C8B-B14F-4D97-AF65-F5344CB8AC3E}">
        <p14:creationId xmlns:p14="http://schemas.microsoft.com/office/powerpoint/2010/main" val="3716121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r>
              <a:rPr lang="en-US" sz="2800" b="1" dirty="0" smtClean="0">
                <a:effectLst/>
                <a:latin typeface="Times New Roman"/>
                <a:ea typeface="Calibri"/>
              </a:rPr>
              <a:t>Phase 4</a:t>
            </a:r>
            <a:br>
              <a:rPr lang="en-US" sz="2800" b="1" dirty="0" smtClean="0">
                <a:effectLst/>
                <a:latin typeface="Times New Roman"/>
                <a:ea typeface="Calibri"/>
              </a:rPr>
            </a:br>
            <a:r>
              <a:rPr lang="en-US" sz="2800" b="1" dirty="0" smtClean="0">
                <a:effectLst/>
                <a:latin typeface="Times New Roman"/>
                <a:ea typeface="Calibri"/>
              </a:rPr>
              <a:t> Growth and introduction of SEBI regulations</a:t>
            </a:r>
            <a:br>
              <a:rPr lang="en-US" sz="2800" b="1" dirty="0" smtClean="0">
                <a:effectLst/>
                <a:latin typeface="Times New Roman"/>
                <a:ea typeface="Calibri"/>
              </a:rPr>
            </a:br>
            <a:r>
              <a:rPr lang="en-US" sz="2800" b="1" dirty="0" smtClean="0">
                <a:effectLst/>
                <a:latin typeface="Times New Roman"/>
                <a:ea typeface="Calibri"/>
              </a:rPr>
              <a:t> (1997 to 1999)</a:t>
            </a:r>
            <a:r>
              <a:rPr lang="en-US" sz="2800" dirty="0" smtClean="0">
                <a:effectLst/>
                <a:latin typeface="Times New Roman"/>
                <a:ea typeface="Calibri"/>
              </a:rPr>
              <a:t> </a:t>
            </a:r>
            <a:endParaRPr lang="en-US" sz="2800"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marL="0" marR="0" algn="just">
              <a:lnSpc>
                <a:spcPct val="115000"/>
              </a:lnSpc>
              <a:spcBef>
                <a:spcPts val="0"/>
              </a:spcBef>
              <a:spcAft>
                <a:spcPts val="1000"/>
              </a:spcAft>
            </a:pPr>
            <a:r>
              <a:rPr lang="en-US" dirty="0" smtClean="0">
                <a:effectLst/>
                <a:latin typeface="Times New Roman"/>
                <a:ea typeface="Calibri"/>
                <a:cs typeface="Times New Roman"/>
              </a:rPr>
              <a:t>As the mutual fund sector was witnessing and achieving newer heights, it was important to create a body that created comprehensive rules and regulation for this industry and creating a responsible organisation to overlook the working of this sector. </a:t>
            </a:r>
          </a:p>
          <a:p>
            <a:pPr marL="0" marR="0" algn="just">
              <a:lnSpc>
                <a:spcPct val="115000"/>
              </a:lnSpc>
              <a:spcBef>
                <a:spcPts val="0"/>
              </a:spcBef>
              <a:spcAft>
                <a:spcPts val="1000"/>
              </a:spcAft>
            </a:pPr>
            <a:r>
              <a:rPr lang="en-US" dirty="0" smtClean="0">
                <a:effectLst/>
                <a:latin typeface="Times New Roman"/>
                <a:ea typeface="Calibri"/>
                <a:cs typeface="Times New Roman"/>
              </a:rPr>
              <a:t>This gave birth to incorporation of SEBI Regulation in 1996. </a:t>
            </a:r>
          </a:p>
          <a:p>
            <a:pPr marL="0" marR="0" algn="just">
              <a:lnSpc>
                <a:spcPct val="115000"/>
              </a:lnSpc>
              <a:spcBef>
                <a:spcPts val="0"/>
              </a:spcBef>
              <a:spcAft>
                <a:spcPts val="1000"/>
              </a:spcAft>
            </a:pPr>
            <a:r>
              <a:rPr lang="en-US" dirty="0" smtClean="0">
                <a:effectLst/>
                <a:latin typeface="Times New Roman"/>
                <a:ea typeface="Calibri"/>
                <a:cs typeface="Times New Roman"/>
              </a:rPr>
              <a:t>SEBI introduced standardization and set uniform rules and regulations for all funds. </a:t>
            </a:r>
          </a:p>
          <a:p>
            <a:pPr marL="0" marR="0" algn="just">
              <a:lnSpc>
                <a:spcPct val="115000"/>
              </a:lnSpc>
              <a:spcBef>
                <a:spcPts val="0"/>
              </a:spcBef>
              <a:spcAft>
                <a:spcPts val="1000"/>
              </a:spcAft>
            </a:pPr>
            <a:r>
              <a:rPr lang="en-US" dirty="0" smtClean="0">
                <a:effectLst/>
                <a:latin typeface="Times New Roman"/>
                <a:ea typeface="Calibri"/>
                <a:cs typeface="Times New Roman"/>
              </a:rPr>
              <a:t>It was during this phase that SEBI and AMFI launched an awareness scheme for investors of mutual funds.</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13520090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1814</TotalTime>
  <Words>632</Words>
  <Application>Microsoft Office PowerPoint</Application>
  <PresentationFormat>On-screen Show (4:3)</PresentationFormat>
  <Paragraphs>58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Mutual Fund</vt:lpstr>
      <vt:lpstr>PowerPoint Presentation</vt:lpstr>
      <vt:lpstr> ENTRY OF PRIVATE SECTOR IN MUTUAL FUNDS </vt:lpstr>
      <vt:lpstr>Contd….</vt:lpstr>
      <vt:lpstr>  GROWTH OF MUTUAL FUND INDUSTRY IN INDIA  </vt:lpstr>
      <vt:lpstr>Phase 1 Formation and Growth of UTI  (1964 to 1987) </vt:lpstr>
      <vt:lpstr>Phase 2  Establishment of Public Sector Funds  (1987 to 1992)</vt:lpstr>
      <vt:lpstr>Phase 3  Introduction of Private Sector Funds (1992 to 1997)</vt:lpstr>
      <vt:lpstr>Phase 4  Growth and introduction of SEBI regulations  (1997 to 1999) </vt:lpstr>
      <vt:lpstr>Phase 5  Emergence of a Large and Stable Industry  (1999 to 2004) </vt:lpstr>
      <vt:lpstr>Phase 6  Amalgamation and Growth  (2004 onwards)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ammu</dc:creator>
  <cp:lastModifiedBy>ammu</cp:lastModifiedBy>
  <cp:revision>38</cp:revision>
  <dcterms:created xsi:type="dcterms:W3CDTF">2020-05-26T05:17:46Z</dcterms:created>
  <dcterms:modified xsi:type="dcterms:W3CDTF">2020-05-27T11:32:40Z</dcterms:modified>
</cp:coreProperties>
</file>