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5" d="100"/>
          <a:sy n="65" d="100"/>
        </p:scale>
        <p:origin x="-1296" y="-6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98E8264-6170-4380-9B06-38B5B2C1299B}" type="doc">
      <dgm:prSet loTypeId="urn:microsoft.com/office/officeart/2005/8/layout/arrow1" loCatId="process" qsTypeId="urn:microsoft.com/office/officeart/2009/2/quickstyle/3d8" qsCatId="3D" csTypeId="urn:microsoft.com/office/officeart/2005/8/colors/accent1_2" csCatId="accent1" phldr="1"/>
      <dgm:spPr/>
      <dgm:t>
        <a:bodyPr/>
        <a:lstStyle/>
        <a:p>
          <a:endParaRPr lang="en-US"/>
        </a:p>
      </dgm:t>
    </dgm:pt>
    <dgm:pt modelId="{8658DBDD-E698-4589-9957-5E92DA356A0F}">
      <dgm:prSet>
        <dgm:style>
          <a:lnRef idx="1">
            <a:schemeClr val="accent5"/>
          </a:lnRef>
          <a:fillRef idx="2">
            <a:schemeClr val="accent5"/>
          </a:fillRef>
          <a:effectRef idx="1">
            <a:schemeClr val="accent5"/>
          </a:effectRef>
          <a:fontRef idx="minor">
            <a:schemeClr val="dk1"/>
          </a:fontRef>
        </dgm:style>
      </dgm:prSet>
      <dgm:spPr/>
      <dgm:t>
        <a:bodyPr/>
        <a:lstStyle/>
        <a:p>
          <a:r>
            <a:rPr lang="en-US" b="1" dirty="0" smtClean="0">
              <a:latin typeface="Agency FB" panose="020B0503020202020204" pitchFamily="34" charset="0"/>
            </a:rPr>
            <a:t>SEBI GUIDELINES </a:t>
          </a:r>
          <a:endParaRPr lang="en-US" dirty="0">
            <a:latin typeface="Agency FB" panose="020B0503020202020204" pitchFamily="34" charset="0"/>
          </a:endParaRPr>
        </a:p>
      </dgm:t>
    </dgm:pt>
    <dgm:pt modelId="{976ADAA2-AD94-4E8A-82D3-59CA04DA9711}" type="parTrans" cxnId="{5514D489-8F5C-42E3-8F63-0E7AA9A68476}">
      <dgm:prSet/>
      <dgm:spPr/>
      <dgm:t>
        <a:bodyPr/>
        <a:lstStyle/>
        <a:p>
          <a:endParaRPr lang="en-US"/>
        </a:p>
      </dgm:t>
    </dgm:pt>
    <dgm:pt modelId="{EE28F576-3281-4D72-AFA2-8867BF23D975}" type="sibTrans" cxnId="{5514D489-8F5C-42E3-8F63-0E7AA9A68476}">
      <dgm:prSet/>
      <dgm:spPr/>
      <dgm:t>
        <a:bodyPr/>
        <a:lstStyle/>
        <a:p>
          <a:endParaRPr lang="en-US"/>
        </a:p>
      </dgm:t>
    </dgm:pt>
    <dgm:pt modelId="{1CD5A08B-E971-4416-A37E-BD616836EBAD}">
      <dgm:prSet>
        <dgm:style>
          <a:lnRef idx="1">
            <a:schemeClr val="accent6"/>
          </a:lnRef>
          <a:fillRef idx="2">
            <a:schemeClr val="accent6"/>
          </a:fillRef>
          <a:effectRef idx="1">
            <a:schemeClr val="accent6"/>
          </a:effectRef>
          <a:fontRef idx="minor">
            <a:schemeClr val="dk1"/>
          </a:fontRef>
        </dgm:style>
      </dgm:prSet>
      <dgm:spPr/>
      <dgm:t>
        <a:bodyPr/>
        <a:lstStyle/>
        <a:p>
          <a:r>
            <a:rPr lang="en-US" b="1" dirty="0" smtClean="0">
              <a:latin typeface="Agency FB" panose="020B0503020202020204" pitchFamily="34" charset="0"/>
            </a:rPr>
            <a:t>ASSET MANAGEMENT COMPANY</a:t>
          </a:r>
          <a:endParaRPr lang="en-US" dirty="0">
            <a:latin typeface="Agency FB" panose="020B0503020202020204" pitchFamily="34" charset="0"/>
          </a:endParaRPr>
        </a:p>
      </dgm:t>
    </dgm:pt>
    <dgm:pt modelId="{47945DD5-F88D-46F2-8655-62C5FFC60AE0}" type="parTrans" cxnId="{D8142860-EA08-4053-8EB2-B83F57080D92}">
      <dgm:prSet/>
      <dgm:spPr/>
      <dgm:t>
        <a:bodyPr/>
        <a:lstStyle/>
        <a:p>
          <a:endParaRPr lang="en-US"/>
        </a:p>
      </dgm:t>
    </dgm:pt>
    <dgm:pt modelId="{C29B891A-8E78-4730-9390-BD51B06A4365}" type="sibTrans" cxnId="{D8142860-EA08-4053-8EB2-B83F57080D92}">
      <dgm:prSet/>
      <dgm:spPr/>
      <dgm:t>
        <a:bodyPr/>
        <a:lstStyle/>
        <a:p>
          <a:endParaRPr lang="en-US"/>
        </a:p>
      </dgm:t>
    </dgm:pt>
    <dgm:pt modelId="{B11B72D3-9A00-4F73-AF39-9E0D3B0B08D0}" type="pres">
      <dgm:prSet presAssocID="{298E8264-6170-4380-9B06-38B5B2C1299B}" presName="cycle" presStyleCnt="0">
        <dgm:presLayoutVars>
          <dgm:dir/>
          <dgm:resizeHandles val="exact"/>
        </dgm:presLayoutVars>
      </dgm:prSet>
      <dgm:spPr/>
      <dgm:t>
        <a:bodyPr/>
        <a:lstStyle/>
        <a:p>
          <a:endParaRPr lang="en-US"/>
        </a:p>
      </dgm:t>
    </dgm:pt>
    <dgm:pt modelId="{321E65B7-8829-40E7-8E70-93F294DFE4D6}" type="pres">
      <dgm:prSet presAssocID="{8658DBDD-E698-4589-9957-5E92DA356A0F}" presName="arrow" presStyleLbl="node1" presStyleIdx="0" presStyleCnt="2">
        <dgm:presLayoutVars>
          <dgm:bulletEnabled val="1"/>
        </dgm:presLayoutVars>
      </dgm:prSet>
      <dgm:spPr/>
      <dgm:t>
        <a:bodyPr/>
        <a:lstStyle/>
        <a:p>
          <a:endParaRPr lang="en-US"/>
        </a:p>
      </dgm:t>
    </dgm:pt>
    <dgm:pt modelId="{E2907A19-59DF-4A44-83DC-D3052ADCF57D}" type="pres">
      <dgm:prSet presAssocID="{1CD5A08B-E971-4416-A37E-BD616836EBAD}" presName="arrow" presStyleLbl="node1" presStyleIdx="1" presStyleCnt="2">
        <dgm:presLayoutVars>
          <dgm:bulletEnabled val="1"/>
        </dgm:presLayoutVars>
      </dgm:prSet>
      <dgm:spPr/>
      <dgm:t>
        <a:bodyPr/>
        <a:lstStyle/>
        <a:p>
          <a:endParaRPr lang="en-US"/>
        </a:p>
      </dgm:t>
    </dgm:pt>
  </dgm:ptLst>
  <dgm:cxnLst>
    <dgm:cxn modelId="{D8142860-EA08-4053-8EB2-B83F57080D92}" srcId="{298E8264-6170-4380-9B06-38B5B2C1299B}" destId="{1CD5A08B-E971-4416-A37E-BD616836EBAD}" srcOrd="1" destOrd="0" parTransId="{47945DD5-F88D-46F2-8655-62C5FFC60AE0}" sibTransId="{C29B891A-8E78-4730-9390-BD51B06A4365}"/>
    <dgm:cxn modelId="{24AA0C31-C6A6-4D52-AC2B-EF5B1FE91720}" type="presOf" srcId="{298E8264-6170-4380-9B06-38B5B2C1299B}" destId="{B11B72D3-9A00-4F73-AF39-9E0D3B0B08D0}" srcOrd="0" destOrd="0" presId="urn:microsoft.com/office/officeart/2005/8/layout/arrow1"/>
    <dgm:cxn modelId="{5514D489-8F5C-42E3-8F63-0E7AA9A68476}" srcId="{298E8264-6170-4380-9B06-38B5B2C1299B}" destId="{8658DBDD-E698-4589-9957-5E92DA356A0F}" srcOrd="0" destOrd="0" parTransId="{976ADAA2-AD94-4E8A-82D3-59CA04DA9711}" sibTransId="{EE28F576-3281-4D72-AFA2-8867BF23D975}"/>
    <dgm:cxn modelId="{6E9F67F2-5F06-4F76-AE37-C2EEEEE307E1}" type="presOf" srcId="{1CD5A08B-E971-4416-A37E-BD616836EBAD}" destId="{E2907A19-59DF-4A44-83DC-D3052ADCF57D}" srcOrd="0" destOrd="0" presId="urn:microsoft.com/office/officeart/2005/8/layout/arrow1"/>
    <dgm:cxn modelId="{1D662BC3-DD6D-4F17-A659-DDC1B017E2F4}" type="presOf" srcId="{8658DBDD-E698-4589-9957-5E92DA356A0F}" destId="{321E65B7-8829-40E7-8E70-93F294DFE4D6}" srcOrd="0" destOrd="0" presId="urn:microsoft.com/office/officeart/2005/8/layout/arrow1"/>
    <dgm:cxn modelId="{9C8D1906-F023-400E-AB63-3F95FBA0584F}" type="presParOf" srcId="{B11B72D3-9A00-4F73-AF39-9E0D3B0B08D0}" destId="{321E65B7-8829-40E7-8E70-93F294DFE4D6}" srcOrd="0" destOrd="0" presId="urn:microsoft.com/office/officeart/2005/8/layout/arrow1"/>
    <dgm:cxn modelId="{0C08325B-9A33-4878-B461-CD054B4C7F20}" type="presParOf" srcId="{B11B72D3-9A00-4F73-AF39-9E0D3B0B08D0}" destId="{E2907A19-59DF-4A44-83DC-D3052ADCF57D}" srcOrd="1" destOrd="0" presId="urn:microsoft.com/office/officeart/2005/8/layout/arrow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21E65B7-8829-40E7-8E70-93F294DFE4D6}">
      <dsp:nvSpPr>
        <dsp:cNvPr id="0" name=""/>
        <dsp:cNvSpPr/>
      </dsp:nvSpPr>
      <dsp:spPr>
        <a:xfrm rot="16200000">
          <a:off x="342" y="304031"/>
          <a:ext cx="3917900" cy="3917900"/>
        </a:xfrm>
        <a:prstGeom prst="upArrow">
          <a:avLst>
            <a:gd name="adj1" fmla="val 50000"/>
            <a:gd name="adj2" fmla="val 35000"/>
          </a:avLst>
        </a:prstGeom>
        <a:gradFill rotWithShape="1">
          <a:gsLst>
            <a:gs pos="0">
              <a:schemeClr val="accent5">
                <a:tint val="50000"/>
                <a:satMod val="300000"/>
              </a:schemeClr>
            </a:gs>
            <a:gs pos="35000">
              <a:schemeClr val="accent5">
                <a:tint val="37000"/>
                <a:satMod val="300000"/>
              </a:schemeClr>
            </a:gs>
            <a:gs pos="100000">
              <a:schemeClr val="accent5">
                <a:tint val="15000"/>
                <a:satMod val="350000"/>
              </a:schemeClr>
            </a:gs>
          </a:gsLst>
          <a:lin ang="16200000" scaled="1"/>
        </a:gradFill>
        <a:ln w="9525" cap="flat" cmpd="sng" algn="ctr">
          <a:solidFill>
            <a:schemeClr val="accent5">
              <a:shade val="95000"/>
              <a:satMod val="105000"/>
            </a:schemeClr>
          </a:solidFill>
          <a:prstDash val="solid"/>
        </a:ln>
        <a:effectLst>
          <a:outerShdw blurRad="40000" dist="20000" dir="5400000" rotWithShape="0">
            <a:srgbClr val="000000">
              <a:alpha val="38000"/>
            </a:srgbClr>
          </a:outerShdw>
        </a:effectLst>
        <a:sp3d extrusionH="190500"/>
      </dsp:spPr>
      <dsp:style>
        <a:lnRef idx="1">
          <a:schemeClr val="accent5"/>
        </a:lnRef>
        <a:fillRef idx="2">
          <a:schemeClr val="accent5"/>
        </a:fillRef>
        <a:effectRef idx="1">
          <a:schemeClr val="accent5"/>
        </a:effectRef>
        <a:fontRef idx="minor">
          <a:schemeClr val="dk1"/>
        </a:fontRef>
      </dsp:style>
      <dsp:txBody>
        <a:bodyPr spcFirstLastPara="0" vert="horz" wrap="square" lIns="248920" tIns="248920" rIns="248920" bIns="248920" numCol="1" spcCol="1270" anchor="ctr" anchorCtr="0">
          <a:noAutofit/>
        </a:bodyPr>
        <a:lstStyle/>
        <a:p>
          <a:pPr lvl="0" algn="ctr" defTabSz="1555750">
            <a:lnSpc>
              <a:spcPct val="90000"/>
            </a:lnSpc>
            <a:spcBef>
              <a:spcPct val="0"/>
            </a:spcBef>
            <a:spcAft>
              <a:spcPct val="35000"/>
            </a:spcAft>
          </a:pPr>
          <a:r>
            <a:rPr lang="en-US" sz="3500" b="1" kern="1200" dirty="0" smtClean="0">
              <a:latin typeface="Agency FB" panose="020B0503020202020204" pitchFamily="34" charset="0"/>
            </a:rPr>
            <a:t>SEBI GUIDELINES </a:t>
          </a:r>
          <a:endParaRPr lang="en-US" sz="3500" kern="1200" dirty="0">
            <a:latin typeface="Agency FB" panose="020B0503020202020204" pitchFamily="34" charset="0"/>
          </a:endParaRPr>
        </a:p>
      </dsp:txBody>
      <dsp:txXfrm rot="5400000">
        <a:off x="685976" y="1283506"/>
        <a:ext cx="3232267" cy="1958950"/>
      </dsp:txXfrm>
    </dsp:sp>
    <dsp:sp modelId="{E2907A19-59DF-4A44-83DC-D3052ADCF57D}">
      <dsp:nvSpPr>
        <dsp:cNvPr id="0" name=""/>
        <dsp:cNvSpPr/>
      </dsp:nvSpPr>
      <dsp:spPr>
        <a:xfrm rot="5400000">
          <a:off x="4311357" y="304031"/>
          <a:ext cx="3917900" cy="3917900"/>
        </a:xfrm>
        <a:prstGeom prst="upArrow">
          <a:avLst>
            <a:gd name="adj1" fmla="val 50000"/>
            <a:gd name="adj2" fmla="val 35000"/>
          </a:avLst>
        </a:prstGeom>
        <a:gradFill rotWithShape="1">
          <a:gsLst>
            <a:gs pos="0">
              <a:schemeClr val="accent6">
                <a:tint val="50000"/>
                <a:satMod val="300000"/>
              </a:schemeClr>
            </a:gs>
            <a:gs pos="35000">
              <a:schemeClr val="accent6">
                <a:tint val="37000"/>
                <a:satMod val="300000"/>
              </a:schemeClr>
            </a:gs>
            <a:gs pos="100000">
              <a:schemeClr val="accent6">
                <a:tint val="15000"/>
                <a:satMod val="350000"/>
              </a:schemeClr>
            </a:gs>
          </a:gsLst>
          <a:lin ang="16200000" scaled="1"/>
        </a:gradFill>
        <a:ln w="9525" cap="flat" cmpd="sng" algn="ctr">
          <a:solidFill>
            <a:schemeClr val="accent6">
              <a:shade val="95000"/>
              <a:satMod val="105000"/>
            </a:schemeClr>
          </a:solidFill>
          <a:prstDash val="solid"/>
        </a:ln>
        <a:effectLst>
          <a:outerShdw blurRad="40000" dist="20000" dir="5400000" rotWithShape="0">
            <a:srgbClr val="000000">
              <a:alpha val="38000"/>
            </a:srgbClr>
          </a:outerShdw>
        </a:effectLst>
        <a:sp3d extrusionH="190500"/>
      </dsp:spPr>
      <dsp:style>
        <a:lnRef idx="1">
          <a:schemeClr val="accent6"/>
        </a:lnRef>
        <a:fillRef idx="2">
          <a:schemeClr val="accent6"/>
        </a:fillRef>
        <a:effectRef idx="1">
          <a:schemeClr val="accent6"/>
        </a:effectRef>
        <a:fontRef idx="minor">
          <a:schemeClr val="dk1"/>
        </a:fontRef>
      </dsp:style>
      <dsp:txBody>
        <a:bodyPr spcFirstLastPara="0" vert="horz" wrap="square" lIns="248920" tIns="248920" rIns="248920" bIns="248920" numCol="1" spcCol="1270" anchor="ctr" anchorCtr="0">
          <a:noAutofit/>
        </a:bodyPr>
        <a:lstStyle/>
        <a:p>
          <a:pPr lvl="0" algn="ctr" defTabSz="1555750">
            <a:lnSpc>
              <a:spcPct val="90000"/>
            </a:lnSpc>
            <a:spcBef>
              <a:spcPct val="0"/>
            </a:spcBef>
            <a:spcAft>
              <a:spcPct val="35000"/>
            </a:spcAft>
          </a:pPr>
          <a:r>
            <a:rPr lang="en-US" sz="3500" b="1" kern="1200" dirty="0" smtClean="0">
              <a:latin typeface="Agency FB" panose="020B0503020202020204" pitchFamily="34" charset="0"/>
            </a:rPr>
            <a:t>ASSET MANAGEMENT COMPANY</a:t>
          </a:r>
          <a:endParaRPr lang="en-US" sz="3500" kern="1200" dirty="0">
            <a:latin typeface="Agency FB" panose="020B0503020202020204" pitchFamily="34" charset="0"/>
          </a:endParaRPr>
        </a:p>
      </dsp:txBody>
      <dsp:txXfrm rot="-5400000">
        <a:off x="4311358" y="1283506"/>
        <a:ext cx="3232267" cy="1958950"/>
      </dsp:txXfrm>
    </dsp:sp>
  </dsp:spTree>
</dsp:drawing>
</file>

<file path=ppt/diagrams/layout1.xml><?xml version="1.0" encoding="utf-8"?>
<dgm:layoutDef xmlns:dgm="http://schemas.openxmlformats.org/drawingml/2006/diagram" xmlns:a="http://schemas.openxmlformats.org/drawingml/2006/main" uniqueId="urn:microsoft.com/office/officeart/2005/8/layout/arrow1">
  <dgm:title val=""/>
  <dgm:desc val=""/>
  <dgm:catLst>
    <dgm:cat type="relationship" pri="7000"/>
    <dgm:cat type="process" pri="32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ycle">
    <dgm:varLst>
      <dgm:dir/>
      <dgm:resizeHandles val="exact"/>
    </dgm:varLst>
    <dgm:choose name="Name0">
      <dgm:if name="Name1" axis="ch" ptType="node" func="cnt" op="equ" val="2">
        <dgm:choose name="Name2">
          <dgm:if name="Name3" func="var" arg="dir" op="equ" val="norm">
            <dgm:alg type="cycle">
              <dgm:param type="rotPath" val="alongPath"/>
              <dgm:param type="stAng" val="270"/>
            </dgm:alg>
          </dgm:if>
          <dgm:else name="Name4">
            <dgm:alg type="cycle">
              <dgm:param type="rotPath" val="alongPath"/>
              <dgm:param type="stAng" val="90"/>
              <dgm:param type="spanAng" val="-360"/>
            </dgm:alg>
          </dgm:else>
        </dgm:choose>
      </dgm:if>
      <dgm:else name="Name5">
        <dgm:choose name="Name6">
          <dgm:if name="Name7" func="var" arg="dir" op="equ" val="norm">
            <dgm:alg type="cycle">
              <dgm:param type="rotPath" val="alongPath"/>
            </dgm:alg>
          </dgm:if>
          <dgm:else name="Name8">
            <dgm:alg type="cycle">
              <dgm:param type="rotPath" val="alongPath"/>
              <dgm:param type="spanAng" val="-360"/>
            </dgm:alg>
          </dgm:else>
        </dgm:choose>
      </dgm:else>
    </dgm:choose>
    <dgm:shape xmlns:r="http://schemas.openxmlformats.org/officeDocument/2006/relationships" r:blip="">
      <dgm:adjLst/>
    </dgm:shape>
    <dgm:presOf/>
    <dgm:choose name="Name9">
      <dgm:if name="Name10" axis="ch" ptType="node" func="cnt" op="equ" val="2">
        <dgm:constrLst>
          <dgm:constr type="primFontSz" for="ch" ptType="node" op="equ" val="65"/>
          <dgm:constr type="w" for="ch" ptType="node" refType="w"/>
          <dgm:constr type="h" for="ch" ptType="node" refType="w" refFor="ch" refPtType="node"/>
          <dgm:constr type="sibSp" refType="w" refFor="ch" refPtType="node" fact="0.1"/>
          <dgm:constr type="diam" refType="w" refFor="ch" refPtType="node" fact="1.1"/>
        </dgm:constrLst>
      </dgm:if>
      <dgm:if name="Name11" axis="ch" ptType="node" func="cnt" op="equ" val="5">
        <dgm:constrLst>
          <dgm:constr type="primFontSz" for="ch" ptType="node" op="equ" val="65"/>
          <dgm:constr type="w" for="ch" ptType="node" refType="w"/>
          <dgm:constr type="h" for="ch" ptType="node" refType="w" refFor="ch" refPtType="node"/>
          <dgm:constr type="sibSp" refType="w" refFor="ch" refPtType="node" fact="-0.24"/>
        </dgm:constrLst>
      </dgm:if>
      <dgm:if name="Name12" axis="ch" ptType="node" func="cnt" op="equ" val="6">
        <dgm:constrLst>
          <dgm:constr type="primFontSz" for="ch" ptType="node" op="equ" val="65"/>
          <dgm:constr type="w" for="ch" ptType="node" refType="w"/>
          <dgm:constr type="h" for="ch" ptType="node" refType="w" refFor="ch" refPtType="node"/>
          <dgm:constr type="sibSp" refType="w" refFor="ch" refPtType="node" fact="-0.2"/>
        </dgm:constrLst>
      </dgm:if>
      <dgm:if name="Name13" axis="ch" ptType="node" func="cnt" op="equ" val="8">
        <dgm:constrLst>
          <dgm:constr type="primFontSz" for="ch" ptType="node" op="equ" val="65"/>
          <dgm:constr type="w" for="ch" ptType="node" refType="w"/>
          <dgm:constr type="h" for="ch" ptType="node" refType="w" refFor="ch" refPtType="node"/>
          <dgm:constr type="sibSp" refType="w" refFor="ch" refPtType="node" fact="-0.15"/>
        </dgm:constrLst>
      </dgm:if>
      <dgm:if name="Name14" axis="ch" ptType="node" func="cnt" op="equ" val="10">
        <dgm:constrLst>
          <dgm:constr type="primFontSz" for="ch" ptType="node" op="lte" val="65"/>
          <dgm:constr type="w" for="ch" ptType="node" refType="w"/>
          <dgm:constr type="h" for="ch" ptType="node" refType="w" refFor="ch" refPtType="node"/>
          <dgm:constr type="sibSp" refType="w" refFor="ch" refPtType="node" fact="-0.24"/>
        </dgm:constrLst>
      </dgm:if>
      <dgm:else name="Name15">
        <dgm:constrLst>
          <dgm:constr type="primFontSz" for="ch" ptType="node" op="equ" val="65"/>
          <dgm:constr type="w" for="ch" ptType="node" refType="w"/>
          <dgm:constr type="h" for="ch" ptType="node" refType="w" refFor="ch" refPtType="node"/>
          <dgm:constr type="sibSp" refType="w" refFor="ch" refPtType="node" fact="-0.35"/>
        </dgm:constrLst>
      </dgm:else>
    </dgm:choose>
    <dgm:ruleLst/>
    <dgm:forEach name="Name16" axis="ch" ptType="node">
      <dgm:layoutNode name="arrow">
        <dgm:varLst>
          <dgm:bulletEnabled val="1"/>
        </dgm:varLst>
        <dgm:alg type="tx"/>
        <dgm:shape xmlns:r="http://schemas.openxmlformats.org/officeDocument/2006/relationships" type="upArrow" r:blip="">
          <dgm:adjLst>
            <dgm:adj idx="2" val="0.35"/>
          </dgm:adjLst>
        </dgm:shape>
        <dgm:presOf axis="desOrSelf" ptType="node"/>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9/2/quickstyle/3d8">
  <dgm:title val=""/>
  <dgm:desc val=""/>
  <dgm:catLst>
    <dgm:cat type="3D" pri="11800"/>
  </dgm:catLst>
  <dgm:scene3d>
    <a:camera prst="perspectiveHeroicExtremeRightFacing" zoom="82000">
      <a:rot lat="21300000" lon="20400000" rev="180000"/>
    </a:camera>
    <a:lightRig rig="morning" dir="t">
      <a:rot lat="0" lon="0" rev="20400000"/>
    </a:lightRig>
  </dgm:scene3d>
  <dgm:styleLbl name="node0">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ln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venn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tx1"/>
      </a:fontRef>
    </dgm:style>
  </dgm:styleLbl>
  <dgm:styleLbl name="align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node3">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node4">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ImgPlace1">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0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600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dgm:scene3d>
    <dgm:sp3d z="635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dgm:scene3d>
    <dgm:sp3d z="-1520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asst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asst2">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asst3">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1">
    <dgm:scene3d>
      <a:camera prst="orthographicFront"/>
      <a:lightRig rig="threePt" dir="t"/>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dgm:style>
  </dgm:styleLbl>
  <dgm:styleLbl name="conFgAcc1">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0">
        <a:scrgbClr r="0" g="0" b="0"/>
      </a:effectRef>
      <a:fontRef idx="minor"/>
    </dgm:style>
  </dgm:styleLbl>
  <dgm:styleLbl name="alignAcc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dgm:style>
  </dgm:styleLbl>
  <dgm:styleLbl name="trAlignAcc1">
    <dgm:scene3d>
      <a:camera prst="orthographicFront"/>
      <a:lightRig rig="threePt" dir="t"/>
    </dgm:scene3d>
    <dgm:sp3d extrusionH="190500" prstMaterial="matte">
      <a:bevelT w="120650" h="38100"/>
      <a:bevelB w="120650" h="57150" prst="relaxedInset"/>
      <a:contourClr>
        <a:schemeClr val="bg1"/>
      </a:contourClr>
    </dgm:sp3d>
    <dgm:txPr/>
    <dgm:style>
      <a:lnRef idx="0">
        <a:scrgbClr r="0" g="0" b="0"/>
      </a:lnRef>
      <a:fillRef idx="1">
        <a:scrgbClr r="0" g="0" b="0"/>
      </a:fillRef>
      <a:effectRef idx="2">
        <a:scrgbClr r="0" g="0" b="0"/>
      </a:effectRef>
      <a:fontRef idx="minor"/>
    </dgm:style>
  </dgm:styleLbl>
  <dgm:styleLbl name="bgAcc1">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0">
        <a:scrgbClr r="0" g="0" b="0"/>
      </a:effectRef>
      <a:fontRef idx="minor"/>
    </dgm:style>
  </dgm:styleLbl>
  <dgm:styleLbl name="solidFgAcc1">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dgm:style>
  </dgm:styleLbl>
  <dgm:styleLbl name="solidBgAcc1">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0">
        <a:scrgbClr r="0" g="0" b="0"/>
      </a:effectRef>
      <a:fontRef idx="minor"/>
    </dgm:style>
  </dgm:styleLbl>
  <dgm:styleLbl name="fgAccFollowNode1">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dgm:style>
  </dgm:styleLbl>
  <dgm:styleLbl name="bgAccFollowNode1">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fgAcc2">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fgAcc3">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fgAcc4">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bgShp">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DCBAC0A-F08F-436B-8BA6-E6139FB08D31}" type="datetimeFigureOut">
              <a:rPr lang="en-US" smtClean="0"/>
              <a:t>28-May-20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6EF394-AFC8-444B-AE17-0649F04D428B}" type="slidenum">
              <a:rPr lang="en-US" smtClean="0"/>
              <a:t>‹#›</a:t>
            </a:fld>
            <a:endParaRPr lang="en-US"/>
          </a:p>
        </p:txBody>
      </p:sp>
    </p:spTree>
    <p:extLst>
      <p:ext uri="{BB962C8B-B14F-4D97-AF65-F5344CB8AC3E}">
        <p14:creationId xmlns:p14="http://schemas.microsoft.com/office/powerpoint/2010/main" val="11347412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DCBAC0A-F08F-436B-8BA6-E6139FB08D31}" type="datetimeFigureOut">
              <a:rPr lang="en-US" smtClean="0"/>
              <a:t>28-May-20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6EF394-AFC8-444B-AE17-0649F04D428B}" type="slidenum">
              <a:rPr lang="en-US" smtClean="0"/>
              <a:t>‹#›</a:t>
            </a:fld>
            <a:endParaRPr lang="en-US"/>
          </a:p>
        </p:txBody>
      </p:sp>
    </p:spTree>
    <p:extLst>
      <p:ext uri="{BB962C8B-B14F-4D97-AF65-F5344CB8AC3E}">
        <p14:creationId xmlns:p14="http://schemas.microsoft.com/office/powerpoint/2010/main" val="38871349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DCBAC0A-F08F-436B-8BA6-E6139FB08D31}" type="datetimeFigureOut">
              <a:rPr lang="en-US" smtClean="0"/>
              <a:t>28-May-20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6EF394-AFC8-444B-AE17-0649F04D428B}" type="slidenum">
              <a:rPr lang="en-US" smtClean="0"/>
              <a:t>‹#›</a:t>
            </a:fld>
            <a:endParaRPr lang="en-US"/>
          </a:p>
        </p:txBody>
      </p:sp>
    </p:spTree>
    <p:extLst>
      <p:ext uri="{BB962C8B-B14F-4D97-AF65-F5344CB8AC3E}">
        <p14:creationId xmlns:p14="http://schemas.microsoft.com/office/powerpoint/2010/main" val="17203706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DCBAC0A-F08F-436B-8BA6-E6139FB08D31}" type="datetimeFigureOut">
              <a:rPr lang="en-US" smtClean="0"/>
              <a:t>28-May-20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6EF394-AFC8-444B-AE17-0649F04D428B}" type="slidenum">
              <a:rPr lang="en-US" smtClean="0"/>
              <a:t>‹#›</a:t>
            </a:fld>
            <a:endParaRPr lang="en-US"/>
          </a:p>
        </p:txBody>
      </p:sp>
    </p:spTree>
    <p:extLst>
      <p:ext uri="{BB962C8B-B14F-4D97-AF65-F5344CB8AC3E}">
        <p14:creationId xmlns:p14="http://schemas.microsoft.com/office/powerpoint/2010/main" val="37195513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DCBAC0A-F08F-436B-8BA6-E6139FB08D31}" type="datetimeFigureOut">
              <a:rPr lang="en-US" smtClean="0"/>
              <a:t>28-May-20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6EF394-AFC8-444B-AE17-0649F04D428B}" type="slidenum">
              <a:rPr lang="en-US" smtClean="0"/>
              <a:t>‹#›</a:t>
            </a:fld>
            <a:endParaRPr lang="en-US"/>
          </a:p>
        </p:txBody>
      </p:sp>
    </p:spTree>
    <p:extLst>
      <p:ext uri="{BB962C8B-B14F-4D97-AF65-F5344CB8AC3E}">
        <p14:creationId xmlns:p14="http://schemas.microsoft.com/office/powerpoint/2010/main" val="28153177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DCBAC0A-F08F-436B-8BA6-E6139FB08D31}" type="datetimeFigureOut">
              <a:rPr lang="en-US" smtClean="0"/>
              <a:t>28-May-20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06EF394-AFC8-444B-AE17-0649F04D428B}" type="slidenum">
              <a:rPr lang="en-US" smtClean="0"/>
              <a:t>‹#›</a:t>
            </a:fld>
            <a:endParaRPr lang="en-US"/>
          </a:p>
        </p:txBody>
      </p:sp>
    </p:spTree>
    <p:extLst>
      <p:ext uri="{BB962C8B-B14F-4D97-AF65-F5344CB8AC3E}">
        <p14:creationId xmlns:p14="http://schemas.microsoft.com/office/powerpoint/2010/main" val="7448388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DCBAC0A-F08F-436B-8BA6-E6139FB08D31}" type="datetimeFigureOut">
              <a:rPr lang="en-US" smtClean="0"/>
              <a:t>28-May-20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06EF394-AFC8-444B-AE17-0649F04D428B}" type="slidenum">
              <a:rPr lang="en-US" smtClean="0"/>
              <a:t>‹#›</a:t>
            </a:fld>
            <a:endParaRPr lang="en-US"/>
          </a:p>
        </p:txBody>
      </p:sp>
    </p:spTree>
    <p:extLst>
      <p:ext uri="{BB962C8B-B14F-4D97-AF65-F5344CB8AC3E}">
        <p14:creationId xmlns:p14="http://schemas.microsoft.com/office/powerpoint/2010/main" val="74798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DCBAC0A-F08F-436B-8BA6-E6139FB08D31}" type="datetimeFigureOut">
              <a:rPr lang="en-US" smtClean="0"/>
              <a:t>28-May-20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06EF394-AFC8-444B-AE17-0649F04D428B}" type="slidenum">
              <a:rPr lang="en-US" smtClean="0"/>
              <a:t>‹#›</a:t>
            </a:fld>
            <a:endParaRPr lang="en-US"/>
          </a:p>
        </p:txBody>
      </p:sp>
    </p:spTree>
    <p:extLst>
      <p:ext uri="{BB962C8B-B14F-4D97-AF65-F5344CB8AC3E}">
        <p14:creationId xmlns:p14="http://schemas.microsoft.com/office/powerpoint/2010/main" val="2641038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DCBAC0A-F08F-436B-8BA6-E6139FB08D31}" type="datetimeFigureOut">
              <a:rPr lang="en-US" smtClean="0"/>
              <a:t>28-May-20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06EF394-AFC8-444B-AE17-0649F04D428B}" type="slidenum">
              <a:rPr lang="en-US" smtClean="0"/>
              <a:t>‹#›</a:t>
            </a:fld>
            <a:endParaRPr lang="en-US"/>
          </a:p>
        </p:txBody>
      </p:sp>
    </p:spTree>
    <p:extLst>
      <p:ext uri="{BB962C8B-B14F-4D97-AF65-F5344CB8AC3E}">
        <p14:creationId xmlns:p14="http://schemas.microsoft.com/office/powerpoint/2010/main" val="17573779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DCBAC0A-F08F-436B-8BA6-E6139FB08D31}" type="datetimeFigureOut">
              <a:rPr lang="en-US" smtClean="0"/>
              <a:t>28-May-20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06EF394-AFC8-444B-AE17-0649F04D428B}" type="slidenum">
              <a:rPr lang="en-US" smtClean="0"/>
              <a:t>‹#›</a:t>
            </a:fld>
            <a:endParaRPr lang="en-US"/>
          </a:p>
        </p:txBody>
      </p:sp>
    </p:spTree>
    <p:extLst>
      <p:ext uri="{BB962C8B-B14F-4D97-AF65-F5344CB8AC3E}">
        <p14:creationId xmlns:p14="http://schemas.microsoft.com/office/powerpoint/2010/main" val="18364674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DCBAC0A-F08F-436B-8BA6-E6139FB08D31}" type="datetimeFigureOut">
              <a:rPr lang="en-US" smtClean="0"/>
              <a:t>28-May-20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06EF394-AFC8-444B-AE17-0649F04D428B}" type="slidenum">
              <a:rPr lang="en-US" smtClean="0"/>
              <a:t>‹#›</a:t>
            </a:fld>
            <a:endParaRPr lang="en-US"/>
          </a:p>
        </p:txBody>
      </p:sp>
    </p:spTree>
    <p:extLst>
      <p:ext uri="{BB962C8B-B14F-4D97-AF65-F5344CB8AC3E}">
        <p14:creationId xmlns:p14="http://schemas.microsoft.com/office/powerpoint/2010/main" val="1657042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DCBAC0A-F08F-436B-8BA6-E6139FB08D31}" type="datetimeFigureOut">
              <a:rPr lang="en-US" smtClean="0"/>
              <a:t>28-May-20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6EF394-AFC8-444B-AE17-0649F04D428B}" type="slidenum">
              <a:rPr lang="en-US" smtClean="0"/>
              <a:t>‹#›</a:t>
            </a:fld>
            <a:endParaRPr lang="en-US"/>
          </a:p>
        </p:txBody>
      </p:sp>
    </p:spTree>
    <p:extLst>
      <p:ext uri="{BB962C8B-B14F-4D97-AF65-F5344CB8AC3E}">
        <p14:creationId xmlns:p14="http://schemas.microsoft.com/office/powerpoint/2010/main" val="17918927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2.jp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7000" r="-17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style>
          <a:lnRef idx="3">
            <a:schemeClr val="lt1"/>
          </a:lnRef>
          <a:fillRef idx="1">
            <a:schemeClr val="accent1"/>
          </a:fillRef>
          <a:effectRef idx="1">
            <a:schemeClr val="accent1"/>
          </a:effectRef>
          <a:fontRef idx="minor">
            <a:schemeClr val="lt1"/>
          </a:fontRef>
        </p:style>
        <p:txBody>
          <a:bodyPr/>
          <a:lstStyle/>
          <a:p>
            <a:r>
              <a:rPr lang="en-US" b="1" i="1" dirty="0" smtClean="0">
                <a:latin typeface="Agency FB" panose="020B0503020202020204" pitchFamily="34" charset="0"/>
              </a:rPr>
              <a:t>Mutual Fund </a:t>
            </a:r>
            <a:endParaRPr lang="en-US" b="1" i="1" dirty="0">
              <a:latin typeface="Agency FB" panose="020B0503020202020204" pitchFamily="34" charset="0"/>
            </a:endParaRPr>
          </a:p>
        </p:txBody>
      </p:sp>
      <p:sp>
        <p:nvSpPr>
          <p:cNvPr id="3" name="Subtitle 2"/>
          <p:cNvSpPr>
            <a:spLocks noGrp="1"/>
          </p:cNvSpPr>
          <p:nvPr>
            <p:ph type="subTitle" idx="1"/>
          </p:nvPr>
        </p:nvSpPr>
        <p:spPr/>
        <p:style>
          <a:lnRef idx="1">
            <a:schemeClr val="accent5"/>
          </a:lnRef>
          <a:fillRef idx="2">
            <a:schemeClr val="accent5"/>
          </a:fillRef>
          <a:effectRef idx="1">
            <a:schemeClr val="accent5"/>
          </a:effectRef>
          <a:fontRef idx="minor">
            <a:schemeClr val="dk1"/>
          </a:fontRef>
        </p:style>
        <p:txBody>
          <a:bodyPr>
            <a:normAutofit fontScale="77500" lnSpcReduction="20000"/>
          </a:bodyPr>
          <a:lstStyle/>
          <a:p>
            <a:r>
              <a:rPr lang="en-US" b="1" i="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MRS. M. MARIA JESSICA</a:t>
            </a:r>
          </a:p>
          <a:p>
            <a:r>
              <a:rPr lang="en-US" b="1" i="1" dirty="0" smtClean="0"/>
              <a:t>PG </a:t>
            </a:r>
            <a:r>
              <a:rPr lang="en-US" b="1" i="1" dirty="0" smtClean="0"/>
              <a:t>&amp; RESREACH DEPARTMENT OF COMMERCE, </a:t>
            </a:r>
          </a:p>
          <a:p>
            <a:r>
              <a:rPr lang="en-US" b="1" i="1" dirty="0" smtClean="0"/>
              <a:t>BON SECOURS COLLEGE FOR WOMEN, THANJAVUR</a:t>
            </a:r>
          </a:p>
          <a:p>
            <a:endParaRPr lang="en-US" b="1" i="1" dirty="0"/>
          </a:p>
        </p:txBody>
      </p:sp>
    </p:spTree>
    <p:extLst>
      <p:ext uri="{BB962C8B-B14F-4D97-AF65-F5344CB8AC3E}">
        <p14:creationId xmlns:p14="http://schemas.microsoft.com/office/powerpoint/2010/main" val="34865639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6">
              <a:shade val="50000"/>
            </a:schemeClr>
          </a:lnRef>
          <a:fillRef idx="1">
            <a:schemeClr val="accent6"/>
          </a:fillRef>
          <a:effectRef idx="0">
            <a:schemeClr val="accent6"/>
          </a:effectRef>
          <a:fontRef idx="minor">
            <a:schemeClr val="lt1"/>
          </a:fontRef>
        </p:style>
        <p:txBody>
          <a:bodyPr>
            <a:normAutofit fontScale="90000"/>
          </a:bodyPr>
          <a:lstStyle/>
          <a:p>
            <a:r>
              <a:rPr lang="en-US" b="1" i="1" dirty="0" smtClean="0">
                <a:latin typeface="Times New Roman"/>
                <a:ea typeface="Times New Roman"/>
              </a:rPr>
              <a:t>RESEARCH INFORMATION REGARDING SCHEMES</a:t>
            </a:r>
            <a:endParaRPr lang="en-US" i="1" dirty="0"/>
          </a:p>
        </p:txBody>
      </p:sp>
      <p:sp>
        <p:nvSpPr>
          <p:cNvPr id="3" name="Content Placeholder 2"/>
          <p:cNvSpPr>
            <a:spLocks noGrp="1"/>
          </p:cNvSpPr>
          <p:nvPr>
            <p:ph idx="1"/>
          </p:nvPr>
        </p:nvSpPr>
        <p:spPr/>
        <p:style>
          <a:lnRef idx="2">
            <a:schemeClr val="accent3">
              <a:shade val="50000"/>
            </a:schemeClr>
          </a:lnRef>
          <a:fillRef idx="1">
            <a:schemeClr val="accent3"/>
          </a:fillRef>
          <a:effectRef idx="0">
            <a:schemeClr val="accent3"/>
          </a:effectRef>
          <a:fontRef idx="minor">
            <a:schemeClr val="lt1"/>
          </a:fontRef>
        </p:style>
        <p:txBody>
          <a:bodyPr/>
          <a:lstStyle/>
          <a:p>
            <a:pPr lvl="0" algn="just">
              <a:lnSpc>
                <a:spcPct val="115000"/>
              </a:lnSpc>
              <a:spcBef>
                <a:spcPts val="0"/>
              </a:spcBef>
              <a:buSzPts val="1000"/>
              <a:buFont typeface="Symbol"/>
              <a:buChar char=""/>
              <a:tabLst>
                <a:tab pos="457200" algn="l"/>
              </a:tabLst>
            </a:pPr>
            <a:r>
              <a:rPr lang="en-US" i="1" dirty="0">
                <a:latin typeface="Times New Roman"/>
                <a:ea typeface="Times New Roman"/>
                <a:cs typeface="Times New Roman"/>
              </a:rPr>
              <a:t>Before making investments in mutual funds, it is essential for investors to attain detailed information regarding the scheme in which they wish to invest</a:t>
            </a:r>
            <a:r>
              <a:rPr lang="en-US" i="1" dirty="0" smtClean="0">
                <a:latin typeface="Times New Roman"/>
                <a:ea typeface="Times New Roman"/>
                <a:cs typeface="Times New Roman"/>
              </a:rPr>
              <a:t>.</a:t>
            </a:r>
          </a:p>
          <a:p>
            <a:pPr lvl="0" algn="just">
              <a:lnSpc>
                <a:spcPct val="115000"/>
              </a:lnSpc>
              <a:spcBef>
                <a:spcPts val="0"/>
              </a:spcBef>
              <a:buSzPts val="1000"/>
              <a:buFont typeface="Symbol"/>
              <a:buChar char=""/>
              <a:tabLst>
                <a:tab pos="457200" algn="l"/>
              </a:tabLst>
            </a:pPr>
            <a:r>
              <a:rPr lang="en-US" i="1" dirty="0" smtClean="0">
                <a:latin typeface="Times New Roman"/>
                <a:ea typeface="Times New Roman"/>
                <a:cs typeface="Times New Roman"/>
              </a:rPr>
              <a:t> </a:t>
            </a:r>
            <a:r>
              <a:rPr lang="en-US" i="1" dirty="0">
                <a:latin typeface="Times New Roman"/>
                <a:ea typeface="Times New Roman"/>
                <a:cs typeface="Times New Roman"/>
              </a:rPr>
              <a:t>Equipping yourself with all the details regarding your investment options will make it easy to make the right decision.</a:t>
            </a:r>
            <a:endParaRPr lang="en-US" sz="2800" i="1" dirty="0">
              <a:ea typeface="Calibri"/>
              <a:cs typeface="Times New Roman"/>
            </a:endParaRPr>
          </a:p>
          <a:p>
            <a:pPr marL="0" indent="0">
              <a:buNone/>
            </a:pPr>
            <a:endParaRPr lang="en-US" dirty="0"/>
          </a:p>
        </p:txBody>
      </p:sp>
    </p:spTree>
    <p:extLst>
      <p:ext uri="{BB962C8B-B14F-4D97-AF65-F5344CB8AC3E}">
        <p14:creationId xmlns:p14="http://schemas.microsoft.com/office/powerpoint/2010/main" val="11447513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0">
            <a:schemeClr val="accent2"/>
          </a:lnRef>
          <a:fillRef idx="3">
            <a:schemeClr val="accent2"/>
          </a:fillRef>
          <a:effectRef idx="3">
            <a:schemeClr val="accent2"/>
          </a:effectRef>
          <a:fontRef idx="minor">
            <a:schemeClr val="lt1"/>
          </a:fontRef>
        </p:style>
        <p:txBody>
          <a:bodyPr>
            <a:normAutofit fontScale="90000"/>
          </a:bodyPr>
          <a:lstStyle/>
          <a:p>
            <a:r>
              <a:rPr lang="en-US" b="1" i="1" dirty="0" smtClean="0">
                <a:latin typeface="Times New Roman"/>
                <a:ea typeface="Times New Roman"/>
              </a:rPr>
              <a:t>DIVERSIFICATION OF PORTFOLIOS</a:t>
            </a:r>
            <a:endParaRPr lang="en-US" i="1" dirty="0"/>
          </a:p>
        </p:txBody>
      </p:sp>
      <p:sp>
        <p:nvSpPr>
          <p:cNvPr id="3" name="Content Placeholder 2"/>
          <p:cNvSpPr>
            <a:spLocks noGrp="1"/>
          </p:cNvSpPr>
          <p:nvPr>
            <p:ph idx="1"/>
          </p:nvPr>
        </p:nvSpPr>
        <p:spPr/>
        <p:style>
          <a:lnRef idx="2">
            <a:schemeClr val="accent6">
              <a:shade val="50000"/>
            </a:schemeClr>
          </a:lnRef>
          <a:fillRef idx="1">
            <a:schemeClr val="accent6"/>
          </a:fillRef>
          <a:effectRef idx="0">
            <a:schemeClr val="accent6"/>
          </a:effectRef>
          <a:fontRef idx="minor">
            <a:schemeClr val="lt1"/>
          </a:fontRef>
        </p:style>
        <p:txBody>
          <a:bodyPr>
            <a:normAutofit lnSpcReduction="10000"/>
          </a:bodyPr>
          <a:lstStyle/>
          <a:p>
            <a:pPr algn="just">
              <a:lnSpc>
                <a:spcPct val="115000"/>
              </a:lnSpc>
              <a:spcBef>
                <a:spcPts val="0"/>
              </a:spcBef>
              <a:buSzPts val="1000"/>
              <a:buFont typeface="Wingdings" panose="05000000000000000000" pitchFamily="2" charset="2"/>
              <a:buChar char="q"/>
              <a:tabLst>
                <a:tab pos="457200" algn="l"/>
              </a:tabLst>
            </a:pPr>
            <a:r>
              <a:rPr lang="en-US" i="1" dirty="0" smtClean="0">
                <a:latin typeface="Times New Roman" panose="02020603050405020304" pitchFamily="18" charset="0"/>
                <a:ea typeface="Times New Roman"/>
                <a:cs typeface="Times New Roman" panose="02020603050405020304" pitchFamily="18" charset="0"/>
              </a:rPr>
              <a:t>Investors </a:t>
            </a:r>
            <a:r>
              <a:rPr lang="en-US" i="1" dirty="0">
                <a:latin typeface="Times New Roman" panose="02020603050405020304" pitchFamily="18" charset="0"/>
                <a:ea typeface="Times New Roman"/>
                <a:cs typeface="Times New Roman" panose="02020603050405020304" pitchFamily="18" charset="0"/>
              </a:rPr>
              <a:t>can spread their investments carefully by diversifying their portfolios. </a:t>
            </a:r>
            <a:endParaRPr lang="en-US" i="1" dirty="0" smtClean="0">
              <a:latin typeface="Times New Roman" panose="02020603050405020304" pitchFamily="18" charset="0"/>
              <a:ea typeface="Times New Roman"/>
              <a:cs typeface="Times New Roman" panose="02020603050405020304" pitchFamily="18" charset="0"/>
            </a:endParaRPr>
          </a:p>
          <a:p>
            <a:pPr algn="just">
              <a:lnSpc>
                <a:spcPct val="115000"/>
              </a:lnSpc>
              <a:spcBef>
                <a:spcPts val="0"/>
              </a:spcBef>
              <a:buSzPts val="1000"/>
              <a:buFont typeface="Wingdings" panose="05000000000000000000" pitchFamily="2" charset="2"/>
              <a:buChar char="q"/>
              <a:tabLst>
                <a:tab pos="457200" algn="l"/>
              </a:tabLst>
            </a:pPr>
            <a:r>
              <a:rPr lang="en-US" i="1" dirty="0" smtClean="0">
                <a:latin typeface="Times New Roman" panose="02020603050405020304" pitchFamily="18" charset="0"/>
                <a:ea typeface="Times New Roman"/>
                <a:cs typeface="Times New Roman" panose="02020603050405020304" pitchFamily="18" charset="0"/>
              </a:rPr>
              <a:t>As </a:t>
            </a:r>
            <a:r>
              <a:rPr lang="en-US" i="1" dirty="0">
                <a:latin typeface="Times New Roman" panose="02020603050405020304" pitchFamily="18" charset="0"/>
                <a:ea typeface="Times New Roman"/>
                <a:cs typeface="Times New Roman" panose="02020603050405020304" pitchFamily="18" charset="0"/>
              </a:rPr>
              <a:t>a result, the potential to mitigate risks or maximize profits of potentially major losses increases. </a:t>
            </a:r>
            <a:endParaRPr lang="en-US" i="1" dirty="0" smtClean="0">
              <a:latin typeface="Times New Roman" panose="02020603050405020304" pitchFamily="18" charset="0"/>
              <a:ea typeface="Times New Roman"/>
              <a:cs typeface="Times New Roman" panose="02020603050405020304" pitchFamily="18" charset="0"/>
            </a:endParaRPr>
          </a:p>
          <a:p>
            <a:pPr algn="just">
              <a:lnSpc>
                <a:spcPct val="115000"/>
              </a:lnSpc>
              <a:spcBef>
                <a:spcPts val="0"/>
              </a:spcBef>
              <a:buSzPts val="1000"/>
              <a:buFont typeface="Wingdings" panose="05000000000000000000" pitchFamily="2" charset="2"/>
              <a:buChar char="q"/>
              <a:tabLst>
                <a:tab pos="457200" algn="l"/>
              </a:tabLst>
            </a:pPr>
            <a:r>
              <a:rPr lang="en-US" i="1" dirty="0" smtClean="0">
                <a:latin typeface="Times New Roman" panose="02020603050405020304" pitchFamily="18" charset="0"/>
                <a:ea typeface="Times New Roman"/>
                <a:cs typeface="Times New Roman" panose="02020603050405020304" pitchFamily="18" charset="0"/>
              </a:rPr>
              <a:t>Diversification </a:t>
            </a:r>
            <a:r>
              <a:rPr lang="en-US" i="1" dirty="0">
                <a:latin typeface="Times New Roman" panose="02020603050405020304" pitchFamily="18" charset="0"/>
                <a:ea typeface="Times New Roman"/>
                <a:cs typeface="Times New Roman" panose="02020603050405020304" pitchFamily="18" charset="0"/>
              </a:rPr>
              <a:t>of portfolios is instrumental in gaining sustainable long-term financial results.</a:t>
            </a:r>
            <a:endParaRPr lang="en-US" sz="2800" i="1" dirty="0">
              <a:latin typeface="Times New Roman" panose="02020603050405020304" pitchFamily="18" charset="0"/>
              <a:ea typeface="Calibri"/>
              <a:cs typeface="Times New Roman" panose="02020603050405020304" pitchFamily="18" charset="0"/>
            </a:endParaRPr>
          </a:p>
          <a:p>
            <a:endParaRPr lang="en-US" dirty="0"/>
          </a:p>
        </p:txBody>
      </p:sp>
    </p:spTree>
    <p:extLst>
      <p:ext uri="{BB962C8B-B14F-4D97-AF65-F5344CB8AC3E}">
        <p14:creationId xmlns:p14="http://schemas.microsoft.com/office/powerpoint/2010/main" val="24645117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6"/>
          </a:lnRef>
          <a:fillRef idx="1">
            <a:schemeClr val="lt1"/>
          </a:fillRef>
          <a:effectRef idx="0">
            <a:schemeClr val="accent6"/>
          </a:effectRef>
          <a:fontRef idx="minor">
            <a:schemeClr val="dk1"/>
          </a:fontRef>
        </p:style>
        <p:txBody>
          <a:bodyPr>
            <a:normAutofit fontScale="90000"/>
          </a:bodyPr>
          <a:lstStyle/>
          <a:p>
            <a:r>
              <a:rPr lang="en-US" b="1" dirty="0" smtClean="0">
                <a:latin typeface="Times New Roman"/>
                <a:ea typeface="Times New Roman"/>
              </a:rPr>
              <a:t>REFRAIN FROM CLUTTERING PORTFOLIOS</a:t>
            </a:r>
            <a:endParaRPr lang="en-US" dirty="0"/>
          </a:p>
        </p:txBody>
      </p:sp>
      <p:sp>
        <p:nvSpPr>
          <p:cNvPr id="3" name="Content Placeholder 2"/>
          <p:cNvSpPr>
            <a:spLocks noGrp="1"/>
          </p:cNvSpPr>
          <p:nvPr>
            <p:ph idx="1"/>
          </p:nvPr>
        </p:nvSpPr>
        <p:spPr/>
        <p:style>
          <a:lnRef idx="1">
            <a:schemeClr val="accent4"/>
          </a:lnRef>
          <a:fillRef idx="3">
            <a:schemeClr val="accent4"/>
          </a:fillRef>
          <a:effectRef idx="2">
            <a:schemeClr val="accent4"/>
          </a:effectRef>
          <a:fontRef idx="minor">
            <a:schemeClr val="lt1"/>
          </a:fontRef>
        </p:style>
        <p:txBody>
          <a:bodyPr>
            <a:normAutofit lnSpcReduction="10000"/>
          </a:bodyPr>
          <a:lstStyle/>
          <a:p>
            <a:pPr lvl="0" algn="just">
              <a:lnSpc>
                <a:spcPct val="115000"/>
              </a:lnSpc>
              <a:spcBef>
                <a:spcPts val="0"/>
              </a:spcBef>
              <a:buSzPts val="1000"/>
              <a:buFont typeface="Symbol"/>
              <a:buChar char=""/>
              <a:tabLst>
                <a:tab pos="457200" algn="l"/>
              </a:tabLst>
            </a:pPr>
            <a:r>
              <a:rPr lang="en-US" i="1" dirty="0">
                <a:latin typeface="Times New Roman"/>
                <a:ea typeface="Times New Roman"/>
                <a:cs typeface="Times New Roman"/>
              </a:rPr>
              <a:t>Select the right funds to create a portfolio needs professional management of the schemes in addition to careful monitoring</a:t>
            </a:r>
            <a:r>
              <a:rPr lang="en-US" i="1" dirty="0" smtClean="0">
                <a:latin typeface="Times New Roman"/>
                <a:ea typeface="Times New Roman"/>
                <a:cs typeface="Times New Roman"/>
              </a:rPr>
              <a:t>.</a:t>
            </a:r>
          </a:p>
          <a:p>
            <a:pPr lvl="0" algn="just">
              <a:lnSpc>
                <a:spcPct val="115000"/>
              </a:lnSpc>
              <a:spcBef>
                <a:spcPts val="0"/>
              </a:spcBef>
              <a:buSzPts val="1000"/>
              <a:buFont typeface="Symbol"/>
              <a:buChar char=""/>
              <a:tabLst>
                <a:tab pos="457200" algn="l"/>
              </a:tabLst>
            </a:pPr>
            <a:r>
              <a:rPr lang="en-US" i="1" dirty="0" smtClean="0">
                <a:latin typeface="Times New Roman"/>
                <a:ea typeface="Times New Roman"/>
                <a:cs typeface="Times New Roman"/>
              </a:rPr>
              <a:t> </a:t>
            </a:r>
            <a:r>
              <a:rPr lang="en-US" i="1" dirty="0">
                <a:latin typeface="Times New Roman"/>
                <a:ea typeface="Times New Roman"/>
                <a:cs typeface="Times New Roman"/>
              </a:rPr>
              <a:t>Investors should ensure that their portfolio is not cluttered while choosing the number of schemes to add to their portfolio in order to ensure that the schemes can be well-managed individually as well as collectively.</a:t>
            </a:r>
            <a:endParaRPr lang="en-US" sz="2800" i="1" dirty="0">
              <a:ea typeface="Calibri"/>
              <a:cs typeface="Times New Roman"/>
            </a:endParaRPr>
          </a:p>
          <a:p>
            <a:endParaRPr lang="en-US" dirty="0"/>
          </a:p>
        </p:txBody>
      </p:sp>
    </p:spTree>
    <p:extLst>
      <p:ext uri="{BB962C8B-B14F-4D97-AF65-F5344CB8AC3E}">
        <p14:creationId xmlns:p14="http://schemas.microsoft.com/office/powerpoint/2010/main" val="15780215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6"/>
          </a:lnRef>
          <a:fillRef idx="2">
            <a:schemeClr val="accent6"/>
          </a:fillRef>
          <a:effectRef idx="1">
            <a:schemeClr val="accent6"/>
          </a:effectRef>
          <a:fontRef idx="minor">
            <a:schemeClr val="dk1"/>
          </a:fontRef>
        </p:style>
        <p:txBody>
          <a:bodyPr/>
          <a:lstStyle/>
          <a:p>
            <a:r>
              <a:rPr lang="en-US" b="1" i="1" dirty="0" smtClean="0">
                <a:latin typeface="Times New Roman"/>
                <a:ea typeface="Times New Roman"/>
              </a:rPr>
              <a:t>ASSIGN TIME FRAMES</a:t>
            </a:r>
            <a:endParaRPr lang="en-US" i="1" dirty="0"/>
          </a:p>
        </p:txBody>
      </p:sp>
      <p:sp>
        <p:nvSpPr>
          <p:cNvPr id="3" name="Content Placeholder 2"/>
          <p:cNvSpPr>
            <a:spLocks noGrp="1"/>
          </p:cNvSpPr>
          <p:nvPr>
            <p:ph idx="1"/>
          </p:nvPr>
        </p:nvSpPr>
        <p:spPr/>
        <p:style>
          <a:lnRef idx="1">
            <a:schemeClr val="accent2"/>
          </a:lnRef>
          <a:fillRef idx="2">
            <a:schemeClr val="accent2"/>
          </a:fillRef>
          <a:effectRef idx="1">
            <a:schemeClr val="accent2"/>
          </a:effectRef>
          <a:fontRef idx="minor">
            <a:schemeClr val="dk1"/>
          </a:fontRef>
        </p:style>
        <p:txBody>
          <a:bodyPr/>
          <a:lstStyle/>
          <a:p>
            <a:pPr lvl="0" algn="just">
              <a:lnSpc>
                <a:spcPct val="115000"/>
              </a:lnSpc>
              <a:spcBef>
                <a:spcPts val="0"/>
              </a:spcBef>
              <a:buSzPts val="1000"/>
              <a:buFont typeface="Symbol"/>
              <a:buChar char=""/>
              <a:tabLst>
                <a:tab pos="457200" algn="l"/>
              </a:tabLst>
            </a:pPr>
            <a:r>
              <a:rPr lang="en-US" i="1" dirty="0">
                <a:latin typeface="Times New Roman"/>
                <a:ea typeface="Times New Roman"/>
                <a:cs typeface="Times New Roman"/>
              </a:rPr>
              <a:t>Investors are advised to ensure that a time frame is assigned to each scheme in order to ensure that the plan grows. </a:t>
            </a:r>
            <a:endParaRPr lang="en-US" i="1" dirty="0" smtClean="0">
              <a:latin typeface="Times New Roman"/>
              <a:ea typeface="Times New Roman"/>
              <a:cs typeface="Times New Roman"/>
            </a:endParaRPr>
          </a:p>
          <a:p>
            <a:pPr lvl="0" algn="just">
              <a:lnSpc>
                <a:spcPct val="115000"/>
              </a:lnSpc>
              <a:spcBef>
                <a:spcPts val="0"/>
              </a:spcBef>
              <a:buSzPts val="1000"/>
              <a:buFont typeface="Symbol"/>
              <a:buChar char=""/>
              <a:tabLst>
                <a:tab pos="457200" algn="l"/>
              </a:tabLst>
            </a:pPr>
            <a:r>
              <a:rPr lang="en-US" i="1" dirty="0" smtClean="0">
                <a:latin typeface="Times New Roman"/>
                <a:ea typeface="Times New Roman"/>
                <a:cs typeface="Times New Roman"/>
              </a:rPr>
              <a:t>If </a:t>
            </a:r>
            <a:r>
              <a:rPr lang="en-US" i="1" dirty="0">
                <a:latin typeface="Times New Roman"/>
                <a:ea typeface="Times New Roman"/>
                <a:cs typeface="Times New Roman"/>
              </a:rPr>
              <a:t>there is stability in the maintenance of the schemes, market fluctuations and volatility can be curbed significantly.</a:t>
            </a:r>
            <a:endParaRPr lang="en-US" sz="2800" i="1" dirty="0">
              <a:ea typeface="Calibri"/>
              <a:cs typeface="Times New Roman"/>
            </a:endParaRPr>
          </a:p>
          <a:p>
            <a:pPr marL="0" marR="0" indent="0" algn="just">
              <a:lnSpc>
                <a:spcPct val="115000"/>
              </a:lnSpc>
              <a:spcBef>
                <a:spcPts val="0"/>
              </a:spcBef>
              <a:spcAft>
                <a:spcPts val="1000"/>
              </a:spcAft>
              <a:buNone/>
            </a:pPr>
            <a:r>
              <a:rPr lang="en-US" i="1" dirty="0">
                <a:latin typeface="Times New Roman"/>
                <a:ea typeface="Calibri"/>
                <a:cs typeface="Times New Roman"/>
              </a:rPr>
              <a:t> </a:t>
            </a:r>
            <a:endParaRPr lang="en-US" sz="2800" i="1" dirty="0">
              <a:ea typeface="Calibri"/>
              <a:cs typeface="Times New Roman"/>
            </a:endParaRPr>
          </a:p>
          <a:p>
            <a:endParaRPr lang="en-US" dirty="0"/>
          </a:p>
        </p:txBody>
      </p:sp>
    </p:spTree>
    <p:extLst>
      <p:ext uri="{BB962C8B-B14F-4D97-AF65-F5344CB8AC3E}">
        <p14:creationId xmlns:p14="http://schemas.microsoft.com/office/powerpoint/2010/main" val="9386620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normAutofit fontScale="90000"/>
          </a:bodyPr>
          <a:lstStyle/>
          <a:p>
            <a:r>
              <a:rPr lang="en-US" b="1" dirty="0">
                <a:latin typeface="Times New Roman"/>
                <a:ea typeface="Times New Roman"/>
              </a:rPr>
              <a:t>ASSET MANAGEMENT </a:t>
            </a:r>
            <a:r>
              <a:rPr lang="en-US" b="1" dirty="0" smtClean="0">
                <a:latin typeface="Times New Roman"/>
                <a:ea typeface="Times New Roman"/>
              </a:rPr>
              <a:t>COMPANY (AMC)</a:t>
            </a:r>
            <a:endParaRPr lang="en-US" dirty="0"/>
          </a:p>
        </p:txBody>
      </p:sp>
      <p:sp>
        <p:nvSpPr>
          <p:cNvPr id="3" name="Content Placeholder 2"/>
          <p:cNvSpPr>
            <a:spLocks noGrp="1"/>
          </p:cNvSpPr>
          <p:nvPr>
            <p:ph idx="1"/>
          </p:nvPr>
        </p:nvSpPr>
        <p:spPr/>
        <p:style>
          <a:lnRef idx="1">
            <a:schemeClr val="accent6"/>
          </a:lnRef>
          <a:fillRef idx="2">
            <a:schemeClr val="accent6"/>
          </a:fillRef>
          <a:effectRef idx="1">
            <a:schemeClr val="accent6"/>
          </a:effectRef>
          <a:fontRef idx="minor">
            <a:schemeClr val="dk1"/>
          </a:fontRef>
        </p:style>
        <p:txBody>
          <a:bodyPr>
            <a:normAutofit fontScale="92500" lnSpcReduction="10000"/>
          </a:bodyPr>
          <a:lstStyle/>
          <a:p>
            <a:pPr marL="0" marR="0" indent="457200" algn="just">
              <a:lnSpc>
                <a:spcPct val="115000"/>
              </a:lnSpc>
            </a:pPr>
            <a:r>
              <a:rPr lang="en-US" sz="2400" i="1" dirty="0">
                <a:latin typeface="Times New Roman"/>
                <a:ea typeface="Times New Roman"/>
              </a:rPr>
              <a:t>An asset management company is a firm which pools funds from the investors and invests it into different </a:t>
            </a:r>
            <a:r>
              <a:rPr lang="en-US" sz="2400" b="1" i="1" dirty="0">
                <a:latin typeface="Times New Roman"/>
                <a:ea typeface="Times New Roman"/>
              </a:rPr>
              <a:t>investment options</a:t>
            </a:r>
            <a:r>
              <a:rPr lang="en-US" sz="2400" i="1" dirty="0">
                <a:latin typeface="Times New Roman"/>
                <a:ea typeface="Times New Roman"/>
              </a:rPr>
              <a:t> such as equities, debt, real estate, gold etc.</a:t>
            </a:r>
          </a:p>
          <a:p>
            <a:pPr marL="0" marR="0" indent="457200" algn="just">
              <a:lnSpc>
                <a:spcPct val="115000"/>
              </a:lnSpc>
            </a:pPr>
            <a:r>
              <a:rPr lang="en-US" sz="2400" i="1" dirty="0">
                <a:latin typeface="Times New Roman"/>
                <a:ea typeface="Times New Roman"/>
              </a:rPr>
              <a:t>There can be multiple funds with different investment objectives managed by an asset management company. </a:t>
            </a:r>
            <a:endParaRPr lang="en-US" sz="2400" i="1" dirty="0" smtClean="0">
              <a:latin typeface="Times New Roman"/>
              <a:ea typeface="Times New Roman"/>
            </a:endParaRPr>
          </a:p>
          <a:p>
            <a:pPr marL="0" marR="0" indent="457200" algn="just">
              <a:lnSpc>
                <a:spcPct val="115000"/>
              </a:lnSpc>
            </a:pPr>
            <a:r>
              <a:rPr lang="en-US" sz="2400" i="1" dirty="0" smtClean="0">
                <a:latin typeface="Times New Roman"/>
                <a:ea typeface="Times New Roman"/>
              </a:rPr>
              <a:t>An </a:t>
            </a:r>
            <a:r>
              <a:rPr lang="en-US" sz="2400" i="1" dirty="0">
                <a:latin typeface="Times New Roman"/>
                <a:ea typeface="Times New Roman"/>
              </a:rPr>
              <a:t>AMC is run by fund managers who first set the investment objective, evaluate market risk and reward profile and then decide the investment strategy</a:t>
            </a:r>
            <a:r>
              <a:rPr lang="en-US" sz="2400" i="1" dirty="0" smtClean="0">
                <a:latin typeface="Times New Roman"/>
                <a:ea typeface="Times New Roman"/>
              </a:rPr>
              <a:t>.</a:t>
            </a:r>
          </a:p>
          <a:p>
            <a:pPr marL="0" marR="0" indent="0" algn="just">
              <a:lnSpc>
                <a:spcPct val="115000"/>
              </a:lnSpc>
              <a:buNone/>
            </a:pPr>
            <a:r>
              <a:rPr lang="en-US" sz="2400" b="1" dirty="0" smtClean="0">
                <a:latin typeface="Times New Roman"/>
                <a:ea typeface="Times New Roman"/>
              </a:rPr>
              <a:t>	For </a:t>
            </a:r>
            <a:r>
              <a:rPr lang="en-US" sz="2400" b="1" dirty="0">
                <a:latin typeface="Times New Roman"/>
                <a:ea typeface="Times New Roman"/>
              </a:rPr>
              <a:t>example,</a:t>
            </a:r>
            <a:r>
              <a:rPr lang="en-US" sz="2400" dirty="0">
                <a:latin typeface="Times New Roman"/>
                <a:ea typeface="Times New Roman"/>
              </a:rPr>
              <a:t> a debt </a:t>
            </a:r>
            <a:r>
              <a:rPr lang="en-US" sz="2400" dirty="0" smtClean="0">
                <a:latin typeface="Times New Roman"/>
                <a:ea typeface="Times New Roman"/>
              </a:rPr>
              <a:t>fund of </a:t>
            </a:r>
            <a:r>
              <a:rPr lang="en-US" sz="2400" dirty="0">
                <a:latin typeface="Times New Roman"/>
                <a:ea typeface="Times New Roman"/>
              </a:rPr>
              <a:t>an AMC would primarily invest in bonds and government securities and the investment objective is to generate moderate returns but at minimal risk.</a:t>
            </a:r>
          </a:p>
          <a:p>
            <a:pPr marL="0" marR="0" indent="457200" algn="just">
              <a:lnSpc>
                <a:spcPct val="115000"/>
              </a:lnSpc>
            </a:pPr>
            <a:endParaRPr lang="en-US" sz="2400" i="1" dirty="0">
              <a:latin typeface="Times New Roman"/>
              <a:ea typeface="Times New Roman"/>
            </a:endParaRPr>
          </a:p>
          <a:p>
            <a:endParaRPr lang="en-US" sz="2400" i="1" dirty="0"/>
          </a:p>
        </p:txBody>
      </p:sp>
    </p:spTree>
    <p:extLst>
      <p:ext uri="{BB962C8B-B14F-4D97-AF65-F5344CB8AC3E}">
        <p14:creationId xmlns:p14="http://schemas.microsoft.com/office/powerpoint/2010/main" val="19527221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04800"/>
            <a:ext cx="8382000" cy="1066800"/>
          </a:xfrm>
        </p:spPr>
        <p:style>
          <a:lnRef idx="2">
            <a:schemeClr val="accent2">
              <a:shade val="50000"/>
            </a:schemeClr>
          </a:lnRef>
          <a:fillRef idx="1">
            <a:schemeClr val="accent2"/>
          </a:fillRef>
          <a:effectRef idx="0">
            <a:schemeClr val="accent2"/>
          </a:effectRef>
          <a:fontRef idx="minor">
            <a:schemeClr val="lt1"/>
          </a:fontRef>
        </p:style>
        <p:txBody>
          <a:bodyPr>
            <a:normAutofit fontScale="90000"/>
          </a:bodyPr>
          <a:lstStyle/>
          <a:p>
            <a:pPr marL="0" marR="0">
              <a:lnSpc>
                <a:spcPct val="115000"/>
              </a:lnSpc>
              <a:spcBef>
                <a:spcPts val="0"/>
              </a:spcBef>
              <a:spcAft>
                <a:spcPts val="1000"/>
              </a:spcAft>
            </a:pPr>
            <a:r>
              <a:rPr lang="en-US" b="1" dirty="0" smtClean="0">
                <a:latin typeface="Times New Roman"/>
                <a:ea typeface="Times New Roman"/>
                <a:cs typeface="Times New Roman"/>
              </a:rPr>
              <a:t/>
            </a:r>
            <a:br>
              <a:rPr lang="en-US" b="1" dirty="0" smtClean="0">
                <a:latin typeface="Times New Roman"/>
                <a:ea typeface="Times New Roman"/>
                <a:cs typeface="Times New Roman"/>
              </a:rPr>
            </a:br>
            <a:r>
              <a:rPr lang="en-US" b="1" dirty="0">
                <a:latin typeface="Times New Roman"/>
                <a:ea typeface="Times New Roman"/>
                <a:cs typeface="Times New Roman"/>
              </a:rPr>
              <a:t/>
            </a:r>
            <a:br>
              <a:rPr lang="en-US" b="1" dirty="0">
                <a:latin typeface="Times New Roman"/>
                <a:ea typeface="Times New Roman"/>
                <a:cs typeface="Times New Roman"/>
              </a:rPr>
            </a:br>
            <a:r>
              <a:rPr lang="en-US" b="1" i="1" dirty="0" smtClean="0">
                <a:latin typeface="Times New Roman"/>
                <a:ea typeface="Times New Roman"/>
                <a:cs typeface="Times New Roman"/>
              </a:rPr>
              <a:t>Who Regulates AMCs?</a:t>
            </a:r>
            <a:br>
              <a:rPr lang="en-US" b="1" i="1" dirty="0" smtClean="0">
                <a:latin typeface="Times New Roman"/>
                <a:ea typeface="Times New Roman"/>
                <a:cs typeface="Times New Roman"/>
              </a:rPr>
            </a:br>
            <a:r>
              <a:rPr lang="en-US" sz="4000" i="1" dirty="0">
                <a:ea typeface="Calibri"/>
                <a:cs typeface="Times New Roman"/>
              </a:rPr>
              <a:t/>
            </a:r>
            <a:br>
              <a:rPr lang="en-US" sz="4000" i="1" dirty="0">
                <a:ea typeface="Calibri"/>
                <a:cs typeface="Times New Roman"/>
              </a:rPr>
            </a:br>
            <a:endParaRPr lang="en-US" i="1" dirty="0"/>
          </a:p>
        </p:txBody>
      </p:sp>
      <p:sp>
        <p:nvSpPr>
          <p:cNvPr id="3" name="Content Placeholder 2"/>
          <p:cNvSpPr>
            <a:spLocks noGrp="1"/>
          </p:cNvSpPr>
          <p:nvPr>
            <p:ph idx="1"/>
          </p:nvPr>
        </p:nvSpPr>
        <p:spPr/>
        <p:style>
          <a:lnRef idx="1">
            <a:schemeClr val="accent2"/>
          </a:lnRef>
          <a:fillRef idx="2">
            <a:schemeClr val="accent2"/>
          </a:fillRef>
          <a:effectRef idx="1">
            <a:schemeClr val="accent2"/>
          </a:effectRef>
          <a:fontRef idx="minor">
            <a:schemeClr val="dk1"/>
          </a:fontRef>
        </p:style>
        <p:txBody>
          <a:bodyPr/>
          <a:lstStyle/>
          <a:p>
            <a:pPr marL="0" marR="0" indent="457200" algn="just">
              <a:lnSpc>
                <a:spcPct val="115000"/>
              </a:lnSpc>
              <a:spcBef>
                <a:spcPts val="0"/>
              </a:spcBef>
              <a:spcAft>
                <a:spcPts val="1000"/>
              </a:spcAft>
            </a:pPr>
            <a:r>
              <a:rPr lang="en-US" i="1" dirty="0">
                <a:latin typeface="Times New Roman"/>
                <a:ea typeface="Times New Roman"/>
                <a:cs typeface="Times New Roman"/>
              </a:rPr>
              <a:t>An Asset Management Company (AMC) is regulated by the capital market regulator, Securities and Exchange of India (SEBI</a:t>
            </a:r>
            <a:r>
              <a:rPr lang="en-US" i="1" dirty="0" smtClean="0">
                <a:latin typeface="Times New Roman"/>
                <a:ea typeface="Times New Roman"/>
                <a:cs typeface="Times New Roman"/>
              </a:rPr>
              <a:t>).</a:t>
            </a:r>
          </a:p>
          <a:p>
            <a:pPr marL="0" marR="0" indent="457200" algn="just">
              <a:lnSpc>
                <a:spcPct val="115000"/>
              </a:lnSpc>
              <a:spcBef>
                <a:spcPts val="0"/>
              </a:spcBef>
              <a:spcAft>
                <a:spcPts val="1000"/>
              </a:spcAft>
            </a:pPr>
            <a:r>
              <a:rPr lang="en-US" i="1" dirty="0" smtClean="0">
                <a:latin typeface="Times New Roman"/>
                <a:ea typeface="Times New Roman"/>
                <a:cs typeface="Times New Roman"/>
              </a:rPr>
              <a:t>Further</a:t>
            </a:r>
            <a:r>
              <a:rPr lang="en-US" i="1" dirty="0">
                <a:latin typeface="Times New Roman"/>
                <a:ea typeface="Times New Roman"/>
                <a:cs typeface="Times New Roman"/>
              </a:rPr>
              <a:t>, AMCs are also passively regulated by the Association of Mutual Fund of India (AMFI) in order to protect the interests of the investors.</a:t>
            </a:r>
            <a:endParaRPr lang="en-US" sz="2800" i="1" dirty="0">
              <a:ea typeface="Calibri"/>
              <a:cs typeface="Times New Roman"/>
            </a:endParaRPr>
          </a:p>
        </p:txBody>
      </p:sp>
    </p:spTree>
    <p:extLst>
      <p:ext uri="{BB962C8B-B14F-4D97-AF65-F5344CB8AC3E}">
        <p14:creationId xmlns:p14="http://schemas.microsoft.com/office/powerpoint/2010/main" val="62559511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style>
          <a:lnRef idx="2">
            <a:schemeClr val="accent4">
              <a:shade val="50000"/>
            </a:schemeClr>
          </a:lnRef>
          <a:fillRef idx="1">
            <a:schemeClr val="accent4"/>
          </a:fillRef>
          <a:effectRef idx="0">
            <a:schemeClr val="accent4"/>
          </a:effectRef>
          <a:fontRef idx="minor">
            <a:schemeClr val="lt1"/>
          </a:fontRef>
        </p:style>
        <p:txBody>
          <a:bodyPr>
            <a:normAutofit fontScale="90000"/>
          </a:bodyPr>
          <a:lstStyle/>
          <a:p>
            <a:pPr marL="0" marR="0">
              <a:lnSpc>
                <a:spcPct val="115000"/>
              </a:lnSpc>
              <a:spcBef>
                <a:spcPts val="1500"/>
              </a:spcBef>
              <a:spcAft>
                <a:spcPts val="750"/>
              </a:spcAft>
            </a:pPr>
            <a:r>
              <a:rPr lang="en-US" sz="2800" b="1" dirty="0" smtClean="0">
                <a:latin typeface="Times New Roman"/>
                <a:ea typeface="Times New Roman"/>
                <a:cs typeface="Times New Roman"/>
              </a:rPr>
              <a:t/>
            </a:r>
            <a:br>
              <a:rPr lang="en-US" sz="2800" b="1" dirty="0" smtClean="0">
                <a:latin typeface="Times New Roman"/>
                <a:ea typeface="Times New Roman"/>
                <a:cs typeface="Times New Roman"/>
              </a:rPr>
            </a:br>
            <a:r>
              <a:rPr lang="en-US" sz="2800" b="1" dirty="0" smtClean="0">
                <a:latin typeface="Times New Roman"/>
                <a:ea typeface="Times New Roman"/>
                <a:cs typeface="Times New Roman"/>
              </a:rPr>
              <a:t>How </a:t>
            </a:r>
            <a:r>
              <a:rPr lang="en-US" sz="2800" b="1" dirty="0">
                <a:latin typeface="Times New Roman"/>
                <a:ea typeface="Times New Roman"/>
                <a:cs typeface="Times New Roman"/>
              </a:rPr>
              <a:t>does an AMC manage the funds?</a:t>
            </a:r>
            <a:r>
              <a:rPr lang="en-US" sz="2800" dirty="0">
                <a:ea typeface="Calibri"/>
                <a:cs typeface="Times New Roman"/>
              </a:rPr>
              <a:t/>
            </a:r>
            <a:br>
              <a:rPr lang="en-US" sz="2800" dirty="0">
                <a:ea typeface="Calibri"/>
                <a:cs typeface="Times New Roman"/>
              </a:rPr>
            </a:br>
            <a:endParaRPr lang="en-US" sz="2800" dirty="0"/>
          </a:p>
        </p:txBody>
      </p:sp>
      <p:sp>
        <p:nvSpPr>
          <p:cNvPr id="3" name="Content Placeholder 2"/>
          <p:cNvSpPr>
            <a:spLocks noGrp="1"/>
          </p:cNvSpPr>
          <p:nvPr>
            <p:ph idx="1"/>
          </p:nvPr>
        </p:nvSpPr>
        <p:spPr/>
        <p:style>
          <a:lnRef idx="3">
            <a:schemeClr val="lt1"/>
          </a:lnRef>
          <a:fillRef idx="1">
            <a:schemeClr val="accent6"/>
          </a:fillRef>
          <a:effectRef idx="1">
            <a:schemeClr val="accent6"/>
          </a:effectRef>
          <a:fontRef idx="minor">
            <a:schemeClr val="lt1"/>
          </a:fontRef>
        </p:style>
        <p:txBody>
          <a:bodyPr>
            <a:normAutofit fontScale="85000" lnSpcReduction="10000"/>
          </a:bodyPr>
          <a:lstStyle/>
          <a:p>
            <a:pPr marL="0" marR="0" indent="0" algn="just">
              <a:lnSpc>
                <a:spcPct val="115000"/>
              </a:lnSpc>
              <a:spcBef>
                <a:spcPts val="0"/>
              </a:spcBef>
              <a:spcAft>
                <a:spcPts val="1000"/>
              </a:spcAft>
              <a:buNone/>
            </a:pPr>
            <a:r>
              <a:rPr lang="en-US" b="1" dirty="0" smtClean="0">
                <a:latin typeface="Times New Roman"/>
                <a:ea typeface="Times New Roman"/>
                <a:cs typeface="Times New Roman"/>
              </a:rPr>
              <a:t>List </a:t>
            </a:r>
            <a:r>
              <a:rPr lang="en-US" b="1" dirty="0">
                <a:latin typeface="Times New Roman"/>
                <a:ea typeface="Times New Roman"/>
                <a:cs typeface="Times New Roman"/>
              </a:rPr>
              <a:t>of all necessary steps than an AMC undergoes, in order to perform at par with its </a:t>
            </a:r>
            <a:r>
              <a:rPr lang="en-US" b="1" dirty="0" smtClean="0">
                <a:latin typeface="Times New Roman"/>
                <a:ea typeface="Times New Roman"/>
                <a:cs typeface="Times New Roman"/>
              </a:rPr>
              <a:t>peers :</a:t>
            </a:r>
          </a:p>
          <a:p>
            <a:pPr algn="just">
              <a:lnSpc>
                <a:spcPct val="115000"/>
              </a:lnSpc>
              <a:spcBef>
                <a:spcPts val="0"/>
              </a:spcBef>
              <a:spcAft>
                <a:spcPts val="1000"/>
              </a:spcAft>
              <a:tabLst>
                <a:tab pos="457200" algn="l"/>
              </a:tabLst>
            </a:pPr>
            <a:r>
              <a:rPr lang="en-US" sz="2800" b="1" i="1" dirty="0">
                <a:latin typeface="Times New Roman"/>
                <a:ea typeface="Times New Roman"/>
                <a:cs typeface="Times New Roman"/>
              </a:rPr>
              <a:t>Efficient Asset Allocation</a:t>
            </a:r>
            <a:r>
              <a:rPr lang="en-US" sz="2800" i="1" dirty="0">
                <a:latin typeface="Times New Roman"/>
                <a:ea typeface="Times New Roman"/>
                <a:cs typeface="Times New Roman"/>
              </a:rPr>
              <a:t>: To maintain investors’ trust, an AMC has to judiciously invest their money in different types of investment instruments. Distribution of assets amongst debt and equity depends on the market conditions and prospective interest rates. Professional expertise and experience of fund managers plays a great role in efficiently allocating resources to different asset classes.</a:t>
            </a:r>
            <a:endParaRPr lang="en-US" sz="2400" i="1" dirty="0">
              <a:ea typeface="Calibri"/>
              <a:cs typeface="Times New Roman"/>
            </a:endParaRPr>
          </a:p>
          <a:p>
            <a:pPr marL="0" marR="0" indent="0" algn="just">
              <a:lnSpc>
                <a:spcPct val="115000"/>
              </a:lnSpc>
              <a:spcBef>
                <a:spcPts val="0"/>
              </a:spcBef>
              <a:spcAft>
                <a:spcPts val="1000"/>
              </a:spcAft>
              <a:buNone/>
            </a:pPr>
            <a:endParaRPr lang="en-US" sz="2800" dirty="0">
              <a:ea typeface="Calibri"/>
              <a:cs typeface="Times New Roman"/>
            </a:endParaRPr>
          </a:p>
          <a:p>
            <a:endParaRPr lang="en-US" dirty="0"/>
          </a:p>
        </p:txBody>
      </p:sp>
    </p:spTree>
    <p:extLst>
      <p:ext uri="{BB962C8B-B14F-4D97-AF65-F5344CB8AC3E}">
        <p14:creationId xmlns:p14="http://schemas.microsoft.com/office/powerpoint/2010/main" val="163194551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6"/>
          </a:lnRef>
          <a:fillRef idx="2">
            <a:schemeClr val="accent6"/>
          </a:fillRef>
          <a:effectRef idx="1">
            <a:schemeClr val="accent6"/>
          </a:effectRef>
          <a:fontRef idx="minor">
            <a:schemeClr val="dk1"/>
          </a:fontRef>
        </p:style>
        <p:txBody>
          <a:bodyPr/>
          <a:lstStyle/>
          <a:p>
            <a:pPr algn="l"/>
            <a:r>
              <a:rPr lang="en-US" dirty="0" err="1" smtClean="0">
                <a:latin typeface="Times New Roman" panose="02020603050405020304" pitchFamily="18" charset="0"/>
                <a:cs typeface="Times New Roman" panose="02020603050405020304" pitchFamily="18" charset="0"/>
              </a:rPr>
              <a:t>Contd</a:t>
            </a:r>
            <a:r>
              <a:rPr lang="en-US"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style>
          <a:lnRef idx="3">
            <a:schemeClr val="lt1"/>
          </a:lnRef>
          <a:fillRef idx="1">
            <a:schemeClr val="accent5"/>
          </a:fillRef>
          <a:effectRef idx="1">
            <a:schemeClr val="accent5"/>
          </a:effectRef>
          <a:fontRef idx="minor">
            <a:schemeClr val="lt1"/>
          </a:fontRef>
        </p:style>
        <p:txBody>
          <a:bodyPr>
            <a:normAutofit fontScale="92500" lnSpcReduction="20000"/>
          </a:bodyPr>
          <a:lstStyle/>
          <a:p>
            <a:pPr algn="just">
              <a:lnSpc>
                <a:spcPct val="115000"/>
              </a:lnSpc>
              <a:spcBef>
                <a:spcPts val="0"/>
              </a:spcBef>
              <a:spcAft>
                <a:spcPts val="1000"/>
              </a:spcAft>
              <a:tabLst>
                <a:tab pos="457200" algn="l"/>
              </a:tabLst>
            </a:pPr>
            <a:r>
              <a:rPr lang="en-US" sz="2400" b="1" i="1" dirty="0">
                <a:latin typeface="Times New Roman"/>
                <a:ea typeface="Times New Roman"/>
              </a:rPr>
              <a:t>Formulating an Investment Portfolio: </a:t>
            </a:r>
            <a:r>
              <a:rPr lang="en-US" sz="2400" i="1" dirty="0">
                <a:latin typeface="Times New Roman"/>
                <a:ea typeface="Times New Roman"/>
              </a:rPr>
              <a:t>Constructing an investment portfolio is the most crucial decision an AMC takes. It involves a thorough amount of research and analysis to formulate a risk -adjusted portfolio, which will not underperform even during turbulent </a:t>
            </a:r>
            <a:r>
              <a:rPr lang="en-US" sz="2400" i="1" dirty="0">
                <a:latin typeface="Times New Roman"/>
                <a:ea typeface="Times New Roman"/>
                <a:cs typeface="Times New Roman"/>
              </a:rPr>
              <a:t>market swings. Taking calculated risks in case of equities and investing in highly rated securities is how fund managers construct a portfolio.</a:t>
            </a:r>
            <a:endParaRPr lang="en-US" sz="2000" i="1" dirty="0">
              <a:ea typeface="Calibri"/>
              <a:cs typeface="Times New Roman"/>
            </a:endParaRPr>
          </a:p>
          <a:p>
            <a:pPr algn="just">
              <a:lnSpc>
                <a:spcPct val="115000"/>
              </a:lnSpc>
              <a:spcBef>
                <a:spcPts val="0"/>
              </a:spcBef>
              <a:spcAft>
                <a:spcPts val="1000"/>
              </a:spcAft>
              <a:tabLst>
                <a:tab pos="457200" algn="l"/>
              </a:tabLst>
            </a:pPr>
            <a:r>
              <a:rPr lang="en-US" sz="2400" b="1" i="1" dirty="0">
                <a:latin typeface="Times New Roman"/>
                <a:ea typeface="Times New Roman"/>
                <a:cs typeface="Times New Roman"/>
              </a:rPr>
              <a:t>Assessment of Performance: </a:t>
            </a:r>
            <a:r>
              <a:rPr lang="en-US" sz="2400" i="1" dirty="0">
                <a:latin typeface="Times New Roman"/>
                <a:ea typeface="Times New Roman"/>
                <a:cs typeface="Times New Roman"/>
              </a:rPr>
              <a:t>The AMCs are answerable to its investors and trustees for its investment decisions. For this, periodic assessment of fund performance is done taking into consideration the fund returns, NAV Value, asset allocation, etc. This review sheet is available to all the investors and trustees of the AMC</a:t>
            </a:r>
            <a:r>
              <a:rPr lang="en-US" sz="2400" i="1" dirty="0" smtClean="0">
                <a:latin typeface="Times New Roman"/>
                <a:ea typeface="Times New Roman"/>
                <a:cs typeface="Times New Roman"/>
              </a:rPr>
              <a:t>.</a:t>
            </a:r>
          </a:p>
          <a:p>
            <a:pPr algn="just">
              <a:lnSpc>
                <a:spcPct val="115000"/>
              </a:lnSpc>
              <a:spcBef>
                <a:spcPts val="0"/>
              </a:spcBef>
              <a:spcAft>
                <a:spcPts val="1000"/>
              </a:spcAft>
              <a:tabLst>
                <a:tab pos="457200" algn="l"/>
              </a:tabLst>
            </a:pPr>
            <a:endParaRPr lang="en-US" sz="2000" dirty="0">
              <a:ea typeface="Calibri"/>
              <a:cs typeface="Times New Roman"/>
            </a:endParaRPr>
          </a:p>
          <a:p>
            <a:pPr algn="just"/>
            <a:endParaRPr lang="en-US" sz="2400" dirty="0"/>
          </a:p>
        </p:txBody>
      </p:sp>
    </p:spTree>
    <p:extLst>
      <p:ext uri="{BB962C8B-B14F-4D97-AF65-F5344CB8AC3E}">
        <p14:creationId xmlns:p14="http://schemas.microsoft.com/office/powerpoint/2010/main" val="135599235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lstStyle/>
          <a:p>
            <a:pPr algn="l"/>
            <a:r>
              <a:rPr lang="en-US" dirty="0" err="1" smtClean="0">
                <a:latin typeface="Times New Roman" panose="02020603050405020304" pitchFamily="18" charset="0"/>
                <a:cs typeface="Times New Roman" panose="02020603050405020304" pitchFamily="18" charset="0"/>
              </a:rPr>
              <a:t>Contd</a:t>
            </a:r>
            <a:r>
              <a:rPr lang="en-US"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style>
          <a:lnRef idx="3">
            <a:schemeClr val="lt1"/>
          </a:lnRef>
          <a:fillRef idx="1">
            <a:schemeClr val="accent2"/>
          </a:fillRef>
          <a:effectRef idx="1">
            <a:schemeClr val="accent2"/>
          </a:effectRef>
          <a:fontRef idx="minor">
            <a:schemeClr val="lt1"/>
          </a:fontRef>
        </p:style>
        <p:txBody>
          <a:bodyPr>
            <a:normAutofit fontScale="47500" lnSpcReduction="20000"/>
          </a:bodyPr>
          <a:lstStyle/>
          <a:p>
            <a:pPr marL="0" lvl="0" indent="228600" algn="just">
              <a:lnSpc>
                <a:spcPct val="115000"/>
              </a:lnSpc>
              <a:spcBef>
                <a:spcPts val="0"/>
              </a:spcBef>
              <a:spcAft>
                <a:spcPts val="1000"/>
              </a:spcAft>
            </a:pPr>
            <a:r>
              <a:rPr lang="en-US" sz="4400" b="1" dirty="0">
                <a:solidFill>
                  <a:prstClr val="black"/>
                </a:solidFill>
                <a:latin typeface="Times New Roman"/>
                <a:ea typeface="Times New Roman"/>
                <a:cs typeface="Times New Roman"/>
              </a:rPr>
              <a:t>Mutual funds, </a:t>
            </a:r>
            <a:r>
              <a:rPr lang="en-US" sz="4400" b="1" dirty="0">
                <a:latin typeface="Times New Roman"/>
                <a:ea typeface="Times New Roman"/>
                <a:cs typeface="Times New Roman"/>
              </a:rPr>
              <a:t>Index Funds</a:t>
            </a:r>
            <a:r>
              <a:rPr lang="en-US" sz="4400" b="1" dirty="0">
                <a:solidFill>
                  <a:prstClr val="black"/>
                </a:solidFill>
                <a:latin typeface="Times New Roman"/>
                <a:ea typeface="Times New Roman"/>
                <a:cs typeface="Times New Roman"/>
              </a:rPr>
              <a:t>, Exchange Traded Funds (ETFs)</a:t>
            </a:r>
            <a:r>
              <a:rPr lang="en-US" sz="4400" dirty="0">
                <a:solidFill>
                  <a:prstClr val="black"/>
                </a:solidFill>
                <a:latin typeface="Times New Roman"/>
                <a:ea typeface="Times New Roman"/>
                <a:cs typeface="Times New Roman"/>
              </a:rPr>
              <a:t> </a:t>
            </a:r>
            <a:r>
              <a:rPr lang="en-US" sz="4400" dirty="0" smtClean="0">
                <a:solidFill>
                  <a:prstClr val="black"/>
                </a:solidFill>
                <a:latin typeface="Times New Roman"/>
                <a:ea typeface="Times New Roman"/>
                <a:cs typeface="Times New Roman"/>
              </a:rPr>
              <a:t>etc., </a:t>
            </a:r>
            <a:r>
              <a:rPr lang="en-US" sz="4400" dirty="0">
                <a:solidFill>
                  <a:prstClr val="black"/>
                </a:solidFill>
                <a:latin typeface="Times New Roman"/>
                <a:ea typeface="Times New Roman"/>
                <a:cs typeface="Times New Roman"/>
              </a:rPr>
              <a:t>are all examples of various </a:t>
            </a:r>
            <a:r>
              <a:rPr lang="en-US" sz="4400" dirty="0">
                <a:latin typeface="Times New Roman"/>
                <a:ea typeface="Times New Roman"/>
                <a:cs typeface="Times New Roman"/>
              </a:rPr>
              <a:t>types of funds</a:t>
            </a:r>
            <a:r>
              <a:rPr lang="en-US" sz="4400" dirty="0">
                <a:solidFill>
                  <a:prstClr val="black"/>
                </a:solidFill>
                <a:latin typeface="Times New Roman"/>
                <a:ea typeface="Times New Roman"/>
                <a:cs typeface="Times New Roman"/>
              </a:rPr>
              <a:t> managed under an umbrella AMC</a:t>
            </a:r>
            <a:r>
              <a:rPr lang="en-US" sz="4400" dirty="0" smtClean="0">
                <a:solidFill>
                  <a:prstClr val="black"/>
                </a:solidFill>
                <a:latin typeface="Times New Roman"/>
                <a:ea typeface="Times New Roman"/>
                <a:cs typeface="Times New Roman"/>
              </a:rPr>
              <a:t>.</a:t>
            </a:r>
          </a:p>
          <a:p>
            <a:pPr marL="0" marR="0" indent="0" algn="just">
              <a:lnSpc>
                <a:spcPct val="115000"/>
              </a:lnSpc>
              <a:spcBef>
                <a:spcPts val="0"/>
              </a:spcBef>
              <a:spcAft>
                <a:spcPts val="1000"/>
              </a:spcAft>
              <a:buNone/>
            </a:pPr>
            <a:r>
              <a:rPr lang="en-US" sz="2800" b="1" dirty="0" smtClean="0">
                <a:latin typeface="Times New Roman" panose="02020603050405020304" pitchFamily="18" charset="0"/>
                <a:ea typeface="Times New Roman"/>
                <a:cs typeface="Times New Roman" panose="02020603050405020304" pitchFamily="18" charset="0"/>
              </a:rPr>
              <a:t> </a:t>
            </a:r>
            <a:r>
              <a:rPr lang="en-US" sz="4400" b="1" i="1" dirty="0" smtClean="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a:cs typeface="Times New Roman" panose="02020603050405020304" pitchFamily="18" charset="0"/>
              </a:rPr>
              <a:t>AMC MUTUAL FUND IN INDIA:</a:t>
            </a:r>
            <a:endParaRPr lang="en-US" sz="2400" i="1" dirty="0">
              <a:solidFill>
                <a:schemeClr val="tx1"/>
              </a:solidFill>
              <a:effectLst>
                <a:outerShdw blurRad="38100" dist="38100" dir="2700000" algn="tl">
                  <a:srgbClr val="000000">
                    <a:alpha val="43137"/>
                  </a:srgbClr>
                </a:outerShdw>
              </a:effectLst>
              <a:latin typeface="Times New Roman" panose="02020603050405020304" pitchFamily="18" charset="0"/>
              <a:ea typeface="Calibri"/>
              <a:cs typeface="Times New Roman" panose="02020603050405020304" pitchFamily="18" charset="0"/>
            </a:endParaRPr>
          </a:p>
          <a:p>
            <a:pPr lvl="0" algn="just">
              <a:lnSpc>
                <a:spcPct val="115000"/>
              </a:lnSpc>
              <a:spcBef>
                <a:spcPts val="0"/>
              </a:spcBef>
              <a:buSzPts val="1000"/>
              <a:buFont typeface="Symbol"/>
              <a:buChar char=""/>
              <a:tabLst>
                <a:tab pos="457200" algn="l"/>
              </a:tabLst>
            </a:pPr>
            <a:r>
              <a:rPr lang="en-US" sz="2800" dirty="0">
                <a:latin typeface="Times New Roman" panose="02020603050405020304" pitchFamily="18" charset="0"/>
                <a:ea typeface="Times New Roman"/>
                <a:cs typeface="Times New Roman" panose="02020603050405020304" pitchFamily="18" charset="0"/>
              </a:rPr>
              <a:t>ICICI Prudential Mutual Fund</a:t>
            </a:r>
            <a:endParaRPr lang="en-US" sz="2400" dirty="0">
              <a:latin typeface="Times New Roman" panose="02020603050405020304" pitchFamily="18" charset="0"/>
              <a:ea typeface="Calibri"/>
              <a:cs typeface="Times New Roman" panose="02020603050405020304" pitchFamily="18" charset="0"/>
            </a:endParaRPr>
          </a:p>
          <a:p>
            <a:pPr lvl="0" algn="just">
              <a:lnSpc>
                <a:spcPct val="115000"/>
              </a:lnSpc>
              <a:spcBef>
                <a:spcPts val="0"/>
              </a:spcBef>
              <a:buSzPts val="1000"/>
              <a:buFont typeface="Symbol"/>
              <a:buChar char=""/>
              <a:tabLst>
                <a:tab pos="457200" algn="l"/>
              </a:tabLst>
            </a:pPr>
            <a:r>
              <a:rPr lang="en-US" sz="2800" dirty="0">
                <a:latin typeface="Times New Roman" panose="02020603050405020304" pitchFamily="18" charset="0"/>
                <a:ea typeface="Times New Roman"/>
                <a:cs typeface="Times New Roman" panose="02020603050405020304" pitchFamily="18" charset="0"/>
              </a:rPr>
              <a:t>HDFC Mutual Fund</a:t>
            </a:r>
            <a:endParaRPr lang="en-US" sz="2400" dirty="0">
              <a:latin typeface="Times New Roman" panose="02020603050405020304" pitchFamily="18" charset="0"/>
              <a:ea typeface="Calibri"/>
              <a:cs typeface="Times New Roman" panose="02020603050405020304" pitchFamily="18" charset="0"/>
            </a:endParaRPr>
          </a:p>
          <a:p>
            <a:pPr lvl="0" algn="just">
              <a:lnSpc>
                <a:spcPct val="115000"/>
              </a:lnSpc>
              <a:spcBef>
                <a:spcPts val="0"/>
              </a:spcBef>
              <a:buSzPts val="1000"/>
              <a:buFont typeface="Symbol"/>
              <a:buChar char=""/>
              <a:tabLst>
                <a:tab pos="457200" algn="l"/>
              </a:tabLst>
            </a:pPr>
            <a:r>
              <a:rPr lang="en-US" sz="2800" dirty="0">
                <a:latin typeface="Times New Roman" panose="02020603050405020304" pitchFamily="18" charset="0"/>
                <a:ea typeface="Times New Roman"/>
                <a:cs typeface="Times New Roman" panose="02020603050405020304" pitchFamily="18" charset="0"/>
              </a:rPr>
              <a:t>Aditya Birla Sun Life Mutual Fund</a:t>
            </a:r>
            <a:endParaRPr lang="en-US" sz="2400" dirty="0">
              <a:latin typeface="Times New Roman" panose="02020603050405020304" pitchFamily="18" charset="0"/>
              <a:ea typeface="Calibri"/>
              <a:cs typeface="Times New Roman" panose="02020603050405020304" pitchFamily="18" charset="0"/>
            </a:endParaRPr>
          </a:p>
          <a:p>
            <a:pPr lvl="0" algn="just">
              <a:lnSpc>
                <a:spcPct val="115000"/>
              </a:lnSpc>
              <a:spcBef>
                <a:spcPts val="0"/>
              </a:spcBef>
              <a:buSzPts val="1000"/>
              <a:buFont typeface="Symbol"/>
              <a:buChar char=""/>
              <a:tabLst>
                <a:tab pos="457200" algn="l"/>
              </a:tabLst>
            </a:pPr>
            <a:r>
              <a:rPr lang="en-US" sz="2800" dirty="0">
                <a:latin typeface="Times New Roman" panose="02020603050405020304" pitchFamily="18" charset="0"/>
                <a:ea typeface="Times New Roman"/>
                <a:cs typeface="Times New Roman" panose="02020603050405020304" pitchFamily="18" charset="0"/>
              </a:rPr>
              <a:t>Reliance Mutual Fund</a:t>
            </a:r>
            <a:endParaRPr lang="en-US" sz="2400" dirty="0">
              <a:latin typeface="Times New Roman" panose="02020603050405020304" pitchFamily="18" charset="0"/>
              <a:ea typeface="Calibri"/>
              <a:cs typeface="Times New Roman" panose="02020603050405020304" pitchFamily="18" charset="0"/>
            </a:endParaRPr>
          </a:p>
          <a:p>
            <a:pPr lvl="0" algn="just">
              <a:lnSpc>
                <a:spcPct val="115000"/>
              </a:lnSpc>
              <a:spcBef>
                <a:spcPts val="0"/>
              </a:spcBef>
              <a:buSzPts val="1000"/>
              <a:buFont typeface="Symbol"/>
              <a:buChar char=""/>
              <a:tabLst>
                <a:tab pos="457200" algn="l"/>
              </a:tabLst>
            </a:pPr>
            <a:r>
              <a:rPr lang="en-US" sz="2800" dirty="0">
                <a:latin typeface="Times New Roman" panose="02020603050405020304" pitchFamily="18" charset="0"/>
                <a:ea typeface="Times New Roman"/>
                <a:cs typeface="Times New Roman" panose="02020603050405020304" pitchFamily="18" charset="0"/>
              </a:rPr>
              <a:t>SBI Mutual Fund</a:t>
            </a:r>
            <a:endParaRPr lang="en-US" sz="2400" dirty="0">
              <a:latin typeface="Times New Roman" panose="02020603050405020304" pitchFamily="18" charset="0"/>
              <a:ea typeface="Calibri"/>
              <a:cs typeface="Times New Roman" panose="02020603050405020304" pitchFamily="18" charset="0"/>
            </a:endParaRPr>
          </a:p>
          <a:p>
            <a:pPr lvl="0" algn="just">
              <a:lnSpc>
                <a:spcPct val="115000"/>
              </a:lnSpc>
              <a:spcBef>
                <a:spcPts val="0"/>
              </a:spcBef>
              <a:buSzPts val="1000"/>
              <a:buFont typeface="Symbol"/>
              <a:buChar char=""/>
              <a:tabLst>
                <a:tab pos="457200" algn="l"/>
              </a:tabLst>
            </a:pPr>
            <a:r>
              <a:rPr lang="en-US" sz="2800" dirty="0">
                <a:latin typeface="Times New Roman" panose="02020603050405020304" pitchFamily="18" charset="0"/>
                <a:ea typeface="Times New Roman"/>
                <a:cs typeface="Times New Roman" panose="02020603050405020304" pitchFamily="18" charset="0"/>
              </a:rPr>
              <a:t>L&amp;T Mutual Fund</a:t>
            </a:r>
            <a:endParaRPr lang="en-US" sz="2400" dirty="0">
              <a:latin typeface="Times New Roman" panose="02020603050405020304" pitchFamily="18" charset="0"/>
              <a:ea typeface="Calibri"/>
              <a:cs typeface="Times New Roman" panose="02020603050405020304" pitchFamily="18" charset="0"/>
            </a:endParaRPr>
          </a:p>
          <a:p>
            <a:pPr lvl="0" algn="just">
              <a:lnSpc>
                <a:spcPct val="115000"/>
              </a:lnSpc>
              <a:spcBef>
                <a:spcPts val="0"/>
              </a:spcBef>
              <a:buSzPts val="1000"/>
              <a:buFont typeface="Symbol"/>
              <a:buChar char=""/>
              <a:tabLst>
                <a:tab pos="457200" algn="l"/>
              </a:tabLst>
            </a:pPr>
            <a:r>
              <a:rPr lang="en-US" sz="2800" dirty="0">
                <a:latin typeface="Times New Roman" panose="02020603050405020304" pitchFamily="18" charset="0"/>
                <a:ea typeface="Times New Roman"/>
                <a:cs typeface="Times New Roman" panose="02020603050405020304" pitchFamily="18" charset="0"/>
              </a:rPr>
              <a:t>Kotak Mahindra Mutual Fund</a:t>
            </a:r>
            <a:endParaRPr lang="en-US" sz="2400" dirty="0">
              <a:latin typeface="Times New Roman" panose="02020603050405020304" pitchFamily="18" charset="0"/>
              <a:ea typeface="Calibri"/>
              <a:cs typeface="Times New Roman" panose="02020603050405020304" pitchFamily="18" charset="0"/>
            </a:endParaRPr>
          </a:p>
          <a:p>
            <a:pPr lvl="0" algn="just">
              <a:lnSpc>
                <a:spcPct val="115000"/>
              </a:lnSpc>
              <a:spcBef>
                <a:spcPts val="0"/>
              </a:spcBef>
              <a:buSzPts val="1000"/>
              <a:buFont typeface="Symbol"/>
              <a:buChar char=""/>
              <a:tabLst>
                <a:tab pos="457200" algn="l"/>
              </a:tabLst>
            </a:pPr>
            <a:r>
              <a:rPr lang="en-US" sz="2800" dirty="0">
                <a:latin typeface="Times New Roman" panose="02020603050405020304" pitchFamily="18" charset="0"/>
                <a:ea typeface="Times New Roman"/>
                <a:cs typeface="Times New Roman" panose="02020603050405020304" pitchFamily="18" charset="0"/>
              </a:rPr>
              <a:t>Franklin Templeton Mutual Fund</a:t>
            </a:r>
            <a:endParaRPr lang="en-US" sz="2400" dirty="0">
              <a:latin typeface="Times New Roman" panose="02020603050405020304" pitchFamily="18" charset="0"/>
              <a:ea typeface="Calibri"/>
              <a:cs typeface="Times New Roman" panose="02020603050405020304" pitchFamily="18" charset="0"/>
            </a:endParaRPr>
          </a:p>
          <a:p>
            <a:pPr lvl="0" algn="just">
              <a:lnSpc>
                <a:spcPct val="115000"/>
              </a:lnSpc>
              <a:spcBef>
                <a:spcPts val="0"/>
              </a:spcBef>
              <a:buSzPts val="1000"/>
              <a:buFont typeface="Symbol"/>
              <a:buChar char=""/>
              <a:tabLst>
                <a:tab pos="457200" algn="l"/>
              </a:tabLst>
            </a:pPr>
            <a:r>
              <a:rPr lang="en-US" sz="2800" dirty="0">
                <a:latin typeface="Times New Roman" panose="02020603050405020304" pitchFamily="18" charset="0"/>
                <a:ea typeface="Times New Roman"/>
                <a:cs typeface="Times New Roman" panose="02020603050405020304" pitchFamily="18" charset="0"/>
              </a:rPr>
              <a:t>DSP Mutual Fund</a:t>
            </a:r>
            <a:endParaRPr lang="en-US" sz="2400" dirty="0">
              <a:latin typeface="Times New Roman" panose="02020603050405020304" pitchFamily="18" charset="0"/>
              <a:ea typeface="Calibri"/>
              <a:cs typeface="Times New Roman" panose="02020603050405020304" pitchFamily="18" charset="0"/>
            </a:endParaRPr>
          </a:p>
          <a:p>
            <a:pPr lvl="0" algn="just">
              <a:lnSpc>
                <a:spcPct val="115000"/>
              </a:lnSpc>
              <a:spcBef>
                <a:spcPts val="0"/>
              </a:spcBef>
              <a:buSzPts val="1000"/>
              <a:buFont typeface="Symbol"/>
              <a:buChar char=""/>
              <a:tabLst>
                <a:tab pos="457200" algn="l"/>
              </a:tabLst>
            </a:pPr>
            <a:r>
              <a:rPr lang="en-US" sz="2800" dirty="0">
                <a:latin typeface="Times New Roman" panose="02020603050405020304" pitchFamily="18" charset="0"/>
                <a:ea typeface="Times New Roman"/>
                <a:cs typeface="Times New Roman" panose="02020603050405020304" pitchFamily="18" charset="0"/>
              </a:rPr>
              <a:t>Axis Mutual Fund</a:t>
            </a:r>
            <a:endParaRPr lang="en-US" sz="2400" dirty="0">
              <a:latin typeface="Times New Roman" panose="02020603050405020304" pitchFamily="18" charset="0"/>
              <a:ea typeface="Calibri"/>
              <a:cs typeface="Times New Roman" panose="02020603050405020304" pitchFamily="18" charset="0"/>
            </a:endParaRPr>
          </a:p>
          <a:p>
            <a:pPr lvl="0" algn="just">
              <a:lnSpc>
                <a:spcPct val="115000"/>
              </a:lnSpc>
              <a:spcBef>
                <a:spcPts val="0"/>
              </a:spcBef>
              <a:buSzPts val="1000"/>
              <a:buFont typeface="Symbol"/>
              <a:buChar char=""/>
              <a:tabLst>
                <a:tab pos="457200" algn="l"/>
              </a:tabLst>
            </a:pPr>
            <a:r>
              <a:rPr lang="en-US" sz="2800" dirty="0">
                <a:latin typeface="Times New Roman" panose="02020603050405020304" pitchFamily="18" charset="0"/>
                <a:ea typeface="Times New Roman"/>
                <a:cs typeface="Times New Roman" panose="02020603050405020304" pitchFamily="18" charset="0"/>
              </a:rPr>
              <a:t>IDFC Mutual Fund</a:t>
            </a:r>
            <a:endParaRPr lang="en-US" sz="2400" dirty="0">
              <a:latin typeface="Times New Roman" panose="02020603050405020304" pitchFamily="18" charset="0"/>
              <a:ea typeface="Calibri"/>
              <a:cs typeface="Times New Roman" panose="02020603050405020304" pitchFamily="18" charset="0"/>
            </a:endParaRPr>
          </a:p>
          <a:p>
            <a:pPr lvl="0" algn="just">
              <a:lnSpc>
                <a:spcPct val="115000"/>
              </a:lnSpc>
              <a:spcBef>
                <a:spcPts val="0"/>
              </a:spcBef>
              <a:buSzPts val="1000"/>
              <a:buFont typeface="Symbol"/>
              <a:buChar char=""/>
              <a:tabLst>
                <a:tab pos="457200" algn="l"/>
              </a:tabLst>
            </a:pPr>
            <a:r>
              <a:rPr lang="en-US" sz="2800" dirty="0">
                <a:latin typeface="Times New Roman" panose="02020603050405020304" pitchFamily="18" charset="0"/>
                <a:ea typeface="Times New Roman"/>
                <a:cs typeface="Times New Roman" panose="02020603050405020304" pitchFamily="18" charset="0"/>
              </a:rPr>
              <a:t>UTI Mutual Fund</a:t>
            </a:r>
            <a:endParaRPr lang="en-US" sz="2400" dirty="0">
              <a:latin typeface="Times New Roman" panose="02020603050405020304" pitchFamily="18" charset="0"/>
              <a:ea typeface="Calibri"/>
              <a:cs typeface="Times New Roman" panose="02020603050405020304" pitchFamily="18" charset="0"/>
            </a:endParaRPr>
          </a:p>
          <a:p>
            <a:pPr lvl="0" algn="just">
              <a:lnSpc>
                <a:spcPct val="115000"/>
              </a:lnSpc>
              <a:spcBef>
                <a:spcPts val="0"/>
              </a:spcBef>
              <a:buSzPts val="1000"/>
              <a:buFont typeface="Symbol"/>
              <a:buChar char=""/>
              <a:tabLst>
                <a:tab pos="457200" algn="l"/>
              </a:tabLst>
            </a:pPr>
            <a:r>
              <a:rPr lang="en-US" sz="2800" dirty="0" err="1">
                <a:latin typeface="Times New Roman" panose="02020603050405020304" pitchFamily="18" charset="0"/>
                <a:ea typeface="Times New Roman"/>
                <a:cs typeface="Times New Roman" panose="02020603050405020304" pitchFamily="18" charset="0"/>
              </a:rPr>
              <a:t>Motilal</a:t>
            </a:r>
            <a:r>
              <a:rPr lang="en-US" sz="2800" dirty="0">
                <a:latin typeface="Times New Roman" panose="02020603050405020304" pitchFamily="18" charset="0"/>
                <a:ea typeface="Times New Roman"/>
                <a:cs typeface="Times New Roman" panose="02020603050405020304" pitchFamily="18" charset="0"/>
              </a:rPr>
              <a:t> </a:t>
            </a:r>
            <a:r>
              <a:rPr lang="en-US" sz="2800" dirty="0" err="1">
                <a:latin typeface="Times New Roman" panose="02020603050405020304" pitchFamily="18" charset="0"/>
                <a:ea typeface="Times New Roman"/>
                <a:cs typeface="Times New Roman" panose="02020603050405020304" pitchFamily="18" charset="0"/>
              </a:rPr>
              <a:t>Oswal</a:t>
            </a:r>
            <a:r>
              <a:rPr lang="en-US" sz="2800" dirty="0">
                <a:latin typeface="Times New Roman" panose="02020603050405020304" pitchFamily="18" charset="0"/>
                <a:ea typeface="Times New Roman"/>
                <a:cs typeface="Times New Roman" panose="02020603050405020304" pitchFamily="18" charset="0"/>
              </a:rPr>
              <a:t> Mutual Fund</a:t>
            </a:r>
            <a:endParaRPr lang="en-US" sz="2400" dirty="0">
              <a:latin typeface="Times New Roman" panose="02020603050405020304" pitchFamily="18" charset="0"/>
              <a:ea typeface="Calibri"/>
              <a:cs typeface="Times New Roman" panose="02020603050405020304" pitchFamily="18" charset="0"/>
            </a:endParaRPr>
          </a:p>
          <a:p>
            <a:pPr lvl="0" algn="just">
              <a:lnSpc>
                <a:spcPct val="115000"/>
              </a:lnSpc>
              <a:spcBef>
                <a:spcPts val="0"/>
              </a:spcBef>
              <a:spcAft>
                <a:spcPts val="1000"/>
              </a:spcAft>
              <a:buSzPts val="1000"/>
              <a:buFont typeface="Symbol"/>
              <a:buChar char=""/>
              <a:tabLst>
                <a:tab pos="457200" algn="l"/>
              </a:tabLst>
            </a:pPr>
            <a:r>
              <a:rPr lang="en-US" sz="2800" dirty="0" err="1">
                <a:latin typeface="Times New Roman" panose="02020603050405020304" pitchFamily="18" charset="0"/>
                <a:ea typeface="Times New Roman"/>
                <a:cs typeface="Times New Roman" panose="02020603050405020304" pitchFamily="18" charset="0"/>
              </a:rPr>
              <a:t>Mirae</a:t>
            </a:r>
            <a:r>
              <a:rPr lang="en-US" sz="2800" dirty="0">
                <a:latin typeface="Times New Roman" panose="02020603050405020304" pitchFamily="18" charset="0"/>
                <a:ea typeface="Times New Roman"/>
                <a:cs typeface="Times New Roman" panose="02020603050405020304" pitchFamily="18" charset="0"/>
              </a:rPr>
              <a:t> Asset Mutual Fund</a:t>
            </a:r>
            <a:endParaRPr lang="en-US" sz="2400" dirty="0">
              <a:latin typeface="Times New Roman" panose="02020603050405020304" pitchFamily="18" charset="0"/>
              <a:ea typeface="Calibri"/>
              <a:cs typeface="Times New Roman" panose="02020603050405020304" pitchFamily="18" charset="0"/>
            </a:endParaRPr>
          </a:p>
          <a:p>
            <a:pPr marL="0" lvl="0" indent="228600" algn="just">
              <a:lnSpc>
                <a:spcPct val="115000"/>
              </a:lnSpc>
              <a:spcBef>
                <a:spcPts val="0"/>
              </a:spcBef>
              <a:spcAft>
                <a:spcPts val="1000"/>
              </a:spcAft>
            </a:pPr>
            <a:endParaRPr lang="en-US" sz="2800" dirty="0">
              <a:ea typeface="Calibri"/>
              <a:cs typeface="Times New Roman"/>
            </a:endParaRPr>
          </a:p>
          <a:p>
            <a:endParaRPr lang="en-US" sz="2800" dirty="0"/>
          </a:p>
        </p:txBody>
      </p:sp>
    </p:spTree>
    <p:extLst>
      <p:ext uri="{BB962C8B-B14F-4D97-AF65-F5344CB8AC3E}">
        <p14:creationId xmlns:p14="http://schemas.microsoft.com/office/powerpoint/2010/main" val="321095542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lstStyle/>
          <a:p>
            <a:pPr marL="0" indent="0">
              <a:buNone/>
            </a:pPr>
            <a:endParaRPr lang="en-US" dirty="0"/>
          </a:p>
        </p:txBody>
      </p:sp>
      <p:sp>
        <p:nvSpPr>
          <p:cNvPr id="4" name="Rectangle 3"/>
          <p:cNvSpPr/>
          <p:nvPr/>
        </p:nvSpPr>
        <p:spPr>
          <a:xfrm>
            <a:off x="472258" y="2967335"/>
            <a:ext cx="8199488" cy="1446550"/>
          </a:xfrm>
          <a:prstGeom prst="rect">
            <a:avLst/>
          </a:prstGeom>
          <a:noFill/>
        </p:spPr>
        <p:txBody>
          <a:bodyPr wrap="none" lIns="91440" tIns="45720" rIns="91440" bIns="45720">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r>
              <a:rPr lang="en-US" sz="8800" b="1" cap="all"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latin typeface="Times New Roman" panose="02020603050405020304" pitchFamily="18" charset="0"/>
                <a:cs typeface="Times New Roman" panose="02020603050405020304" pitchFamily="18" charset="0"/>
              </a:rPr>
              <a:t>THANK YOU…</a:t>
            </a:r>
            <a:endParaRPr lang="en-US" sz="8800" b="1" cap="all"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68191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4000" b="-4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2"/>
          </a:lnRef>
          <a:fillRef idx="3">
            <a:schemeClr val="accent2"/>
          </a:fillRef>
          <a:effectRef idx="2">
            <a:schemeClr val="accent2"/>
          </a:effectRef>
          <a:fontRef idx="minor">
            <a:schemeClr val="lt1"/>
          </a:fontRef>
        </p:style>
        <p:txBody>
          <a:bodyPr/>
          <a:lstStyle/>
          <a:p>
            <a:r>
              <a:rPr lang="en-US" i="1" dirty="0" smtClean="0">
                <a:effectLst>
                  <a:outerShdw blurRad="38100" dist="38100" dir="2700000" algn="tl">
                    <a:srgbClr val="000000">
                      <a:alpha val="43137"/>
                    </a:srgbClr>
                  </a:outerShdw>
                </a:effectLst>
                <a:latin typeface="Algerian" panose="04020705040A02060702" pitchFamily="82" charset="0"/>
              </a:rPr>
              <a:t>Contents</a:t>
            </a:r>
            <a:endParaRPr lang="en-US" i="1" dirty="0">
              <a:effectLst>
                <a:outerShdw blurRad="38100" dist="38100" dir="2700000" algn="tl">
                  <a:srgbClr val="000000">
                    <a:alpha val="43137"/>
                  </a:srgbClr>
                </a:outerShdw>
              </a:effectLst>
              <a:latin typeface="Algerian" panose="04020705040A02060702" pitchFamily="82"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26757736"/>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9932205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2">
              <a:shade val="50000"/>
            </a:schemeClr>
          </a:lnRef>
          <a:fillRef idx="1">
            <a:schemeClr val="accent2"/>
          </a:fillRef>
          <a:effectRef idx="0">
            <a:schemeClr val="accent2"/>
          </a:effectRef>
          <a:fontRef idx="minor">
            <a:schemeClr val="lt1"/>
          </a:fontRef>
        </p:style>
        <p:txBody>
          <a:bodyPr>
            <a:normAutofit/>
          </a:bodyPr>
          <a:lstStyle/>
          <a:p>
            <a:r>
              <a:rPr lang="en-US" sz="2800" b="1" i="1" kern="1800" dirty="0">
                <a:effectLst>
                  <a:outerShdw blurRad="38100" dist="38100" dir="2700000" algn="tl">
                    <a:srgbClr val="000000">
                      <a:alpha val="43137"/>
                    </a:srgbClr>
                  </a:outerShdw>
                </a:effectLst>
                <a:latin typeface="Times New Roman"/>
                <a:ea typeface="Times New Roman"/>
              </a:rPr>
              <a:t>SEBI GUIDELINES REGARDING MUTUAL FUND INVESTMENTS</a:t>
            </a:r>
            <a:endParaRPr lang="en-US" sz="2800" i="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style>
          <a:lnRef idx="1">
            <a:schemeClr val="accent4"/>
          </a:lnRef>
          <a:fillRef idx="2">
            <a:schemeClr val="accent4"/>
          </a:fillRef>
          <a:effectRef idx="1">
            <a:schemeClr val="accent4"/>
          </a:effectRef>
          <a:fontRef idx="minor">
            <a:schemeClr val="dk1"/>
          </a:fontRef>
        </p:style>
        <p:txBody>
          <a:bodyPr>
            <a:normAutofit fontScale="70000" lnSpcReduction="20000"/>
          </a:bodyPr>
          <a:lstStyle/>
          <a:p>
            <a:pPr marL="0" marR="0" indent="457200" algn="just">
              <a:lnSpc>
                <a:spcPct val="115000"/>
              </a:lnSpc>
              <a:spcBef>
                <a:spcPts val="0"/>
              </a:spcBef>
              <a:spcAft>
                <a:spcPts val="750"/>
              </a:spcAft>
            </a:pPr>
            <a:r>
              <a:rPr lang="en-US" i="1" dirty="0">
                <a:latin typeface="Times New Roman" panose="02020603050405020304" pitchFamily="18" charset="0"/>
                <a:ea typeface="Times New Roman"/>
                <a:cs typeface="Times New Roman" panose="02020603050405020304" pitchFamily="18" charset="0"/>
              </a:rPr>
              <a:t>The regulator for markets in India, </a:t>
            </a:r>
            <a:r>
              <a:rPr lang="en-US" i="1" dirty="0">
                <a:solidFill>
                  <a:schemeClr val="tx1"/>
                </a:solidFill>
                <a:latin typeface="Times New Roman" panose="02020603050405020304" pitchFamily="18" charset="0"/>
                <a:ea typeface="Times New Roman"/>
                <a:cs typeface="Times New Roman" panose="02020603050405020304" pitchFamily="18" charset="0"/>
              </a:rPr>
              <a:t>SEBI (Securities and Exchange Board of India), </a:t>
            </a:r>
            <a:r>
              <a:rPr lang="en-US" i="1" dirty="0">
                <a:latin typeface="Times New Roman" panose="02020603050405020304" pitchFamily="18" charset="0"/>
                <a:ea typeface="Times New Roman"/>
                <a:cs typeface="Times New Roman" panose="02020603050405020304" pitchFamily="18" charset="0"/>
              </a:rPr>
              <a:t>works for the protection of investors’ interest in securities while regulating and promoting the securities’ market. </a:t>
            </a:r>
            <a:endParaRPr lang="en-US" i="1" dirty="0" smtClean="0">
              <a:latin typeface="Times New Roman" panose="02020603050405020304" pitchFamily="18" charset="0"/>
              <a:ea typeface="Times New Roman"/>
              <a:cs typeface="Times New Roman" panose="02020603050405020304" pitchFamily="18" charset="0"/>
            </a:endParaRPr>
          </a:p>
          <a:p>
            <a:pPr marL="0" marR="0" indent="457200" algn="just">
              <a:lnSpc>
                <a:spcPct val="115000"/>
              </a:lnSpc>
              <a:spcBef>
                <a:spcPts val="0"/>
              </a:spcBef>
              <a:spcAft>
                <a:spcPts val="750"/>
              </a:spcAft>
            </a:pPr>
            <a:r>
              <a:rPr lang="en-US" i="1" dirty="0" smtClean="0">
                <a:latin typeface="Times New Roman" panose="02020603050405020304" pitchFamily="18" charset="0"/>
                <a:ea typeface="Times New Roman"/>
                <a:cs typeface="Times New Roman" panose="02020603050405020304" pitchFamily="18" charset="0"/>
              </a:rPr>
              <a:t>The </a:t>
            </a:r>
            <a:r>
              <a:rPr lang="en-US" i="1" dirty="0">
                <a:latin typeface="Times New Roman" panose="02020603050405020304" pitchFamily="18" charset="0"/>
                <a:ea typeface="Times New Roman"/>
                <a:cs typeface="Times New Roman" panose="02020603050405020304" pitchFamily="18" charset="0"/>
              </a:rPr>
              <a:t>organisation has created guidelines for investors to gain awareness regarding the manner in which mutual funds function by offering the required information. </a:t>
            </a:r>
            <a:endParaRPr lang="en-US" i="1" dirty="0" smtClean="0">
              <a:latin typeface="Times New Roman" panose="02020603050405020304" pitchFamily="18" charset="0"/>
              <a:ea typeface="Times New Roman"/>
              <a:cs typeface="Times New Roman" panose="02020603050405020304" pitchFamily="18" charset="0"/>
            </a:endParaRPr>
          </a:p>
          <a:p>
            <a:pPr marL="0" marR="0" indent="457200" algn="just">
              <a:lnSpc>
                <a:spcPct val="115000"/>
              </a:lnSpc>
              <a:spcBef>
                <a:spcPts val="0"/>
              </a:spcBef>
              <a:spcAft>
                <a:spcPts val="750"/>
              </a:spcAft>
            </a:pPr>
            <a:r>
              <a:rPr lang="en-US" i="1" dirty="0" smtClean="0">
                <a:latin typeface="Times New Roman" panose="02020603050405020304" pitchFamily="18" charset="0"/>
                <a:ea typeface="Times New Roman"/>
                <a:cs typeface="Times New Roman" panose="02020603050405020304" pitchFamily="18" charset="0"/>
              </a:rPr>
              <a:t>The </a:t>
            </a:r>
            <a:r>
              <a:rPr lang="en-US" i="1" dirty="0">
                <a:latin typeface="Times New Roman" panose="02020603050405020304" pitchFamily="18" charset="0"/>
                <a:ea typeface="Times New Roman"/>
                <a:cs typeface="Times New Roman" panose="02020603050405020304" pitchFamily="18" charset="0"/>
              </a:rPr>
              <a:t>regulator aims to simplify the wide variety of schemes that tend to confuse investors due to their complexity. </a:t>
            </a:r>
            <a:endParaRPr lang="en-US" i="1" dirty="0" smtClean="0">
              <a:latin typeface="Times New Roman" panose="02020603050405020304" pitchFamily="18" charset="0"/>
              <a:ea typeface="Times New Roman"/>
              <a:cs typeface="Times New Roman" panose="02020603050405020304" pitchFamily="18" charset="0"/>
            </a:endParaRPr>
          </a:p>
          <a:p>
            <a:pPr marL="0" marR="0" indent="457200" algn="just">
              <a:lnSpc>
                <a:spcPct val="115000"/>
              </a:lnSpc>
              <a:spcBef>
                <a:spcPts val="0"/>
              </a:spcBef>
              <a:spcAft>
                <a:spcPts val="750"/>
              </a:spcAft>
            </a:pPr>
            <a:r>
              <a:rPr lang="en-US" i="1" dirty="0" smtClean="0">
                <a:latin typeface="Times New Roman" panose="02020603050405020304" pitchFamily="18" charset="0"/>
                <a:ea typeface="Times New Roman"/>
                <a:cs typeface="Times New Roman" panose="02020603050405020304" pitchFamily="18" charset="0"/>
              </a:rPr>
              <a:t>The </a:t>
            </a:r>
            <a:r>
              <a:rPr lang="en-US" i="1" dirty="0">
                <a:latin typeface="Times New Roman" panose="02020603050405020304" pitchFamily="18" charset="0"/>
                <a:ea typeface="Times New Roman"/>
                <a:cs typeface="Times New Roman" panose="02020603050405020304" pitchFamily="18" charset="0"/>
              </a:rPr>
              <a:t>guidelines regarding the consolidation and merger of MF schemes are created in an effort to make it easier for investors to compare different schemes made available by mutual fund companies.</a:t>
            </a:r>
            <a:endParaRPr lang="en-US" sz="2800" i="1" dirty="0">
              <a:latin typeface="Times New Roman" panose="02020603050405020304" pitchFamily="18" charset="0"/>
              <a:ea typeface="Calibri"/>
              <a:cs typeface="Times New Roman" panose="02020603050405020304" pitchFamily="18" charset="0"/>
            </a:endParaRPr>
          </a:p>
          <a:p>
            <a:endParaRPr lang="en-US"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176620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style>
          <a:lnRef idx="0">
            <a:schemeClr val="accent5"/>
          </a:lnRef>
          <a:fillRef idx="3">
            <a:schemeClr val="accent5"/>
          </a:fillRef>
          <a:effectRef idx="3">
            <a:schemeClr val="accent5"/>
          </a:effectRef>
          <a:fontRef idx="minor">
            <a:schemeClr val="lt1"/>
          </a:fontRef>
        </p:style>
        <p:txBody>
          <a:bodyPr>
            <a:normAutofit fontScale="90000"/>
          </a:bodyPr>
          <a:lstStyle/>
          <a:p>
            <a:pPr marL="0" marR="0" algn="just">
              <a:lnSpc>
                <a:spcPct val="115000"/>
              </a:lnSpc>
              <a:spcBef>
                <a:spcPts val="750"/>
              </a:spcBef>
              <a:spcAft>
                <a:spcPts val="750"/>
              </a:spcAft>
            </a:pPr>
            <a:r>
              <a:rPr lang="en-US" sz="3600" b="1" i="1" dirty="0" smtClean="0">
                <a:effectLst>
                  <a:outerShdw blurRad="38100" dist="38100" dir="2700000" algn="tl">
                    <a:srgbClr val="000000">
                      <a:alpha val="43137"/>
                    </a:srgbClr>
                  </a:outerShdw>
                </a:effectLst>
                <a:latin typeface="Times New Roman" panose="02020603050405020304" pitchFamily="18" charset="0"/>
                <a:ea typeface="Times New Roman"/>
                <a:cs typeface="Times New Roman" panose="02020603050405020304" pitchFamily="18" charset="0"/>
              </a:rPr>
              <a:t/>
            </a:r>
            <a:br>
              <a:rPr lang="en-US" sz="3600" b="1" i="1" dirty="0" smtClean="0">
                <a:effectLst>
                  <a:outerShdw blurRad="38100" dist="38100" dir="2700000" algn="tl">
                    <a:srgbClr val="000000">
                      <a:alpha val="43137"/>
                    </a:srgbClr>
                  </a:outerShdw>
                </a:effectLst>
                <a:latin typeface="Times New Roman" panose="02020603050405020304" pitchFamily="18" charset="0"/>
                <a:ea typeface="Times New Roman"/>
                <a:cs typeface="Times New Roman" panose="02020603050405020304" pitchFamily="18" charset="0"/>
              </a:rPr>
            </a:br>
            <a:r>
              <a:rPr lang="en-US" sz="3600" b="1" i="1" dirty="0" smtClean="0">
                <a:effectLst>
                  <a:outerShdw blurRad="38100" dist="38100" dir="2700000" algn="tl">
                    <a:srgbClr val="000000">
                      <a:alpha val="43137"/>
                    </a:srgbClr>
                  </a:outerShdw>
                </a:effectLst>
                <a:latin typeface="Times New Roman" panose="02020603050405020304" pitchFamily="18" charset="0"/>
                <a:ea typeface="Times New Roman"/>
                <a:cs typeface="Times New Roman" panose="02020603050405020304" pitchFamily="18" charset="0"/>
              </a:rPr>
              <a:t/>
            </a:r>
            <a:br>
              <a:rPr lang="en-US" sz="3600" b="1" i="1" dirty="0" smtClean="0">
                <a:effectLst>
                  <a:outerShdw blurRad="38100" dist="38100" dir="2700000" algn="tl">
                    <a:srgbClr val="000000">
                      <a:alpha val="43137"/>
                    </a:srgbClr>
                  </a:outerShdw>
                </a:effectLst>
                <a:latin typeface="Times New Roman" panose="02020603050405020304" pitchFamily="18" charset="0"/>
                <a:ea typeface="Times New Roman"/>
                <a:cs typeface="Times New Roman" panose="02020603050405020304" pitchFamily="18" charset="0"/>
              </a:rPr>
            </a:br>
            <a:r>
              <a:rPr lang="en-US" sz="3600" b="1" i="1" dirty="0" smtClean="0">
                <a:effectLst>
                  <a:outerShdw blurRad="38100" dist="38100" dir="2700000" algn="tl">
                    <a:srgbClr val="000000">
                      <a:alpha val="43137"/>
                    </a:srgbClr>
                  </a:outerShdw>
                </a:effectLst>
                <a:latin typeface="Times New Roman" panose="02020603050405020304" pitchFamily="18" charset="0"/>
                <a:ea typeface="Times New Roman"/>
                <a:cs typeface="Times New Roman" panose="02020603050405020304" pitchFamily="18" charset="0"/>
              </a:rPr>
              <a:t>GUIDELINES </a:t>
            </a:r>
            <a:r>
              <a:rPr lang="en-US" sz="3600" b="1" i="1" dirty="0">
                <a:effectLst>
                  <a:outerShdw blurRad="38100" dist="38100" dir="2700000" algn="tl">
                    <a:srgbClr val="000000">
                      <a:alpha val="43137"/>
                    </a:srgbClr>
                  </a:outerShdw>
                </a:effectLst>
                <a:latin typeface="Times New Roman" panose="02020603050405020304" pitchFamily="18" charset="0"/>
                <a:ea typeface="Times New Roman"/>
                <a:cs typeface="Times New Roman" panose="02020603050405020304" pitchFamily="18" charset="0"/>
              </a:rPr>
              <a:t>REGARDING </a:t>
            </a:r>
            <a:r>
              <a:rPr lang="en-US" sz="3600" b="1" i="1" dirty="0" smtClean="0">
                <a:effectLst>
                  <a:outerShdw blurRad="38100" dist="38100" dir="2700000" algn="tl">
                    <a:srgbClr val="000000">
                      <a:alpha val="43137"/>
                    </a:srgbClr>
                  </a:outerShdw>
                </a:effectLst>
                <a:latin typeface="Times New Roman" panose="02020603050405020304" pitchFamily="18" charset="0"/>
                <a:ea typeface="Times New Roman"/>
                <a:cs typeface="Times New Roman" panose="02020603050405020304" pitchFamily="18" charset="0"/>
              </a:rPr>
              <a:t>STRUCTURE</a:t>
            </a:r>
            <a:br>
              <a:rPr lang="en-US" sz="3600" b="1" i="1" dirty="0" smtClean="0">
                <a:effectLst>
                  <a:outerShdw blurRad="38100" dist="38100" dir="2700000" algn="tl">
                    <a:srgbClr val="000000">
                      <a:alpha val="43137"/>
                    </a:srgbClr>
                  </a:outerShdw>
                </a:effectLst>
                <a:latin typeface="Times New Roman" panose="02020603050405020304" pitchFamily="18" charset="0"/>
                <a:ea typeface="Times New Roman"/>
                <a:cs typeface="Times New Roman" panose="02020603050405020304" pitchFamily="18" charset="0"/>
              </a:rPr>
            </a:br>
            <a:r>
              <a:rPr lang="en-US" sz="3600" b="1" i="1" dirty="0" smtClean="0">
                <a:effectLst>
                  <a:outerShdw blurRad="38100" dist="38100" dir="2700000" algn="tl">
                    <a:srgbClr val="000000">
                      <a:alpha val="43137"/>
                    </a:srgbClr>
                  </a:outerShdw>
                </a:effectLst>
                <a:latin typeface="Times New Roman" panose="02020603050405020304" pitchFamily="18" charset="0"/>
                <a:ea typeface="Times New Roman"/>
                <a:cs typeface="Times New Roman" panose="02020603050405020304" pitchFamily="18" charset="0"/>
              </a:rPr>
              <a:t/>
            </a:r>
            <a:br>
              <a:rPr lang="en-US" sz="3600" b="1" i="1" dirty="0" smtClean="0">
                <a:effectLst>
                  <a:outerShdw blurRad="38100" dist="38100" dir="2700000" algn="tl">
                    <a:srgbClr val="000000">
                      <a:alpha val="43137"/>
                    </a:srgbClr>
                  </a:outerShdw>
                </a:effectLst>
                <a:latin typeface="Times New Roman" panose="02020603050405020304" pitchFamily="18" charset="0"/>
                <a:ea typeface="Times New Roman"/>
                <a:cs typeface="Times New Roman" panose="02020603050405020304" pitchFamily="18" charset="0"/>
              </a:rPr>
            </a:br>
            <a:r>
              <a:rPr lang="en-US" sz="1600" dirty="0">
                <a:latin typeface="Times New Roman" panose="02020603050405020304" pitchFamily="18" charset="0"/>
                <a:ea typeface="Calibri"/>
                <a:cs typeface="Times New Roman" panose="02020603050405020304" pitchFamily="18" charset="0"/>
              </a:rPr>
              <a:t/>
            </a:r>
            <a:br>
              <a:rPr lang="en-US" sz="1600" dirty="0">
                <a:latin typeface="Times New Roman" panose="02020603050405020304" pitchFamily="18" charset="0"/>
                <a:ea typeface="Calibri"/>
                <a:cs typeface="Times New Roman" panose="02020603050405020304" pitchFamily="18" charset="0"/>
              </a:rPr>
            </a:br>
            <a:endParaRPr lang="en-US" sz="16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style>
          <a:lnRef idx="1">
            <a:schemeClr val="accent2"/>
          </a:lnRef>
          <a:fillRef idx="2">
            <a:schemeClr val="accent2"/>
          </a:fillRef>
          <a:effectRef idx="1">
            <a:schemeClr val="accent2"/>
          </a:effectRef>
          <a:fontRef idx="minor">
            <a:schemeClr val="dk1"/>
          </a:fontRef>
        </p:style>
        <p:txBody>
          <a:bodyPr>
            <a:normAutofit lnSpcReduction="10000"/>
          </a:bodyPr>
          <a:lstStyle/>
          <a:p>
            <a:pPr marL="0" marR="0" indent="457200" algn="just">
              <a:lnSpc>
                <a:spcPct val="115000"/>
              </a:lnSpc>
              <a:spcBef>
                <a:spcPts val="0"/>
              </a:spcBef>
              <a:spcAft>
                <a:spcPts val="750"/>
              </a:spcAft>
            </a:pPr>
            <a:r>
              <a:rPr lang="en-US" sz="2400" i="1" dirty="0">
                <a:latin typeface="Times New Roman" panose="02020603050405020304" pitchFamily="18" charset="0"/>
                <a:ea typeface="Times New Roman"/>
                <a:cs typeface="Times New Roman" panose="02020603050405020304" pitchFamily="18" charset="0"/>
              </a:rPr>
              <a:t>The guidelines regarding the structure of schemes define a Guarantor as someone who introduces a mutual fund. </a:t>
            </a:r>
            <a:endParaRPr lang="en-US" sz="2400" i="1" dirty="0" smtClean="0">
              <a:latin typeface="Times New Roman" panose="02020603050405020304" pitchFamily="18" charset="0"/>
              <a:ea typeface="Times New Roman"/>
              <a:cs typeface="Times New Roman" panose="02020603050405020304" pitchFamily="18" charset="0"/>
            </a:endParaRPr>
          </a:p>
          <a:p>
            <a:pPr marL="0" marR="0" indent="457200" algn="just">
              <a:lnSpc>
                <a:spcPct val="115000"/>
              </a:lnSpc>
              <a:spcBef>
                <a:spcPts val="0"/>
              </a:spcBef>
              <a:spcAft>
                <a:spcPts val="750"/>
              </a:spcAft>
            </a:pPr>
            <a:r>
              <a:rPr lang="en-US" sz="2400" i="1" dirty="0" smtClean="0">
                <a:latin typeface="Times New Roman" panose="02020603050405020304" pitchFamily="18" charset="0"/>
                <a:ea typeface="Times New Roman"/>
                <a:cs typeface="Times New Roman" panose="02020603050405020304" pitchFamily="18" charset="0"/>
              </a:rPr>
              <a:t>The </a:t>
            </a:r>
            <a:r>
              <a:rPr lang="en-US" sz="2400" i="1" dirty="0">
                <a:latin typeface="Times New Roman" panose="02020603050405020304" pitchFamily="18" charset="0"/>
                <a:ea typeface="Times New Roman"/>
                <a:cs typeface="Times New Roman" panose="02020603050405020304" pitchFamily="18" charset="0"/>
              </a:rPr>
              <a:t>guarantor’s role is to generate revenue through the launch of a mutual </a:t>
            </a:r>
            <a:r>
              <a:rPr lang="en-US" sz="2400" i="1" dirty="0" smtClean="0">
                <a:latin typeface="Times New Roman" panose="02020603050405020304" pitchFamily="18" charset="0"/>
                <a:ea typeface="Times New Roman"/>
                <a:cs typeface="Times New Roman" panose="02020603050405020304" pitchFamily="18" charset="0"/>
              </a:rPr>
              <a:t>fund.</a:t>
            </a:r>
          </a:p>
          <a:p>
            <a:pPr marL="0" marR="0" indent="457200" algn="just">
              <a:lnSpc>
                <a:spcPct val="115000"/>
              </a:lnSpc>
              <a:spcBef>
                <a:spcPts val="0"/>
              </a:spcBef>
              <a:spcAft>
                <a:spcPts val="750"/>
              </a:spcAft>
            </a:pPr>
            <a:r>
              <a:rPr lang="en-US" sz="2400" i="1" dirty="0" smtClean="0">
                <a:latin typeface="Times New Roman" panose="02020603050405020304" pitchFamily="18" charset="0"/>
                <a:ea typeface="Times New Roman"/>
                <a:cs typeface="Times New Roman" panose="02020603050405020304" pitchFamily="18" charset="0"/>
              </a:rPr>
              <a:t>The </a:t>
            </a:r>
            <a:r>
              <a:rPr lang="en-US" sz="2400" i="1" dirty="0">
                <a:latin typeface="Times New Roman" panose="02020603050405020304" pitchFamily="18" charset="0"/>
                <a:ea typeface="Times New Roman"/>
                <a:cs typeface="Times New Roman" panose="02020603050405020304" pitchFamily="18" charset="0"/>
              </a:rPr>
              <a:t>fund is then handed to a fund manager</a:t>
            </a:r>
            <a:r>
              <a:rPr lang="en-US" sz="2400" i="1" dirty="0" smtClean="0">
                <a:latin typeface="Times New Roman" panose="02020603050405020304" pitchFamily="18" charset="0"/>
                <a:ea typeface="Times New Roman"/>
                <a:cs typeface="Times New Roman" panose="02020603050405020304" pitchFamily="18" charset="0"/>
              </a:rPr>
              <a:t>.</a:t>
            </a:r>
          </a:p>
          <a:p>
            <a:pPr marL="0" marR="0" indent="457200" algn="just">
              <a:lnSpc>
                <a:spcPct val="115000"/>
              </a:lnSpc>
              <a:spcBef>
                <a:spcPts val="0"/>
              </a:spcBef>
              <a:spcAft>
                <a:spcPts val="750"/>
              </a:spcAft>
            </a:pPr>
            <a:r>
              <a:rPr lang="en-US" sz="2400" i="1" dirty="0">
                <a:latin typeface="Times New Roman" panose="02020603050405020304" pitchFamily="18" charset="0"/>
                <a:ea typeface="Times New Roman"/>
                <a:cs typeface="Times New Roman" panose="02020603050405020304" pitchFamily="18" charset="0"/>
              </a:rPr>
              <a:t>A sponsor, according to the guidelines, is defined as someone who sets up schemes in keeping with the regulations of the </a:t>
            </a:r>
            <a:r>
              <a:rPr lang="en-US" sz="2400" b="1" i="1" dirty="0">
                <a:latin typeface="Times New Roman" panose="02020603050405020304" pitchFamily="18" charset="0"/>
                <a:ea typeface="Times New Roman"/>
                <a:cs typeface="Times New Roman" panose="02020603050405020304" pitchFamily="18" charset="0"/>
              </a:rPr>
              <a:t>Indian Trust Act, 1882. </a:t>
            </a:r>
            <a:endParaRPr lang="en-US" sz="2400" b="1" i="1" dirty="0" smtClean="0">
              <a:latin typeface="Times New Roman" panose="02020603050405020304" pitchFamily="18" charset="0"/>
              <a:ea typeface="Times New Roman"/>
              <a:cs typeface="Times New Roman" panose="02020603050405020304" pitchFamily="18" charset="0"/>
            </a:endParaRPr>
          </a:p>
          <a:p>
            <a:pPr marL="0" marR="0" indent="457200" algn="just">
              <a:lnSpc>
                <a:spcPct val="115000"/>
              </a:lnSpc>
              <a:spcBef>
                <a:spcPts val="0"/>
              </a:spcBef>
              <a:spcAft>
                <a:spcPts val="750"/>
              </a:spcAft>
            </a:pPr>
            <a:r>
              <a:rPr lang="en-US" sz="2400" i="1" dirty="0" smtClean="0">
                <a:latin typeface="Times New Roman" panose="02020603050405020304" pitchFamily="18" charset="0"/>
                <a:ea typeface="Times New Roman"/>
                <a:cs typeface="Times New Roman" panose="02020603050405020304" pitchFamily="18" charset="0"/>
              </a:rPr>
              <a:t>Sponsors </a:t>
            </a:r>
            <a:r>
              <a:rPr lang="en-US" sz="2400" i="1" dirty="0">
                <a:latin typeface="Times New Roman" panose="02020603050405020304" pitchFamily="18" charset="0"/>
                <a:ea typeface="Times New Roman"/>
                <a:cs typeface="Times New Roman" panose="02020603050405020304" pitchFamily="18" charset="0"/>
              </a:rPr>
              <a:t>primarily have the role of listing the schemes with the </a:t>
            </a:r>
            <a:r>
              <a:rPr lang="en-US" sz="2400" b="1" i="1" dirty="0">
                <a:latin typeface="Times New Roman" panose="02020603050405020304" pitchFamily="18" charset="0"/>
                <a:ea typeface="Times New Roman"/>
                <a:cs typeface="Times New Roman" panose="02020603050405020304" pitchFamily="18" charset="0"/>
              </a:rPr>
              <a:t>Securities and Exchange Board of India</a:t>
            </a:r>
            <a:r>
              <a:rPr lang="en-US" sz="2400" i="1" dirty="0">
                <a:latin typeface="Times New Roman" panose="02020603050405020304" pitchFamily="18" charset="0"/>
                <a:ea typeface="Times New Roman"/>
                <a:cs typeface="Times New Roman" panose="02020603050405020304" pitchFamily="18" charset="0"/>
              </a:rPr>
              <a:t>.</a:t>
            </a:r>
            <a:endParaRPr lang="en-US" sz="2000" i="1" dirty="0">
              <a:latin typeface="Times New Roman" panose="02020603050405020304" pitchFamily="18" charset="0"/>
              <a:ea typeface="Calibri"/>
              <a:cs typeface="Times New Roman" panose="02020603050405020304" pitchFamily="18" charset="0"/>
            </a:endParaRPr>
          </a:p>
          <a:p>
            <a:pPr marL="0" marR="0" indent="457200" algn="just">
              <a:lnSpc>
                <a:spcPct val="115000"/>
              </a:lnSpc>
              <a:spcBef>
                <a:spcPts val="0"/>
              </a:spcBef>
              <a:spcAft>
                <a:spcPts val="750"/>
              </a:spcAft>
            </a:pPr>
            <a:endParaRPr lang="en-US" sz="2400" i="1" dirty="0">
              <a:latin typeface="Times New Roman" panose="02020603050405020304" pitchFamily="18" charset="0"/>
              <a:ea typeface="Calibri"/>
              <a:cs typeface="Times New Roman" panose="02020603050405020304" pitchFamily="18" charset="0"/>
            </a:endParaRPr>
          </a:p>
          <a:p>
            <a:endParaRPr lang="en-US" dirty="0"/>
          </a:p>
        </p:txBody>
      </p:sp>
    </p:spTree>
    <p:extLst>
      <p:ext uri="{BB962C8B-B14F-4D97-AF65-F5344CB8AC3E}">
        <p14:creationId xmlns:p14="http://schemas.microsoft.com/office/powerpoint/2010/main" val="16291017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1">
              <a:shade val="50000"/>
            </a:schemeClr>
          </a:lnRef>
          <a:fillRef idx="1">
            <a:schemeClr val="accent1"/>
          </a:fillRef>
          <a:effectRef idx="0">
            <a:schemeClr val="accent1"/>
          </a:effectRef>
          <a:fontRef idx="minor">
            <a:schemeClr val="lt1"/>
          </a:fontRef>
        </p:style>
        <p:txBody>
          <a:bodyPr/>
          <a:lstStyle/>
          <a:p>
            <a:pPr algn="l"/>
            <a:r>
              <a:rPr lang="en-US" dirty="0" err="1" smtClean="0">
                <a:latin typeface="Times New Roman" panose="02020603050405020304" pitchFamily="18" charset="0"/>
                <a:cs typeface="Times New Roman" panose="02020603050405020304" pitchFamily="18" charset="0"/>
              </a:rPr>
              <a:t>Contd</a:t>
            </a:r>
            <a:r>
              <a:rPr lang="en-US"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style>
          <a:lnRef idx="0">
            <a:schemeClr val="accent6"/>
          </a:lnRef>
          <a:fillRef idx="3">
            <a:schemeClr val="accent6"/>
          </a:fillRef>
          <a:effectRef idx="3">
            <a:schemeClr val="accent6"/>
          </a:effectRef>
          <a:fontRef idx="minor">
            <a:schemeClr val="lt1"/>
          </a:fontRef>
        </p:style>
        <p:txBody>
          <a:bodyPr>
            <a:normAutofit lnSpcReduction="10000"/>
          </a:bodyPr>
          <a:lstStyle/>
          <a:p>
            <a:pPr algn="just"/>
            <a:r>
              <a:rPr lang="en-US" sz="2400" i="1" dirty="0">
                <a:latin typeface="Times New Roman"/>
                <a:ea typeface="Times New Roman"/>
              </a:rPr>
              <a:t>The </a:t>
            </a:r>
            <a:r>
              <a:rPr lang="en-US" sz="2400" b="1" i="1" dirty="0">
                <a:latin typeface="Times New Roman"/>
                <a:ea typeface="Times New Roman"/>
              </a:rPr>
              <a:t>Securities and Exchange Board of India </a:t>
            </a:r>
            <a:r>
              <a:rPr lang="en-US" sz="2400" i="1" dirty="0">
                <a:latin typeface="Times New Roman"/>
                <a:ea typeface="Times New Roman"/>
              </a:rPr>
              <a:t>is responsible for making policies related to mutual funds</a:t>
            </a:r>
            <a:r>
              <a:rPr lang="en-US" sz="2400" i="1" dirty="0" smtClean="0">
                <a:latin typeface="Times New Roman"/>
                <a:ea typeface="Times New Roman"/>
              </a:rPr>
              <a:t>.</a:t>
            </a:r>
          </a:p>
          <a:p>
            <a:pPr algn="just"/>
            <a:r>
              <a:rPr lang="en-US" sz="2400" i="1" dirty="0" smtClean="0">
                <a:latin typeface="Times New Roman"/>
                <a:ea typeface="Times New Roman"/>
              </a:rPr>
              <a:t> </a:t>
            </a:r>
            <a:r>
              <a:rPr lang="en-US" sz="2400" i="1" dirty="0">
                <a:latin typeface="Times New Roman"/>
                <a:ea typeface="Times New Roman"/>
              </a:rPr>
              <a:t>It also has the responsibility of regulating the industry and laying down the law so that investors’ interest is safeguarded. </a:t>
            </a:r>
            <a:endParaRPr lang="en-US" sz="2400" i="1" dirty="0" smtClean="0">
              <a:latin typeface="Times New Roman"/>
              <a:ea typeface="Times New Roman"/>
            </a:endParaRPr>
          </a:p>
          <a:p>
            <a:pPr algn="just"/>
            <a:r>
              <a:rPr lang="en-US" sz="2400" i="1" dirty="0" smtClean="0">
                <a:latin typeface="Times New Roman"/>
                <a:ea typeface="Times New Roman"/>
              </a:rPr>
              <a:t>So </a:t>
            </a:r>
            <a:r>
              <a:rPr lang="en-US" sz="2400" i="1" dirty="0">
                <a:latin typeface="Times New Roman"/>
                <a:ea typeface="Times New Roman"/>
              </a:rPr>
              <a:t>far as </a:t>
            </a:r>
            <a:r>
              <a:rPr lang="en-US" sz="2400" b="1" i="1" dirty="0">
                <a:latin typeface="Times New Roman"/>
                <a:ea typeface="Times New Roman"/>
              </a:rPr>
              <a:t>‘asset allocation’ </a:t>
            </a:r>
            <a:r>
              <a:rPr lang="en-US" sz="2400" i="1" dirty="0">
                <a:latin typeface="Times New Roman"/>
                <a:ea typeface="Times New Roman"/>
              </a:rPr>
              <a:t>and </a:t>
            </a:r>
            <a:r>
              <a:rPr lang="en-US" sz="2400" b="1" i="1" dirty="0">
                <a:latin typeface="Times New Roman"/>
                <a:ea typeface="Times New Roman"/>
              </a:rPr>
              <a:t>‘investment strategy’ </a:t>
            </a:r>
            <a:r>
              <a:rPr lang="en-US" sz="2400" i="1" dirty="0">
                <a:latin typeface="Times New Roman"/>
                <a:ea typeface="Times New Roman"/>
              </a:rPr>
              <a:t>are concerned, mutual funds can be very different from one another. </a:t>
            </a:r>
            <a:endParaRPr lang="en-US" sz="2400" i="1" dirty="0" smtClean="0">
              <a:latin typeface="Times New Roman"/>
              <a:ea typeface="Times New Roman"/>
            </a:endParaRPr>
          </a:p>
          <a:p>
            <a:pPr marL="0" marR="0" indent="142875" algn="just">
              <a:lnSpc>
                <a:spcPct val="115000"/>
              </a:lnSpc>
              <a:spcBef>
                <a:spcPts val="0"/>
              </a:spcBef>
              <a:spcAft>
                <a:spcPts val="750"/>
              </a:spcAft>
            </a:pPr>
            <a:r>
              <a:rPr lang="en-US" sz="2400" i="1" dirty="0" smtClean="0">
                <a:latin typeface="Times New Roman"/>
                <a:ea typeface="Times New Roman"/>
              </a:rPr>
              <a:t> The </a:t>
            </a:r>
            <a:r>
              <a:rPr lang="en-US" sz="2400" i="1" dirty="0">
                <a:latin typeface="Times New Roman"/>
                <a:ea typeface="Times New Roman"/>
              </a:rPr>
              <a:t>new guidelines have focused on uniformity so far as the functioning of schemes is concerned</a:t>
            </a:r>
            <a:r>
              <a:rPr lang="en-US" sz="2400" i="1" dirty="0" smtClean="0">
                <a:latin typeface="Times New Roman"/>
                <a:ea typeface="Times New Roman"/>
              </a:rPr>
              <a:t>.</a:t>
            </a:r>
          </a:p>
          <a:p>
            <a:pPr marL="0" marR="0" indent="142875" algn="just">
              <a:lnSpc>
                <a:spcPct val="115000"/>
              </a:lnSpc>
              <a:spcBef>
                <a:spcPts val="0"/>
              </a:spcBef>
              <a:spcAft>
                <a:spcPts val="750"/>
              </a:spcAft>
            </a:pPr>
            <a:r>
              <a:rPr lang="en-US" sz="2400" i="1" dirty="0" smtClean="0">
                <a:latin typeface="Times New Roman"/>
                <a:ea typeface="Times New Roman"/>
              </a:rPr>
              <a:t> </a:t>
            </a:r>
            <a:r>
              <a:rPr lang="en-US" sz="2400" i="1" dirty="0">
                <a:latin typeface="Times New Roman"/>
                <a:ea typeface="Times New Roman"/>
              </a:rPr>
              <a:t>Investors will, </a:t>
            </a:r>
            <a:r>
              <a:rPr lang="en-US" sz="2400" dirty="0">
                <a:latin typeface="Times New Roman"/>
                <a:ea typeface="Times New Roman"/>
                <a:cs typeface="Times New Roman"/>
              </a:rPr>
              <a:t>therefore, </a:t>
            </a:r>
            <a:r>
              <a:rPr lang="en-US" sz="2400" i="1" dirty="0">
                <a:latin typeface="Times New Roman"/>
                <a:ea typeface="Times New Roman"/>
                <a:cs typeface="Times New Roman"/>
              </a:rPr>
              <a:t>find it easier to make investment </a:t>
            </a:r>
            <a:r>
              <a:rPr lang="en-US" sz="2400" i="1" dirty="0" smtClean="0">
                <a:latin typeface="Times New Roman"/>
                <a:ea typeface="Times New Roman"/>
                <a:cs typeface="Times New Roman"/>
              </a:rPr>
              <a:t>decisions</a:t>
            </a:r>
            <a:r>
              <a:rPr lang="en-US" sz="2400" dirty="0" smtClean="0">
                <a:latin typeface="Times New Roman"/>
                <a:ea typeface="Times New Roman"/>
                <a:cs typeface="Times New Roman"/>
              </a:rPr>
              <a:t>.</a:t>
            </a:r>
          </a:p>
          <a:p>
            <a:pPr algn="just"/>
            <a:endParaRPr lang="en-US" sz="2400" i="1" dirty="0"/>
          </a:p>
        </p:txBody>
      </p:sp>
    </p:spTree>
    <p:extLst>
      <p:ext uri="{BB962C8B-B14F-4D97-AF65-F5344CB8AC3E}">
        <p14:creationId xmlns:p14="http://schemas.microsoft.com/office/powerpoint/2010/main" val="16162060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3">
            <a:schemeClr val="lt1"/>
          </a:lnRef>
          <a:fillRef idx="1">
            <a:schemeClr val="accent2"/>
          </a:fillRef>
          <a:effectRef idx="1">
            <a:schemeClr val="accent2"/>
          </a:effectRef>
          <a:fontRef idx="minor">
            <a:schemeClr val="lt1"/>
          </a:fontRef>
        </p:style>
        <p:txBody>
          <a:bodyPr/>
          <a:lstStyle/>
          <a:p>
            <a:pPr algn="l"/>
            <a:r>
              <a:rPr lang="en-US" dirty="0" err="1" smtClean="0">
                <a:latin typeface="Times New Roman" panose="02020603050405020304" pitchFamily="18" charset="0"/>
                <a:cs typeface="Times New Roman" panose="02020603050405020304" pitchFamily="18" charset="0"/>
              </a:rPr>
              <a:t>Contd</a:t>
            </a:r>
            <a:r>
              <a:rPr lang="en-US"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style>
          <a:lnRef idx="1">
            <a:schemeClr val="accent6"/>
          </a:lnRef>
          <a:fillRef idx="2">
            <a:schemeClr val="accent6"/>
          </a:fillRef>
          <a:effectRef idx="1">
            <a:schemeClr val="accent6"/>
          </a:effectRef>
          <a:fontRef idx="minor">
            <a:schemeClr val="dk1"/>
          </a:fontRef>
        </p:style>
        <p:txBody>
          <a:bodyPr/>
          <a:lstStyle/>
          <a:p>
            <a:pPr marL="0" lvl="0" indent="142875" algn="just">
              <a:lnSpc>
                <a:spcPct val="115000"/>
              </a:lnSpc>
              <a:spcBef>
                <a:spcPts val="0"/>
              </a:spcBef>
              <a:spcAft>
                <a:spcPts val="750"/>
              </a:spcAft>
            </a:pPr>
            <a:r>
              <a:rPr lang="en-US" sz="2200" dirty="0">
                <a:solidFill>
                  <a:prstClr val="black"/>
                </a:solidFill>
                <a:latin typeface="Times New Roman"/>
                <a:ea typeface="Times New Roman"/>
                <a:cs typeface="Times New Roman"/>
              </a:rPr>
              <a:t> </a:t>
            </a:r>
            <a:r>
              <a:rPr lang="en-US" sz="2400" dirty="0">
                <a:solidFill>
                  <a:prstClr val="black"/>
                </a:solidFill>
                <a:latin typeface="Times New Roman" panose="02020603050405020304" pitchFamily="18" charset="0"/>
                <a:ea typeface="Times New Roman"/>
                <a:cs typeface="Times New Roman" panose="02020603050405020304" pitchFamily="18" charset="0"/>
              </a:rPr>
              <a:t>To make things standard and to introduce uniformity in schemes that are similar to one another, the following is the manner in which mutual funds are categorized:</a:t>
            </a:r>
            <a:endParaRPr lang="en-US" sz="2400" dirty="0">
              <a:solidFill>
                <a:prstClr val="black"/>
              </a:solidFill>
              <a:latin typeface="Times New Roman" panose="02020603050405020304" pitchFamily="18" charset="0"/>
              <a:ea typeface="Calibri"/>
              <a:cs typeface="Times New Roman" panose="02020603050405020304" pitchFamily="18" charset="0"/>
            </a:endParaRPr>
          </a:p>
          <a:p>
            <a:pPr lvl="0" algn="just">
              <a:lnSpc>
                <a:spcPct val="115000"/>
              </a:lnSpc>
              <a:spcBef>
                <a:spcPts val="0"/>
              </a:spcBef>
              <a:buSzPts val="1000"/>
              <a:buFont typeface="Symbol"/>
              <a:buChar char=""/>
              <a:tabLst>
                <a:tab pos="457200" algn="l"/>
              </a:tabLst>
            </a:pPr>
            <a:r>
              <a:rPr lang="en-US" sz="2400" i="1" dirty="0">
                <a:latin typeface="Times New Roman" panose="02020603050405020304" pitchFamily="18" charset="0"/>
                <a:ea typeface="Times New Roman"/>
                <a:cs typeface="Times New Roman" panose="02020603050405020304" pitchFamily="18" charset="0"/>
              </a:rPr>
              <a:t>Equity funds</a:t>
            </a:r>
            <a:endParaRPr lang="en-US" sz="2400" i="1" dirty="0">
              <a:latin typeface="Times New Roman" panose="02020603050405020304" pitchFamily="18" charset="0"/>
              <a:ea typeface="Calibri"/>
              <a:cs typeface="Times New Roman" panose="02020603050405020304" pitchFamily="18" charset="0"/>
            </a:endParaRPr>
          </a:p>
          <a:p>
            <a:pPr lvl="0" algn="just">
              <a:lnSpc>
                <a:spcPct val="115000"/>
              </a:lnSpc>
              <a:spcBef>
                <a:spcPts val="0"/>
              </a:spcBef>
              <a:buSzPts val="1000"/>
              <a:buFont typeface="Symbol"/>
              <a:buChar char=""/>
              <a:tabLst>
                <a:tab pos="457200" algn="l"/>
              </a:tabLst>
            </a:pPr>
            <a:r>
              <a:rPr lang="en-US" sz="2400" i="1" dirty="0">
                <a:latin typeface="Times New Roman" panose="02020603050405020304" pitchFamily="18" charset="0"/>
                <a:ea typeface="Times New Roman"/>
                <a:cs typeface="Times New Roman" panose="02020603050405020304" pitchFamily="18" charset="0"/>
              </a:rPr>
              <a:t>Debt funds</a:t>
            </a:r>
            <a:endParaRPr lang="en-US" sz="2400" i="1" dirty="0">
              <a:latin typeface="Times New Roman" panose="02020603050405020304" pitchFamily="18" charset="0"/>
              <a:ea typeface="Calibri"/>
              <a:cs typeface="Times New Roman" panose="02020603050405020304" pitchFamily="18" charset="0"/>
            </a:endParaRPr>
          </a:p>
          <a:p>
            <a:pPr lvl="0" algn="just">
              <a:lnSpc>
                <a:spcPct val="115000"/>
              </a:lnSpc>
              <a:spcBef>
                <a:spcPts val="0"/>
              </a:spcBef>
              <a:buSzPts val="1000"/>
              <a:buFont typeface="Symbol"/>
              <a:buChar char=""/>
              <a:tabLst>
                <a:tab pos="457200" algn="l"/>
              </a:tabLst>
            </a:pPr>
            <a:r>
              <a:rPr lang="en-US" sz="2400" i="1" dirty="0">
                <a:latin typeface="Times New Roman" panose="02020603050405020304" pitchFamily="18" charset="0"/>
                <a:ea typeface="Times New Roman"/>
                <a:cs typeface="Times New Roman" panose="02020603050405020304" pitchFamily="18" charset="0"/>
              </a:rPr>
              <a:t>Balanced or hybrid funds</a:t>
            </a:r>
            <a:endParaRPr lang="en-US" sz="2400" i="1" dirty="0">
              <a:latin typeface="Times New Roman" panose="02020603050405020304" pitchFamily="18" charset="0"/>
              <a:ea typeface="Calibri"/>
              <a:cs typeface="Times New Roman" panose="02020603050405020304" pitchFamily="18" charset="0"/>
            </a:endParaRPr>
          </a:p>
          <a:p>
            <a:pPr lvl="0" algn="just">
              <a:lnSpc>
                <a:spcPct val="115000"/>
              </a:lnSpc>
              <a:spcBef>
                <a:spcPts val="0"/>
              </a:spcBef>
              <a:buSzPts val="1000"/>
              <a:buFont typeface="Symbol"/>
              <a:buChar char=""/>
              <a:tabLst>
                <a:tab pos="457200" algn="l"/>
              </a:tabLst>
            </a:pPr>
            <a:r>
              <a:rPr lang="en-US" sz="2400" i="1" dirty="0">
                <a:latin typeface="Times New Roman" panose="02020603050405020304" pitchFamily="18" charset="0"/>
                <a:ea typeface="Times New Roman"/>
                <a:cs typeface="Times New Roman" panose="02020603050405020304" pitchFamily="18" charset="0"/>
              </a:rPr>
              <a:t>Solution-oriented funds</a:t>
            </a:r>
            <a:endParaRPr lang="en-US" sz="2400" i="1" dirty="0">
              <a:latin typeface="Times New Roman" panose="02020603050405020304" pitchFamily="18" charset="0"/>
              <a:ea typeface="Calibri"/>
              <a:cs typeface="Times New Roman" panose="02020603050405020304" pitchFamily="18" charset="0"/>
            </a:endParaRPr>
          </a:p>
          <a:p>
            <a:pPr lvl="0" algn="just">
              <a:lnSpc>
                <a:spcPct val="115000"/>
              </a:lnSpc>
              <a:spcBef>
                <a:spcPts val="0"/>
              </a:spcBef>
              <a:buSzPts val="1000"/>
              <a:buFont typeface="Symbol"/>
              <a:buChar char=""/>
              <a:tabLst>
                <a:tab pos="457200" algn="l"/>
              </a:tabLst>
            </a:pPr>
            <a:r>
              <a:rPr lang="en-US" sz="2400" i="1" dirty="0">
                <a:latin typeface="Times New Roman" panose="02020603050405020304" pitchFamily="18" charset="0"/>
                <a:ea typeface="Times New Roman"/>
                <a:cs typeface="Times New Roman" panose="02020603050405020304" pitchFamily="18" charset="0"/>
              </a:rPr>
              <a:t>Other funds</a:t>
            </a:r>
            <a:endParaRPr lang="en-US" sz="2400" i="1" dirty="0">
              <a:latin typeface="Times New Roman" panose="02020603050405020304" pitchFamily="18" charset="0"/>
              <a:ea typeface="Calibri"/>
              <a:cs typeface="Times New Roman" panose="02020603050405020304" pitchFamily="18" charset="0"/>
            </a:endParaRPr>
          </a:p>
          <a:p>
            <a:endParaRPr lang="en-US" dirty="0"/>
          </a:p>
        </p:txBody>
      </p:sp>
    </p:spTree>
    <p:extLst>
      <p:ext uri="{BB962C8B-B14F-4D97-AF65-F5344CB8AC3E}">
        <p14:creationId xmlns:p14="http://schemas.microsoft.com/office/powerpoint/2010/main" val="25393858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2"/>
          </a:lnRef>
          <a:fillRef idx="1">
            <a:schemeClr val="lt1"/>
          </a:fillRef>
          <a:effectRef idx="0">
            <a:schemeClr val="accent2"/>
          </a:effectRef>
          <a:fontRef idx="minor">
            <a:schemeClr val="dk1"/>
          </a:fontRef>
        </p:style>
        <p:txBody>
          <a:bodyPr>
            <a:noAutofit/>
          </a:bodyPr>
          <a:lstStyle/>
          <a:p>
            <a:pPr marL="0" marR="0" algn="just">
              <a:lnSpc>
                <a:spcPct val="115000"/>
              </a:lnSpc>
              <a:spcBef>
                <a:spcPts val="0"/>
              </a:spcBef>
              <a:spcAft>
                <a:spcPts val="0"/>
              </a:spcAft>
            </a:pPr>
            <a:r>
              <a:rPr lang="en-US" sz="2400" b="1" i="1" dirty="0" smtClean="0">
                <a:effectLst>
                  <a:outerShdw blurRad="38100" dist="38100" dir="2700000" algn="tl">
                    <a:srgbClr val="000000">
                      <a:alpha val="43137"/>
                    </a:srgbClr>
                  </a:outerShdw>
                </a:effectLst>
                <a:latin typeface="Times New Roman" panose="02020603050405020304" pitchFamily="18" charset="0"/>
                <a:ea typeface="Times New Roman"/>
                <a:cs typeface="Times New Roman" panose="02020603050405020304" pitchFamily="18" charset="0"/>
              </a:rPr>
              <a:t/>
            </a:r>
            <a:br>
              <a:rPr lang="en-US" sz="2400" b="1" i="1" dirty="0" smtClean="0">
                <a:effectLst>
                  <a:outerShdw blurRad="38100" dist="38100" dir="2700000" algn="tl">
                    <a:srgbClr val="000000">
                      <a:alpha val="43137"/>
                    </a:srgbClr>
                  </a:outerShdw>
                </a:effectLst>
                <a:latin typeface="Times New Roman" panose="02020603050405020304" pitchFamily="18" charset="0"/>
                <a:ea typeface="Times New Roman"/>
                <a:cs typeface="Times New Roman" panose="02020603050405020304" pitchFamily="18" charset="0"/>
              </a:rPr>
            </a:br>
            <a:r>
              <a:rPr lang="en-US" sz="2400" b="1" i="1" dirty="0" smtClean="0">
                <a:effectLst>
                  <a:outerShdw blurRad="38100" dist="38100" dir="2700000" algn="tl">
                    <a:srgbClr val="000000">
                      <a:alpha val="43137"/>
                    </a:srgbClr>
                  </a:outerShdw>
                </a:effectLst>
                <a:latin typeface="Times New Roman" panose="02020603050405020304" pitchFamily="18" charset="0"/>
                <a:ea typeface="Times New Roman"/>
                <a:cs typeface="Times New Roman" panose="02020603050405020304" pitchFamily="18" charset="0"/>
              </a:rPr>
              <a:t>SEBI </a:t>
            </a:r>
            <a:r>
              <a:rPr lang="en-US" sz="2400" b="1" i="1" dirty="0">
                <a:effectLst>
                  <a:outerShdw blurRad="38100" dist="38100" dir="2700000" algn="tl">
                    <a:srgbClr val="000000">
                      <a:alpha val="43137"/>
                    </a:srgbClr>
                  </a:outerShdw>
                </a:effectLst>
                <a:latin typeface="Times New Roman" panose="02020603050405020304" pitchFamily="18" charset="0"/>
                <a:ea typeface="Times New Roman"/>
                <a:cs typeface="Times New Roman" panose="02020603050405020304" pitchFamily="18" charset="0"/>
              </a:rPr>
              <a:t>REGULATIONS FOR INVESTMENT IN MUTUAL FUNDS</a:t>
            </a:r>
            <a:r>
              <a:rPr lang="en-US" sz="2400" b="1" i="1" dirty="0">
                <a:effectLst>
                  <a:outerShdw blurRad="38100" dist="38100" dir="2700000" algn="tl">
                    <a:srgbClr val="000000">
                      <a:alpha val="43137"/>
                    </a:srgbClr>
                  </a:outerShdw>
                </a:effectLst>
                <a:latin typeface="Times New Roman" panose="02020603050405020304" pitchFamily="18" charset="0"/>
                <a:ea typeface="Calibri"/>
                <a:cs typeface="Times New Roman" panose="02020603050405020304" pitchFamily="18" charset="0"/>
              </a:rPr>
              <a:t/>
            </a:r>
            <a:br>
              <a:rPr lang="en-US" sz="2400" b="1" i="1" dirty="0">
                <a:effectLst>
                  <a:outerShdw blurRad="38100" dist="38100" dir="2700000" algn="tl">
                    <a:srgbClr val="000000">
                      <a:alpha val="43137"/>
                    </a:srgbClr>
                  </a:outerShdw>
                </a:effectLst>
                <a:latin typeface="Times New Roman" panose="02020603050405020304" pitchFamily="18" charset="0"/>
                <a:ea typeface="Calibri"/>
                <a:cs typeface="Times New Roman" panose="02020603050405020304" pitchFamily="18" charset="0"/>
              </a:rPr>
            </a:br>
            <a:endParaRPr lang="en-US" sz="2400" b="1" i="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style>
          <a:lnRef idx="1">
            <a:schemeClr val="accent2"/>
          </a:lnRef>
          <a:fillRef idx="2">
            <a:schemeClr val="accent2"/>
          </a:fillRef>
          <a:effectRef idx="1">
            <a:schemeClr val="accent2"/>
          </a:effectRef>
          <a:fontRef idx="minor">
            <a:schemeClr val="dk1"/>
          </a:fontRef>
        </p:style>
        <p:txBody>
          <a:bodyPr>
            <a:normAutofit/>
          </a:bodyPr>
          <a:lstStyle/>
          <a:p>
            <a:pPr lvl="0" algn="just">
              <a:lnSpc>
                <a:spcPct val="115000"/>
              </a:lnSpc>
              <a:spcBef>
                <a:spcPts val="0"/>
              </a:spcBef>
              <a:buSzPts val="1000"/>
              <a:buFont typeface="Symbol"/>
              <a:buChar char=""/>
              <a:tabLst>
                <a:tab pos="457200" algn="l"/>
              </a:tabLst>
            </a:pPr>
            <a:r>
              <a:rPr lang="en-US" sz="2400" i="1" dirty="0">
                <a:latin typeface="Times New Roman" panose="02020603050405020304" pitchFamily="18" charset="0"/>
                <a:ea typeface="Times New Roman"/>
                <a:cs typeface="Times New Roman" panose="02020603050405020304" pitchFamily="18" charset="0"/>
              </a:rPr>
              <a:t>Mutual funds have been categorized into 5 groups – equity, debt, balanced, solution-oriented, and </a:t>
            </a:r>
            <a:r>
              <a:rPr lang="en-US" sz="2400" i="1" dirty="0" smtClean="0">
                <a:latin typeface="Times New Roman" panose="02020603050405020304" pitchFamily="18" charset="0"/>
                <a:ea typeface="Times New Roman"/>
                <a:cs typeface="Times New Roman" panose="02020603050405020304" pitchFamily="18" charset="0"/>
              </a:rPr>
              <a:t>other.</a:t>
            </a:r>
            <a:endParaRPr lang="en-US" sz="2400" i="1" dirty="0">
              <a:latin typeface="Times New Roman" panose="02020603050405020304" pitchFamily="18" charset="0"/>
              <a:ea typeface="Calibri"/>
              <a:cs typeface="Times New Roman" panose="02020603050405020304" pitchFamily="18" charset="0"/>
            </a:endParaRPr>
          </a:p>
          <a:p>
            <a:pPr lvl="0" algn="just">
              <a:lnSpc>
                <a:spcPct val="115000"/>
              </a:lnSpc>
              <a:spcBef>
                <a:spcPts val="0"/>
              </a:spcBef>
              <a:buSzPts val="1000"/>
              <a:buFont typeface="Symbol"/>
              <a:buChar char=""/>
              <a:tabLst>
                <a:tab pos="457200" algn="l"/>
              </a:tabLst>
            </a:pPr>
            <a:r>
              <a:rPr lang="en-US" sz="2400" i="1" dirty="0">
                <a:latin typeface="Times New Roman" panose="02020603050405020304" pitchFamily="18" charset="0"/>
                <a:ea typeface="Times New Roman"/>
                <a:cs typeface="Times New Roman" panose="02020603050405020304" pitchFamily="18" charset="0"/>
              </a:rPr>
              <a:t>Only one scheme is permitted in each category, apart from ETFs or index funds, thematic or sectoral funds, and fund of funds.</a:t>
            </a:r>
            <a:endParaRPr lang="en-US" sz="2400" i="1" dirty="0">
              <a:latin typeface="Times New Roman" panose="02020603050405020304" pitchFamily="18" charset="0"/>
              <a:ea typeface="Calibri"/>
              <a:cs typeface="Times New Roman" panose="02020603050405020304" pitchFamily="18" charset="0"/>
            </a:endParaRPr>
          </a:p>
          <a:p>
            <a:pPr marL="0" marR="0" indent="0" algn="just">
              <a:lnSpc>
                <a:spcPct val="115000"/>
              </a:lnSpc>
              <a:spcBef>
                <a:spcPts val="0"/>
              </a:spcBef>
              <a:spcAft>
                <a:spcPts val="750"/>
              </a:spcAft>
              <a:buNone/>
            </a:pPr>
            <a:r>
              <a:rPr lang="en-US" sz="2400" i="1" dirty="0">
                <a:latin typeface="Times New Roman" panose="02020603050405020304" pitchFamily="18" charset="0"/>
                <a:ea typeface="Times New Roman"/>
                <a:cs typeface="Times New Roman" panose="02020603050405020304" pitchFamily="18" charset="0"/>
              </a:rPr>
              <a:t>Apart from laying down the law, the Securities and Exchange Board of India has also created guidelines for investors.</a:t>
            </a:r>
            <a:endParaRPr lang="en-US" sz="2400" i="1" dirty="0">
              <a:latin typeface="Times New Roman" panose="02020603050405020304" pitchFamily="18" charset="0"/>
              <a:ea typeface="Calibri"/>
              <a:cs typeface="Times New Roman" panose="02020603050405020304" pitchFamily="18" charset="0"/>
            </a:endParaRPr>
          </a:p>
          <a:p>
            <a:endParaRPr lang="en-US" sz="24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170235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0">
            <a:schemeClr val="accent2"/>
          </a:lnRef>
          <a:fillRef idx="3">
            <a:schemeClr val="accent2"/>
          </a:fillRef>
          <a:effectRef idx="3">
            <a:schemeClr val="accent2"/>
          </a:effectRef>
          <a:fontRef idx="minor">
            <a:schemeClr val="lt1"/>
          </a:fontRef>
        </p:style>
        <p:txBody>
          <a:bodyPr>
            <a:noAutofit/>
          </a:bodyPr>
          <a:lstStyle/>
          <a:p>
            <a:pPr marL="0" marR="0">
              <a:lnSpc>
                <a:spcPct val="115000"/>
              </a:lnSpc>
              <a:spcBef>
                <a:spcPts val="0"/>
              </a:spcBef>
              <a:spcAft>
                <a:spcPts val="750"/>
              </a:spcAft>
            </a:pPr>
            <a:r>
              <a:rPr lang="en-US" sz="3200" b="1" i="1" dirty="0" smtClean="0">
                <a:latin typeface="Times New Roman" panose="02020603050405020304" pitchFamily="18" charset="0"/>
                <a:ea typeface="Times New Roman"/>
                <a:cs typeface="Times New Roman" panose="02020603050405020304" pitchFamily="18" charset="0"/>
              </a:rPr>
              <a:t/>
            </a:r>
            <a:br>
              <a:rPr lang="en-US" sz="3200" b="1" i="1" dirty="0" smtClean="0">
                <a:latin typeface="Times New Roman" panose="02020603050405020304" pitchFamily="18" charset="0"/>
                <a:ea typeface="Times New Roman"/>
                <a:cs typeface="Times New Roman" panose="02020603050405020304" pitchFamily="18" charset="0"/>
              </a:rPr>
            </a:br>
            <a:r>
              <a:rPr lang="en-US" sz="3200" b="1" i="1" dirty="0" smtClean="0">
                <a:latin typeface="Times New Roman" panose="02020603050405020304" pitchFamily="18" charset="0"/>
                <a:ea typeface="Times New Roman"/>
                <a:cs typeface="Times New Roman" panose="02020603050405020304" pitchFamily="18" charset="0"/>
              </a:rPr>
              <a:t>SEBI </a:t>
            </a:r>
            <a:r>
              <a:rPr lang="en-US" sz="3200" b="1" i="1" dirty="0">
                <a:latin typeface="Times New Roman" panose="02020603050405020304" pitchFamily="18" charset="0"/>
                <a:ea typeface="Times New Roman"/>
                <a:cs typeface="Times New Roman" panose="02020603050405020304" pitchFamily="18" charset="0"/>
              </a:rPr>
              <a:t>GUIDELINES FOR </a:t>
            </a:r>
            <a:r>
              <a:rPr lang="en-US" sz="3200" b="1" i="1" dirty="0" smtClean="0">
                <a:latin typeface="Times New Roman" panose="02020603050405020304" pitchFamily="18" charset="0"/>
                <a:ea typeface="Times New Roman"/>
                <a:cs typeface="Times New Roman" panose="02020603050405020304" pitchFamily="18" charset="0"/>
              </a:rPr>
              <a:t>INVESTORS</a:t>
            </a:r>
            <a:r>
              <a:rPr lang="en-US" sz="3200" i="1" dirty="0">
                <a:latin typeface="Times New Roman" panose="02020603050405020304" pitchFamily="18" charset="0"/>
                <a:ea typeface="Calibri"/>
                <a:cs typeface="Times New Roman" panose="02020603050405020304" pitchFamily="18" charset="0"/>
              </a:rPr>
              <a:t/>
            </a:r>
            <a:br>
              <a:rPr lang="en-US" sz="3200" i="1" dirty="0">
                <a:latin typeface="Times New Roman" panose="02020603050405020304" pitchFamily="18" charset="0"/>
                <a:ea typeface="Calibri"/>
                <a:cs typeface="Times New Roman" panose="02020603050405020304" pitchFamily="18" charset="0"/>
              </a:rPr>
            </a:br>
            <a:endParaRPr lang="en-US" sz="3200" i="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style>
          <a:lnRef idx="0">
            <a:schemeClr val="accent1"/>
          </a:lnRef>
          <a:fillRef idx="3">
            <a:schemeClr val="accent1"/>
          </a:fillRef>
          <a:effectRef idx="3">
            <a:schemeClr val="accent1"/>
          </a:effectRef>
          <a:fontRef idx="minor">
            <a:schemeClr val="lt1"/>
          </a:fontRef>
        </p:style>
        <p:txBody>
          <a:bodyPr>
            <a:normAutofit/>
          </a:bodyPr>
          <a:lstStyle/>
          <a:p>
            <a:pPr lvl="0" algn="just">
              <a:lnSpc>
                <a:spcPct val="115000"/>
              </a:lnSpc>
              <a:spcBef>
                <a:spcPts val="0"/>
              </a:spcBef>
              <a:buSzPts val="1000"/>
              <a:buFont typeface="Symbol"/>
              <a:buChar char=""/>
              <a:tabLst>
                <a:tab pos="457200" algn="l"/>
              </a:tabLst>
            </a:pPr>
            <a:r>
              <a:rPr lang="en-US" i="1" dirty="0">
                <a:latin typeface="Times New Roman"/>
                <a:ea typeface="Times New Roman"/>
                <a:cs typeface="Times New Roman"/>
              </a:rPr>
              <a:t>Assessing personal </a:t>
            </a:r>
            <a:r>
              <a:rPr lang="en-US" i="1" dirty="0" smtClean="0">
                <a:latin typeface="Times New Roman"/>
                <a:ea typeface="Times New Roman"/>
                <a:cs typeface="Times New Roman"/>
              </a:rPr>
              <a:t>finances</a:t>
            </a:r>
            <a:endParaRPr lang="en-US" i="1" dirty="0">
              <a:latin typeface="Times New Roman"/>
              <a:ea typeface="Times New Roman"/>
              <a:cs typeface="Times New Roman"/>
            </a:endParaRPr>
          </a:p>
          <a:p>
            <a:pPr lvl="0" algn="just">
              <a:lnSpc>
                <a:spcPct val="115000"/>
              </a:lnSpc>
              <a:spcBef>
                <a:spcPts val="0"/>
              </a:spcBef>
              <a:buSzPts val="1000"/>
              <a:buFont typeface="Symbol"/>
              <a:buChar char=""/>
              <a:tabLst>
                <a:tab pos="457200" algn="l"/>
              </a:tabLst>
            </a:pPr>
            <a:r>
              <a:rPr lang="en-US" i="1" dirty="0">
                <a:latin typeface="Times New Roman"/>
                <a:ea typeface="Times New Roman"/>
              </a:rPr>
              <a:t>Research information regarding </a:t>
            </a:r>
            <a:r>
              <a:rPr lang="en-US" i="1" dirty="0" smtClean="0">
                <a:latin typeface="Times New Roman"/>
                <a:ea typeface="Times New Roman"/>
              </a:rPr>
              <a:t>schemes</a:t>
            </a:r>
            <a:endParaRPr lang="en-US" i="1" dirty="0">
              <a:latin typeface="Times New Roman"/>
              <a:ea typeface="Times New Roman"/>
            </a:endParaRPr>
          </a:p>
          <a:p>
            <a:pPr lvl="0" algn="just">
              <a:lnSpc>
                <a:spcPct val="115000"/>
              </a:lnSpc>
              <a:spcBef>
                <a:spcPts val="0"/>
              </a:spcBef>
              <a:buSzPts val="1000"/>
              <a:buFont typeface="Symbol"/>
              <a:buChar char=""/>
              <a:tabLst>
                <a:tab pos="457200" algn="l"/>
              </a:tabLst>
            </a:pPr>
            <a:r>
              <a:rPr lang="en-US" i="1" dirty="0">
                <a:latin typeface="Times New Roman"/>
                <a:ea typeface="Times New Roman"/>
              </a:rPr>
              <a:t>Diversification of portfolios: </a:t>
            </a:r>
            <a:endParaRPr lang="en-US" i="1" dirty="0" smtClean="0">
              <a:latin typeface="Times New Roman"/>
              <a:ea typeface="Times New Roman"/>
            </a:endParaRPr>
          </a:p>
          <a:p>
            <a:pPr lvl="0" algn="just">
              <a:lnSpc>
                <a:spcPct val="115000"/>
              </a:lnSpc>
              <a:spcBef>
                <a:spcPts val="0"/>
              </a:spcBef>
              <a:buSzPts val="1000"/>
              <a:buFont typeface="Symbol"/>
              <a:buChar char=""/>
              <a:tabLst>
                <a:tab pos="457200" algn="l"/>
              </a:tabLst>
            </a:pPr>
            <a:r>
              <a:rPr lang="en-US" i="1" dirty="0">
                <a:latin typeface="Times New Roman"/>
                <a:ea typeface="Times New Roman"/>
              </a:rPr>
              <a:t>Refrain from cluttering </a:t>
            </a:r>
            <a:r>
              <a:rPr lang="en-US" i="1" dirty="0" smtClean="0">
                <a:latin typeface="Times New Roman"/>
                <a:ea typeface="Times New Roman"/>
              </a:rPr>
              <a:t>portfolios</a:t>
            </a:r>
          </a:p>
          <a:p>
            <a:pPr lvl="0" algn="just">
              <a:lnSpc>
                <a:spcPct val="115000"/>
              </a:lnSpc>
              <a:spcBef>
                <a:spcPts val="0"/>
              </a:spcBef>
              <a:buSzPts val="1000"/>
              <a:buFont typeface="Symbol"/>
              <a:buChar char=""/>
              <a:tabLst>
                <a:tab pos="457200" algn="l"/>
              </a:tabLst>
            </a:pPr>
            <a:r>
              <a:rPr lang="en-US" i="1" dirty="0">
                <a:latin typeface="Times New Roman"/>
                <a:ea typeface="Times New Roman"/>
              </a:rPr>
              <a:t>Assign time frames</a:t>
            </a:r>
            <a:endParaRPr lang="en-US" i="1" dirty="0"/>
          </a:p>
        </p:txBody>
      </p:sp>
    </p:spTree>
    <p:extLst>
      <p:ext uri="{BB962C8B-B14F-4D97-AF65-F5344CB8AC3E}">
        <p14:creationId xmlns:p14="http://schemas.microsoft.com/office/powerpoint/2010/main" val="40847687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3">
            <a:schemeClr val="lt1"/>
          </a:lnRef>
          <a:fillRef idx="1">
            <a:schemeClr val="accent1"/>
          </a:fillRef>
          <a:effectRef idx="1">
            <a:schemeClr val="accent1"/>
          </a:effectRef>
          <a:fontRef idx="minor">
            <a:schemeClr val="lt1"/>
          </a:fontRef>
        </p:style>
        <p:txBody>
          <a:bodyPr>
            <a:normAutofit fontScale="90000"/>
          </a:bodyPr>
          <a:lstStyle/>
          <a:p>
            <a:r>
              <a:rPr lang="en-US" b="1" i="1" dirty="0" smtClean="0">
                <a:latin typeface="Times New Roman"/>
                <a:ea typeface="Times New Roman"/>
              </a:rPr>
              <a:t>ASSESSING PERSONAL FINANCES</a:t>
            </a:r>
            <a:endParaRPr lang="en-US" i="1" dirty="0"/>
          </a:p>
        </p:txBody>
      </p:sp>
      <p:sp>
        <p:nvSpPr>
          <p:cNvPr id="3" name="Content Placeholder 2"/>
          <p:cNvSpPr>
            <a:spLocks noGrp="1"/>
          </p:cNvSpPr>
          <p:nvPr>
            <p:ph idx="1"/>
          </p:nvPr>
        </p:nvSpPr>
        <p:spPr/>
        <p:style>
          <a:lnRef idx="2">
            <a:schemeClr val="accent2">
              <a:shade val="50000"/>
            </a:schemeClr>
          </a:lnRef>
          <a:fillRef idx="1">
            <a:schemeClr val="accent2"/>
          </a:fillRef>
          <a:effectRef idx="0">
            <a:schemeClr val="accent2"/>
          </a:effectRef>
          <a:fontRef idx="minor">
            <a:schemeClr val="lt1"/>
          </a:fontRef>
        </p:style>
        <p:txBody>
          <a:bodyPr>
            <a:normAutofit fontScale="92500" lnSpcReduction="20000"/>
          </a:bodyPr>
          <a:lstStyle/>
          <a:p>
            <a:pPr lvl="0" algn="just">
              <a:lnSpc>
                <a:spcPct val="115000"/>
              </a:lnSpc>
              <a:spcBef>
                <a:spcPts val="0"/>
              </a:spcBef>
              <a:buSzPts val="1000"/>
              <a:buFont typeface="Symbol"/>
              <a:buChar char=""/>
              <a:tabLst>
                <a:tab pos="457200" algn="l"/>
              </a:tabLst>
            </a:pPr>
            <a:r>
              <a:rPr lang="en-US" i="1" dirty="0">
                <a:latin typeface="Times New Roman" panose="02020603050405020304" pitchFamily="18" charset="0"/>
                <a:ea typeface="Times New Roman"/>
                <a:cs typeface="Times New Roman" panose="02020603050405020304" pitchFamily="18" charset="0"/>
              </a:rPr>
              <a:t>Mutual funds are highly diverse investment options. </a:t>
            </a:r>
            <a:endParaRPr lang="en-US" i="1" dirty="0" smtClean="0">
              <a:latin typeface="Times New Roman" panose="02020603050405020304" pitchFamily="18" charset="0"/>
              <a:ea typeface="Times New Roman"/>
              <a:cs typeface="Times New Roman" panose="02020603050405020304" pitchFamily="18" charset="0"/>
            </a:endParaRPr>
          </a:p>
          <a:p>
            <a:pPr lvl="0" algn="just">
              <a:lnSpc>
                <a:spcPct val="115000"/>
              </a:lnSpc>
              <a:spcBef>
                <a:spcPts val="0"/>
              </a:spcBef>
              <a:buSzPts val="1000"/>
              <a:buFont typeface="Symbol"/>
              <a:buChar char=""/>
              <a:tabLst>
                <a:tab pos="457200" algn="l"/>
              </a:tabLst>
            </a:pPr>
            <a:r>
              <a:rPr lang="en-US" i="1" dirty="0" smtClean="0">
                <a:latin typeface="Times New Roman" panose="02020603050405020304" pitchFamily="18" charset="0"/>
                <a:ea typeface="Times New Roman"/>
                <a:cs typeface="Times New Roman" panose="02020603050405020304" pitchFamily="18" charset="0"/>
              </a:rPr>
              <a:t>As </a:t>
            </a:r>
            <a:r>
              <a:rPr lang="en-US" i="1" dirty="0">
                <a:latin typeface="Times New Roman" panose="02020603050405020304" pitchFamily="18" charset="0"/>
                <a:ea typeface="Times New Roman"/>
                <a:cs typeface="Times New Roman" panose="02020603050405020304" pitchFamily="18" charset="0"/>
              </a:rPr>
              <a:t>a result, they carry some risk with them. </a:t>
            </a:r>
            <a:endParaRPr lang="en-US" i="1" dirty="0" smtClean="0">
              <a:latin typeface="Times New Roman" panose="02020603050405020304" pitchFamily="18" charset="0"/>
              <a:ea typeface="Times New Roman"/>
              <a:cs typeface="Times New Roman" panose="02020603050405020304" pitchFamily="18" charset="0"/>
            </a:endParaRPr>
          </a:p>
          <a:p>
            <a:pPr lvl="0" algn="just">
              <a:lnSpc>
                <a:spcPct val="115000"/>
              </a:lnSpc>
              <a:spcBef>
                <a:spcPts val="0"/>
              </a:spcBef>
              <a:buSzPts val="1000"/>
              <a:buFont typeface="Symbol"/>
              <a:buChar char=""/>
              <a:tabLst>
                <a:tab pos="457200" algn="l"/>
              </a:tabLst>
            </a:pPr>
            <a:r>
              <a:rPr lang="en-US" i="1" dirty="0" smtClean="0">
                <a:latin typeface="Times New Roman" panose="02020603050405020304" pitchFamily="18" charset="0"/>
                <a:ea typeface="Times New Roman"/>
                <a:cs typeface="Times New Roman" panose="02020603050405020304" pitchFamily="18" charset="0"/>
              </a:rPr>
              <a:t>Investors </a:t>
            </a:r>
            <a:r>
              <a:rPr lang="en-US" i="1" dirty="0">
                <a:latin typeface="Times New Roman" panose="02020603050405020304" pitchFamily="18" charset="0"/>
                <a:ea typeface="Times New Roman"/>
                <a:cs typeface="Times New Roman" panose="02020603050405020304" pitchFamily="18" charset="0"/>
              </a:rPr>
              <a:t>are urged to be clear when they assess their financial standing. </a:t>
            </a:r>
            <a:endParaRPr lang="en-US" i="1" dirty="0" smtClean="0">
              <a:latin typeface="Times New Roman" panose="02020603050405020304" pitchFamily="18" charset="0"/>
              <a:ea typeface="Times New Roman"/>
              <a:cs typeface="Times New Roman" panose="02020603050405020304" pitchFamily="18" charset="0"/>
            </a:endParaRPr>
          </a:p>
          <a:p>
            <a:pPr lvl="0" algn="just">
              <a:lnSpc>
                <a:spcPct val="115000"/>
              </a:lnSpc>
              <a:spcBef>
                <a:spcPts val="0"/>
              </a:spcBef>
              <a:buSzPts val="1000"/>
              <a:buFont typeface="Symbol"/>
              <a:buChar char=""/>
              <a:tabLst>
                <a:tab pos="457200" algn="l"/>
              </a:tabLst>
            </a:pPr>
            <a:r>
              <a:rPr lang="en-US" i="1" dirty="0" smtClean="0">
                <a:latin typeface="Times New Roman" panose="02020603050405020304" pitchFamily="18" charset="0"/>
                <a:ea typeface="Times New Roman"/>
                <a:cs typeface="Times New Roman" panose="02020603050405020304" pitchFamily="18" charset="0"/>
              </a:rPr>
              <a:t>They </a:t>
            </a:r>
            <a:r>
              <a:rPr lang="en-US" i="1" dirty="0">
                <a:latin typeface="Times New Roman" panose="02020603050405020304" pitchFamily="18" charset="0"/>
                <a:ea typeface="Times New Roman"/>
                <a:cs typeface="Times New Roman" panose="02020603050405020304" pitchFamily="18" charset="0"/>
              </a:rPr>
              <a:t>are also asked to be careful when assessing their ability to bear risk in case a scheme does not perform as </a:t>
            </a:r>
            <a:r>
              <a:rPr lang="en-US" i="1" dirty="0" smtClean="0">
                <a:latin typeface="Times New Roman" panose="02020603050405020304" pitchFamily="18" charset="0"/>
                <a:ea typeface="Times New Roman"/>
                <a:cs typeface="Times New Roman" panose="02020603050405020304" pitchFamily="18" charset="0"/>
              </a:rPr>
              <a:t>expected.</a:t>
            </a:r>
          </a:p>
          <a:p>
            <a:pPr lvl="0" algn="just">
              <a:lnSpc>
                <a:spcPct val="115000"/>
              </a:lnSpc>
              <a:spcBef>
                <a:spcPts val="0"/>
              </a:spcBef>
              <a:buSzPts val="1000"/>
              <a:buFont typeface="Symbol"/>
              <a:buChar char=""/>
              <a:tabLst>
                <a:tab pos="457200" algn="l"/>
              </a:tabLst>
            </a:pPr>
            <a:r>
              <a:rPr lang="en-US" i="1" dirty="0" smtClean="0">
                <a:latin typeface="Times New Roman" panose="02020603050405020304" pitchFamily="18" charset="0"/>
                <a:ea typeface="Times New Roman"/>
                <a:cs typeface="Times New Roman" panose="02020603050405020304" pitchFamily="18" charset="0"/>
              </a:rPr>
              <a:t>The </a:t>
            </a:r>
            <a:r>
              <a:rPr lang="en-US" i="1" dirty="0">
                <a:latin typeface="Times New Roman" panose="02020603050405020304" pitchFamily="18" charset="0"/>
                <a:ea typeface="Times New Roman"/>
                <a:cs typeface="Times New Roman" panose="02020603050405020304" pitchFamily="18" charset="0"/>
              </a:rPr>
              <a:t>risk appetite of investors must be considered individually in keeping with each scheme.</a:t>
            </a:r>
            <a:endParaRPr lang="en-US" sz="2800" i="1" dirty="0">
              <a:latin typeface="Times New Roman" panose="02020603050405020304" pitchFamily="18" charset="0"/>
              <a:ea typeface="Calibri"/>
              <a:cs typeface="Times New Roman" panose="02020603050405020304" pitchFamily="18" charset="0"/>
            </a:endParaRPr>
          </a:p>
          <a:p>
            <a:endParaRPr lang="en-US" dirty="0"/>
          </a:p>
        </p:txBody>
      </p:sp>
    </p:spTree>
    <p:extLst>
      <p:ext uri="{BB962C8B-B14F-4D97-AF65-F5344CB8AC3E}">
        <p14:creationId xmlns:p14="http://schemas.microsoft.com/office/powerpoint/2010/main" val="234439604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181</TotalTime>
  <Words>976</Words>
  <Application>Microsoft Office PowerPoint</Application>
  <PresentationFormat>On-screen Show (4:3)</PresentationFormat>
  <Paragraphs>93</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Office Theme</vt:lpstr>
      <vt:lpstr>Mutual Fund </vt:lpstr>
      <vt:lpstr>Contents</vt:lpstr>
      <vt:lpstr>SEBI GUIDELINES REGARDING MUTUAL FUND INVESTMENTS</vt:lpstr>
      <vt:lpstr>  GUIDELINES REGARDING STRUCTURE   </vt:lpstr>
      <vt:lpstr>Contd…</vt:lpstr>
      <vt:lpstr>Contd…</vt:lpstr>
      <vt:lpstr> SEBI REGULATIONS FOR INVESTMENT IN MUTUAL FUNDS </vt:lpstr>
      <vt:lpstr> SEBI GUIDELINES FOR INVESTORS </vt:lpstr>
      <vt:lpstr>ASSESSING PERSONAL FINANCES</vt:lpstr>
      <vt:lpstr>RESEARCH INFORMATION REGARDING SCHEMES</vt:lpstr>
      <vt:lpstr>DIVERSIFICATION OF PORTFOLIOS</vt:lpstr>
      <vt:lpstr>REFRAIN FROM CLUTTERING PORTFOLIOS</vt:lpstr>
      <vt:lpstr>ASSIGN TIME FRAMES</vt:lpstr>
      <vt:lpstr>ASSET MANAGEMENT COMPANY (AMC)</vt:lpstr>
      <vt:lpstr>  Who Regulates AMCs?  </vt:lpstr>
      <vt:lpstr> How does an AMC manage the funds? </vt:lpstr>
      <vt:lpstr>Contd…</vt:lpstr>
      <vt:lpstr>Contd…</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Mutual Fund </dc:title>
  <dc:creator>ammu</dc:creator>
  <cp:lastModifiedBy>ammu</cp:lastModifiedBy>
  <cp:revision>62</cp:revision>
  <dcterms:created xsi:type="dcterms:W3CDTF">2020-05-27T11:34:46Z</dcterms:created>
  <dcterms:modified xsi:type="dcterms:W3CDTF">2020-05-28T06:50:26Z</dcterms:modified>
</cp:coreProperties>
</file>