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9" r:id="rId13"/>
    <p:sldId id="270" r:id="rId14"/>
    <p:sldId id="271" r:id="rId15"/>
    <p:sldId id="27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2D9420C-3368-44AC-8967-E5D98B074D9E}" type="datetimeFigureOut">
              <a:rPr lang="en-US" smtClean="0"/>
              <a:pPr/>
              <a:t>5/19/2020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638B9F5-4DA6-4C61-911A-348E47313841}" type="slidenum">
              <a:rPr lang="en-US" smtClean="0"/>
              <a:pPr/>
              <a:t>‹#›</a:t>
            </a:fld>
            <a:endParaRPr lang="en-US"/>
          </a:p>
        </p:txBody>
      </p:sp>
    </p:spTree>
  </p:cSld>
  <p:clrMapOvr>
    <a:masterClrMapping/>
  </p:clrMapOvr>
  <p:transition>
    <p:dissolve/>
    <p:sndAc>
      <p:stSnd>
        <p:snd r:embed="rId1" name="chimes.wav" builtIn="1"/>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2D9420C-3368-44AC-8967-E5D98B074D9E}" type="datetimeFigureOut">
              <a:rPr lang="en-US" smtClean="0"/>
              <a:pPr/>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38B9F5-4DA6-4C61-911A-348E47313841}" type="slidenum">
              <a:rPr lang="en-US" smtClean="0"/>
              <a:pPr/>
              <a:t>‹#›</a:t>
            </a:fld>
            <a:endParaRPr lang="en-US"/>
          </a:p>
        </p:txBody>
      </p:sp>
    </p:spTree>
  </p:cSld>
  <p:clrMapOvr>
    <a:masterClrMapping/>
  </p:clrMapOvr>
  <p:transition>
    <p:dissolve/>
    <p:sndAc>
      <p:stSnd>
        <p:snd r:embed="rId1" name="chimes.wav" builtIn="1"/>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2D9420C-3368-44AC-8967-E5D98B074D9E}" type="datetimeFigureOut">
              <a:rPr lang="en-US" smtClean="0"/>
              <a:pPr/>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38B9F5-4DA6-4C61-911A-348E47313841}" type="slidenum">
              <a:rPr lang="en-US" smtClean="0"/>
              <a:pPr/>
              <a:t>‹#›</a:t>
            </a:fld>
            <a:endParaRPr lang="en-US"/>
          </a:p>
        </p:txBody>
      </p:sp>
    </p:spTree>
  </p:cSld>
  <p:clrMapOvr>
    <a:masterClrMapping/>
  </p:clrMapOvr>
  <p:transition>
    <p:dissolve/>
    <p:sndAc>
      <p:stSnd>
        <p:snd r:embed="rId1" name="chimes.wav" builtIn="1"/>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2D9420C-3368-44AC-8967-E5D98B074D9E}" type="datetimeFigureOut">
              <a:rPr lang="en-US" smtClean="0"/>
              <a:pPr/>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38B9F5-4DA6-4C61-911A-348E47313841}" type="slidenum">
              <a:rPr lang="en-US" smtClean="0"/>
              <a:pPr/>
              <a:t>‹#›</a:t>
            </a:fld>
            <a:endParaRPr lang="en-US"/>
          </a:p>
        </p:txBody>
      </p:sp>
    </p:spTree>
  </p:cSld>
  <p:clrMapOvr>
    <a:masterClrMapping/>
  </p:clrMapOvr>
  <p:transition>
    <p:dissolve/>
    <p:sndAc>
      <p:stSnd>
        <p:snd r:embed="rId1" name="chimes.wav" builtIn="1"/>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2D9420C-3368-44AC-8967-E5D98B074D9E}" type="datetimeFigureOut">
              <a:rPr lang="en-US" smtClean="0"/>
              <a:pPr/>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38B9F5-4DA6-4C61-911A-348E47313841}" type="slidenum">
              <a:rPr lang="en-US" smtClean="0"/>
              <a:pPr/>
              <a:t>‹#›</a:t>
            </a:fld>
            <a:endParaRPr lang="en-US"/>
          </a:p>
        </p:txBody>
      </p:sp>
    </p:spTree>
  </p:cSld>
  <p:clrMapOvr>
    <a:masterClrMapping/>
  </p:clrMapOvr>
  <p:transition>
    <p:dissolve/>
    <p:sndAc>
      <p:stSnd>
        <p:snd r:embed="rId1" name="chimes.wav" builtIn="1"/>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2D9420C-3368-44AC-8967-E5D98B074D9E}" type="datetimeFigureOut">
              <a:rPr lang="en-US" smtClean="0"/>
              <a:pPr/>
              <a:t>5/19/2020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38B9F5-4DA6-4C61-911A-348E47313841}" type="slidenum">
              <a:rPr lang="en-US" smtClean="0"/>
              <a:pPr/>
              <a:t>‹#›</a:t>
            </a:fld>
            <a:endParaRPr lang="en-US"/>
          </a:p>
        </p:txBody>
      </p:sp>
    </p:spTree>
  </p:cSld>
  <p:clrMapOvr>
    <a:masterClrMapping/>
  </p:clrMapOvr>
  <p:transition>
    <p:dissolve/>
    <p:sndAc>
      <p:stSnd>
        <p:snd r:embed="rId1" name="chimes.wav" builtIn="1"/>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2D9420C-3368-44AC-8967-E5D98B074D9E}" type="datetimeFigureOut">
              <a:rPr lang="en-US" smtClean="0"/>
              <a:pPr/>
              <a:t>5/19/2020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38B9F5-4DA6-4C61-911A-348E47313841}" type="slidenum">
              <a:rPr lang="en-US" smtClean="0"/>
              <a:pPr/>
              <a:t>‹#›</a:t>
            </a:fld>
            <a:endParaRPr lang="en-US"/>
          </a:p>
        </p:txBody>
      </p:sp>
    </p:spTree>
  </p:cSld>
  <p:clrMapOvr>
    <a:masterClrMapping/>
  </p:clrMapOvr>
  <p:transition>
    <p:dissolve/>
    <p:sndAc>
      <p:stSnd>
        <p:snd r:embed="rId1" name="chimes.wav" builtIn="1"/>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2D9420C-3368-44AC-8967-E5D98B074D9E}" type="datetimeFigureOut">
              <a:rPr lang="en-US" smtClean="0"/>
              <a:pPr/>
              <a:t>5/19/2020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38B9F5-4DA6-4C61-911A-348E47313841}" type="slidenum">
              <a:rPr lang="en-US" smtClean="0"/>
              <a:pPr/>
              <a:t>‹#›</a:t>
            </a:fld>
            <a:endParaRPr lang="en-US"/>
          </a:p>
        </p:txBody>
      </p:sp>
    </p:spTree>
  </p:cSld>
  <p:clrMapOvr>
    <a:masterClrMapping/>
  </p:clrMapOvr>
  <p:transition>
    <p:dissolve/>
    <p:sndAc>
      <p:stSnd>
        <p:snd r:embed="rId1" name="chimes.wav" builtIn="1"/>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D9420C-3368-44AC-8967-E5D98B074D9E}" type="datetimeFigureOut">
              <a:rPr lang="en-US" smtClean="0"/>
              <a:pPr/>
              <a:t>5/19/2020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38B9F5-4DA6-4C61-911A-348E47313841}" type="slidenum">
              <a:rPr lang="en-US" smtClean="0"/>
              <a:pPr/>
              <a:t>‹#›</a:t>
            </a:fld>
            <a:endParaRPr lang="en-US"/>
          </a:p>
        </p:txBody>
      </p:sp>
    </p:spTree>
  </p:cSld>
  <p:clrMapOvr>
    <a:masterClrMapping/>
  </p:clrMapOvr>
  <p:transition>
    <p:dissolve/>
    <p:sndAc>
      <p:stSnd>
        <p:snd r:embed="rId1" name="chimes.wav" builtIn="1"/>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2D9420C-3368-44AC-8967-E5D98B074D9E}" type="datetimeFigureOut">
              <a:rPr lang="en-US" smtClean="0"/>
              <a:pPr/>
              <a:t>5/19/2020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38B9F5-4DA6-4C61-911A-348E47313841}" type="slidenum">
              <a:rPr lang="en-US" smtClean="0"/>
              <a:pPr/>
              <a:t>‹#›</a:t>
            </a:fld>
            <a:endParaRPr lang="en-US"/>
          </a:p>
        </p:txBody>
      </p:sp>
    </p:spTree>
  </p:cSld>
  <p:clrMapOvr>
    <a:masterClrMapping/>
  </p:clrMapOvr>
  <p:transition>
    <p:dissolve/>
    <p:sndAc>
      <p:stSnd>
        <p:snd r:embed="rId1" name="chimes.wav" builtIn="1"/>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2D9420C-3368-44AC-8967-E5D98B074D9E}" type="datetimeFigureOut">
              <a:rPr lang="en-US" smtClean="0"/>
              <a:pPr/>
              <a:t>5/19/2020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638B9F5-4DA6-4C61-911A-348E47313841}"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dissolve/>
    <p:sndAc>
      <p:stSnd>
        <p:snd r:embed="rId1" name="chimes.wav" builtIn="1"/>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2D9420C-3368-44AC-8967-E5D98B074D9E}" type="datetimeFigureOut">
              <a:rPr lang="en-US" smtClean="0"/>
              <a:pPr/>
              <a:t>5/19/2020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638B9F5-4DA6-4C61-911A-348E47313841}"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ransition>
    <p:dissolve/>
    <p:sndAc>
      <p:stSnd>
        <p:snd r:embed="rId13" name="chimes.wav" builtIn="1"/>
      </p:stSnd>
    </p:sndAc>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audio" Target="../media/audio1.wav"/><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audio" Target="../media/audio1.wav"/><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audio" Target="../media/audio1.wav"/><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audio" Target="../media/audio1.wav"/><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audio" Target="../media/audio1.wav"/><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1.wav"/><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audio" Target="../media/audio1.wav"/><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43400" y="3733800"/>
            <a:ext cx="4495800" cy="1828801"/>
          </a:xfrm>
        </p:spPr>
        <p:txBody>
          <a:bodyPr>
            <a:noAutofit/>
          </a:bodyPr>
          <a:lstStyle/>
          <a:p>
            <a:pPr algn="l"/>
            <a:r>
              <a:rPr lang="en-US" sz="1800" b="0" dirty="0" smtClean="0">
                <a:solidFill>
                  <a:srgbClr val="000066"/>
                </a:solidFill>
                <a:effectLst/>
              </a:rPr>
              <a:t>S.SWEETY ELIZABETH THANGAM,</a:t>
            </a:r>
            <a:br>
              <a:rPr lang="en-US" sz="1800" b="0" dirty="0" smtClean="0">
                <a:solidFill>
                  <a:srgbClr val="000066"/>
                </a:solidFill>
                <a:effectLst/>
              </a:rPr>
            </a:br>
            <a:r>
              <a:rPr lang="en-US" sz="1800" b="0" dirty="0" smtClean="0">
                <a:solidFill>
                  <a:srgbClr val="000066"/>
                </a:solidFill>
                <a:effectLst/>
              </a:rPr>
              <a:t>ASSISTANT PROFESSOR,</a:t>
            </a:r>
            <a:br>
              <a:rPr lang="en-US" sz="1800" b="0" dirty="0" smtClean="0">
                <a:solidFill>
                  <a:srgbClr val="000066"/>
                </a:solidFill>
                <a:effectLst/>
              </a:rPr>
            </a:br>
            <a:r>
              <a:rPr lang="en-US" sz="1800" b="0" dirty="0" smtClean="0">
                <a:solidFill>
                  <a:srgbClr val="000066"/>
                </a:solidFill>
                <a:effectLst/>
              </a:rPr>
              <a:t>DEPARTMENT OF COMMERCE,</a:t>
            </a:r>
            <a:br>
              <a:rPr lang="en-US" sz="1800" b="0" dirty="0" smtClean="0">
                <a:solidFill>
                  <a:srgbClr val="000066"/>
                </a:solidFill>
                <a:effectLst/>
              </a:rPr>
            </a:br>
            <a:r>
              <a:rPr lang="en-US" sz="1800" b="0" dirty="0" smtClean="0">
                <a:solidFill>
                  <a:srgbClr val="000066"/>
                </a:solidFill>
                <a:effectLst/>
              </a:rPr>
              <a:t>BON SECOURS COLLEGE FOR WOMEN,</a:t>
            </a:r>
            <a:br>
              <a:rPr lang="en-US" sz="1800" b="0" dirty="0" smtClean="0">
                <a:solidFill>
                  <a:srgbClr val="000066"/>
                </a:solidFill>
                <a:effectLst/>
              </a:rPr>
            </a:br>
            <a:r>
              <a:rPr lang="en-US" sz="1800" b="0" dirty="0" smtClean="0">
                <a:solidFill>
                  <a:srgbClr val="000066"/>
                </a:solidFill>
                <a:effectLst/>
              </a:rPr>
              <a:t>THANJAVUR-613006</a:t>
            </a:r>
            <a:endParaRPr lang="en-US" sz="1800" b="0" dirty="0">
              <a:solidFill>
                <a:srgbClr val="000066"/>
              </a:solidFill>
              <a:effectLst/>
            </a:endParaRPr>
          </a:p>
        </p:txBody>
      </p:sp>
      <p:sp>
        <p:nvSpPr>
          <p:cNvPr id="3" name="Subtitle 2"/>
          <p:cNvSpPr>
            <a:spLocks noGrp="1"/>
          </p:cNvSpPr>
          <p:nvPr>
            <p:ph type="subTitle" idx="1"/>
          </p:nvPr>
        </p:nvSpPr>
        <p:spPr>
          <a:xfrm>
            <a:off x="1371600" y="1828800"/>
            <a:ext cx="6553200" cy="609600"/>
          </a:xfrm>
        </p:spPr>
        <p:txBody>
          <a:bodyPr>
            <a:noAutofit/>
          </a:bodyPr>
          <a:lstStyle/>
          <a:p>
            <a:pPr algn="l"/>
            <a:r>
              <a:rPr lang="en-US" sz="2800" dirty="0" smtClean="0">
                <a:solidFill>
                  <a:srgbClr val="FF0000"/>
                </a:solidFill>
              </a:rPr>
              <a:t>TYPES OF </a:t>
            </a:r>
            <a:r>
              <a:rPr lang="en-US" sz="2800" dirty="0" smtClean="0">
                <a:solidFill>
                  <a:srgbClr val="FF0000"/>
                </a:solidFill>
              </a:rPr>
              <a:t>CUSTOMERS IN A BANK</a:t>
            </a:r>
            <a:endParaRPr lang="en-US" sz="2800" dirty="0">
              <a:solidFill>
                <a:srgbClr val="FF0000"/>
              </a:solidFill>
            </a:endParaRPr>
          </a:p>
        </p:txBody>
      </p:sp>
    </p:spTree>
  </p:cSld>
  <p:clrMapOvr>
    <a:masterClrMapping/>
  </p:clrMapOvr>
  <p:transition spd="slow" advTm="5000">
    <p:dissolve/>
    <p:sndAc>
      <p:stSnd>
        <p:snd r:embed="rId2" name="chimes.wav" builtIn="1"/>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381000" y="228600"/>
            <a:ext cx="5257800" cy="6324600"/>
          </a:xfrm>
        </p:spPr>
        <p:txBody>
          <a:bodyPr>
            <a:normAutofit lnSpcReduction="10000"/>
          </a:bodyPr>
          <a:lstStyle/>
          <a:p>
            <a:pPr algn="ctr"/>
            <a:r>
              <a:rPr lang="en-US" sz="3600" dirty="0" smtClean="0">
                <a:solidFill>
                  <a:srgbClr val="FF0000"/>
                </a:solidFill>
              </a:rPr>
              <a:t>TRUSTEES</a:t>
            </a:r>
          </a:p>
          <a:p>
            <a:pPr algn="just"/>
            <a:r>
              <a:rPr lang="en-US" sz="1800" dirty="0" smtClean="0"/>
              <a:t>	As per Sec.3 of Indian Contract Act, 1882 “A trust is an obligation annexed to the ownership of property, and arising out of a confidence in and accepted by the owner, or declared and accepted by him, for the benefit of another, or of another and the owner.”</a:t>
            </a:r>
          </a:p>
          <a:p>
            <a:pPr algn="just"/>
            <a:r>
              <a:rPr lang="en-US" sz="1800" dirty="0" smtClean="0"/>
              <a:t>Bank opens trust accounts for good parties. A trust can be public or private. All public trusts are required to be registered with the Charity Commissioner under Public Trust Act of the respective state.</a:t>
            </a:r>
          </a:p>
          <a:p>
            <a:pPr algn="just"/>
            <a:r>
              <a:rPr lang="en-US" sz="1800" dirty="0" smtClean="0"/>
              <a:t>Trust accounts must be opened and conducted strictly in accordance with the terms of the trust deed. All the trustees are required to act jointly by the persons so </a:t>
            </a:r>
            <a:r>
              <a:rPr lang="en-US" sz="1800" dirty="0" err="1" smtClean="0"/>
              <a:t>authorised</a:t>
            </a:r>
            <a:r>
              <a:rPr lang="en-US" sz="1800" dirty="0" smtClean="0"/>
              <a:t> by the registered trust deed.</a:t>
            </a:r>
          </a:p>
          <a:p>
            <a:pPr algn="just"/>
            <a:r>
              <a:rPr lang="en-US" sz="1800" dirty="0" smtClean="0"/>
              <a:t>	Trustees have no powers to delegate their authority to one or more unless the power of delegation is </a:t>
            </a:r>
            <a:r>
              <a:rPr lang="en-US" sz="1800" dirty="0" err="1" smtClean="0"/>
              <a:t>authorised</a:t>
            </a:r>
            <a:r>
              <a:rPr lang="en-US" sz="1800" dirty="0" smtClean="0"/>
              <a:t> by the trust deed or is in accordance with the directions of the court on an application made by the trustees.</a:t>
            </a:r>
            <a:endParaRPr lang="en-US" sz="1800" dirty="0"/>
          </a:p>
        </p:txBody>
      </p:sp>
      <p:pic>
        <p:nvPicPr>
          <p:cNvPr id="7" name="Content Placeholder 6" descr="is (3).jpg"/>
          <p:cNvPicPr>
            <a:picLocks noGrp="1" noChangeAspect="1"/>
          </p:cNvPicPr>
          <p:nvPr>
            <p:ph sz="half" idx="1"/>
          </p:nvPr>
        </p:nvPicPr>
        <p:blipFill>
          <a:blip r:embed="rId3"/>
          <a:stretch>
            <a:fillRect/>
          </a:stretch>
        </p:blipFill>
        <p:spPr>
          <a:xfrm>
            <a:off x="6019800" y="0"/>
            <a:ext cx="3124199" cy="6858000"/>
          </a:xfrm>
        </p:spPr>
      </p:pic>
    </p:spTree>
  </p:cSld>
  <p:clrMapOvr>
    <a:masterClrMapping/>
  </p:clrMapOvr>
  <p:transition>
    <p:dissolve/>
    <p:sndAc>
      <p:stSnd>
        <p:snd r:embed="rId2" name="chimes.wav" builtIn="1"/>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381000" y="304800"/>
            <a:ext cx="5562600" cy="6248400"/>
          </a:xfrm>
        </p:spPr>
        <p:txBody>
          <a:bodyPr>
            <a:normAutofit fontScale="92500" lnSpcReduction="10000"/>
          </a:bodyPr>
          <a:lstStyle/>
          <a:p>
            <a:pPr algn="ctr"/>
            <a:r>
              <a:rPr lang="en-US" sz="2800" dirty="0" smtClean="0">
                <a:solidFill>
                  <a:srgbClr val="FF0000"/>
                </a:solidFill>
              </a:rPr>
              <a:t>EXECUTORS AND ADMINISTRATORS</a:t>
            </a:r>
          </a:p>
          <a:p>
            <a:pPr algn="just"/>
            <a:r>
              <a:rPr lang="en-US" dirty="0" smtClean="0"/>
              <a:t>	</a:t>
            </a:r>
            <a:r>
              <a:rPr lang="en-US" sz="1800" dirty="0" smtClean="0"/>
              <a:t> An administrator drives power to deal with the estate of the deceased from the letters of administration issued by the Court. The estate of the deceased vests in the executor from that date of letters of administration.</a:t>
            </a:r>
          </a:p>
          <a:p>
            <a:pPr algn="just"/>
            <a:r>
              <a:rPr lang="en-US" sz="1800" dirty="0" smtClean="0"/>
              <a:t>	Banks generally do not permit an executor to deal with the moneys or securities of the deceased until he produces the probate as the evidence for his title. In law, executors and administrators constitute a single person. </a:t>
            </a:r>
          </a:p>
          <a:p>
            <a:pPr algn="just"/>
            <a:r>
              <a:rPr lang="en-US" sz="1800" dirty="0" smtClean="0"/>
              <a:t>	In the absence of any mandate to the contrary, either or any one of the two or more executors or administrators can open and operate the account and deal with the estate of the deceased without a written authority from the others. Bank obtains account opening form duly signed by all the executors or administrators and obtains clear instructions as to the manner in which the account will be operated.</a:t>
            </a:r>
          </a:p>
          <a:p>
            <a:pPr algn="just"/>
            <a:r>
              <a:rPr lang="en-US" sz="1800" dirty="0" smtClean="0"/>
              <a:t>	Bank also obtains copy of probate or letters of administration in original for scrutiny and registration in their books.</a:t>
            </a:r>
          </a:p>
          <a:p>
            <a:pPr algn="just"/>
            <a:r>
              <a:rPr lang="en-US" sz="1800" dirty="0" smtClean="0"/>
              <a:t>	Bank ascertains identity of executors or administrators for their satisfaction.</a:t>
            </a:r>
            <a:endParaRPr lang="en-US" sz="1800" dirty="0"/>
          </a:p>
        </p:txBody>
      </p:sp>
      <p:pic>
        <p:nvPicPr>
          <p:cNvPr id="5" name="Content Placeholder 4" descr="is (15).jpg"/>
          <p:cNvPicPr>
            <a:picLocks noGrp="1" noChangeAspect="1"/>
          </p:cNvPicPr>
          <p:nvPr>
            <p:ph sz="half" idx="1"/>
          </p:nvPr>
        </p:nvPicPr>
        <p:blipFill>
          <a:blip r:embed="rId3"/>
          <a:stretch>
            <a:fillRect/>
          </a:stretch>
        </p:blipFill>
        <p:spPr>
          <a:xfrm>
            <a:off x="6248400" y="0"/>
            <a:ext cx="2895599" cy="6858000"/>
          </a:xfrm>
        </p:spPr>
      </p:pic>
    </p:spTree>
  </p:cSld>
  <p:clrMapOvr>
    <a:masterClrMapping/>
  </p:clrMapOvr>
  <p:transition>
    <p:dissolve/>
    <p:sndAc>
      <p:stSnd>
        <p:snd r:embed="rId2" name="chimes.wav" builtIn="1"/>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457200" y="381000"/>
            <a:ext cx="5410200" cy="6019800"/>
          </a:xfrm>
        </p:spPr>
        <p:txBody>
          <a:bodyPr>
            <a:normAutofit lnSpcReduction="10000"/>
          </a:bodyPr>
          <a:lstStyle/>
          <a:p>
            <a:pPr algn="ctr"/>
            <a:r>
              <a:rPr lang="en-US" sz="3600" dirty="0" smtClean="0">
                <a:solidFill>
                  <a:srgbClr val="FF0000"/>
                </a:solidFill>
              </a:rPr>
              <a:t>JOINT HINDU FAMILY</a:t>
            </a:r>
          </a:p>
          <a:p>
            <a:pPr algn="just"/>
            <a:r>
              <a:rPr lang="en-US" dirty="0" smtClean="0"/>
              <a:t>	</a:t>
            </a:r>
            <a:r>
              <a:rPr lang="en-US" sz="2000" dirty="0" smtClean="0"/>
              <a:t>Joint Hindu Family (JHF) (also known as Hindu Undivided family) is a legal entity and is unique for Hindus. It has perpetual succession like companies; but it does not require any registration. The head of JHF is the Karta and members of the family are called co-</a:t>
            </a:r>
            <a:r>
              <a:rPr lang="en-US" sz="2000" dirty="0" err="1" smtClean="0"/>
              <a:t>parceners</a:t>
            </a:r>
            <a:r>
              <a:rPr lang="en-US" sz="2000" dirty="0" smtClean="0"/>
              <a:t>. The JHF business is managed by Karta. </a:t>
            </a:r>
          </a:p>
          <a:p>
            <a:pPr algn="just"/>
            <a:r>
              <a:rPr lang="en-US" sz="2000" dirty="0" smtClean="0"/>
              <a:t>	The account is opened in the name of the Karta and family business. The Karta and all the adult members of the HUF are required to sign the account opening form. Banks do not open Savings Bank account of HUF engaged in trading and business activities.</a:t>
            </a:r>
          </a:p>
          <a:p>
            <a:pPr algn="just"/>
            <a:r>
              <a:rPr lang="en-US" sz="2000" dirty="0" smtClean="0"/>
              <a:t>	The operations in the account are normally restricted to Karta of the family. The Karta can appoint any of the adult coparceners to operate the bank account as 'Manager' if </a:t>
            </a:r>
            <a:r>
              <a:rPr lang="en-US" sz="2000" dirty="0" smtClean="0"/>
              <a:t>J</a:t>
            </a:r>
            <a:r>
              <a:rPr lang="en-US" sz="2000" dirty="0" smtClean="0"/>
              <a:t>HF </a:t>
            </a:r>
            <a:r>
              <a:rPr lang="en-US" sz="2000" dirty="0" smtClean="0"/>
              <a:t>carries out business at various places through its branches.</a:t>
            </a:r>
            <a:endParaRPr lang="en-US" sz="2000" dirty="0"/>
          </a:p>
        </p:txBody>
      </p:sp>
      <p:pic>
        <p:nvPicPr>
          <p:cNvPr id="6" name="Content Placeholder 5" descr="84b3a2ef-ac22-4d36-8f36-50aca356aa67.jpg"/>
          <p:cNvPicPr>
            <a:picLocks noGrp="1" noChangeAspect="1"/>
          </p:cNvPicPr>
          <p:nvPr>
            <p:ph sz="half" idx="1"/>
          </p:nvPr>
        </p:nvPicPr>
        <p:blipFill>
          <a:blip r:embed="rId3"/>
          <a:srcRect l="1667" t="12222" b="13901"/>
          <a:stretch>
            <a:fillRect/>
          </a:stretch>
        </p:blipFill>
        <p:spPr>
          <a:xfrm>
            <a:off x="6019800" y="0"/>
            <a:ext cx="3124200" cy="6858000"/>
          </a:xfrm>
        </p:spPr>
      </p:pic>
    </p:spTree>
  </p:cSld>
  <p:clrMapOvr>
    <a:masterClrMapping/>
  </p:clrMapOvr>
  <p:transition>
    <p:dissolve/>
    <p:sndAc>
      <p:stSnd>
        <p:snd r:embed="rId2" name="chimes.wav" builtIn="1"/>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457200" y="304800"/>
            <a:ext cx="5181600" cy="6172200"/>
          </a:xfrm>
        </p:spPr>
        <p:txBody>
          <a:bodyPr>
            <a:normAutofit fontScale="85000" lnSpcReduction="20000"/>
          </a:bodyPr>
          <a:lstStyle/>
          <a:p>
            <a:pPr algn="ctr"/>
            <a:r>
              <a:rPr lang="en-US" sz="3600" dirty="0" smtClean="0">
                <a:solidFill>
                  <a:srgbClr val="FF0000"/>
                </a:solidFill>
              </a:rPr>
              <a:t>PARTNERSHIP FIRM</a:t>
            </a:r>
          </a:p>
          <a:p>
            <a:pPr algn="just"/>
            <a:r>
              <a:rPr lang="en-US" dirty="0" smtClean="0"/>
              <a:t>	</a:t>
            </a:r>
            <a:r>
              <a:rPr lang="en-US" sz="2000" dirty="0" smtClean="0"/>
              <a:t>A partnership is not a legal entity independent of partners. It is an association of persons. Registration of a partnership is not compulsory under Partnership Act. However, many banks insist on registration of a partnership. </a:t>
            </a:r>
          </a:p>
          <a:p>
            <a:pPr algn="just"/>
            <a:r>
              <a:rPr lang="en-US" sz="2000" dirty="0" smtClean="0"/>
              <a:t>	In any case, is stamped partnership deed or Partnership letter should be taken when an account is opened for a partnership. The partnership deed will contain names of the partners, objective of the partnership, and other operational details, which should be taken note of by the bank in its dealings. </a:t>
            </a:r>
          </a:p>
          <a:p>
            <a:pPr algn="just"/>
            <a:r>
              <a:rPr lang="en-US" sz="2000" dirty="0" smtClean="0"/>
              <a:t>	A partnership firm can open all types of accounts except savings bank account. Bank opens account of a partnership firm in the name of the firm and not in the names of partners individually or jointly. The account opening form is signed by all the partners in their individual capacity as well as in the capacity of a partner to ensure joint and several liabilities. </a:t>
            </a:r>
          </a:p>
          <a:p>
            <a:pPr algn="just"/>
            <a:r>
              <a:rPr lang="en-US" sz="2000" dirty="0" smtClean="0"/>
              <a:t>	While opening the account banks verify the partnership deed to examine whether any clause of the deed is detrimental to the interest of bank. Since bank would not like to be bound by the terms of the partnership deed, banks do not accept the partnership deed even if offered.</a:t>
            </a:r>
            <a:endParaRPr lang="en-US" sz="2000" dirty="0"/>
          </a:p>
        </p:txBody>
      </p:sp>
      <p:pic>
        <p:nvPicPr>
          <p:cNvPr id="5" name="Content Placeholder 4" descr="is (10).jpg"/>
          <p:cNvPicPr>
            <a:picLocks noGrp="1" noChangeAspect="1"/>
          </p:cNvPicPr>
          <p:nvPr>
            <p:ph sz="half" idx="1"/>
          </p:nvPr>
        </p:nvPicPr>
        <p:blipFill>
          <a:blip r:embed="rId3"/>
          <a:stretch>
            <a:fillRect/>
          </a:stretch>
        </p:blipFill>
        <p:spPr>
          <a:xfrm>
            <a:off x="6019800" y="0"/>
            <a:ext cx="3124199" cy="6858000"/>
          </a:xfrm>
        </p:spPr>
      </p:pic>
    </p:spTree>
  </p:cSld>
  <p:clrMapOvr>
    <a:masterClrMapping/>
  </p:clrMapOvr>
  <p:transition>
    <p:dissolve/>
    <p:sndAc>
      <p:stSnd>
        <p:snd r:embed="rId2" name="chimes.wav" builtIn="1"/>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381000" y="381000"/>
            <a:ext cx="5334000" cy="6019800"/>
          </a:xfrm>
        </p:spPr>
        <p:txBody>
          <a:bodyPr>
            <a:normAutofit fontScale="55000" lnSpcReduction="20000"/>
          </a:bodyPr>
          <a:lstStyle/>
          <a:p>
            <a:pPr algn="ctr"/>
            <a:r>
              <a:rPr lang="en-US" sz="5800" dirty="0" smtClean="0">
                <a:solidFill>
                  <a:srgbClr val="FF0000"/>
                </a:solidFill>
              </a:rPr>
              <a:t>JOINT STOCK COMPANY</a:t>
            </a:r>
          </a:p>
          <a:p>
            <a:pPr algn="just"/>
            <a:r>
              <a:rPr lang="en-US" dirty="0" smtClean="0"/>
              <a:t>	 </a:t>
            </a:r>
          </a:p>
          <a:p>
            <a:pPr algn="just"/>
            <a:endParaRPr lang="en-US" sz="2900" dirty="0" smtClean="0"/>
          </a:p>
          <a:p>
            <a:pPr algn="just"/>
            <a:r>
              <a:rPr lang="en-US" sz="2900" dirty="0" smtClean="0"/>
              <a:t>A company is registered under companies Act has a legal status independent of that of the share-holders. A company is an artificial person which has perpetual existence with limited liability and common seal. Memorandum</a:t>
            </a:r>
            <a:r>
              <a:rPr lang="en-US" sz="2900" u="sng" dirty="0" smtClean="0"/>
              <a:t> </a:t>
            </a:r>
            <a:r>
              <a:rPr lang="en-US" sz="2900" dirty="0" smtClean="0"/>
              <a:t> and Articles of Association, Certificate of Incorporation, Resolution passed by the Board to open account, name and designations of persons who will operate the account with details of restriction placed on them are the essentials documents required to open an account. </a:t>
            </a:r>
          </a:p>
          <a:p>
            <a:pPr algn="just"/>
            <a:r>
              <a:rPr lang="en-US" sz="2900" dirty="0" smtClean="0"/>
              <a:t>	*Public Ltd. Co.: It can issue shares to public. Minimum number of shareholders required is 7. There is no restriction in the maximum number of shareholders. Shares can be freely transferred. Minimum number of directors required is 3</a:t>
            </a:r>
          </a:p>
          <a:p>
            <a:pPr algn="just"/>
            <a:r>
              <a:rPr lang="en-US" sz="2900" dirty="0" smtClean="0"/>
              <a:t>Requires certificate of commencement of business</a:t>
            </a:r>
          </a:p>
          <a:p>
            <a:pPr algn="just"/>
            <a:r>
              <a:rPr lang="en-US" sz="2900" dirty="0" smtClean="0"/>
              <a:t>	*Private </a:t>
            </a:r>
            <a:r>
              <a:rPr lang="en-US" sz="2900" dirty="0" err="1" smtClean="0"/>
              <a:t>Ltd.Co</a:t>
            </a:r>
            <a:r>
              <a:rPr lang="en-US" sz="2900" dirty="0" smtClean="0"/>
              <a:t>.: It can not issues shares to public.</a:t>
            </a:r>
            <a:br>
              <a:rPr lang="en-US" sz="2900" dirty="0" smtClean="0"/>
            </a:br>
            <a:r>
              <a:rPr lang="en-US" sz="2900" dirty="0" smtClean="0"/>
              <a:t>Shares are not freely transferable. Minimum number of shareholder required 2 and maximum number of share holders can be 50. Minimum number of directors required 2. It does not require certificate of commencement of business.</a:t>
            </a:r>
          </a:p>
          <a:p>
            <a:pPr algn="just"/>
            <a:r>
              <a:rPr lang="en-US" sz="2900" dirty="0" smtClean="0"/>
              <a:t>	*Government Co.: A company where not less 51% of the share capital is held by the government.</a:t>
            </a:r>
            <a:br>
              <a:rPr lang="en-US" sz="2900" dirty="0" smtClean="0"/>
            </a:br>
            <a:r>
              <a:rPr lang="en-US" sz="2900" dirty="0" smtClean="0"/>
              <a:t> Depending upon the liability of shareholders the Company it may be limited or unlimited.</a:t>
            </a:r>
            <a:endParaRPr lang="en-US" sz="2900" dirty="0"/>
          </a:p>
        </p:txBody>
      </p:sp>
      <p:pic>
        <p:nvPicPr>
          <p:cNvPr id="6" name="Content Placeholder 5" descr="is (17).jpg"/>
          <p:cNvPicPr>
            <a:picLocks noGrp="1" noChangeAspect="1"/>
          </p:cNvPicPr>
          <p:nvPr>
            <p:ph sz="half" idx="1"/>
          </p:nvPr>
        </p:nvPicPr>
        <p:blipFill>
          <a:blip r:embed="rId3"/>
          <a:stretch>
            <a:fillRect/>
          </a:stretch>
        </p:blipFill>
        <p:spPr>
          <a:xfrm>
            <a:off x="6096000" y="0"/>
            <a:ext cx="3048000" cy="6858000"/>
          </a:xfrm>
        </p:spPr>
      </p:pic>
    </p:spTree>
  </p:cSld>
  <p:clrMapOvr>
    <a:masterClrMapping/>
  </p:clrMapOvr>
  <p:transition>
    <p:dissolve/>
    <p:sndAc>
      <p:stSnd>
        <p:snd r:embed="rId2" name="chimes.wav" builtIn="1"/>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0"/>
            <a:ext cx="8305800" cy="1600200"/>
          </a:xfrm>
        </p:spPr>
        <p:txBody>
          <a:bodyPr>
            <a:normAutofit/>
          </a:bodyPr>
          <a:lstStyle/>
          <a:p>
            <a:pPr algn="ctr"/>
            <a:r>
              <a:rPr lang="en-US" sz="4400" dirty="0" smtClean="0">
                <a:solidFill>
                  <a:srgbClr val="FF0000"/>
                </a:solidFill>
                <a:latin typeface="Arial Black" pitchFamily="34" charset="0"/>
              </a:rPr>
              <a:t>THANK YOU </a:t>
            </a:r>
            <a:endParaRPr lang="en-US" sz="4400" dirty="0">
              <a:solidFill>
                <a:srgbClr val="FF0000"/>
              </a:solidFill>
              <a:latin typeface="Arial Black" pitchFamily="34" charset="0"/>
            </a:endParaRPr>
          </a:p>
        </p:txBody>
      </p:sp>
    </p:spTree>
  </p:cSld>
  <p:clrMapOvr>
    <a:masterClrMapping/>
  </p:clrMapOvr>
  <p:transition>
    <p:dissolve/>
    <p:sndAc>
      <p:stSnd>
        <p:snd r:embed="rId2" name="chimes.wav" builtIn="1"/>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normAutofit lnSpcReduction="10000"/>
          </a:bodyPr>
          <a:lstStyle/>
          <a:p>
            <a:pPr>
              <a:buNone/>
            </a:pPr>
            <a:r>
              <a:rPr lang="en-US" dirty="0" smtClean="0"/>
              <a:t>		</a:t>
            </a:r>
          </a:p>
          <a:p>
            <a:pPr>
              <a:buNone/>
            </a:pPr>
            <a:r>
              <a:rPr lang="en-US" dirty="0" smtClean="0"/>
              <a:t>		An account in a bank can be opened by any person on satisfaction of the following conditions:</a:t>
            </a:r>
          </a:p>
          <a:p>
            <a:pPr>
              <a:buNone/>
            </a:pPr>
            <a:r>
              <a:rPr lang="en-US" dirty="0" smtClean="0"/>
              <a:t>		(</a:t>
            </a:r>
            <a:r>
              <a:rPr lang="en-US" dirty="0" err="1" smtClean="0"/>
              <a:t>i</a:t>
            </a:r>
            <a:r>
              <a:rPr lang="en-US" dirty="0" smtClean="0"/>
              <a:t>) He must be competent to contract.</a:t>
            </a:r>
          </a:p>
          <a:p>
            <a:pPr>
              <a:buNone/>
            </a:pPr>
            <a:r>
              <a:rPr lang="en-US" dirty="0" smtClean="0"/>
              <a:t>		(ii) He must apply to the banker in the proper manner.</a:t>
            </a:r>
          </a:p>
          <a:p>
            <a:pPr>
              <a:buNone/>
            </a:pPr>
            <a:r>
              <a:rPr lang="en-US" dirty="0" smtClean="0"/>
              <a:t>		(iii) He must be a desirable person from the point of view of the banker for entering into business relation.</a:t>
            </a:r>
          </a:p>
          <a:p>
            <a:pPr>
              <a:buNone/>
            </a:pPr>
            <a:r>
              <a:rPr lang="en-US" dirty="0" smtClean="0"/>
              <a:t>		However, the capacity of certain classes of persons to open a bank account is subject to some special legal restriction. Such of those persons are called as special types of banker’s customers. Therefore, special precautions should also be taken by a banker while dealing with them.</a:t>
            </a:r>
            <a:endParaRPr lang="en-US" dirty="0"/>
          </a:p>
        </p:txBody>
      </p:sp>
    </p:spTree>
  </p:cSld>
  <p:clrMapOvr>
    <a:masterClrMapping/>
  </p:clrMapOvr>
  <p:transition>
    <p:dissolve/>
    <p:sndAc>
      <p:stSnd>
        <p:snd r:embed="rId2" name="chimes.wav" builtIn="1"/>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p:spPr>
        <p:txBody>
          <a:bodyPr>
            <a:normAutofit lnSpcReduction="10000"/>
          </a:bodyPr>
          <a:lstStyle/>
          <a:p>
            <a:pPr>
              <a:buNone/>
            </a:pPr>
            <a:r>
              <a:rPr lang="en-US" sz="3600" dirty="0" smtClean="0">
                <a:solidFill>
                  <a:srgbClr val="FF0000"/>
                </a:solidFill>
              </a:rPr>
              <a:t>TYPES OF CUSTOMER</a:t>
            </a:r>
          </a:p>
          <a:p>
            <a:pPr>
              <a:buNone/>
            </a:pPr>
            <a:r>
              <a:rPr lang="en-US" dirty="0" smtClean="0"/>
              <a:t>	*Minor</a:t>
            </a:r>
          </a:p>
          <a:p>
            <a:pPr>
              <a:buNone/>
            </a:pPr>
            <a:r>
              <a:rPr lang="en-US" dirty="0" smtClean="0"/>
              <a:t>	*Married women</a:t>
            </a:r>
          </a:p>
          <a:p>
            <a:pPr>
              <a:buNone/>
            </a:pPr>
            <a:r>
              <a:rPr lang="en-US" dirty="0" smtClean="0"/>
              <a:t>	*</a:t>
            </a:r>
            <a:r>
              <a:rPr lang="en-US" dirty="0" err="1" smtClean="0"/>
              <a:t>Pardanashin</a:t>
            </a:r>
            <a:r>
              <a:rPr lang="en-US" dirty="0" smtClean="0"/>
              <a:t> women</a:t>
            </a:r>
          </a:p>
          <a:p>
            <a:pPr>
              <a:buNone/>
            </a:pPr>
            <a:r>
              <a:rPr lang="en-US" dirty="0" smtClean="0"/>
              <a:t>	*Lunatic</a:t>
            </a:r>
          </a:p>
          <a:p>
            <a:pPr>
              <a:buNone/>
            </a:pPr>
            <a:r>
              <a:rPr lang="en-US" dirty="0" smtClean="0"/>
              <a:t>	*Illiterate persons</a:t>
            </a:r>
          </a:p>
          <a:p>
            <a:pPr>
              <a:buNone/>
            </a:pPr>
            <a:r>
              <a:rPr lang="en-US" dirty="0" smtClean="0"/>
              <a:t>	*Drunkard</a:t>
            </a:r>
          </a:p>
          <a:p>
            <a:pPr>
              <a:buNone/>
            </a:pPr>
            <a:r>
              <a:rPr lang="en-US" dirty="0" smtClean="0"/>
              <a:t>	*Trustees</a:t>
            </a:r>
          </a:p>
          <a:p>
            <a:pPr>
              <a:buNone/>
            </a:pPr>
            <a:r>
              <a:rPr lang="en-US" dirty="0" smtClean="0"/>
              <a:t>	*Executors and Administrators</a:t>
            </a:r>
          </a:p>
          <a:p>
            <a:pPr>
              <a:buNone/>
            </a:pPr>
            <a:r>
              <a:rPr lang="en-US" dirty="0" smtClean="0"/>
              <a:t>	*Joint Hindu Family</a:t>
            </a:r>
          </a:p>
          <a:p>
            <a:pPr>
              <a:buNone/>
            </a:pPr>
            <a:r>
              <a:rPr lang="en-US" dirty="0" smtClean="0"/>
              <a:t>	*Partnership Firm</a:t>
            </a:r>
          </a:p>
          <a:p>
            <a:pPr>
              <a:buNone/>
            </a:pPr>
            <a:r>
              <a:rPr lang="en-US" dirty="0" smtClean="0"/>
              <a:t>	*Joint stock company</a:t>
            </a:r>
            <a:endParaRPr lang="en-US" dirty="0"/>
          </a:p>
        </p:txBody>
      </p:sp>
    </p:spTree>
  </p:cSld>
  <p:clrMapOvr>
    <a:masterClrMapping/>
  </p:clrMapOvr>
  <p:transition advTm="5000">
    <p:dissolve/>
    <p:sndAc>
      <p:stSnd>
        <p:snd r:embed="rId2" name="chimes.wav" builtIn="1"/>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228600" y="228600"/>
            <a:ext cx="5867400" cy="6400800"/>
          </a:xfrm>
        </p:spPr>
        <p:txBody>
          <a:bodyPr>
            <a:normAutofit fontScale="92500" lnSpcReduction="20000"/>
          </a:bodyPr>
          <a:lstStyle/>
          <a:p>
            <a:pPr algn="ctr"/>
            <a:r>
              <a:rPr lang="en-US" sz="1800" dirty="0" smtClean="0"/>
              <a:t> </a:t>
            </a:r>
            <a:r>
              <a:rPr lang="en-US" sz="4000" dirty="0" smtClean="0">
                <a:solidFill>
                  <a:srgbClr val="C00000"/>
                </a:solidFill>
              </a:rPr>
              <a:t>MINOR</a:t>
            </a:r>
          </a:p>
          <a:p>
            <a:pPr algn="just"/>
            <a:r>
              <a:rPr lang="en-US" sz="1800" dirty="0" smtClean="0"/>
              <a:t>	</a:t>
            </a:r>
          </a:p>
          <a:p>
            <a:pPr algn="just"/>
            <a:r>
              <a:rPr lang="en-US" sz="1800" dirty="0" smtClean="0"/>
              <a:t>	</a:t>
            </a:r>
            <a:r>
              <a:rPr lang="en-US" sz="1900" dirty="0" smtClean="0"/>
              <a:t>As per section 3 of</a:t>
            </a:r>
            <a:r>
              <a:rPr lang="en-US" sz="1900" b="1" dirty="0" smtClean="0"/>
              <a:t> </a:t>
            </a:r>
            <a:r>
              <a:rPr lang="en-US" sz="1900" dirty="0" smtClean="0"/>
              <a:t>Indian Majority Act, 1875, a minor is a person who has not attained the age of 18 years. A person will become major at the age of 18 whether guardian is natural or appointed by a court of law.</a:t>
            </a:r>
          </a:p>
          <a:p>
            <a:pPr algn="just"/>
            <a:r>
              <a:rPr lang="en-US" sz="1900" dirty="0" smtClean="0"/>
              <a:t>	</a:t>
            </a:r>
            <a:r>
              <a:rPr lang="en-US" sz="1900" b="1" dirty="0" smtClean="0"/>
              <a:t> Hindus :</a:t>
            </a:r>
            <a:r>
              <a:rPr lang="en-US" sz="1900" dirty="0" smtClean="0"/>
              <a:t> As per section 6 of the Hindu Minority and Guardianship Act, 1956, father is the natural guardian of a Hindu minor boy or an unmarried girl and after him, the mother. In case of a married Hindu minor girl, her husband is the natural guardian. If the husband is minor or minor girl becomes widow, her father in law and after him the mother in law will be the guardians though they are not natural guardian.</a:t>
            </a:r>
          </a:p>
          <a:p>
            <a:pPr algn="just"/>
            <a:r>
              <a:rPr lang="en-US" sz="1900" dirty="0" smtClean="0"/>
              <a:t>	</a:t>
            </a:r>
            <a:r>
              <a:rPr lang="en-US" sz="1900" b="1" dirty="0" smtClean="0"/>
              <a:t>Muslims :  </a:t>
            </a:r>
            <a:r>
              <a:rPr lang="en-US" sz="1900" dirty="0" smtClean="0"/>
              <a:t>As per Muslim Personal law,  father is the natural guardian.   A Muslim father can appoint a testamentary guardian and even mother of a Muslim child can be testamentary guardian. If the father dies without leaving behind a will, father’s father i.e. paternal grandfather is the guardian. However, the testamentary guardian appointed by the will of father will have priority over paternal grandfather. On the death of paternal grandfather, the person appointed by the will of the paternal grandfather will be guardian. If the father’s father dies intestate, court can appoint a guardian.</a:t>
            </a:r>
            <a:endParaRPr lang="en-US" sz="1800" dirty="0"/>
          </a:p>
        </p:txBody>
      </p:sp>
      <p:pic>
        <p:nvPicPr>
          <p:cNvPr id="5" name="Content Placeholder 4" descr="is (1).jpg"/>
          <p:cNvPicPr>
            <a:picLocks noGrp="1" noChangeAspect="1"/>
          </p:cNvPicPr>
          <p:nvPr>
            <p:ph sz="half" idx="1"/>
          </p:nvPr>
        </p:nvPicPr>
        <p:blipFill>
          <a:blip r:embed="rId3"/>
          <a:stretch>
            <a:fillRect/>
          </a:stretch>
        </p:blipFill>
        <p:spPr>
          <a:xfrm>
            <a:off x="6324600" y="0"/>
            <a:ext cx="2819400" cy="6858000"/>
          </a:xfrm>
        </p:spPr>
      </p:pic>
    </p:spTree>
  </p:cSld>
  <p:clrMapOvr>
    <a:masterClrMapping/>
  </p:clrMapOvr>
  <p:transition advTm="5000">
    <p:dissolve/>
    <p:sndAc>
      <p:stSnd>
        <p:snd r:embed="rId2" name="chimes.wav" builtIn="1"/>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228600" y="152400"/>
            <a:ext cx="5029200" cy="6553200"/>
          </a:xfrm>
        </p:spPr>
        <p:txBody>
          <a:bodyPr>
            <a:normAutofit fontScale="25000" lnSpcReduction="20000"/>
          </a:bodyPr>
          <a:lstStyle/>
          <a:p>
            <a:pPr algn="ctr"/>
            <a:r>
              <a:rPr lang="en-US" sz="11200" dirty="0" smtClean="0">
                <a:solidFill>
                  <a:srgbClr val="FF0000"/>
                </a:solidFill>
              </a:rPr>
              <a:t>MARRIED WOMEN</a:t>
            </a:r>
          </a:p>
          <a:p>
            <a:pPr algn="just"/>
            <a:r>
              <a:rPr lang="en-US" sz="11200" dirty="0" smtClean="0"/>
              <a:t>	</a:t>
            </a:r>
            <a:r>
              <a:rPr lang="en-US" sz="8000" dirty="0" smtClean="0"/>
              <a:t>Marriage of woman does not affect any </a:t>
            </a:r>
            <a:r>
              <a:rPr lang="en-US" sz="7200" dirty="0" smtClean="0"/>
              <a:t>right of her separate property. Section 14 of the Hindu Succession Act, 1956 provides that property of a Hindu female shall be her absolute property. A Married woman has a legal entity of her own, which is separate from her husband. According to the Hindu Marriage Act 1956,Hindu married women can have separate property in her own name. A married woman can open accounts in her own name, operate freely and enjoy overdraft limit as long as the liabilities are met out from her own property. At the time of opening the account in the name of a married woman the name and occupation of her husband, details of his employer is obtained and recorded. Some banks also obtain the maiden name of the married women.</a:t>
            </a:r>
          </a:p>
          <a:p>
            <a:pPr algn="just"/>
            <a:r>
              <a:rPr lang="en-US" sz="7200" dirty="0" smtClean="0"/>
              <a:t>	A married woman can make her husband liable for the overdraft enjoyed by her</a:t>
            </a:r>
          </a:p>
          <a:p>
            <a:pPr algn="just">
              <a:buFont typeface="Wingdings" pitchFamily="2" charset="2"/>
              <a:buChar char="v"/>
            </a:pPr>
            <a:r>
              <a:rPr lang="en-US" sz="7200" dirty="0" smtClean="0"/>
              <a:t>If she borrows money for the necessities of her life,</a:t>
            </a:r>
          </a:p>
          <a:p>
            <a:pPr algn="just">
              <a:buFont typeface="Wingdings" pitchFamily="2" charset="2"/>
              <a:buChar char="v"/>
            </a:pPr>
            <a:r>
              <a:rPr lang="en-US" sz="7200" dirty="0" smtClean="0"/>
              <a:t>If she borrows for the necessaries of her house hold,</a:t>
            </a:r>
          </a:p>
          <a:p>
            <a:pPr algn="just">
              <a:buFont typeface="Wingdings" pitchFamily="2" charset="2"/>
              <a:buChar char="v"/>
            </a:pPr>
            <a:r>
              <a:rPr lang="en-US" sz="7200" dirty="0" smtClean="0"/>
              <a:t>If she acts as agent of he husband.</a:t>
            </a:r>
            <a:endParaRPr lang="en-US" sz="7200" dirty="0" smtClean="0">
              <a:solidFill>
                <a:srgbClr val="FF0000"/>
              </a:solidFill>
            </a:endParaRPr>
          </a:p>
          <a:p>
            <a:pPr algn="just"/>
            <a:endParaRPr lang="en-US" sz="7000" dirty="0" smtClean="0">
              <a:solidFill>
                <a:srgbClr val="FF0000"/>
              </a:solidFill>
            </a:endParaRPr>
          </a:p>
          <a:p>
            <a:pPr algn="ctr"/>
            <a:endParaRPr lang="en-US" sz="7000" dirty="0" smtClean="0">
              <a:solidFill>
                <a:srgbClr val="FF0000"/>
              </a:solidFill>
            </a:endParaRPr>
          </a:p>
          <a:p>
            <a:pPr algn="just"/>
            <a:endParaRPr lang="en-US" sz="1800" dirty="0" smtClean="0">
              <a:solidFill>
                <a:srgbClr val="000066"/>
              </a:solidFill>
            </a:endParaRPr>
          </a:p>
          <a:p>
            <a:r>
              <a:rPr lang="en-US" sz="1800" dirty="0" smtClean="0">
                <a:solidFill>
                  <a:srgbClr val="FF0000"/>
                </a:solidFill>
              </a:rPr>
              <a:t>	</a:t>
            </a:r>
            <a:endParaRPr lang="en-US" sz="1800" dirty="0">
              <a:solidFill>
                <a:srgbClr val="FF0000"/>
              </a:solidFill>
            </a:endParaRPr>
          </a:p>
        </p:txBody>
      </p:sp>
      <p:pic>
        <p:nvPicPr>
          <p:cNvPr id="6" name="Content Placeholder 5" descr="is (18).jpg"/>
          <p:cNvPicPr>
            <a:picLocks noGrp="1" noChangeAspect="1"/>
          </p:cNvPicPr>
          <p:nvPr>
            <p:ph sz="half" idx="1"/>
          </p:nvPr>
        </p:nvPicPr>
        <p:blipFill>
          <a:blip r:embed="rId3"/>
          <a:stretch>
            <a:fillRect/>
          </a:stretch>
        </p:blipFill>
        <p:spPr>
          <a:xfrm>
            <a:off x="5638800" y="0"/>
            <a:ext cx="3505200" cy="6858000"/>
          </a:xfrm>
        </p:spPr>
      </p:pic>
    </p:spTree>
  </p:cSld>
  <p:clrMapOvr>
    <a:masterClrMapping/>
  </p:clrMapOvr>
  <p:transition>
    <p:dissolve/>
    <p:sndAc>
      <p:stSnd>
        <p:snd r:embed="rId2" name="chimes.wav" builtIn="1"/>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381000" y="304800"/>
            <a:ext cx="4953000" cy="6172200"/>
          </a:xfrm>
        </p:spPr>
        <p:txBody>
          <a:bodyPr>
            <a:normAutofit lnSpcReduction="10000"/>
          </a:bodyPr>
          <a:lstStyle/>
          <a:p>
            <a:pPr algn="ctr"/>
            <a:r>
              <a:rPr lang="en-US" sz="3200" dirty="0" smtClean="0">
                <a:solidFill>
                  <a:srgbClr val="FF0000"/>
                </a:solidFill>
              </a:rPr>
              <a:t>PARDANASHIN WOMEN</a:t>
            </a:r>
          </a:p>
          <a:p>
            <a:pPr algn="just"/>
            <a:r>
              <a:rPr lang="en-US" dirty="0" smtClean="0"/>
              <a:t>	 </a:t>
            </a:r>
            <a:r>
              <a:rPr lang="en-US" sz="2000" dirty="0" smtClean="0"/>
              <a:t>A </a:t>
            </a:r>
            <a:r>
              <a:rPr lang="en-US" sz="2000" dirty="0" err="1" smtClean="0"/>
              <a:t>pardanashin</a:t>
            </a:r>
            <a:r>
              <a:rPr lang="en-US" sz="2000" dirty="0" smtClean="0"/>
              <a:t> women is a women who puts a veil and does not show her face to people /outsiders and observes complete seclusion. Even they do not pose for photographs.</a:t>
            </a:r>
          </a:p>
          <a:p>
            <a:pPr algn="just"/>
            <a:r>
              <a:rPr lang="en-US" sz="2000" dirty="0" smtClean="0"/>
              <a:t>	Contract entered into by a </a:t>
            </a:r>
            <a:r>
              <a:rPr lang="en-US" sz="2000" dirty="0" err="1" smtClean="0"/>
              <a:t>Pardanashin</a:t>
            </a:r>
            <a:r>
              <a:rPr lang="en-US" sz="2000" dirty="0" smtClean="0"/>
              <a:t> Woman is not a contract free from all defects. Banks generally refuse to open accounts in the name of </a:t>
            </a:r>
            <a:r>
              <a:rPr lang="en-US" sz="2000" dirty="0" err="1" smtClean="0"/>
              <a:t>Pardanashin</a:t>
            </a:r>
            <a:r>
              <a:rPr lang="en-US" sz="2000" dirty="0" smtClean="0"/>
              <a:t> Women, because identity of </a:t>
            </a:r>
            <a:r>
              <a:rPr lang="en-US" sz="2000" dirty="0" err="1" smtClean="0"/>
              <a:t>Pardanashin</a:t>
            </a:r>
            <a:r>
              <a:rPr lang="en-US" sz="2000" dirty="0" smtClean="0"/>
              <a:t> Women cannot be ascertained as she observes complete seclusion.</a:t>
            </a:r>
          </a:p>
          <a:p>
            <a:pPr algn="just"/>
            <a:r>
              <a:rPr lang="en-US" sz="2000" dirty="0" smtClean="0"/>
              <a:t>	However, if under special circumstances, such an account is opened, two respectable persons known to the branch invariably attest the signatures on the account opening form and on the withdrawals by withdrawal slips.</a:t>
            </a:r>
            <a:endParaRPr lang="en-US" sz="2000" dirty="0"/>
          </a:p>
        </p:txBody>
      </p:sp>
      <p:pic>
        <p:nvPicPr>
          <p:cNvPr id="5" name="Content Placeholder 4" descr="is (12).jpg"/>
          <p:cNvPicPr>
            <a:picLocks noGrp="1" noChangeAspect="1"/>
          </p:cNvPicPr>
          <p:nvPr>
            <p:ph sz="half" idx="1"/>
          </p:nvPr>
        </p:nvPicPr>
        <p:blipFill>
          <a:blip r:embed="rId3"/>
          <a:stretch>
            <a:fillRect/>
          </a:stretch>
        </p:blipFill>
        <p:spPr>
          <a:xfrm>
            <a:off x="5638800" y="0"/>
            <a:ext cx="3505200" cy="6858000"/>
          </a:xfrm>
        </p:spPr>
      </p:pic>
    </p:spTree>
  </p:cSld>
  <p:clrMapOvr>
    <a:masterClrMapping/>
  </p:clrMapOvr>
  <p:transition>
    <p:dissolve/>
    <p:sndAc>
      <p:stSnd>
        <p:snd r:embed="rId2" name="chimes.wav" builtIn="1"/>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457200" y="304800"/>
            <a:ext cx="4724400" cy="6172200"/>
          </a:xfrm>
        </p:spPr>
        <p:txBody>
          <a:bodyPr>
            <a:normAutofit fontScale="85000" lnSpcReduction="10000"/>
          </a:bodyPr>
          <a:lstStyle/>
          <a:p>
            <a:pPr algn="ctr"/>
            <a:r>
              <a:rPr lang="en-US" sz="3500" dirty="0" smtClean="0">
                <a:solidFill>
                  <a:srgbClr val="FF0000"/>
                </a:solidFill>
              </a:rPr>
              <a:t>LUNATIC</a:t>
            </a:r>
          </a:p>
          <a:p>
            <a:pPr algn="just"/>
            <a:r>
              <a:rPr lang="en-US" dirty="0" smtClean="0"/>
              <a:t>	</a:t>
            </a:r>
            <a:r>
              <a:rPr lang="en-US" sz="2400" dirty="0" smtClean="0"/>
              <a:t> As per Contract Act, a person of unsound mind is not capable of entering into a valid contract. Banks therefore, do not knowingly open an account in the name of a person of an unsound mind.</a:t>
            </a:r>
          </a:p>
          <a:p>
            <a:pPr algn="just"/>
            <a:r>
              <a:rPr lang="en-US" sz="2400" dirty="0" smtClean="0"/>
              <a:t>	In case of an existing account, as soon as the information about insanity of the accountholder’s is received, banks suspend stop operations in the account and do not pass </a:t>
            </a:r>
            <a:r>
              <a:rPr lang="en-US" sz="2400" dirty="0" err="1" smtClean="0"/>
              <a:t>cheques</a:t>
            </a:r>
            <a:r>
              <a:rPr lang="en-US" sz="2400" dirty="0" smtClean="0"/>
              <a:t>.</a:t>
            </a:r>
          </a:p>
          <a:p>
            <a:pPr algn="just"/>
            <a:r>
              <a:rPr lang="en-US" sz="2400" dirty="0" smtClean="0"/>
              <a:t>	When the proof of customer's sanity is received, operations in the account are resumed.</a:t>
            </a:r>
          </a:p>
          <a:p>
            <a:pPr algn="just"/>
            <a:r>
              <a:rPr lang="en-US" sz="2400" dirty="0" smtClean="0"/>
              <a:t>	An account in the name of a lunatic person can be opened or operated only by a guardian appointed by a competent Court and the balance of such accounts is paid to the person appointed by the competent court.</a:t>
            </a:r>
            <a:endParaRPr lang="en-US" sz="2400" dirty="0"/>
          </a:p>
        </p:txBody>
      </p:sp>
      <p:pic>
        <p:nvPicPr>
          <p:cNvPr id="7" name="Content Placeholder 6" descr="is (14).jpg"/>
          <p:cNvPicPr>
            <a:picLocks noGrp="1" noChangeAspect="1"/>
          </p:cNvPicPr>
          <p:nvPr>
            <p:ph sz="half" idx="1"/>
          </p:nvPr>
        </p:nvPicPr>
        <p:blipFill>
          <a:blip r:embed="rId3"/>
          <a:stretch>
            <a:fillRect/>
          </a:stretch>
        </p:blipFill>
        <p:spPr>
          <a:xfrm>
            <a:off x="5562600" y="0"/>
            <a:ext cx="3581400" cy="6858000"/>
          </a:xfrm>
        </p:spPr>
      </p:pic>
    </p:spTree>
  </p:cSld>
  <p:clrMapOvr>
    <a:masterClrMapping/>
  </p:clrMapOvr>
  <p:transition>
    <p:dissolve/>
    <p:sndAc>
      <p:stSnd>
        <p:snd r:embed="rId2" name="chimes.wav" builtIn="1"/>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304800" y="304800"/>
            <a:ext cx="5715000" cy="6172200"/>
          </a:xfrm>
        </p:spPr>
        <p:txBody>
          <a:bodyPr>
            <a:normAutofit lnSpcReduction="10000"/>
          </a:bodyPr>
          <a:lstStyle/>
          <a:p>
            <a:pPr algn="ctr"/>
            <a:r>
              <a:rPr lang="en-US" sz="3600" dirty="0" smtClean="0">
                <a:solidFill>
                  <a:srgbClr val="FF0000"/>
                </a:solidFill>
              </a:rPr>
              <a:t>ILLITERATE PERSONS</a:t>
            </a:r>
          </a:p>
          <a:p>
            <a:pPr algn="just"/>
            <a:r>
              <a:rPr lang="en-US" dirty="0" smtClean="0"/>
              <a:t>	 </a:t>
            </a:r>
            <a:r>
              <a:rPr lang="en-US" sz="1600" dirty="0" smtClean="0"/>
              <a:t>Those who are unable to sign but use thumb impression are illiterates for banks. Illiteracy does not make a person incompetent to contract. Therefore an illiterate person can open and operate a bank account. </a:t>
            </a:r>
          </a:p>
          <a:p>
            <a:pPr algn="just"/>
            <a:r>
              <a:rPr lang="en-US" sz="1600" dirty="0" smtClean="0"/>
              <a:t>	However, banks do not open current account of illiterate person. For opening an account the person has to come to bank personally along with a witness who is known both to the depositor and to the bank. While opening an account banks obtain left hand thumb impression of illiterate men and right hand thumb impression of illiterate female.</a:t>
            </a:r>
          </a:p>
          <a:p>
            <a:pPr algn="just"/>
            <a:r>
              <a:rPr lang="en-US" sz="1600" dirty="0" smtClean="0"/>
              <a:t>	The thumb impression is obtained in the presence of a person known to the bank and the depositor.</a:t>
            </a:r>
            <a:br>
              <a:rPr lang="en-US" sz="1600" dirty="0" smtClean="0"/>
            </a:br>
            <a:r>
              <a:rPr lang="en-US" sz="1600" dirty="0" smtClean="0"/>
              <a:t>The thumb impression is to be witnessed by a customer of the bank and noting to this effect is done (left/right thumb impression of Mr./Ms. affixed in my presence).</a:t>
            </a:r>
          </a:p>
          <a:p>
            <a:pPr algn="just"/>
            <a:r>
              <a:rPr lang="en-US" sz="1600" dirty="0" smtClean="0"/>
              <a:t>	Photograph of the account holder is obtained which is affixed on the ledger folio, account opening form and pass book.</a:t>
            </a:r>
            <a:br>
              <a:rPr lang="en-US" sz="1600" dirty="0" smtClean="0"/>
            </a:br>
            <a:r>
              <a:rPr lang="en-US" sz="1600" dirty="0" smtClean="0"/>
              <a:t>Normally, no </a:t>
            </a:r>
            <a:r>
              <a:rPr lang="en-US" sz="1600" dirty="0" err="1" smtClean="0"/>
              <a:t>cheque</a:t>
            </a:r>
            <a:r>
              <a:rPr lang="en-US" sz="1600" dirty="0" smtClean="0"/>
              <a:t> book is issued to the account holder. The account holder has to come to the bank for operating the account. After proper identification banks pay the amount to the account holder.</a:t>
            </a:r>
          </a:p>
          <a:p>
            <a:pPr algn="just"/>
            <a:r>
              <a:rPr lang="en-US" sz="1600" dirty="0" smtClean="0"/>
              <a:t>	All other terms and conditions applicable for opening an account also apply in this case. Banks are required to explain the terms and conditions governing the account to the illiterate.</a:t>
            </a:r>
            <a:endParaRPr lang="en-US" sz="1600" dirty="0"/>
          </a:p>
        </p:txBody>
      </p:sp>
      <p:pic>
        <p:nvPicPr>
          <p:cNvPr id="6" name="Content Placeholder 5" descr="c4daf527-3706-439f-92bf-2bc2af03c287.jpg"/>
          <p:cNvPicPr>
            <a:picLocks noGrp="1" noChangeAspect="1"/>
          </p:cNvPicPr>
          <p:nvPr>
            <p:ph sz="half" idx="1"/>
          </p:nvPr>
        </p:nvPicPr>
        <p:blipFill>
          <a:blip r:embed="rId3"/>
          <a:srcRect b="9651"/>
          <a:stretch>
            <a:fillRect/>
          </a:stretch>
        </p:blipFill>
        <p:spPr>
          <a:xfrm>
            <a:off x="6248400" y="0"/>
            <a:ext cx="2895600" cy="6858000"/>
          </a:xfrm>
        </p:spPr>
      </p:pic>
    </p:spTree>
  </p:cSld>
  <p:clrMapOvr>
    <a:masterClrMapping/>
  </p:clrMapOvr>
  <p:transition>
    <p:dissolve/>
    <p:sndAc>
      <p:stSnd>
        <p:snd r:embed="rId2" name="chimes.wav" builtIn="1"/>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381000" y="304800"/>
            <a:ext cx="5181600" cy="6172200"/>
          </a:xfrm>
        </p:spPr>
        <p:txBody>
          <a:bodyPr>
            <a:normAutofit/>
          </a:bodyPr>
          <a:lstStyle/>
          <a:p>
            <a:pPr algn="ctr"/>
            <a:r>
              <a:rPr lang="en-US" sz="3600" dirty="0" smtClean="0">
                <a:solidFill>
                  <a:srgbClr val="FF0000"/>
                </a:solidFill>
              </a:rPr>
              <a:t>DRUNKARD</a:t>
            </a:r>
          </a:p>
          <a:p>
            <a:pPr algn="just"/>
            <a:r>
              <a:rPr lang="en-US" dirty="0" smtClean="0"/>
              <a:t>	</a:t>
            </a:r>
            <a:r>
              <a:rPr lang="en-US" sz="2800" dirty="0" smtClean="0"/>
              <a:t> </a:t>
            </a:r>
            <a:r>
              <a:rPr lang="en-US" sz="1900" dirty="0" smtClean="0"/>
              <a:t>Intoxicated person cannot take a rational judgment about his interest. State of intoxication renders a person incapable of understanding the nature of his action. </a:t>
            </a:r>
          </a:p>
          <a:p>
            <a:pPr algn="just"/>
            <a:r>
              <a:rPr lang="en-US" sz="1900" dirty="0" smtClean="0"/>
              <a:t>	Therefore, the law provides that all the contracts made by a person in a drunken state are void. When a drunkard approaches the branch of a bank for opening an account, the branch if satisfied that the person is incapable of entering into a contract refuses to open the account as a precautionary measure. </a:t>
            </a:r>
          </a:p>
          <a:p>
            <a:pPr algn="just"/>
            <a:r>
              <a:rPr lang="en-US" sz="1900" dirty="0" smtClean="0"/>
              <a:t>	In case of an existing account, payment of a </a:t>
            </a:r>
            <a:r>
              <a:rPr lang="en-US" sz="1900" dirty="0" err="1" smtClean="0"/>
              <a:t>cheque</a:t>
            </a:r>
            <a:r>
              <a:rPr lang="en-US" sz="1900" dirty="0" smtClean="0"/>
              <a:t> to a drunkard is done after taking proper witness.</a:t>
            </a:r>
            <a:endParaRPr lang="en-US" sz="1900" dirty="0"/>
          </a:p>
        </p:txBody>
      </p:sp>
      <p:pic>
        <p:nvPicPr>
          <p:cNvPr id="6" name="Content Placeholder 5" descr="is (8).jpg"/>
          <p:cNvPicPr>
            <a:picLocks noGrp="1" noChangeAspect="1"/>
          </p:cNvPicPr>
          <p:nvPr>
            <p:ph sz="half" idx="1"/>
          </p:nvPr>
        </p:nvPicPr>
        <p:blipFill>
          <a:blip r:embed="rId3"/>
          <a:stretch>
            <a:fillRect/>
          </a:stretch>
        </p:blipFill>
        <p:spPr>
          <a:xfrm>
            <a:off x="6172200" y="0"/>
            <a:ext cx="2971800" cy="6858000"/>
          </a:xfrm>
        </p:spPr>
      </p:pic>
    </p:spTree>
  </p:cSld>
  <p:clrMapOvr>
    <a:masterClrMapping/>
  </p:clrMapOvr>
  <p:transition>
    <p:dissolve/>
    <p:sndAc>
      <p:stSnd>
        <p:snd r:embed="rId2" name="chimes.wav" builtIn="1"/>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268</TotalTime>
  <Words>37</Words>
  <Application>Microsoft Office PowerPoint</Application>
  <PresentationFormat>On-screen Show (4:3)</PresentationFormat>
  <Paragraphs>83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S.SWEETY ELIZABETH THANGAM, ASSISTANT PROFESSOR, DEPARTMENT OF COMMERCE, BON SECOURS COLLEGE FOR WOMEN, THANJAVUR-613006</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THANK YOU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S.SWEETY ELIZABETH THANGAM, ASSISTANT PROFESSOR, DEPARTMENT OF COMMERCE, BON SECOURS COLLEGE FOR WOMEN, THANJAVUR-613006</dc:title>
  <dc:creator>newtech</dc:creator>
  <cp:lastModifiedBy>newtech</cp:lastModifiedBy>
  <cp:revision>47</cp:revision>
  <dcterms:created xsi:type="dcterms:W3CDTF">2020-05-18T20:07:05Z</dcterms:created>
  <dcterms:modified xsi:type="dcterms:W3CDTF">2020-05-19T11:41:17Z</dcterms:modified>
</cp:coreProperties>
</file>