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slideLayouts/slideLayout13.xml" ContentType="application/vnd.openxmlformats-officedocument.presentationml.slideLayout+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4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Default Extension="jpeg" ContentType="image/jpeg"/>
  <Override PartName="/ppt/slideLayouts/slideLayout3.xml" ContentType="application/vnd.openxmlformats-officedocument.presentationml.slideLayout+xml"/>
  <Override PartName="/ppt/slideLayouts/slideLayout16.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2.xml" ContentType="application/vnd.openxmlformats-officedocument.presentationml.slideLayout+xml"/>
  <Override PartName="/ppt/slideLayouts/slideLayout10.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3" r:id="rId6"/>
    <p:sldId id="264" r:id="rId7"/>
    <p:sldId id="275" r:id="rId8"/>
    <p:sldId id="274" r:id="rId9"/>
    <p:sldId id="273" r:id="rId10"/>
    <p:sldId id="272" r:id="rId11"/>
    <p:sldId id="278" r:id="rId12"/>
    <p:sldId id="277" r:id="rId13"/>
    <p:sldId id="276" r:id="rId14"/>
    <p:sldId id="279" r:id="rId15"/>
    <p:sldId id="280" r:id="rId16"/>
    <p:sldId id="281" r:id="rId17"/>
    <p:sldId id="282" r:id="rId18"/>
    <p:sldId id="283" r:id="rId19"/>
    <p:sldId id="284" r:id="rId20"/>
    <p:sldId id="285" r:id="rId21"/>
    <p:sldId id="286" r:id="rId22"/>
    <p:sldId id="287" r:id="rId23"/>
    <p:sldId id="288" r:id="rId24"/>
    <p:sldId id="289" r:id="rId25"/>
    <p:sldId id="290" r:id="rId26"/>
    <p:sldId id="291" r:id="rId27"/>
    <p:sldId id="292" r:id="rId28"/>
    <p:sldId id="293" r:id="rId29"/>
    <p:sldId id="294" r:id="rId30"/>
    <p:sldId id="295" r:id="rId31"/>
    <p:sldId id="296" r:id="rId32"/>
    <p:sldId id="297" r:id="rId33"/>
    <p:sldId id="298" r:id="rId34"/>
    <p:sldId id="299" r:id="rId35"/>
    <p:sldId id="300" r:id="rId36"/>
    <p:sldId id="301" r:id="rId37"/>
    <p:sldId id="302" r:id="rId38"/>
    <p:sldId id="303" r:id="rId39"/>
    <p:sldId id="304" r:id="rId40"/>
    <p:sldId id="305" r:id="rId41"/>
    <p:sldId id="306" r:id="rId42"/>
    <p:sldId id="328" r:id="rId43"/>
    <p:sldId id="307" r:id="rId44"/>
    <p:sldId id="308" r:id="rId45"/>
    <p:sldId id="309" r:id="rId46"/>
    <p:sldId id="310" r:id="rId47"/>
    <p:sldId id="311" r:id="rId48"/>
    <p:sldId id="312" r:id="rId49"/>
    <p:sldId id="313" r:id="rId50"/>
    <p:sldId id="314" r:id="rId51"/>
    <p:sldId id="315" r:id="rId52"/>
    <p:sldId id="316" r:id="rId5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16985" autoAdjust="0"/>
    <p:restoredTop sz="94660" autoAdjust="0"/>
  </p:normalViewPr>
  <p:slideViewPr>
    <p:cSldViewPr snapToGrid="0">
      <p:cViewPr varScale="1">
        <p:scale>
          <a:sx n="84" d="100"/>
          <a:sy n="84" d="100"/>
        </p:scale>
        <p:origin x="-96" y="642"/>
      </p:cViewPr>
      <p:guideLst>
        <p:guide orient="horz" pos="2160"/>
        <p:guide pos="3840"/>
      </p:guideLst>
    </p:cSldViewPr>
  </p:slideViewPr>
  <p:outlineViewPr>
    <p:cViewPr>
      <p:scale>
        <a:sx n="33" d="100"/>
        <a:sy n="33" d="100"/>
      </p:scale>
      <p:origin x="0" y="11418"/>
    </p:cViewPr>
  </p:outlin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9" name="Rectangle 8"/>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ctrTitle"/>
          </p:nvPr>
        </p:nvSpPr>
        <p:spPr>
          <a:xfrm>
            <a:off x="1154955" y="2099733"/>
            <a:ext cx="8825658" cy="2677648"/>
          </a:xfrm>
        </p:spPr>
        <p:txBody>
          <a:bodyPr anchor="b"/>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bwMode="gray">
          <a:xfrm>
            <a:off x="1154955" y="4777380"/>
            <a:ext cx="8825658" cy="861420"/>
          </a:xfrm>
        </p:spPr>
        <p:txBody>
          <a:bodyPr anchor="t"/>
          <a:lstStyle>
            <a:lvl1pPr marL="0" indent="0" algn="l">
              <a:buNone/>
              <a:defRPr cap="all">
                <a:solidFill>
                  <a:schemeClr val="accent1">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bwMode="gray">
          <a:xfrm rot="5400000">
            <a:off x="10158984" y="1792224"/>
            <a:ext cx="990599" cy="304799"/>
          </a:xfrm>
        </p:spPr>
        <p:txBody>
          <a:bodyPr anchor="t"/>
          <a:lstStyle>
            <a:lvl1pPr algn="l">
              <a:defRPr b="0" i="0">
                <a:solidFill>
                  <a:schemeClr val="bg1">
                    <a:alpha val="60000"/>
                  </a:schemeClr>
                </a:solidFill>
              </a:defRPr>
            </a:lvl1pPr>
          </a:lstStyle>
          <a:p>
            <a:fld id="{984F8B67-500D-4AF2-8F44-94E8A0A50A22}" type="datetimeFigureOut">
              <a:rPr lang="en-IN" smtClean="0"/>
              <a:pPr/>
              <a:t>23-05-2020</a:t>
            </a:fld>
            <a:endParaRPr lang="en-IN"/>
          </a:p>
        </p:txBody>
      </p:sp>
      <p:sp>
        <p:nvSpPr>
          <p:cNvPr id="5" name="Footer Placeholder 4"/>
          <p:cNvSpPr>
            <a:spLocks noGrp="1"/>
          </p:cNvSpPr>
          <p:nvPr>
            <p:ph type="ftr" sz="quarter" idx="11"/>
          </p:nvPr>
        </p:nvSpPr>
        <p:spPr bwMode="gray">
          <a:xfrm rot="5400000">
            <a:off x="8951976" y="3227832"/>
            <a:ext cx="3859795" cy="304801"/>
          </a:xfrm>
        </p:spPr>
        <p:txBody>
          <a:bodyPr/>
          <a:lstStyle>
            <a:lvl1pPr>
              <a:defRPr b="0" i="0">
                <a:solidFill>
                  <a:schemeClr val="bg1">
                    <a:alpha val="60000"/>
                  </a:schemeClr>
                </a:solidFill>
              </a:defRPr>
            </a:lvl1pPr>
          </a:lstStyle>
          <a:p>
            <a:endParaRPr lang="en-IN"/>
          </a:p>
        </p:txBody>
      </p:sp>
      <p:sp>
        <p:nvSpPr>
          <p:cNvPr id="11" name="Rectangle 1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2" name="Slide Number Placeholder 5"/>
          <p:cNvSpPr>
            <a:spLocks noGrp="1"/>
          </p:cNvSpPr>
          <p:nvPr>
            <p:ph type="sldNum" sz="quarter" idx="12"/>
          </p:nvPr>
        </p:nvSpPr>
        <p:spPr>
          <a:xfrm>
            <a:off x="10352540" y="295729"/>
            <a:ext cx="838199" cy="767687"/>
          </a:xfrm>
        </p:spPr>
        <p:txBody>
          <a:bodyPr/>
          <a:lstStyle/>
          <a:p>
            <a:fld id="{FCB01EE6-4411-4F6C-9F4A-712DF513B30E}" type="slidenum">
              <a:rPr lang="en-IN" smtClean="0"/>
              <a:pPr/>
              <a:t>‹#›</a:t>
            </a:fld>
            <a:endParaRPr lang="en-IN"/>
          </a:p>
        </p:txBody>
      </p:sp>
    </p:spTree>
    <p:extLst>
      <p:ext uri="{BB962C8B-B14F-4D97-AF65-F5344CB8AC3E}">
        <p14:creationId xmlns:p14="http://schemas.microsoft.com/office/powerpoint/2010/main" xmlns="" val="20912374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3" name="Rectangle 12"/>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Freeform 5"/>
            <p:cNvSpPr/>
            <p:nvPr/>
          </p:nvSpPr>
          <p:spPr bwMode="gray">
            <a:xfrm rot="10371525">
              <a:off x="263767" y="443825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1" name="Freeform 5"/>
            <p:cNvSpPr/>
            <p:nvPr/>
          </p:nvSpPr>
          <p:spPr bwMode="gray">
            <a:xfrm rot="10800000">
              <a:off x="459506" y="321130"/>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4969927"/>
            <a:ext cx="8825659"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154954" y="685800"/>
            <a:ext cx="8825659"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154954" y="5536665"/>
            <a:ext cx="8825658" cy="493712"/>
          </a:xfrm>
        </p:spPr>
        <p:txBody>
          <a:bodyPr>
            <a:normAutofit/>
          </a:bodyPr>
          <a:lstStyle>
            <a:lvl1pPr marL="0" indent="0">
              <a:buNone/>
              <a:defRPr sz="12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84F8B67-500D-4AF2-8F44-94E8A0A50A22}" type="datetimeFigureOut">
              <a:rPr lang="en-IN" smtClean="0"/>
              <a:pPr/>
              <a:t>23-05-2020</a:t>
            </a:fld>
            <a:endParaRPr lang="en-IN"/>
          </a:p>
        </p:txBody>
      </p:sp>
      <p:sp>
        <p:nvSpPr>
          <p:cNvPr id="6" name="Footer Placeholder 5"/>
          <p:cNvSpPr>
            <a:spLocks noGrp="1"/>
          </p:cNvSpPr>
          <p:nvPr>
            <p:ph type="ftr" sz="quarter" idx="11"/>
          </p:nvPr>
        </p:nvSpPr>
        <p:spPr/>
        <p:txBody>
          <a:bodyPr/>
          <a:lstStyle/>
          <a:p>
            <a:endParaRPr lang="en-IN"/>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FCB01EE6-4411-4F6C-9F4A-712DF513B30E}" type="slidenum">
              <a:rPr lang="en-IN" smtClean="0"/>
              <a:pPr/>
              <a:t>‹#›</a:t>
            </a:fld>
            <a:endParaRPr lang="en-IN"/>
          </a:p>
        </p:txBody>
      </p:sp>
    </p:spTree>
    <p:extLst>
      <p:ext uri="{BB962C8B-B14F-4D97-AF65-F5344CB8AC3E}">
        <p14:creationId xmlns:p14="http://schemas.microsoft.com/office/powerpoint/2010/main" xmlns="" val="25181792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Freeform 5"/>
            <p:cNvSpPr/>
            <p:nvPr/>
          </p:nvSpPr>
          <p:spPr bwMode="gray">
            <a:xfrm rot="21010068">
              <a:off x="8490951" y="271487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7" name="Freeform 5"/>
            <p:cNvSpPr/>
            <p:nvPr/>
          </p:nvSpPr>
          <p:spPr bwMode="gray">
            <a:xfrm>
              <a:off x="455612" y="2801319"/>
              <a:ext cx="11277600" cy="3602637"/>
            </a:xfrm>
            <a:custGeom>
              <a:avLst/>
              <a:gdLst/>
              <a:ahLst/>
              <a:cxnLst/>
              <a:rect l="l" t="t" r="r" b="b"/>
              <a:pathLst>
                <a:path w="10000" h="7946">
                  <a:moveTo>
                    <a:pt x="0" y="0"/>
                  </a:moveTo>
                  <a:lnTo>
                    <a:pt x="0" y="7945"/>
                  </a:lnTo>
                  <a:lnTo>
                    <a:pt x="10000" y="7946"/>
                  </a:lnTo>
                  <a:lnTo>
                    <a:pt x="10000" y="4"/>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48798" y="1063417"/>
            <a:ext cx="8831816" cy="1372986"/>
          </a:xfrm>
        </p:spPr>
        <p:txBody>
          <a:bodyPr/>
          <a:lstStyle>
            <a:lvl1pPr>
              <a:defRPr sz="4000"/>
            </a:lvl1pPr>
          </a:lstStyle>
          <a:p>
            <a:r>
              <a:rPr lang="en-US" smtClean="0"/>
              <a:t>Click to edit Master title style</a:t>
            </a:r>
            <a:endParaRPr lang="en-US" dirty="0"/>
          </a:p>
        </p:txBody>
      </p:sp>
      <p:sp>
        <p:nvSpPr>
          <p:cNvPr id="8" name="Text Placeholder 3"/>
          <p:cNvSpPr>
            <a:spLocks noGrp="1"/>
          </p:cNvSpPr>
          <p:nvPr>
            <p:ph type="body" sz="half" idx="2"/>
          </p:nvPr>
        </p:nvSpPr>
        <p:spPr>
          <a:xfrm>
            <a:off x="1154954" y="3543300"/>
            <a:ext cx="8825659" cy="24765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84F8B67-500D-4AF2-8F44-94E8A0A50A22}" type="datetimeFigureOut">
              <a:rPr lang="en-IN" smtClean="0"/>
              <a:pPr/>
              <a:t>23-05-2020</a:t>
            </a:fld>
            <a:endParaRPr lang="en-IN"/>
          </a:p>
        </p:txBody>
      </p:sp>
      <p:sp>
        <p:nvSpPr>
          <p:cNvPr id="5" name="Footer Placeholder 4"/>
          <p:cNvSpPr>
            <a:spLocks noGrp="1"/>
          </p:cNvSpPr>
          <p:nvPr>
            <p:ph type="ftr" sz="quarter" idx="11"/>
          </p:nvPr>
        </p:nvSpPr>
        <p:spPr/>
        <p:txBody>
          <a:bodyPr/>
          <a:lstStyle/>
          <a:p>
            <a:endParaRPr lang="en-IN"/>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FCB01EE6-4411-4F6C-9F4A-712DF513B30E}" type="slidenum">
              <a:rPr lang="en-IN" smtClean="0"/>
              <a:pPr/>
              <a:t>‹#›</a:t>
            </a:fld>
            <a:endParaRPr lang="en-IN"/>
          </a:p>
        </p:txBody>
      </p:sp>
    </p:spTree>
    <p:extLst>
      <p:ext uri="{BB962C8B-B14F-4D97-AF65-F5344CB8AC3E}">
        <p14:creationId xmlns:p14="http://schemas.microsoft.com/office/powerpoint/2010/main" xmlns="" val="7633268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grpSp>
        <p:nvGrpSpPr>
          <p:cNvPr id="3" name="Group 2"/>
          <p:cNvGrpSpPr/>
          <p:nvPr/>
        </p:nvGrpSpPr>
        <p:grpSpPr>
          <a:xfrm>
            <a:off x="0" y="0"/>
            <a:ext cx="12192000" cy="6858000"/>
            <a:chOff x="0" y="0"/>
            <a:chExt cx="12192000" cy="6858000"/>
          </a:xfrm>
        </p:grpSpPr>
        <p:sp>
          <p:nvSpPr>
            <p:cNvPr id="17" name="Rectangle 16"/>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Oval 19"/>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Oval 24"/>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Freeform 5"/>
            <p:cNvSpPr/>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8"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6" name="TextBox 15"/>
          <p:cNvSpPr txBox="1"/>
          <p:nvPr/>
        </p:nvSpPr>
        <p:spPr bwMode="gray">
          <a:xfrm>
            <a:off x="881566" y="607336"/>
            <a:ext cx="801912"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13" name="TextBox 12"/>
          <p:cNvSpPr txBox="1"/>
          <p:nvPr/>
        </p:nvSpPr>
        <p:spPr bwMode="gray">
          <a:xfrm>
            <a:off x="9884458" y="2613787"/>
            <a:ext cx="652763"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2" name="Title 1"/>
          <p:cNvSpPr>
            <a:spLocks noGrp="1"/>
          </p:cNvSpPr>
          <p:nvPr>
            <p:ph type="title"/>
          </p:nvPr>
        </p:nvSpPr>
        <p:spPr>
          <a:xfrm>
            <a:off x="1581878" y="982134"/>
            <a:ext cx="8453906" cy="2696632"/>
          </a:xfrm>
        </p:spPr>
        <p:txBody>
          <a:bodyPr/>
          <a:lstStyle>
            <a:lvl1pPr>
              <a:defRPr sz="4000"/>
            </a:lvl1pPr>
          </a:lstStyle>
          <a:p>
            <a:r>
              <a:rPr lang="en-US" smtClean="0"/>
              <a:t>Click to edit Master title style</a:t>
            </a:r>
            <a:endParaRPr lang="en-US" dirty="0"/>
          </a:p>
        </p:txBody>
      </p:sp>
      <p:sp>
        <p:nvSpPr>
          <p:cNvPr id="14" name="Text Placeholder 3"/>
          <p:cNvSpPr>
            <a:spLocks noGrp="1"/>
          </p:cNvSpPr>
          <p:nvPr>
            <p:ph type="body" sz="half" idx="13"/>
          </p:nvPr>
        </p:nvSpPr>
        <p:spPr bwMode="gray">
          <a:xfrm>
            <a:off x="1945945" y="3678766"/>
            <a:ext cx="7731219" cy="342174"/>
          </a:xfrm>
        </p:spPr>
        <p:txBody>
          <a:bodyPr anchor="t">
            <a:normAutofit/>
          </a:bodyPr>
          <a:lstStyle>
            <a:lvl1pPr marL="0" indent="0">
              <a:buNone/>
              <a:defRPr lang="en-US" sz="1400" b="0" i="0" kern="1200" cap="small" dirty="0">
                <a:solidFill>
                  <a:schemeClr val="accent1">
                    <a:lumMod val="60000"/>
                    <a:lumOff val="40000"/>
                  </a:schemeClr>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0" name="Text Placeholder 3"/>
          <p:cNvSpPr>
            <a:spLocks noGrp="1"/>
          </p:cNvSpPr>
          <p:nvPr>
            <p:ph type="body" sz="half" idx="2"/>
          </p:nvPr>
        </p:nvSpPr>
        <p:spPr>
          <a:xfrm>
            <a:off x="1154954" y="5029199"/>
            <a:ext cx="9244897" cy="997857"/>
          </a:xfrm>
        </p:spPr>
        <p:txBody>
          <a:bodyPr anchor="ct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84F8B67-500D-4AF2-8F44-94E8A0A50A22}" type="datetimeFigureOut">
              <a:rPr lang="en-IN" smtClean="0"/>
              <a:pPr/>
              <a:t>23-05-2020</a:t>
            </a:fld>
            <a:endParaRPr lang="en-IN"/>
          </a:p>
        </p:txBody>
      </p:sp>
      <p:sp>
        <p:nvSpPr>
          <p:cNvPr id="5" name="Footer Placeholder 4"/>
          <p:cNvSpPr>
            <a:spLocks noGrp="1"/>
          </p:cNvSpPr>
          <p:nvPr>
            <p:ph type="ftr" sz="quarter" idx="11"/>
          </p:nvPr>
        </p:nvSpPr>
        <p:spPr/>
        <p:txBody>
          <a:bodyPr/>
          <a:lstStyle/>
          <a:p>
            <a:endParaRPr lang="en-IN"/>
          </a:p>
        </p:txBody>
      </p:sp>
      <p:sp>
        <p:nvSpPr>
          <p:cNvPr id="19" name="Rectangle 18"/>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FCB01EE6-4411-4F6C-9F4A-712DF513B30E}" type="slidenum">
              <a:rPr lang="en-IN" smtClean="0"/>
              <a:pPr/>
              <a:t>‹#›</a:t>
            </a:fld>
            <a:endParaRPr lang="en-IN"/>
          </a:p>
        </p:txBody>
      </p:sp>
    </p:spTree>
    <p:extLst>
      <p:ext uri="{BB962C8B-B14F-4D97-AF65-F5344CB8AC3E}">
        <p14:creationId xmlns:p14="http://schemas.microsoft.com/office/powerpoint/2010/main" xmlns="" val="281630835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Freeform 5"/>
            <p:cNvSpPr/>
            <p:nvPr/>
          </p:nvSpPr>
          <p:spPr bwMode="gray">
            <a:xfrm rot="21010068">
              <a:off x="8490951" y="4193583"/>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370667"/>
            <a:ext cx="8825660" cy="1822514"/>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4954" y="5024967"/>
            <a:ext cx="8825659" cy="860400"/>
          </a:xfrm>
        </p:spPr>
        <p:txBody>
          <a:bodyPr anchor="t"/>
          <a:lstStyle>
            <a:lvl1pPr marL="0" indent="0" algn="l">
              <a:buNone/>
              <a:defRPr sz="2000" cap="none">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84F8B67-500D-4AF2-8F44-94E8A0A50A22}" type="datetimeFigureOut">
              <a:rPr lang="en-IN" smtClean="0"/>
              <a:pPr/>
              <a:t>23-05-2020</a:t>
            </a:fld>
            <a:endParaRPr lang="en-IN"/>
          </a:p>
        </p:txBody>
      </p:sp>
      <p:sp>
        <p:nvSpPr>
          <p:cNvPr id="5" name="Footer Placeholder 4"/>
          <p:cNvSpPr>
            <a:spLocks noGrp="1"/>
          </p:cNvSpPr>
          <p:nvPr>
            <p:ph type="ftr" sz="quarter" idx="11"/>
          </p:nvPr>
        </p:nvSpPr>
        <p:spPr/>
        <p:txBody>
          <a:bodyPr/>
          <a:lstStyle/>
          <a:p>
            <a:endParaRPr lang="en-IN"/>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FCB01EE6-4411-4F6C-9F4A-712DF513B30E}" type="slidenum">
              <a:rPr lang="en-IN" smtClean="0"/>
              <a:pPr/>
              <a:t>‹#›</a:t>
            </a:fld>
            <a:endParaRPr lang="en-IN"/>
          </a:p>
        </p:txBody>
      </p:sp>
    </p:spTree>
    <p:extLst>
      <p:ext uri="{BB962C8B-B14F-4D97-AF65-F5344CB8AC3E}">
        <p14:creationId xmlns:p14="http://schemas.microsoft.com/office/powerpoint/2010/main" xmlns="" val="315066405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n-US" smtClean="0"/>
              <a:t>Click to edit Master title style</a:t>
            </a:r>
            <a:endParaRPr lang="en-US" dirty="0"/>
          </a:p>
        </p:txBody>
      </p:sp>
      <p:sp>
        <p:nvSpPr>
          <p:cNvPr id="3" name="Text Placeholder 2"/>
          <p:cNvSpPr>
            <a:spLocks noGrp="1"/>
          </p:cNvSpPr>
          <p:nvPr>
            <p:ph type="body" idx="1"/>
          </p:nvPr>
        </p:nvSpPr>
        <p:spPr>
          <a:xfrm>
            <a:off x="1154954" y="2603502"/>
            <a:ext cx="314187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6" name="Text Placeholder 3"/>
          <p:cNvSpPr>
            <a:spLocks noGrp="1"/>
          </p:cNvSpPr>
          <p:nvPr>
            <p:ph type="body" sz="half" idx="15"/>
          </p:nvPr>
        </p:nvSpPr>
        <p:spPr>
          <a:xfrm>
            <a:off x="1154953" y="3179764"/>
            <a:ext cx="314187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Placeholder 4"/>
          <p:cNvSpPr>
            <a:spLocks noGrp="1"/>
          </p:cNvSpPr>
          <p:nvPr>
            <p:ph type="body" sz="quarter" idx="3"/>
          </p:nvPr>
        </p:nvSpPr>
        <p:spPr>
          <a:xfrm>
            <a:off x="4512721" y="2603500"/>
            <a:ext cx="3147009"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9" name="Text Placeholder 3"/>
          <p:cNvSpPr>
            <a:spLocks noGrp="1"/>
          </p:cNvSpPr>
          <p:nvPr>
            <p:ph type="body" sz="half" idx="16"/>
          </p:nvPr>
        </p:nvSpPr>
        <p:spPr>
          <a:xfrm>
            <a:off x="4512721" y="3179763"/>
            <a:ext cx="314700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Text Placeholder 4"/>
          <p:cNvSpPr>
            <a:spLocks noGrp="1"/>
          </p:cNvSpPr>
          <p:nvPr>
            <p:ph type="body" sz="quarter" idx="13"/>
          </p:nvPr>
        </p:nvSpPr>
        <p:spPr>
          <a:xfrm>
            <a:off x="7888135" y="2603501"/>
            <a:ext cx="3145730"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0" name="Text Placeholder 3"/>
          <p:cNvSpPr>
            <a:spLocks noGrp="1"/>
          </p:cNvSpPr>
          <p:nvPr>
            <p:ph type="body" sz="half" idx="17"/>
          </p:nvPr>
        </p:nvSpPr>
        <p:spPr>
          <a:xfrm>
            <a:off x="7888329" y="3179762"/>
            <a:ext cx="3145536"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cxnSp>
        <p:nvCxnSpPr>
          <p:cNvPr id="17" name="Straight Connector 16"/>
          <p:cNvCxnSpPr/>
          <p:nvPr/>
        </p:nvCxnSpPr>
        <p:spPr>
          <a:xfrm>
            <a:off x="440397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77240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984F8B67-500D-4AF2-8F44-94E8A0A50A22}" type="datetimeFigureOut">
              <a:rPr lang="en-IN" smtClean="0"/>
              <a:pPr/>
              <a:t>23-05-2020</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FCB01EE6-4411-4F6C-9F4A-712DF513B30E}" type="slidenum">
              <a:rPr lang="en-IN" smtClean="0"/>
              <a:pPr/>
              <a:t>‹#›</a:t>
            </a:fld>
            <a:endParaRPr lang="en-IN"/>
          </a:p>
        </p:txBody>
      </p:sp>
    </p:spTree>
    <p:extLst>
      <p:ext uri="{BB962C8B-B14F-4D97-AF65-F5344CB8AC3E}">
        <p14:creationId xmlns:p14="http://schemas.microsoft.com/office/powerpoint/2010/main" xmlns="" val="69340967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n-US" smtClean="0"/>
              <a:t>Click to edit Master title style</a:t>
            </a:r>
            <a:endParaRPr lang="en-US" dirty="0"/>
          </a:p>
        </p:txBody>
      </p:sp>
      <p:sp>
        <p:nvSpPr>
          <p:cNvPr id="3" name="Text Placeholder 2"/>
          <p:cNvSpPr>
            <a:spLocks noGrp="1"/>
          </p:cNvSpPr>
          <p:nvPr>
            <p:ph type="body" idx="1"/>
          </p:nvPr>
        </p:nvSpPr>
        <p:spPr>
          <a:xfrm>
            <a:off x="1154954" y="4532844"/>
            <a:ext cx="305043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9" name="Picture Placeholder 2"/>
          <p:cNvSpPr>
            <a:spLocks noGrp="1" noChangeAspect="1"/>
          </p:cNvSpPr>
          <p:nvPr>
            <p:ph type="pic" idx="15"/>
          </p:nvPr>
        </p:nvSpPr>
        <p:spPr>
          <a:xfrm>
            <a:off x="1334553"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2" name="Text Placeholder 3"/>
          <p:cNvSpPr>
            <a:spLocks noGrp="1"/>
          </p:cNvSpPr>
          <p:nvPr>
            <p:ph type="body" sz="half" idx="18"/>
          </p:nvPr>
        </p:nvSpPr>
        <p:spPr>
          <a:xfrm>
            <a:off x="1154954" y="5109106"/>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Placeholder 4"/>
          <p:cNvSpPr>
            <a:spLocks noGrp="1"/>
          </p:cNvSpPr>
          <p:nvPr>
            <p:ph type="body" sz="quarter" idx="3"/>
          </p:nvPr>
        </p:nvSpPr>
        <p:spPr>
          <a:xfrm>
            <a:off x="4568865" y="4532844"/>
            <a:ext cx="3050438" cy="576263"/>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1" name="Picture Placeholder 2"/>
          <p:cNvSpPr>
            <a:spLocks noGrp="1" noChangeAspect="1"/>
          </p:cNvSpPr>
          <p:nvPr>
            <p:ph type="pic" idx="21"/>
          </p:nvPr>
        </p:nvSpPr>
        <p:spPr>
          <a:xfrm>
            <a:off x="4748462" y="2603500"/>
            <a:ext cx="2691243"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3" name="Text Placeholder 3"/>
          <p:cNvSpPr>
            <a:spLocks noGrp="1"/>
          </p:cNvSpPr>
          <p:nvPr>
            <p:ph type="body" sz="half" idx="19"/>
          </p:nvPr>
        </p:nvSpPr>
        <p:spPr>
          <a:xfrm>
            <a:off x="4570172" y="5109105"/>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Text Placeholder 4"/>
          <p:cNvSpPr>
            <a:spLocks noGrp="1"/>
          </p:cNvSpPr>
          <p:nvPr>
            <p:ph type="body" sz="quarter" idx="13"/>
          </p:nvPr>
        </p:nvSpPr>
        <p:spPr>
          <a:xfrm>
            <a:off x="7982775" y="4532845"/>
            <a:ext cx="3051095"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2" name="Picture Placeholder 2"/>
          <p:cNvSpPr>
            <a:spLocks noGrp="1" noChangeAspect="1"/>
          </p:cNvSpPr>
          <p:nvPr>
            <p:ph type="pic" idx="22"/>
          </p:nvPr>
        </p:nvSpPr>
        <p:spPr>
          <a:xfrm>
            <a:off x="8163031"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20"/>
          </p:nvPr>
        </p:nvSpPr>
        <p:spPr>
          <a:xfrm>
            <a:off x="7982775" y="5109104"/>
            <a:ext cx="3051096"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cxnSp>
        <p:nvCxnSpPr>
          <p:cNvPr id="43" name="Straight Connector 42"/>
          <p:cNvCxnSpPr/>
          <p:nvPr/>
        </p:nvCxnSpPr>
        <p:spPr>
          <a:xfrm>
            <a:off x="440583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44" name="Straight Connector 43"/>
          <p:cNvCxnSpPr/>
          <p:nvPr/>
        </p:nvCxnSpPr>
        <p:spPr>
          <a:xfrm>
            <a:off x="7797802"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984F8B67-500D-4AF2-8F44-94E8A0A50A22}" type="datetimeFigureOut">
              <a:rPr lang="en-IN" smtClean="0"/>
              <a:pPr/>
              <a:t>23-05-2020</a:t>
            </a:fld>
            <a:endParaRPr lang="en-IN"/>
          </a:p>
        </p:txBody>
      </p:sp>
      <p:sp>
        <p:nvSpPr>
          <p:cNvPr id="8" name="Footer Placeholder 7"/>
          <p:cNvSpPr>
            <a:spLocks noGrp="1"/>
          </p:cNvSpPr>
          <p:nvPr>
            <p:ph type="ftr" sz="quarter" idx="11"/>
          </p:nvPr>
        </p:nvSpPr>
        <p:spPr>
          <a:xfrm>
            <a:off x="561111" y="6391838"/>
            <a:ext cx="3644282" cy="304801"/>
          </a:xfrm>
        </p:spPr>
        <p:txBody>
          <a:bodyPr/>
          <a:lstStyle/>
          <a:p>
            <a:endParaRPr lang="en-IN"/>
          </a:p>
        </p:txBody>
      </p:sp>
      <p:sp>
        <p:nvSpPr>
          <p:cNvPr id="9" name="Slide Number Placeholder 8"/>
          <p:cNvSpPr>
            <a:spLocks noGrp="1"/>
          </p:cNvSpPr>
          <p:nvPr>
            <p:ph type="sldNum" sz="quarter" idx="12"/>
          </p:nvPr>
        </p:nvSpPr>
        <p:spPr/>
        <p:txBody>
          <a:bodyPr/>
          <a:lstStyle/>
          <a:p>
            <a:fld id="{FCB01EE6-4411-4F6C-9F4A-712DF513B30E}" type="slidenum">
              <a:rPr lang="en-IN" smtClean="0"/>
              <a:pPr/>
              <a:t>‹#›</a:t>
            </a:fld>
            <a:endParaRPr lang="en-IN"/>
          </a:p>
        </p:txBody>
      </p:sp>
    </p:spTree>
    <p:extLst>
      <p:ext uri="{BB962C8B-B14F-4D97-AF65-F5344CB8AC3E}">
        <p14:creationId xmlns:p14="http://schemas.microsoft.com/office/powerpoint/2010/main" xmlns="" val="213961055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154954" y="2603500"/>
            <a:ext cx="8825659" cy="3416300"/>
          </a:xfrm>
        </p:spPr>
        <p:txBody>
          <a:bodyPr vert="eaVert" anchor="t" anchorCtr="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10695439" y="6391838"/>
            <a:ext cx="990599" cy="304799"/>
          </a:xfrm>
        </p:spPr>
        <p:txBody>
          <a:bodyPr/>
          <a:lstStyle/>
          <a:p>
            <a:fld id="{984F8B67-500D-4AF2-8F44-94E8A0A50A22}" type="datetimeFigureOut">
              <a:rPr lang="en-IN" smtClean="0"/>
              <a:pPr/>
              <a:t>23-05-2020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FCB01EE6-4411-4F6C-9F4A-712DF513B30E}" type="slidenum">
              <a:rPr lang="en-IN" smtClean="0"/>
              <a:pPr/>
              <a:t>‹#›</a:t>
            </a:fld>
            <a:endParaRPr lang="en-IN"/>
          </a:p>
        </p:txBody>
      </p:sp>
    </p:spTree>
    <p:extLst>
      <p:ext uri="{BB962C8B-B14F-4D97-AF65-F5344CB8AC3E}">
        <p14:creationId xmlns:p14="http://schemas.microsoft.com/office/powerpoint/2010/main" xmlns="" val="294945160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2" name="Rectangle 11"/>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Rectangle 6"/>
            <p:cNvSpPr/>
            <p:nvPr/>
          </p:nvSpPr>
          <p:spPr bwMode="gray">
            <a:xfrm>
              <a:off x="414867" y="402165"/>
              <a:ext cx="6510866"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7" name="Freeform 5"/>
            <p:cNvSpPr/>
            <p:nvPr/>
          </p:nvSpPr>
          <p:spPr bwMode="gray">
            <a:xfrm rot="5101749">
              <a:off x="6294738" y="457773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0" name="Freeform 5"/>
            <p:cNvSpPr/>
            <p:nvPr/>
          </p:nvSpPr>
          <p:spPr bwMode="gray">
            <a:xfrm rot="5400000">
              <a:off x="44492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Vertical Title 1"/>
          <p:cNvSpPr>
            <a:spLocks noGrp="1"/>
          </p:cNvSpPr>
          <p:nvPr>
            <p:ph type="title" orient="vert"/>
          </p:nvPr>
        </p:nvSpPr>
        <p:spPr>
          <a:xfrm>
            <a:off x="8585235" y="1278467"/>
            <a:ext cx="1409965" cy="4748590"/>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154954" y="1278467"/>
            <a:ext cx="6256025" cy="474859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10653104" y="6391838"/>
            <a:ext cx="992135" cy="304799"/>
          </a:xfrm>
        </p:spPr>
        <p:txBody>
          <a:bodyPr/>
          <a:lstStyle/>
          <a:p>
            <a:fld id="{984F8B67-500D-4AF2-8F44-94E8A0A50A22}" type="datetimeFigureOut">
              <a:rPr lang="en-IN" smtClean="0"/>
              <a:pPr/>
              <a:t>23-05-2020</a:t>
            </a:fld>
            <a:endParaRPr lang="en-IN"/>
          </a:p>
        </p:txBody>
      </p:sp>
      <p:sp>
        <p:nvSpPr>
          <p:cNvPr id="5" name="Footer Placeholder 4"/>
          <p:cNvSpPr>
            <a:spLocks noGrp="1"/>
          </p:cNvSpPr>
          <p:nvPr>
            <p:ph type="ftr" sz="quarter" idx="11"/>
          </p:nvPr>
        </p:nvSpPr>
        <p:spPr/>
        <p:txBody>
          <a:bodyPr/>
          <a:lstStyle/>
          <a:p>
            <a:endParaRPr lang="en-IN"/>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FCB01EE6-4411-4F6C-9F4A-712DF513B30E}" type="slidenum">
              <a:rPr lang="en-IN" smtClean="0"/>
              <a:pPr/>
              <a:t>‹#›</a:t>
            </a:fld>
            <a:endParaRPr lang="en-IN"/>
          </a:p>
        </p:txBody>
      </p:sp>
    </p:spTree>
    <p:extLst>
      <p:ext uri="{BB962C8B-B14F-4D97-AF65-F5344CB8AC3E}">
        <p14:creationId xmlns:p14="http://schemas.microsoft.com/office/powerpoint/2010/main" xmlns="" val="25216784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a:xfrm>
            <a:off x="1154954" y="2603500"/>
            <a:ext cx="8825659" cy="34163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84F8B67-500D-4AF2-8F44-94E8A0A50A22}" type="datetimeFigureOut">
              <a:rPr lang="en-IN" smtClean="0"/>
              <a:pPr/>
              <a:t>23-05-2020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FCB01EE6-4411-4F6C-9F4A-712DF513B30E}" type="slidenum">
              <a:rPr lang="en-IN" smtClean="0"/>
              <a:pPr/>
              <a:t>‹#›</a:t>
            </a:fld>
            <a:endParaRPr lang="en-IN"/>
          </a:p>
        </p:txBody>
      </p:sp>
    </p:spTree>
    <p:extLst>
      <p:ext uri="{BB962C8B-B14F-4D97-AF65-F5344CB8AC3E}">
        <p14:creationId xmlns:p14="http://schemas.microsoft.com/office/powerpoint/2010/main" xmlns="" val="29334240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bwMode="gray">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5"/>
            <p:cNvSpPr/>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677645"/>
            <a:ext cx="4351025" cy="2283824"/>
          </a:xfrm>
        </p:spPr>
        <p:txBody>
          <a:bodyPr anchor="ctr"/>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895559" y="2677644"/>
            <a:ext cx="3757545" cy="2283824"/>
          </a:xfrm>
        </p:spPr>
        <p:txBody>
          <a:bodyPr anchor="ctr"/>
          <a:lstStyle>
            <a:lvl1pPr marL="0" indent="0" algn="l">
              <a:buNone/>
              <a:defRPr sz="2000" cap="all">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84F8B67-500D-4AF2-8F44-94E8A0A50A22}" type="datetimeFigureOut">
              <a:rPr lang="en-IN" smtClean="0"/>
              <a:pPr/>
              <a:t>23-05-2020</a:t>
            </a:fld>
            <a:endParaRPr lang="en-IN"/>
          </a:p>
        </p:txBody>
      </p:sp>
      <p:sp>
        <p:nvSpPr>
          <p:cNvPr id="5" name="Footer Placeholder 4"/>
          <p:cNvSpPr>
            <a:spLocks noGrp="1"/>
          </p:cNvSpPr>
          <p:nvPr>
            <p:ph type="ftr" sz="quarter" idx="11"/>
          </p:nvPr>
        </p:nvSpPr>
        <p:spPr/>
        <p:txBody>
          <a:bodyPr/>
          <a:lstStyle/>
          <a:p>
            <a:endParaRPr lang="en-IN"/>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FCB01EE6-4411-4F6C-9F4A-712DF513B30E}" type="slidenum">
              <a:rPr lang="en-IN" smtClean="0"/>
              <a:pPr/>
              <a:t>‹#›</a:t>
            </a:fld>
            <a:endParaRPr lang="en-IN"/>
          </a:p>
        </p:txBody>
      </p:sp>
    </p:spTree>
    <p:extLst>
      <p:ext uri="{BB962C8B-B14F-4D97-AF65-F5344CB8AC3E}">
        <p14:creationId xmlns:p14="http://schemas.microsoft.com/office/powerpoint/2010/main" xmlns="" val="21986004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154954" y="2603500"/>
            <a:ext cx="4825158" cy="3416301"/>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208712" y="2603500"/>
            <a:ext cx="4825159" cy="3416300"/>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984F8B67-500D-4AF2-8F44-94E8A0A50A22}" type="datetimeFigureOut">
              <a:rPr lang="en-IN" smtClean="0"/>
              <a:pPr/>
              <a:t>23-05-2020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FCB01EE6-4411-4F6C-9F4A-712DF513B30E}" type="slidenum">
              <a:rPr lang="en-IN" smtClean="0"/>
              <a:pPr/>
              <a:t>‹#›</a:t>
            </a:fld>
            <a:endParaRPr lang="en-IN"/>
          </a:p>
        </p:txBody>
      </p:sp>
    </p:spTree>
    <p:extLst>
      <p:ext uri="{BB962C8B-B14F-4D97-AF65-F5344CB8AC3E}">
        <p14:creationId xmlns:p14="http://schemas.microsoft.com/office/powerpoint/2010/main" xmlns="" val="16150897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1154954" y="2603500"/>
            <a:ext cx="4825157"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154954" y="3179762"/>
            <a:ext cx="4825158" cy="2840039"/>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208712" y="2603500"/>
            <a:ext cx="482515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208712" y="3179762"/>
            <a:ext cx="4825159" cy="2840039"/>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984F8B67-500D-4AF2-8F44-94E8A0A50A22}" type="datetimeFigureOut">
              <a:rPr lang="en-IN" smtClean="0"/>
              <a:pPr/>
              <a:t>23-05-2020</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FCB01EE6-4411-4F6C-9F4A-712DF513B30E}" type="slidenum">
              <a:rPr lang="en-IN" smtClean="0"/>
              <a:pPr/>
              <a:t>‹#›</a:t>
            </a:fld>
            <a:endParaRPr lang="en-IN"/>
          </a:p>
        </p:txBody>
      </p:sp>
    </p:spTree>
    <p:extLst>
      <p:ext uri="{BB962C8B-B14F-4D97-AF65-F5344CB8AC3E}">
        <p14:creationId xmlns:p14="http://schemas.microsoft.com/office/powerpoint/2010/main" xmlns="" val="7796789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9" name="Title 1"/>
          <p:cNvSpPr>
            <a:spLocks noGrp="1"/>
          </p:cNvSpPr>
          <p:nvPr>
            <p:ph type="title"/>
          </p:nvPr>
        </p:nvSpPr>
        <p:spPr>
          <a:xfrm>
            <a:off x="1154954" y="973668"/>
            <a:ext cx="8761413" cy="706964"/>
          </a:xfrm>
        </p:spPr>
        <p:txBody>
          <a:bodyPr/>
          <a:lstStyle>
            <a:lvl1pPr>
              <a:defRPr/>
            </a:lvl1p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984F8B67-500D-4AF2-8F44-94E8A0A50A22}" type="datetimeFigureOut">
              <a:rPr lang="en-IN" smtClean="0"/>
              <a:pPr/>
              <a:t>23-05-2020</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FCB01EE6-4411-4F6C-9F4A-712DF513B30E}" type="slidenum">
              <a:rPr lang="en-IN" smtClean="0"/>
              <a:pPr/>
              <a:t>‹#›</a:t>
            </a:fld>
            <a:endParaRPr lang="en-IN"/>
          </a:p>
        </p:txBody>
      </p:sp>
    </p:spTree>
    <p:extLst>
      <p:ext uri="{BB962C8B-B14F-4D97-AF65-F5344CB8AC3E}">
        <p14:creationId xmlns:p14="http://schemas.microsoft.com/office/powerpoint/2010/main" xmlns="" val="25462035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84F8B67-500D-4AF2-8F44-94E8A0A50A22}" type="datetimeFigureOut">
              <a:rPr lang="en-IN" smtClean="0"/>
              <a:pPr/>
              <a:t>23-05-2020</a:t>
            </a:fld>
            <a:endParaRPr lang="en-IN"/>
          </a:p>
        </p:txBody>
      </p:sp>
      <p:sp>
        <p:nvSpPr>
          <p:cNvPr id="3" name="Footer Placeholder 2"/>
          <p:cNvSpPr>
            <a:spLocks noGrp="1"/>
          </p:cNvSpPr>
          <p:nvPr>
            <p:ph type="ftr" sz="quarter" idx="11"/>
          </p:nvPr>
        </p:nvSpPr>
        <p:spPr/>
        <p:txBody>
          <a:bodyPr/>
          <a:lstStyle/>
          <a:p>
            <a:endParaRPr lang="en-IN"/>
          </a:p>
        </p:txBody>
      </p:sp>
      <p:sp>
        <p:nvSpPr>
          <p:cNvPr id="7" name="Rectangle 6"/>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p:txBody>
          <a:bodyPr/>
          <a:lstStyle/>
          <a:p>
            <a:fld id="{FCB01EE6-4411-4F6C-9F4A-712DF513B30E}" type="slidenum">
              <a:rPr lang="en-IN" smtClean="0"/>
              <a:pPr/>
              <a:t>‹#›</a:t>
            </a:fld>
            <a:endParaRPr lang="en-IN"/>
          </a:p>
        </p:txBody>
      </p:sp>
    </p:spTree>
    <p:extLst>
      <p:ext uri="{BB962C8B-B14F-4D97-AF65-F5344CB8AC3E}">
        <p14:creationId xmlns:p14="http://schemas.microsoft.com/office/powerpoint/2010/main" xmlns="" val="39240747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5"/>
            <p:cNvSpPr/>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295400"/>
            <a:ext cx="2793158" cy="1600200"/>
          </a:xfrm>
        </p:spPr>
        <p:txBody>
          <a:bodyPr anchor="b"/>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5781146" y="1447800"/>
            <a:ext cx="5190066" cy="4572000"/>
          </a:xfrm>
        </p:spPr>
        <p:txBody>
          <a:bodyPr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bwMode="gray">
          <a:xfrm>
            <a:off x="1154954" y="3129280"/>
            <a:ext cx="2793158" cy="2895599"/>
          </a:xfrm>
        </p:spPr>
        <p:txBody>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84F8B67-500D-4AF2-8F44-94E8A0A50A22}" type="datetimeFigureOut">
              <a:rPr lang="en-IN" smtClean="0"/>
              <a:pPr/>
              <a:t>23-05-2020</a:t>
            </a:fld>
            <a:endParaRPr lang="en-IN"/>
          </a:p>
        </p:txBody>
      </p:sp>
      <p:sp>
        <p:nvSpPr>
          <p:cNvPr id="6" name="Footer Placeholder 5"/>
          <p:cNvSpPr>
            <a:spLocks noGrp="1"/>
          </p:cNvSpPr>
          <p:nvPr>
            <p:ph type="ftr" sz="quarter" idx="11"/>
          </p:nvPr>
        </p:nvSpPr>
        <p:spPr/>
        <p:txBody>
          <a:bodyPr/>
          <a:lstStyle/>
          <a:p>
            <a:endParaRPr lang="en-IN"/>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FCB01EE6-4411-4F6C-9F4A-712DF513B30E}" type="slidenum">
              <a:rPr lang="en-IN" smtClean="0"/>
              <a:pPr/>
              <a:t>‹#›</a:t>
            </a:fld>
            <a:endParaRPr lang="en-IN"/>
          </a:p>
        </p:txBody>
      </p:sp>
    </p:spTree>
    <p:extLst>
      <p:ext uri="{BB962C8B-B14F-4D97-AF65-F5344CB8AC3E}">
        <p14:creationId xmlns:p14="http://schemas.microsoft.com/office/powerpoint/2010/main" xmlns="" val="23724902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693333"/>
            <a:ext cx="3865134" cy="1735667"/>
          </a:xfrm>
        </p:spPr>
        <p:txBody>
          <a:bodyPr anchor="b">
            <a:normAutofit/>
          </a:bodyPr>
          <a:lstStyle>
            <a:lvl1pPr algn="l">
              <a:defRPr sz="36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547870" y="1143000"/>
            <a:ext cx="3227193"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marL="0" lvl="0" indent="0" algn="ctr">
              <a:buNone/>
            </a:pPr>
            <a:r>
              <a:rPr lang="en-US" smtClean="0"/>
              <a:t>Click icon to add picture</a:t>
            </a:r>
            <a:endParaRPr lang="en-US" dirty="0"/>
          </a:p>
        </p:txBody>
      </p:sp>
      <p:sp>
        <p:nvSpPr>
          <p:cNvPr id="4" name="Text Placeholder 3"/>
          <p:cNvSpPr>
            <a:spLocks noGrp="1"/>
          </p:cNvSpPr>
          <p:nvPr>
            <p:ph type="body" sz="half" idx="2"/>
          </p:nvPr>
        </p:nvSpPr>
        <p:spPr bwMode="gray">
          <a:xfrm>
            <a:off x="1154954" y="3657600"/>
            <a:ext cx="3859212" cy="1371600"/>
          </a:xfrm>
        </p:spPr>
        <p:txBody>
          <a:bodyPr>
            <a:normAutofit/>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84F8B67-500D-4AF2-8F44-94E8A0A50A22}" type="datetimeFigureOut">
              <a:rPr lang="en-IN" smtClean="0"/>
              <a:pPr/>
              <a:t>23-05-2020</a:t>
            </a:fld>
            <a:endParaRPr lang="en-IN"/>
          </a:p>
        </p:txBody>
      </p:sp>
      <p:sp>
        <p:nvSpPr>
          <p:cNvPr id="6" name="Footer Placeholder 5"/>
          <p:cNvSpPr>
            <a:spLocks noGrp="1"/>
          </p:cNvSpPr>
          <p:nvPr>
            <p:ph type="ftr" sz="quarter" idx="11"/>
          </p:nvPr>
        </p:nvSpPr>
        <p:spPr/>
        <p:txBody>
          <a:bodyPr/>
          <a:lstStyle/>
          <a:p>
            <a:endParaRPr lang="en-IN"/>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FCB01EE6-4411-4F6C-9F4A-712DF513B30E}" type="slidenum">
              <a:rPr lang="en-IN" smtClean="0"/>
              <a:pPr/>
              <a:t>‹#›</a:t>
            </a:fld>
            <a:endParaRPr lang="en-IN"/>
          </a:p>
        </p:txBody>
      </p:sp>
    </p:spTree>
    <p:extLst>
      <p:ext uri="{BB962C8B-B14F-4D97-AF65-F5344CB8AC3E}">
        <p14:creationId xmlns:p14="http://schemas.microsoft.com/office/powerpoint/2010/main" xmlns="" val="30288889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7" name="Rectangle 6"/>
            <p:cNvSpPr/>
            <p:nvPr/>
          </p:nvSpPr>
          <p:spPr>
            <a:xfrm>
              <a:off x="0" y="0"/>
              <a:ext cx="12192000" cy="6858000"/>
            </a:xfrm>
            <a:prstGeom prst="rect">
              <a:avLst/>
            </a:prstGeom>
            <a:blipFill>
              <a:blip r:embed="rId19">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Freeform 5"/>
            <p:cNvSpPr/>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4"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Placeholder 1"/>
          <p:cNvSpPr>
            <a:spLocks noGrp="1"/>
          </p:cNvSpPr>
          <p:nvPr>
            <p:ph type="title"/>
          </p:nvPr>
        </p:nvSpPr>
        <p:spPr bwMode="gray">
          <a:xfrm>
            <a:off x="1154954" y="973668"/>
            <a:ext cx="8761413" cy="706964"/>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1154954" y="2603500"/>
            <a:ext cx="8761413" cy="34163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653104" y="6391838"/>
            <a:ext cx="990599" cy="304799"/>
          </a:xfrm>
          <a:prstGeom prst="rect">
            <a:avLst/>
          </a:prstGeom>
        </p:spPr>
        <p:txBody>
          <a:bodyPr vert="horz" lIns="91440" tIns="45720" rIns="91440" bIns="45720" rtlCol="0" anchor="ctr"/>
          <a:lstStyle>
            <a:lvl1pPr algn="r">
              <a:defRPr sz="1000" b="1" i="0">
                <a:solidFill>
                  <a:schemeClr val="accent1"/>
                </a:solidFill>
              </a:defRPr>
            </a:lvl1pPr>
          </a:lstStyle>
          <a:p>
            <a:fld id="{984F8B67-500D-4AF2-8F44-94E8A0A50A22}" type="datetimeFigureOut">
              <a:rPr lang="en-IN" smtClean="0"/>
              <a:pPr/>
              <a:t>23-05-2020</a:t>
            </a:fld>
            <a:endParaRPr lang="en-IN"/>
          </a:p>
        </p:txBody>
      </p:sp>
      <p:sp>
        <p:nvSpPr>
          <p:cNvPr id="5" name="Footer Placeholder 4"/>
          <p:cNvSpPr>
            <a:spLocks noGrp="1"/>
          </p:cNvSpPr>
          <p:nvPr>
            <p:ph type="ftr" sz="quarter" idx="3"/>
          </p:nvPr>
        </p:nvSpPr>
        <p:spPr>
          <a:xfrm>
            <a:off x="561110" y="6391838"/>
            <a:ext cx="3859795" cy="304801"/>
          </a:xfrm>
          <a:prstGeom prst="rect">
            <a:avLst/>
          </a:prstGeom>
        </p:spPr>
        <p:txBody>
          <a:bodyPr vert="horz" lIns="91440" tIns="45720" rIns="91440" bIns="45720" rtlCol="0" anchor="ctr"/>
          <a:lstStyle>
            <a:lvl1pPr algn="l">
              <a:defRPr sz="1000" b="1" i="0">
                <a:solidFill>
                  <a:schemeClr val="accent1"/>
                </a:solidFill>
              </a:defRPr>
            </a:lvl1pPr>
          </a:lstStyle>
          <a:p>
            <a:endParaRPr lang="en-IN"/>
          </a:p>
        </p:txBody>
      </p:sp>
      <p:sp>
        <p:nvSpPr>
          <p:cNvPr id="21" name="Rectangle 2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bg1"/>
                </a:solidFill>
              </a:defRPr>
            </a:lvl1pPr>
          </a:lstStyle>
          <a:p>
            <a:fld id="{FCB01EE6-4411-4F6C-9F4A-712DF513B30E}" type="slidenum">
              <a:rPr lang="en-IN" smtClean="0"/>
              <a:pPr/>
              <a:t>‹#›</a:t>
            </a:fld>
            <a:endParaRPr lang="en-IN"/>
          </a:p>
        </p:txBody>
      </p:sp>
    </p:spTree>
    <p:extLst>
      <p:ext uri="{BB962C8B-B14F-4D97-AF65-F5344CB8AC3E}">
        <p14:creationId xmlns:p14="http://schemas.microsoft.com/office/powerpoint/2010/main" xmlns="" val="214445771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87221" y="756356"/>
            <a:ext cx="8880867" cy="2700225"/>
          </a:xfrm>
        </p:spPr>
        <p:txBody>
          <a:bodyPr/>
          <a:lstStyle/>
          <a:p>
            <a:pPr algn="ctr"/>
            <a:r>
              <a:rPr lang="en-IN" dirty="0" smtClean="0">
                <a:latin typeface="Times New Roman" panose="02020603050405020304" pitchFamily="18" charset="0"/>
                <a:cs typeface="Times New Roman" panose="02020603050405020304" pitchFamily="18" charset="0"/>
              </a:rPr>
              <a:t>welcome</a:t>
            </a:r>
            <a:endParaRPr lang="en-IN" dirty="0">
              <a:latin typeface="Times New Roman" panose="02020603050405020304" pitchFamily="18" charset="0"/>
              <a:cs typeface="Times New Roman" panose="02020603050405020304" pitchFamily="18" charset="0"/>
            </a:endParaRPr>
          </a:p>
        </p:txBody>
      </p:sp>
      <p:sp>
        <p:nvSpPr>
          <p:cNvPr id="3" name="Subtitle 2"/>
          <p:cNvSpPr>
            <a:spLocks noGrp="1"/>
          </p:cNvSpPr>
          <p:nvPr>
            <p:ph type="subTitle" idx="1"/>
          </p:nvPr>
        </p:nvSpPr>
        <p:spPr>
          <a:xfrm>
            <a:off x="1154955" y="3544712"/>
            <a:ext cx="8824423" cy="1253066"/>
          </a:xfrm>
        </p:spPr>
        <p:txBody>
          <a:bodyPr>
            <a:noAutofit/>
          </a:bodyPr>
          <a:lstStyle/>
          <a:p>
            <a:pPr algn="ctr"/>
            <a:r>
              <a:rPr lang="en-IN" sz="2400" b="1" dirty="0" smtClean="0">
                <a:latin typeface="Times New Roman" pitchFamily="18" charset="0"/>
                <a:cs typeface="Times New Roman" pitchFamily="18" charset="0"/>
              </a:rPr>
              <a:t>K.DEEPA</a:t>
            </a:r>
          </a:p>
          <a:p>
            <a:pPr algn="ctr"/>
            <a:r>
              <a:rPr lang="en-IN" sz="2400" b="1" dirty="0" smtClean="0">
                <a:latin typeface="Times New Roman" pitchFamily="18" charset="0"/>
                <a:cs typeface="Times New Roman" pitchFamily="18" charset="0"/>
              </a:rPr>
              <a:t>ASSISTANT PROFESSOR OF ENGLISH</a:t>
            </a:r>
          </a:p>
          <a:p>
            <a:pPr algn="ctr"/>
            <a:r>
              <a:rPr lang="en-IN" sz="2400" b="1" dirty="0" smtClean="0">
                <a:latin typeface="Times New Roman" pitchFamily="18" charset="0"/>
                <a:cs typeface="Times New Roman" pitchFamily="18" charset="0"/>
              </a:rPr>
              <a:t>BON SECOURS COLLEGE FOR WOMEN – THANJAVUR.</a:t>
            </a:r>
            <a:endParaRPr lang="en-IN" sz="2400" b="1" dirty="0">
              <a:latin typeface="Times New Roman" pitchFamily="18" charset="0"/>
              <a:cs typeface="Times New Roman" pitchFamily="18" charset="0"/>
            </a:endParaRPr>
          </a:p>
        </p:txBody>
      </p:sp>
    </p:spTree>
    <p:extLst>
      <p:ext uri="{BB962C8B-B14F-4D97-AF65-F5344CB8AC3E}">
        <p14:creationId xmlns:p14="http://schemas.microsoft.com/office/powerpoint/2010/main" xmlns="" val="148807932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Fourth Canto</a:t>
            </a:r>
            <a:br>
              <a:rPr lang="en-US" b="1" dirty="0" smtClean="0"/>
            </a:br>
            <a:endParaRPr lang="en-IN" dirty="0"/>
          </a:p>
        </p:txBody>
      </p:sp>
      <p:sp>
        <p:nvSpPr>
          <p:cNvPr id="3" name="Content Placeholder 2"/>
          <p:cNvSpPr>
            <a:spLocks noGrp="1"/>
          </p:cNvSpPr>
          <p:nvPr>
            <p:ph idx="1"/>
          </p:nvPr>
        </p:nvSpPr>
        <p:spPr>
          <a:xfrm>
            <a:off x="1154954" y="2603500"/>
            <a:ext cx="8825659" cy="2374900"/>
          </a:xfrm>
        </p:spPr>
        <p:txBody>
          <a:bodyPr>
            <a:normAutofit fontScale="25000" lnSpcReduction="20000"/>
          </a:bodyPr>
          <a:lstStyle/>
          <a:p>
            <a:pPr>
              <a:buNone/>
            </a:pPr>
            <a:r>
              <a:rPr lang="en-US" sz="2400" dirty="0" smtClean="0"/>
              <a:t> </a:t>
            </a:r>
          </a:p>
          <a:p>
            <a:r>
              <a:rPr lang="en-US" sz="4800" b="1" dirty="0" smtClean="0">
                <a:latin typeface="Times New Roman" pitchFamily="18" charset="0"/>
                <a:cs typeface="Times New Roman" pitchFamily="18" charset="0"/>
              </a:rPr>
              <a:t>Whereas </a:t>
            </a:r>
            <a:r>
              <a:rPr lang="en-US" sz="4800" b="1" dirty="0" smtClean="0">
                <a:latin typeface="Times New Roman" pitchFamily="18" charset="0"/>
                <a:cs typeface="Times New Roman" pitchFamily="18" charset="0"/>
              </a:rPr>
              <a:t>the cantos one to three began with "O wild West Wind" and "Thou" (15, 29) and were clearly directed to the wind, there is a change in the fourth canto. The focus is no more on the "wind", but on the speaker who says "If I ..." (43–44). Until this part, the poem has appeared very anonymous and was only concentrated on the wind and its forces so that the author of the poem was more or less forgotten. Pirie calls this "the suppression of personality" which finally vanishes at that part of the poem. It becomes more and more clear that what the author talks about now is himself. That this must be true, shows the frequency of the author's use of the first-person pronouns "I" (43–44, 48, 51, 54), "my" (48, 52), and "me" (53). These pronouns appear nine times in the fourth canto. Certainly the author wants to </a:t>
            </a:r>
            <a:r>
              <a:rPr lang="en-US" sz="4800" b="1" dirty="0" err="1" smtClean="0">
                <a:latin typeface="Times New Roman" pitchFamily="18" charset="0"/>
                <a:cs typeface="Times New Roman" pitchFamily="18" charset="0"/>
              </a:rPr>
              <a:t>dramatise</a:t>
            </a:r>
            <a:r>
              <a:rPr lang="en-US" sz="4800" b="1" dirty="0" smtClean="0">
                <a:latin typeface="Times New Roman" pitchFamily="18" charset="0"/>
                <a:cs typeface="Times New Roman" pitchFamily="18" charset="0"/>
              </a:rPr>
              <a:t> the atmosphere so that the reader recalls the situation of canto one to three. He achieves this by using the same pictures of the previous cantos in this one. Whereas these pictures, such as "leaf", "cloud", and "wave" have existed only together with the wind, they are now existing with the author. The author thinks about being one of them and says "If I were a . . ." (43 ff.). Shelley here identifies himself with the wind, although he knows that he cannot do that, because it is impossible for someone to put all the things he has learned from life aside and enter a "world of innocence". That Shelley is deeply aware of his </a:t>
            </a:r>
            <a:r>
              <a:rPr lang="en-US" sz="4800" b="1" dirty="0" err="1" smtClean="0">
                <a:latin typeface="Times New Roman" pitchFamily="18" charset="0"/>
                <a:cs typeface="Times New Roman" pitchFamily="18" charset="0"/>
              </a:rPr>
              <a:t>closedness</a:t>
            </a:r>
            <a:r>
              <a:rPr lang="en-US" sz="4800" b="1" dirty="0" smtClean="0">
                <a:latin typeface="Times New Roman" pitchFamily="18" charset="0"/>
                <a:cs typeface="Times New Roman" pitchFamily="18" charset="0"/>
              </a:rPr>
              <a:t> in life and his identity shows his command in line 53. There he says "Oh, lift me up as a wave, a leaf, a cloud" (53). He knows that this is something impossible to achieve, but he does not stop praying for it. The only chance Shelley sees to make his prayer and wish for a new identity with the Wind come true is by pain or death, as death leads to rebirth. So, he wants to "fall upon the thorns of life" and "bleed" (54). </a:t>
            </a:r>
            <a:r>
              <a:rPr lang="en-US" sz="4800" b="1" dirty="0" smtClean="0">
                <a:latin typeface="Times New Roman" pitchFamily="18" charset="0"/>
                <a:cs typeface="Times New Roman" pitchFamily="18" charset="0"/>
              </a:rPr>
              <a:t>At </a:t>
            </a:r>
            <a:r>
              <a:rPr lang="en-US" sz="4800" b="1" dirty="0" smtClean="0">
                <a:latin typeface="Times New Roman" pitchFamily="18" charset="0"/>
                <a:cs typeface="Times New Roman" pitchFamily="18" charset="0"/>
              </a:rPr>
              <a:t>the end of the canto the poet tells us that "a heavy weight of hours has </a:t>
            </a:r>
            <a:r>
              <a:rPr lang="en-US" sz="4800" b="1" dirty="0" err="1" smtClean="0">
                <a:latin typeface="Times New Roman" pitchFamily="18" charset="0"/>
                <a:cs typeface="Times New Roman" pitchFamily="18" charset="0"/>
              </a:rPr>
              <a:t>chain'd</a:t>
            </a:r>
            <a:r>
              <a:rPr lang="en-US" sz="4800" b="1" dirty="0" smtClean="0">
                <a:latin typeface="Times New Roman" pitchFamily="18" charset="0"/>
                <a:cs typeface="Times New Roman" pitchFamily="18" charset="0"/>
              </a:rPr>
              <a:t> and </a:t>
            </a:r>
            <a:r>
              <a:rPr lang="en-US" sz="4800" b="1" dirty="0" err="1" smtClean="0">
                <a:latin typeface="Times New Roman" pitchFamily="18" charset="0"/>
                <a:cs typeface="Times New Roman" pitchFamily="18" charset="0"/>
              </a:rPr>
              <a:t>bow'd</a:t>
            </a:r>
            <a:r>
              <a:rPr lang="en-US" sz="4800" b="1" dirty="0" smtClean="0">
                <a:latin typeface="Times New Roman" pitchFamily="18" charset="0"/>
                <a:cs typeface="Times New Roman" pitchFamily="18" charset="0"/>
              </a:rPr>
              <a:t>" (55). This may be a reference to the years that have passed and "chained and bowed" (55) the hope of the people who fought for freedom and were literally imprisoned. With this knowledge, the West Wind becomes a different meaning. The wind is the "uncontrollable" (47) who is "</a:t>
            </a:r>
            <a:r>
              <a:rPr lang="en-US" sz="4800" b="1" dirty="0" err="1" smtClean="0">
                <a:latin typeface="Times New Roman" pitchFamily="18" charset="0"/>
                <a:cs typeface="Times New Roman" pitchFamily="18" charset="0"/>
              </a:rPr>
              <a:t>tameless</a:t>
            </a:r>
            <a:r>
              <a:rPr lang="en-US" sz="4800" b="1" dirty="0" smtClean="0">
                <a:latin typeface="Times New Roman" pitchFamily="18" charset="0"/>
                <a:cs typeface="Times New Roman" pitchFamily="18" charset="0"/>
              </a:rPr>
              <a:t>" </a:t>
            </a:r>
            <a:r>
              <a:rPr lang="en-US" sz="4800" b="1" dirty="0" smtClean="0">
                <a:latin typeface="Times New Roman" pitchFamily="18" charset="0"/>
                <a:cs typeface="Times New Roman" pitchFamily="18" charset="0"/>
              </a:rPr>
              <a:t>. </a:t>
            </a:r>
            <a:endParaRPr lang="en-US" sz="4800" b="1" dirty="0" smtClean="0">
              <a:latin typeface="Times New Roman" pitchFamily="18" charset="0"/>
              <a:cs typeface="Times New Roman" pitchFamily="18" charset="0"/>
            </a:endParaRPr>
          </a:p>
          <a:p>
            <a:r>
              <a:rPr lang="en-US" sz="4800" b="1" dirty="0" smtClean="0">
                <a:latin typeface="Times New Roman" pitchFamily="18" charset="0"/>
                <a:cs typeface="Times New Roman" pitchFamily="18" charset="0"/>
              </a:rPr>
              <a:t>One more thing that one should mention is that this canto sounds like a kind of prayer or confession of the poet. This confession does not address God and therefore sounds very impersonal. </a:t>
            </a:r>
          </a:p>
          <a:p>
            <a:r>
              <a:rPr lang="en-US" sz="5600" b="1" dirty="0" smtClean="0">
                <a:latin typeface="Times New Roman" pitchFamily="18" charset="0"/>
                <a:cs typeface="Times New Roman" pitchFamily="18" charset="0"/>
              </a:rPr>
              <a:t>Shelley also changes his use of metaphors in this canto. In the first cantos the wind was a metaphor explained at full length. Now the metaphors are only weakly presented—"the thorns of life" (54). Shelley also leaves out the fourth element: the fire. In the previous cantos he wrote about the earth, the air and the water. The reader now expects the fire—but it is not there. This leads to a break in the symmetry. </a:t>
            </a:r>
          </a:p>
          <a:p>
            <a:endParaRPr lang="en-US" sz="5600" dirty="0" smtClean="0">
              <a:latin typeface="Times New Roman" pitchFamily="18" charset="0"/>
              <a:cs typeface="Times New Roman" pitchFamily="18" charset="0"/>
            </a:endParaRPr>
          </a:p>
          <a:p>
            <a:endParaRPr lang="en-IN" sz="2100"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320542024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25000" lnSpcReduction="20000"/>
          </a:bodyPr>
          <a:lstStyle/>
          <a:p>
            <a:pPr>
              <a:buNone/>
            </a:pPr>
            <a:r>
              <a:rPr lang="en-US" sz="2400" dirty="0" smtClean="0"/>
              <a:t> </a:t>
            </a:r>
          </a:p>
          <a:p>
            <a:r>
              <a:rPr lang="en-US" sz="4000" b="1" dirty="0" smtClean="0">
                <a:latin typeface="Times New Roman" pitchFamily="18" charset="0"/>
                <a:cs typeface="Times New Roman" pitchFamily="18" charset="0"/>
              </a:rPr>
              <a:t>Again </a:t>
            </a:r>
            <a:r>
              <a:rPr lang="en-US" sz="4000" b="1" dirty="0" smtClean="0">
                <a:latin typeface="Times New Roman" pitchFamily="18" charset="0"/>
                <a:cs typeface="Times New Roman" pitchFamily="18" charset="0"/>
              </a:rPr>
              <a:t>and again the wind is very important in this last canto. At the beginning of the poem the wind was only capable of blowing the leaves from the trees. In the previous canto the poet identified himself with the leaves. In this canto the wind is now capable of using both of these things mentioned before. </a:t>
            </a:r>
            <a:r>
              <a:rPr lang="en-US" sz="4000" b="1" dirty="0" smtClean="0">
                <a:latin typeface="Times New Roman" pitchFamily="18" charset="0"/>
                <a:cs typeface="Times New Roman" pitchFamily="18" charset="0"/>
              </a:rPr>
              <a:t>Everything </a:t>
            </a:r>
            <a:r>
              <a:rPr lang="en-US" sz="4000" b="1" dirty="0" smtClean="0">
                <a:latin typeface="Times New Roman" pitchFamily="18" charset="0"/>
                <a:cs typeface="Times New Roman" pitchFamily="18" charset="0"/>
              </a:rPr>
              <a:t>that had been said before was part of the elements—wind, earth, and water. Now the fourth element comes in: the fire. </a:t>
            </a:r>
          </a:p>
          <a:p>
            <a:r>
              <a:rPr lang="en-US" sz="4000" b="1" dirty="0" smtClean="0">
                <a:latin typeface="Times New Roman" pitchFamily="18" charset="0"/>
                <a:cs typeface="Times New Roman" pitchFamily="18" charset="0"/>
              </a:rPr>
              <a:t>There is also a confrontation in this canto: Whereas in line 57 Shelley writes "me thy", there is "thou me" in line 62. These pronouns appear seven times in the fifth canto. This "signals a restored confidence, if not in the poet’s own abilities, at least in his capacity to communicate with [. . .] the Wind". </a:t>
            </a:r>
          </a:p>
          <a:p>
            <a:r>
              <a:rPr lang="en-US" sz="4000" b="1" dirty="0" smtClean="0">
                <a:latin typeface="Times New Roman" pitchFamily="18" charset="0"/>
                <a:cs typeface="Times New Roman" pitchFamily="18" charset="0"/>
              </a:rPr>
              <a:t>It is also necessary to mention that the first-person pronouns again appear in a great frequency; but the possessive pronoun "my" predominates. Unlike the frequent use of the "I" in the previous canto that made the canto sound self-conscious, this canto might now sound self-possessed. The canto is no more a request or a prayer as it had been in the fourth canto—it is a demand. The poet becomes the wind's instrument, his "lyre" (57). This is a symbol of the poet's own passivity towards the wind; he becomes his musician and the wind's breath becomes his breath. The poet's attitude—towards the wind has changed: in the first canto the wind has been an "enchanter" (3), now the wind has become an "incantation" (65). </a:t>
            </a:r>
          </a:p>
          <a:p>
            <a:r>
              <a:rPr lang="en-US" sz="4000" b="1" dirty="0" smtClean="0">
                <a:latin typeface="Times New Roman" pitchFamily="18" charset="0"/>
                <a:cs typeface="Times New Roman" pitchFamily="18" charset="0"/>
              </a:rPr>
              <a:t>And there is another contrast between the two last cantos: in the fourth canto the poet had articulated himself in singular: "a leaf" (43, 53), "a cloud" (44, 53), "A wave" (45, 53) and "One too like thee" (56). In this canto, the "sense of personality as vulnerably </a:t>
            </a:r>
            <a:r>
              <a:rPr lang="en-US" sz="4000" b="1" dirty="0" err="1" smtClean="0">
                <a:latin typeface="Times New Roman" pitchFamily="18" charset="0"/>
                <a:cs typeface="Times New Roman" pitchFamily="18" charset="0"/>
              </a:rPr>
              <a:t>individualised</a:t>
            </a:r>
            <a:r>
              <a:rPr lang="en-US" sz="4000" b="1" dirty="0" smtClean="0">
                <a:latin typeface="Times New Roman" pitchFamily="18" charset="0"/>
                <a:cs typeface="Times New Roman" pitchFamily="18" charset="0"/>
              </a:rPr>
              <a:t> led to self-doubt" and the greatest fear was that what was "</a:t>
            </a:r>
            <a:r>
              <a:rPr lang="en-US" sz="4000" b="1" dirty="0" err="1" smtClean="0">
                <a:latin typeface="Times New Roman" pitchFamily="18" charset="0"/>
                <a:cs typeface="Times New Roman" pitchFamily="18" charset="0"/>
              </a:rPr>
              <a:t>tameless</a:t>
            </a:r>
            <a:r>
              <a:rPr lang="en-US" sz="4000" b="1" dirty="0" smtClean="0">
                <a:latin typeface="Times New Roman" pitchFamily="18" charset="0"/>
                <a:cs typeface="Times New Roman" pitchFamily="18" charset="0"/>
              </a:rPr>
              <a:t>, and swift, and proud" (56) will stay "</a:t>
            </a:r>
            <a:r>
              <a:rPr lang="en-US" sz="4000" b="1" dirty="0" err="1" smtClean="0">
                <a:latin typeface="Times New Roman" pitchFamily="18" charset="0"/>
                <a:cs typeface="Times New Roman" pitchFamily="18" charset="0"/>
              </a:rPr>
              <a:t>chain'd</a:t>
            </a:r>
            <a:r>
              <a:rPr lang="en-US" sz="4000" b="1" dirty="0" smtClean="0">
                <a:latin typeface="Times New Roman" pitchFamily="18" charset="0"/>
                <a:cs typeface="Times New Roman" pitchFamily="18" charset="0"/>
              </a:rPr>
              <a:t> and </a:t>
            </a:r>
            <a:r>
              <a:rPr lang="en-US" sz="4000" b="1" dirty="0" err="1" smtClean="0">
                <a:latin typeface="Times New Roman" pitchFamily="18" charset="0"/>
                <a:cs typeface="Times New Roman" pitchFamily="18" charset="0"/>
              </a:rPr>
              <a:t>bow'd</a:t>
            </a:r>
            <a:r>
              <a:rPr lang="en-US" sz="4000" b="1" dirty="0" smtClean="0">
                <a:latin typeface="Times New Roman" pitchFamily="18" charset="0"/>
                <a:cs typeface="Times New Roman" pitchFamily="18" charset="0"/>
              </a:rPr>
              <a:t>" (55). The last canto differs from that. The poet in this canto uses plural forms, for example, "my leaves" (58, 64), "thy harmonies" (59), "my thoughts" (63), "ashes and sparks" (67) and "my lips" (68). By the use of the plural, the poet is able to show that there is some kind of peace and pride in his words. It even seems as if he has redefined himself because the uncertainty of the previous canto has been blown away. The "leaves" merge with those of an entire forest and "Will" become components in a whole tumult of mighty harmonies. The use of this "Will" (60) is certainly a reference to the future. Through the future meaning, the poem itself does not only sound as something that might have happened in the past, but it may even be a kind of "prophecy" (69) for what might come—the future. </a:t>
            </a:r>
          </a:p>
          <a:p>
            <a:r>
              <a:rPr lang="en-US" sz="4000" b="1" dirty="0" smtClean="0">
                <a:latin typeface="Times New Roman" pitchFamily="18" charset="0"/>
                <a:cs typeface="Times New Roman" pitchFamily="18" charset="0"/>
              </a:rPr>
              <a:t>At last, Shelley again calls the Wind in a kind of prayer and even wants him to be "his" Spirit: "My spirit! Be thou me, impetuous one!" (62). Like the leaves of the trees in a forest, his leaves will fall and decay and will perhaps soon flourish again when the spring comes. That may be why he is looking forward to the spring and asks at the end of the last canto "If Winter comes, can Spring be far behind?" (70). This is of course a rhetorical question because spring does come after winter, but the "if" suggests that it might not come if the rebirth is strong and extensive enough, and if it is not, another renewal—spring—will come anyway. Thus the question has a deeper meaning and does not only mean the change of seasons, but is a reference to death and rebirth as well. It also indicates that after the struggles and problems in life, there would always be a solution. It shows us the optimistic view of the poet about life which he would like the world to know. It is an interpretation of his saying, If you are suffering now, there will be good times ahead. But the most powerful call to the Wind are the lines: "Drive my dead thoughts over the universe/like withered leaves to quicken a new birth!" Here Shelley is imploring—or really chanting to—the Wind to blow away all of his useless thoughts so that he can be a vessel for the Wind and, as a result, awaken the Earth. </a:t>
            </a:r>
          </a:p>
          <a:p>
            <a:endParaRPr lang="en-IN" sz="2100" b="1" dirty="0" smtClean="0">
              <a:latin typeface="Times New Roman" panose="02020603050405020304" pitchFamily="18" charset="0"/>
              <a:cs typeface="Times New Roman" panose="02020603050405020304" pitchFamily="18" charset="0"/>
            </a:endParaRPr>
          </a:p>
        </p:txBody>
      </p:sp>
      <p:sp>
        <p:nvSpPr>
          <p:cNvPr id="4" name="Title 3"/>
          <p:cNvSpPr>
            <a:spLocks noGrp="1"/>
          </p:cNvSpPr>
          <p:nvPr>
            <p:ph type="title"/>
          </p:nvPr>
        </p:nvSpPr>
        <p:spPr/>
        <p:txBody>
          <a:bodyPr/>
          <a:lstStyle/>
          <a:p>
            <a:r>
              <a:rPr lang="en-US" b="1" dirty="0" smtClean="0"/>
              <a:t>Fifth Canto</a:t>
            </a:r>
            <a:br>
              <a:rPr lang="en-US" b="1" dirty="0" smtClean="0"/>
            </a:br>
            <a:endParaRPr lang="en-US" dirty="0"/>
          </a:p>
        </p:txBody>
      </p:sp>
    </p:spTree>
    <p:extLst>
      <p:ext uri="{BB962C8B-B14F-4D97-AF65-F5344CB8AC3E}">
        <p14:creationId xmlns:p14="http://schemas.microsoft.com/office/powerpoint/2010/main" xmlns="" val="320542024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Conclusion</a:t>
            </a:r>
            <a:endParaRPr lang="en-IN" dirty="0"/>
          </a:p>
        </p:txBody>
      </p:sp>
      <p:sp>
        <p:nvSpPr>
          <p:cNvPr id="3" name="Content Placeholder 2"/>
          <p:cNvSpPr>
            <a:spLocks noGrp="1"/>
          </p:cNvSpPr>
          <p:nvPr>
            <p:ph idx="1"/>
          </p:nvPr>
        </p:nvSpPr>
        <p:spPr/>
        <p:txBody>
          <a:bodyPr>
            <a:normAutofit/>
          </a:bodyPr>
          <a:lstStyle/>
          <a:p>
            <a:pPr>
              <a:buNone/>
            </a:pPr>
            <a:r>
              <a:rPr lang="en-US" sz="2400" dirty="0" smtClean="0"/>
              <a:t>         </a:t>
            </a:r>
            <a:r>
              <a:rPr lang="en-US" b="1" dirty="0" smtClean="0">
                <a:latin typeface="Times New Roman" pitchFamily="18" charset="0"/>
                <a:cs typeface="Times New Roman" pitchFamily="18" charset="0"/>
              </a:rPr>
              <a:t>This poem is a highly controlled text about the role of the poet as the agent of political and moral change</a:t>
            </a:r>
            <a:r>
              <a:rPr lang="en-US" b="1" dirty="0" smtClean="0">
                <a:latin typeface="Times New Roman" pitchFamily="18" charset="0"/>
                <a:cs typeface="Times New Roman" pitchFamily="18" charset="0"/>
              </a:rPr>
              <a:t>. </a:t>
            </a:r>
            <a:r>
              <a:rPr lang="en-US" b="1" dirty="0" smtClean="0">
                <a:latin typeface="Times New Roman" pitchFamily="18" charset="0"/>
                <a:cs typeface="Times New Roman" pitchFamily="18" charset="0"/>
              </a:rPr>
              <a:t>This was a subject Shelley wrote a great deal about, especially around 1819, with this strongest version of it articulated the last famous lines of his "Defence of Poetry": "Poets are the hierophants of an unapprehended inspiration; the mirrors of the gigantic shadows which futurity casts upon the present; the words which express what they understand not; the trumpets which sing to battle, and feel not what they inspire; the influence which is moved not, but moves. Poets are the unacknowledged legislators of the world." </a:t>
            </a:r>
          </a:p>
          <a:p>
            <a:pPr>
              <a:buNone/>
            </a:pPr>
            <a:endParaRPr lang="en-US" sz="2400" dirty="0" smtClean="0"/>
          </a:p>
        </p:txBody>
      </p:sp>
    </p:spTree>
    <p:extLst>
      <p:ext uri="{BB962C8B-B14F-4D97-AF65-F5344CB8AC3E}">
        <p14:creationId xmlns:p14="http://schemas.microsoft.com/office/powerpoint/2010/main" xmlns="" val="320542024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Lines 32-36 </a:t>
            </a:r>
            <a:br>
              <a:rPr lang="en-US" dirty="0" smtClean="0"/>
            </a:br>
            <a:endParaRPr lang="en-IN" dirty="0"/>
          </a:p>
        </p:txBody>
      </p:sp>
      <p:sp>
        <p:nvSpPr>
          <p:cNvPr id="3" name="Content Placeholder 2"/>
          <p:cNvSpPr>
            <a:spLocks noGrp="1"/>
          </p:cNvSpPr>
          <p:nvPr>
            <p:ph idx="1"/>
          </p:nvPr>
        </p:nvSpPr>
        <p:spPr/>
        <p:txBody>
          <a:bodyPr>
            <a:normAutofit fontScale="47500" lnSpcReduction="20000"/>
          </a:bodyPr>
          <a:lstStyle/>
          <a:p>
            <a:pPr>
              <a:buNone/>
            </a:pPr>
            <a:endParaRPr lang="en-US" sz="2400" dirty="0" smtClean="0"/>
          </a:p>
          <a:p>
            <a:r>
              <a:rPr lang="en-US" sz="2900" b="1" i="1" dirty="0" smtClean="0">
                <a:latin typeface="Times New Roman" pitchFamily="18" charset="0"/>
                <a:cs typeface="Times New Roman" pitchFamily="18" charset="0"/>
              </a:rPr>
              <a:t>Meanwhile the rural ditties were not mute, Tempered to the oaten flute; Rough Satyrs danced, and Fauns with cloven heel From the glad sound would not be absent long. And old </a:t>
            </a:r>
            <a:r>
              <a:rPr lang="en-US" sz="2900" b="1" i="1" dirty="0" err="1" smtClean="0">
                <a:latin typeface="Times New Roman" pitchFamily="18" charset="0"/>
                <a:cs typeface="Times New Roman" pitchFamily="18" charset="0"/>
              </a:rPr>
              <a:t>Damoetas</a:t>
            </a:r>
            <a:r>
              <a:rPr lang="en-US" sz="2900" b="1" i="1" dirty="0" smtClean="0">
                <a:latin typeface="Times New Roman" pitchFamily="18" charset="0"/>
                <a:cs typeface="Times New Roman" pitchFamily="18" charset="0"/>
              </a:rPr>
              <a:t> loved to hear our song. </a:t>
            </a:r>
          </a:p>
          <a:p>
            <a:r>
              <a:rPr lang="en-US" sz="2900" b="1" dirty="0" smtClean="0">
                <a:latin typeface="Times New Roman" pitchFamily="18" charset="0"/>
                <a:cs typeface="Times New Roman" pitchFamily="18" charset="0"/>
              </a:rPr>
              <a:t> The speaker tells us that he and </a:t>
            </a:r>
            <a:r>
              <a:rPr lang="en-US" sz="2900" b="1" dirty="0" err="1" smtClean="0">
                <a:latin typeface="Times New Roman" pitchFamily="18" charset="0"/>
                <a:cs typeface="Times New Roman" pitchFamily="18" charset="0"/>
              </a:rPr>
              <a:t>Lycidas</a:t>
            </a:r>
            <a:r>
              <a:rPr lang="en-US" sz="2900" b="1" dirty="0" smtClean="0">
                <a:latin typeface="Times New Roman" pitchFamily="18" charset="0"/>
                <a:cs typeface="Times New Roman" pitchFamily="18" charset="0"/>
              </a:rPr>
              <a:t> would compose songs or poems ("ditties") to the tune of an "oaten flute" (a pipe made from the stem of an oat). Sounds like good times out on the lawn. </a:t>
            </a:r>
          </a:p>
          <a:p>
            <a:r>
              <a:rPr lang="en-US" sz="2900" b="1" dirty="0" smtClean="0">
                <a:latin typeface="Times New Roman" pitchFamily="18" charset="0"/>
                <a:cs typeface="Times New Roman" pitchFamily="18" charset="0"/>
              </a:rPr>
              <a:t> Various mythological creatures, like satyrs and fauns danced along to their tunes; they couldn't resist, not even </a:t>
            </a:r>
            <a:r>
              <a:rPr lang="en-US" sz="2900" b="1" dirty="0" err="1" smtClean="0">
                <a:latin typeface="Times New Roman" pitchFamily="18" charset="0"/>
                <a:cs typeface="Times New Roman" pitchFamily="18" charset="0"/>
              </a:rPr>
              <a:t>Damoetas</a:t>
            </a:r>
            <a:r>
              <a:rPr lang="en-US" sz="2900" b="1" dirty="0" smtClean="0">
                <a:latin typeface="Times New Roman" pitchFamily="18" charset="0"/>
                <a:cs typeface="Times New Roman" pitchFamily="18" charset="0"/>
              </a:rPr>
              <a:t>. </a:t>
            </a:r>
          </a:p>
          <a:p>
            <a:r>
              <a:rPr lang="en-US" sz="2900" b="1" dirty="0" smtClean="0">
                <a:latin typeface="Times New Roman" pitchFamily="18" charset="0"/>
                <a:cs typeface="Times New Roman" pitchFamily="18" charset="0"/>
              </a:rPr>
              <a:t> For all you pastoral poetry experts out there (anyone?), the name </a:t>
            </a:r>
            <a:r>
              <a:rPr lang="en-US" sz="2900" b="1" dirty="0" err="1" smtClean="0">
                <a:latin typeface="Times New Roman" pitchFamily="18" charset="0"/>
                <a:cs typeface="Times New Roman" pitchFamily="18" charset="0"/>
              </a:rPr>
              <a:t>Damoetas</a:t>
            </a:r>
            <a:r>
              <a:rPr lang="en-US" sz="2900" b="1" dirty="0" smtClean="0">
                <a:latin typeface="Times New Roman" pitchFamily="18" charset="0"/>
                <a:cs typeface="Times New Roman" pitchFamily="18" charset="0"/>
              </a:rPr>
              <a:t> just might sound familiar. It's a name often used in pastoral poetry for a shepherd, and Virgil, whose work inspired Milton, used it in his Eclogues. </a:t>
            </a:r>
          </a:p>
          <a:p>
            <a:r>
              <a:rPr lang="en-US" sz="2900" b="1" dirty="0" smtClean="0">
                <a:latin typeface="Times New Roman" pitchFamily="18" charset="0"/>
                <a:cs typeface="Times New Roman" pitchFamily="18" charset="0"/>
              </a:rPr>
              <a:t> "Tempered" means "in harmony with" or "attuned to." "Rural ditties" might be a reference to the type of pastoral poetry found in "</a:t>
            </a:r>
            <a:r>
              <a:rPr lang="en-US" sz="2900" b="1" dirty="0" err="1" smtClean="0">
                <a:latin typeface="Times New Roman" pitchFamily="18" charset="0"/>
                <a:cs typeface="Times New Roman" pitchFamily="18" charset="0"/>
              </a:rPr>
              <a:t>Lycidas</a:t>
            </a:r>
            <a:r>
              <a:rPr lang="en-US" sz="2900" b="1" dirty="0" smtClean="0">
                <a:latin typeface="Times New Roman" pitchFamily="18" charset="0"/>
                <a:cs typeface="Times New Roman" pitchFamily="18" charset="0"/>
              </a:rPr>
              <a:t>." </a:t>
            </a:r>
          </a:p>
          <a:p>
            <a:r>
              <a:rPr lang="en-US" sz="2900" b="1" dirty="0" smtClean="0">
                <a:latin typeface="Times New Roman" pitchFamily="18" charset="0"/>
                <a:cs typeface="Times New Roman" pitchFamily="18" charset="0"/>
              </a:rPr>
              <a:t> If we had any doubt before, the mention of satyrs and fauns seals the deal: we have entered into a dreamy, mythological world, one that is very different from Milton's real England. </a:t>
            </a:r>
          </a:p>
          <a:p>
            <a:endParaRPr lang="en-US" sz="2400" dirty="0" smtClean="0"/>
          </a:p>
          <a:p>
            <a:endParaRPr lang="en-IN" sz="2100"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320542024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Lines 37-38 </a:t>
            </a:r>
            <a:br>
              <a:rPr lang="en-US" dirty="0" smtClean="0"/>
            </a:br>
            <a:endParaRPr lang="en-US" dirty="0"/>
          </a:p>
        </p:txBody>
      </p:sp>
      <p:sp>
        <p:nvSpPr>
          <p:cNvPr id="3" name="Content Placeholder 2"/>
          <p:cNvSpPr>
            <a:spLocks noGrp="1"/>
          </p:cNvSpPr>
          <p:nvPr>
            <p:ph idx="1"/>
          </p:nvPr>
        </p:nvSpPr>
        <p:spPr/>
        <p:txBody>
          <a:bodyPr>
            <a:normAutofit/>
          </a:bodyPr>
          <a:lstStyle/>
          <a:p>
            <a:pPr>
              <a:buNone/>
            </a:pPr>
            <a:r>
              <a:rPr lang="en-US" dirty="0" smtClean="0"/>
              <a:t> </a:t>
            </a:r>
          </a:p>
          <a:p>
            <a:r>
              <a:rPr lang="en-US" b="1" i="1" dirty="0" smtClean="0">
                <a:latin typeface="Times New Roman" pitchFamily="18" charset="0"/>
                <a:cs typeface="Times New Roman" pitchFamily="18" charset="0"/>
              </a:rPr>
              <a:t>But O! the heavy change now thou art gone, Now thou art gone and never must return! </a:t>
            </a:r>
          </a:p>
          <a:p>
            <a:r>
              <a:rPr lang="en-US" b="1" dirty="0" smtClean="0">
                <a:latin typeface="Times New Roman" pitchFamily="18" charset="0"/>
                <a:cs typeface="Times New Roman" pitchFamily="18" charset="0"/>
              </a:rPr>
              <a:t> All right, pal, the time for daydreaming is over. </a:t>
            </a:r>
          </a:p>
          <a:p>
            <a:r>
              <a:rPr lang="en-US" b="1" dirty="0" smtClean="0">
                <a:latin typeface="Times New Roman" pitchFamily="18" charset="0"/>
                <a:cs typeface="Times New Roman" pitchFamily="18" charset="0"/>
              </a:rPr>
              <a:t>He has undergone a "heavy change" because </a:t>
            </a:r>
            <a:r>
              <a:rPr lang="en-US" b="1" dirty="0" err="1" smtClean="0">
                <a:latin typeface="Times New Roman" pitchFamily="18" charset="0"/>
                <a:cs typeface="Times New Roman" pitchFamily="18" charset="0"/>
              </a:rPr>
              <a:t>Lycidas</a:t>
            </a:r>
            <a:r>
              <a:rPr lang="en-US" b="1" dirty="0" smtClean="0">
                <a:latin typeface="Times New Roman" pitchFamily="18" charset="0"/>
                <a:cs typeface="Times New Roman" pitchFamily="18" charset="0"/>
              </a:rPr>
              <a:t> has passed away. No more frolicking on the lawn, no more boogieing with the satyrs. It's time to face a very different kind of music. </a:t>
            </a:r>
          </a:p>
          <a:p>
            <a:r>
              <a:rPr lang="en-US" b="1" dirty="0" smtClean="0">
                <a:latin typeface="Times New Roman" pitchFamily="18" charset="0"/>
                <a:cs typeface="Times New Roman" pitchFamily="18" charset="0"/>
              </a:rPr>
              <a:t> Note the repetition of "now thou art gone." Our speaker can't seem to get over the loss of his friend. He even tops it off with an exclamation mark. Now that's some serious business. </a:t>
            </a:r>
          </a:p>
          <a:p>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Lines 39-41 </a:t>
            </a:r>
            <a:br>
              <a:rPr lang="en-US" dirty="0" smtClean="0"/>
            </a:br>
            <a:endParaRPr lang="en-US" dirty="0"/>
          </a:p>
        </p:txBody>
      </p:sp>
      <p:sp>
        <p:nvSpPr>
          <p:cNvPr id="3" name="Content Placeholder 2"/>
          <p:cNvSpPr>
            <a:spLocks noGrp="1"/>
          </p:cNvSpPr>
          <p:nvPr>
            <p:ph idx="1"/>
          </p:nvPr>
        </p:nvSpPr>
        <p:spPr/>
        <p:txBody>
          <a:bodyPr>
            <a:normAutofit fontScale="77500" lnSpcReduction="20000"/>
          </a:bodyPr>
          <a:lstStyle/>
          <a:p>
            <a:pPr>
              <a:buNone/>
            </a:pPr>
            <a:r>
              <a:rPr lang="en-US" dirty="0" smtClean="0"/>
              <a:t> </a:t>
            </a:r>
          </a:p>
          <a:p>
            <a:r>
              <a:rPr lang="en-US" sz="1900" b="1" i="1" dirty="0" smtClean="0">
                <a:latin typeface="Times New Roman" pitchFamily="18" charset="0"/>
                <a:cs typeface="Times New Roman" pitchFamily="18" charset="0"/>
              </a:rPr>
              <a:t>Thee, Shepherd, thee the woods, and desert caves, With wild thyme and the gadding vine </a:t>
            </a:r>
            <a:r>
              <a:rPr lang="en-US" sz="1900" b="1" i="1" dirty="0" err="1" smtClean="0">
                <a:latin typeface="Times New Roman" pitchFamily="18" charset="0"/>
                <a:cs typeface="Times New Roman" pitchFamily="18" charset="0"/>
              </a:rPr>
              <a:t>o'ergrown</a:t>
            </a:r>
            <a:r>
              <a:rPr lang="en-US" sz="1900" b="1" i="1" dirty="0" smtClean="0">
                <a:latin typeface="Times New Roman" pitchFamily="18" charset="0"/>
                <a:cs typeface="Times New Roman" pitchFamily="18" charset="0"/>
              </a:rPr>
              <a:t>, And all their echoes mourn. </a:t>
            </a:r>
          </a:p>
          <a:p>
            <a:r>
              <a:rPr lang="en-US" sz="1900" b="1" dirty="0" smtClean="0">
                <a:latin typeface="Times New Roman" pitchFamily="18" charset="0"/>
                <a:cs typeface="Times New Roman" pitchFamily="18" charset="0"/>
              </a:rPr>
              <a:t> Another apostrophe. Here, our speaker talks to </a:t>
            </a:r>
            <a:r>
              <a:rPr lang="en-US" sz="1900" b="1" dirty="0" err="1" smtClean="0">
                <a:latin typeface="Times New Roman" pitchFamily="18" charset="0"/>
                <a:cs typeface="Times New Roman" pitchFamily="18" charset="0"/>
              </a:rPr>
              <a:t>Lycidas</a:t>
            </a:r>
            <a:r>
              <a:rPr lang="en-US" sz="1900" b="1" dirty="0" smtClean="0">
                <a:latin typeface="Times New Roman" pitchFamily="18" charset="0"/>
                <a:cs typeface="Times New Roman" pitchFamily="18" charset="0"/>
              </a:rPr>
              <a:t> directly. The problem is, the dude is dead, so he's not actually around to hear our speaker. </a:t>
            </a:r>
          </a:p>
          <a:p>
            <a:r>
              <a:rPr lang="en-US" sz="1900" b="1" dirty="0" smtClean="0">
                <a:latin typeface="Times New Roman" pitchFamily="18" charset="0"/>
                <a:cs typeface="Times New Roman" pitchFamily="18" charset="0"/>
              </a:rPr>
              <a:t> In talking to </a:t>
            </a:r>
            <a:r>
              <a:rPr lang="en-US" sz="1900" b="1" dirty="0" err="1" smtClean="0">
                <a:latin typeface="Times New Roman" pitchFamily="18" charset="0"/>
                <a:cs typeface="Times New Roman" pitchFamily="18" charset="0"/>
              </a:rPr>
              <a:t>Lycidas</a:t>
            </a:r>
            <a:r>
              <a:rPr lang="en-US" sz="1900" b="1" dirty="0" smtClean="0">
                <a:latin typeface="Times New Roman" pitchFamily="18" charset="0"/>
                <a:cs typeface="Times New Roman" pitchFamily="18" charset="0"/>
              </a:rPr>
              <a:t>, he tells him just how much his death has affected the natural world. </a:t>
            </a:r>
          </a:p>
          <a:p>
            <a:r>
              <a:rPr lang="en-US" sz="1900" b="1" dirty="0" smtClean="0">
                <a:latin typeface="Times New Roman" pitchFamily="18" charset="0"/>
                <a:cs typeface="Times New Roman" pitchFamily="18" charset="0"/>
              </a:rPr>
              <a:t> Even the caves (which are overgrown with "wild thyme" and "gadding vine") and the woods mourn his death. "Gadding" means "wandering" or "roving." </a:t>
            </a:r>
          </a:p>
          <a:p>
            <a:r>
              <a:rPr lang="en-US" sz="1900" b="1" dirty="0" smtClean="0">
                <a:latin typeface="Times New Roman" pitchFamily="18" charset="0"/>
                <a:cs typeface="Times New Roman" pitchFamily="18" charset="0"/>
              </a:rPr>
              <a:t> You may have noticed that the structure of these lines is a wee bit tricky. The verb ("mourn") comes in the last line, but its object ("thee," referring to the shepherd </a:t>
            </a:r>
            <a:r>
              <a:rPr lang="en-US" sz="1900" b="1" dirty="0" err="1" smtClean="0">
                <a:latin typeface="Times New Roman" pitchFamily="18" charset="0"/>
                <a:cs typeface="Times New Roman" pitchFamily="18" charset="0"/>
              </a:rPr>
              <a:t>Lycidas</a:t>
            </a:r>
            <a:r>
              <a:rPr lang="en-US" sz="1900" b="1" dirty="0" smtClean="0">
                <a:latin typeface="Times New Roman" pitchFamily="18" charset="0"/>
                <a:cs typeface="Times New Roman" pitchFamily="18" charset="0"/>
              </a:rPr>
              <a:t>) is in the first. In between the object and its verb comes the description of the caves ("</a:t>
            </a:r>
            <a:r>
              <a:rPr lang="en-US" sz="1900" b="1" dirty="0" err="1" smtClean="0">
                <a:latin typeface="Times New Roman" pitchFamily="18" charset="0"/>
                <a:cs typeface="Times New Roman" pitchFamily="18" charset="0"/>
              </a:rPr>
              <a:t>o'ergrown</a:t>
            </a:r>
            <a:r>
              <a:rPr lang="en-US" sz="1900" b="1" dirty="0" smtClean="0">
                <a:latin typeface="Times New Roman" pitchFamily="18" charset="0"/>
                <a:cs typeface="Times New Roman" pitchFamily="18" charset="0"/>
              </a:rPr>
              <a:t>" with "wild thyme" etc.). </a:t>
            </a:r>
          </a:p>
          <a:p>
            <a:r>
              <a:rPr lang="en-US" sz="1900" b="1" dirty="0" smtClean="0">
                <a:latin typeface="Times New Roman" pitchFamily="18" charset="0"/>
                <a:cs typeface="Times New Roman" pitchFamily="18" charset="0"/>
              </a:rPr>
              <a:t> These lines are also an example of personification</a:t>
            </a:r>
            <a:r>
              <a:rPr lang="en-US" sz="1900" b="1" i="1" dirty="0" smtClean="0">
                <a:latin typeface="Times New Roman" pitchFamily="18" charset="0"/>
                <a:cs typeface="Times New Roman" pitchFamily="18" charset="0"/>
              </a:rPr>
              <a:t>. The speaker is giving non-human things, like caves and woods, human qualities – in this case, emotions. </a:t>
            </a:r>
          </a:p>
          <a:p>
            <a:endParaRPr lang="en-US" sz="1900" b="1" dirty="0" smtClean="0">
              <a:latin typeface="Times New Roman" pitchFamily="18" charset="0"/>
              <a:cs typeface="Times New Roman" pitchFamily="18" charset="0"/>
            </a:endParaRPr>
          </a:p>
          <a:p>
            <a:pPr lvl="1">
              <a:buNone/>
            </a:pPr>
            <a:endParaRPr lang="en-US" dirty="0" smtClean="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Lines 42-44 </a:t>
            </a:r>
          </a:p>
        </p:txBody>
      </p:sp>
      <p:sp>
        <p:nvSpPr>
          <p:cNvPr id="3" name="Content Placeholder 2"/>
          <p:cNvSpPr>
            <a:spLocks noGrp="1"/>
          </p:cNvSpPr>
          <p:nvPr>
            <p:ph idx="1"/>
          </p:nvPr>
        </p:nvSpPr>
        <p:spPr/>
        <p:txBody>
          <a:bodyPr/>
          <a:lstStyle/>
          <a:p>
            <a:r>
              <a:rPr lang="en-US" b="1" i="1" dirty="0" smtClean="0">
                <a:latin typeface="Times New Roman" pitchFamily="18" charset="0"/>
                <a:cs typeface="Times New Roman" pitchFamily="18" charset="0"/>
              </a:rPr>
              <a:t>The willows, and the hazel copses green, Shall now no more be seen Fanning their joyous leaves to thy soft lays. </a:t>
            </a:r>
          </a:p>
          <a:p>
            <a:r>
              <a:rPr lang="en-US" b="1" dirty="0" smtClean="0">
                <a:latin typeface="Times New Roman" pitchFamily="18" charset="0"/>
                <a:cs typeface="Times New Roman" pitchFamily="18" charset="0"/>
              </a:rPr>
              <a:t>• It's not just the caves and woods that are bummed out about </a:t>
            </a:r>
            <a:r>
              <a:rPr lang="en-US" b="1" dirty="0" err="1" smtClean="0">
                <a:latin typeface="Times New Roman" pitchFamily="18" charset="0"/>
                <a:cs typeface="Times New Roman" pitchFamily="18" charset="0"/>
              </a:rPr>
              <a:t>Lycidas</a:t>
            </a:r>
            <a:r>
              <a:rPr lang="en-US" b="1" dirty="0" smtClean="0">
                <a:latin typeface="Times New Roman" pitchFamily="18" charset="0"/>
                <a:cs typeface="Times New Roman" pitchFamily="18" charset="0"/>
              </a:rPr>
              <a:t>' death. The willows and the hazel trees are down in the dumps, too. </a:t>
            </a:r>
          </a:p>
          <a:p>
            <a:r>
              <a:rPr lang="en-US" b="1" dirty="0" smtClean="0">
                <a:latin typeface="Times New Roman" pitchFamily="18" charset="0"/>
                <a:cs typeface="Times New Roman" pitchFamily="18" charset="0"/>
              </a:rPr>
              <a:t>• How do we know those trees are sad? Well, they aren't shaking their tail feathers… oops, we mean "leaves" to the rhythms of </a:t>
            </a:r>
            <a:r>
              <a:rPr lang="en-US" b="1" dirty="0" err="1" smtClean="0">
                <a:latin typeface="Times New Roman" pitchFamily="18" charset="0"/>
                <a:cs typeface="Times New Roman" pitchFamily="18" charset="0"/>
              </a:rPr>
              <a:t>Lycidas</a:t>
            </a:r>
            <a:r>
              <a:rPr lang="en-US" b="1" dirty="0" smtClean="0">
                <a:latin typeface="Times New Roman" pitchFamily="18" charset="0"/>
                <a:cs typeface="Times New Roman" pitchFamily="18" charset="0"/>
              </a:rPr>
              <a:t>' righteous tunes, or "lays." </a:t>
            </a:r>
          </a:p>
          <a:p>
            <a:r>
              <a:rPr lang="en-US" b="1" dirty="0" smtClean="0">
                <a:latin typeface="Times New Roman" pitchFamily="18" charset="0"/>
                <a:cs typeface="Times New Roman" pitchFamily="18" charset="0"/>
              </a:rPr>
              <a:t>• A "lay" is a short poem or narrative meant to be sung; usually, it is a synonym for poetry. </a:t>
            </a:r>
          </a:p>
          <a:p>
            <a:endParaRPr lang="en-US" dirty="0" smtClean="0"/>
          </a:p>
          <a:p>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Lines 45-49 </a:t>
            </a:r>
            <a:br>
              <a:rPr lang="en-US" dirty="0" smtClean="0"/>
            </a:br>
            <a:endParaRPr lang="en-US" dirty="0"/>
          </a:p>
        </p:txBody>
      </p:sp>
      <p:sp>
        <p:nvSpPr>
          <p:cNvPr id="3" name="Content Placeholder 2"/>
          <p:cNvSpPr>
            <a:spLocks noGrp="1"/>
          </p:cNvSpPr>
          <p:nvPr>
            <p:ph idx="1"/>
          </p:nvPr>
        </p:nvSpPr>
        <p:spPr/>
        <p:txBody>
          <a:bodyPr>
            <a:normAutofit fontScale="62500" lnSpcReduction="20000"/>
          </a:bodyPr>
          <a:lstStyle/>
          <a:p>
            <a:pPr>
              <a:buNone/>
            </a:pPr>
            <a:endParaRPr lang="en-US" dirty="0" smtClean="0"/>
          </a:p>
          <a:p>
            <a:r>
              <a:rPr lang="en-US" sz="2100" b="1" i="1" dirty="0" smtClean="0">
                <a:latin typeface="Times New Roman" pitchFamily="18" charset="0"/>
                <a:cs typeface="Times New Roman" pitchFamily="18" charset="0"/>
              </a:rPr>
              <a:t>As killing as the canker to the rose, Or taint-worm to the weanling herds that graze, Or frost to flowers, that their gay wardrobe wear, When first the white-thorn blows; Such, </a:t>
            </a:r>
            <a:r>
              <a:rPr lang="en-US" sz="2100" b="1" i="1" dirty="0" err="1" smtClean="0">
                <a:latin typeface="Times New Roman" pitchFamily="18" charset="0"/>
                <a:cs typeface="Times New Roman" pitchFamily="18" charset="0"/>
              </a:rPr>
              <a:t>Lycidas</a:t>
            </a:r>
            <a:r>
              <a:rPr lang="en-US" sz="2100" b="1" i="1" dirty="0" smtClean="0">
                <a:latin typeface="Times New Roman" pitchFamily="18" charset="0"/>
                <a:cs typeface="Times New Roman" pitchFamily="18" charset="0"/>
              </a:rPr>
              <a:t>, thy loss to shepherd's ear. </a:t>
            </a:r>
          </a:p>
          <a:p>
            <a:r>
              <a:rPr lang="en-US" sz="2100" b="1" dirty="0" smtClean="0">
                <a:latin typeface="Times New Roman" pitchFamily="18" charset="0"/>
                <a:cs typeface="Times New Roman" pitchFamily="18" charset="0"/>
              </a:rPr>
              <a:t> Yikes. We've got a very complex sentence here. Basically, we can think of these lines as a bunch of similes strung together. </a:t>
            </a:r>
          </a:p>
          <a:p>
            <a:r>
              <a:rPr lang="en-US" sz="2100" b="1" dirty="0" smtClean="0">
                <a:latin typeface="Times New Roman" pitchFamily="18" charset="0"/>
                <a:cs typeface="Times New Roman" pitchFamily="18" charset="0"/>
              </a:rPr>
              <a:t> Something is "as killing as the canker to the rose." A canker is a disease that infests rose plants. Uh oh. </a:t>
            </a:r>
          </a:p>
          <a:p>
            <a:r>
              <a:rPr lang="en-US" sz="2100" b="1" dirty="0" smtClean="0">
                <a:latin typeface="Times New Roman" pitchFamily="18" charset="0"/>
                <a:cs typeface="Times New Roman" pitchFamily="18" charset="0"/>
              </a:rPr>
              <a:t>That same something is like a "taint-worm to the weanling herds." A "taint-worm" is an intestinal worm that kills young (or "weanling") calves. Pause for "</a:t>
            </a:r>
            <a:r>
              <a:rPr lang="en-US" sz="2100" b="1" dirty="0" err="1" smtClean="0">
                <a:latin typeface="Times New Roman" pitchFamily="18" charset="0"/>
                <a:cs typeface="Times New Roman" pitchFamily="18" charset="0"/>
              </a:rPr>
              <a:t>ew"s</a:t>
            </a:r>
            <a:r>
              <a:rPr lang="en-US" sz="2100" b="1" dirty="0" smtClean="0">
                <a:latin typeface="Times New Roman" pitchFamily="18" charset="0"/>
                <a:cs typeface="Times New Roman" pitchFamily="18" charset="0"/>
              </a:rPr>
              <a:t>. </a:t>
            </a:r>
          </a:p>
          <a:p>
            <a:r>
              <a:rPr lang="en-US" sz="2100" b="1" dirty="0" smtClean="0">
                <a:latin typeface="Times New Roman" pitchFamily="18" charset="0"/>
                <a:cs typeface="Times New Roman" pitchFamily="18" charset="0"/>
              </a:rPr>
              <a:t> And finally, that same something is as deadly as frost is to blooming (as in, wearing their "gay wardrobe") flowers. </a:t>
            </a:r>
          </a:p>
          <a:p>
            <a:r>
              <a:rPr lang="en-US" sz="2100" b="1" dirty="0" smtClean="0">
                <a:latin typeface="Times New Roman" pitchFamily="18" charset="0"/>
                <a:cs typeface="Times New Roman" pitchFamily="18" charset="0"/>
              </a:rPr>
              <a:t> What's that something? </a:t>
            </a:r>
            <a:r>
              <a:rPr lang="en-US" sz="2100" b="1" dirty="0" err="1" smtClean="0">
                <a:latin typeface="Times New Roman" pitchFamily="18" charset="0"/>
                <a:cs typeface="Times New Roman" pitchFamily="18" charset="0"/>
              </a:rPr>
              <a:t>Lycidas</a:t>
            </a:r>
            <a:r>
              <a:rPr lang="en-US" sz="2100" b="1" dirty="0" smtClean="0">
                <a:latin typeface="Times New Roman" pitchFamily="18" charset="0"/>
                <a:cs typeface="Times New Roman" pitchFamily="18" charset="0"/>
              </a:rPr>
              <a:t>' death. Just in case you were still in the dark: </a:t>
            </a:r>
            <a:r>
              <a:rPr lang="en-US" sz="2100" b="1" dirty="0" err="1" smtClean="0">
                <a:latin typeface="Times New Roman" pitchFamily="18" charset="0"/>
                <a:cs typeface="Times New Roman" pitchFamily="18" charset="0"/>
              </a:rPr>
              <a:t>Lycidas</a:t>
            </a:r>
            <a:r>
              <a:rPr lang="en-US" sz="2100" b="1" dirty="0" smtClean="0">
                <a:latin typeface="Times New Roman" pitchFamily="18" charset="0"/>
                <a:cs typeface="Times New Roman" pitchFamily="18" charset="0"/>
              </a:rPr>
              <a:t>' death was very </a:t>
            </a:r>
            <a:r>
              <a:rPr lang="en-US" sz="2100" b="1" dirty="0" err="1" smtClean="0">
                <a:latin typeface="Times New Roman" pitchFamily="18" charset="0"/>
                <a:cs typeface="Times New Roman" pitchFamily="18" charset="0"/>
              </a:rPr>
              <a:t>very</a:t>
            </a:r>
            <a:r>
              <a:rPr lang="en-US" sz="2100" b="1" dirty="0" smtClean="0">
                <a:latin typeface="Times New Roman" pitchFamily="18" charset="0"/>
                <a:cs typeface="Times New Roman" pitchFamily="18" charset="0"/>
              </a:rPr>
              <a:t> bad to our speaker. Very bad. </a:t>
            </a:r>
          </a:p>
          <a:p>
            <a:r>
              <a:rPr lang="en-US" sz="2100" b="1" dirty="0" smtClean="0">
                <a:latin typeface="Times New Roman" pitchFamily="18" charset="0"/>
                <a:cs typeface="Times New Roman" pitchFamily="18" charset="0"/>
              </a:rPr>
              <a:t> This sequence of lines is a simile, except instead of saying "</a:t>
            </a:r>
            <a:r>
              <a:rPr lang="en-US" sz="2100" b="1" dirty="0" err="1" smtClean="0">
                <a:latin typeface="Times New Roman" pitchFamily="18" charset="0"/>
                <a:cs typeface="Times New Roman" pitchFamily="18" charset="0"/>
              </a:rPr>
              <a:t>Lycidas</a:t>
            </a:r>
            <a:r>
              <a:rPr lang="en-US" sz="2100" b="1" dirty="0" smtClean="0">
                <a:latin typeface="Times New Roman" pitchFamily="18" charset="0"/>
                <a:cs typeface="Times New Roman" pitchFamily="18" charset="0"/>
              </a:rPr>
              <a:t>' death was like…" the speaker inverts the order”. </a:t>
            </a:r>
          </a:p>
        </p:txBody>
      </p:sp>
      <p:sp>
        <p:nvSpPr>
          <p:cNvPr id="4" name="Title 1"/>
          <p:cNvSpPr txBox="1">
            <a:spLocks/>
          </p:cNvSpPr>
          <p:nvPr/>
        </p:nvSpPr>
        <p:spPr bwMode="gray">
          <a:xfrm>
            <a:off x="1307354" y="1126068"/>
            <a:ext cx="8761413" cy="706964"/>
          </a:xfrm>
          <a:prstGeom prst="rect">
            <a:avLst/>
          </a:prstGeom>
        </p:spPr>
        <p:txBody>
          <a:bodyPr vert="horz" lIns="91440" tIns="45720" rIns="91440" bIns="45720" rtlCol="0" anchor="ctr">
            <a:noAutofit/>
          </a:bodyPr>
          <a:lstStyle/>
          <a:p>
            <a:pPr marL="0" marR="0" lvl="0" indent="0" algn="l" defTabSz="457200" rtl="0" eaLnBrk="1" fontAlgn="auto" latinLnBrk="0" hangingPunct="1">
              <a:lnSpc>
                <a:spcPct val="100000"/>
              </a:lnSpc>
              <a:spcBef>
                <a:spcPct val="0"/>
              </a:spcBef>
              <a:spcAft>
                <a:spcPts val="0"/>
              </a:spcAft>
              <a:buClrTx/>
              <a:buSzTx/>
              <a:buFontTx/>
              <a:buNone/>
              <a:tabLst/>
              <a:defRPr/>
            </a:pPr>
            <a:endParaRPr kumimoji="0" lang="en-US" sz="3600" b="0" i="0" u="none" strike="noStrike" kern="1200" cap="none" spc="0" normalizeH="0" baseline="0" noProof="0" dirty="0">
              <a:ln>
                <a:noFill/>
              </a:ln>
              <a:solidFill>
                <a:schemeClr val="bg2"/>
              </a:solidFill>
              <a:effectLst/>
              <a:uLnTx/>
              <a:uFillTx/>
              <a:latin typeface="+mj-lt"/>
              <a:ea typeface="+mj-ea"/>
              <a:cs typeface="+mj-cs"/>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Line 50-51 </a:t>
            </a:r>
            <a:br>
              <a:rPr lang="en-US" dirty="0" smtClean="0"/>
            </a:br>
            <a:endParaRPr lang="en-US" dirty="0"/>
          </a:p>
        </p:txBody>
      </p:sp>
      <p:sp>
        <p:nvSpPr>
          <p:cNvPr id="3" name="Content Placeholder 2"/>
          <p:cNvSpPr>
            <a:spLocks noGrp="1"/>
          </p:cNvSpPr>
          <p:nvPr>
            <p:ph idx="1"/>
          </p:nvPr>
        </p:nvSpPr>
        <p:spPr/>
        <p:txBody>
          <a:bodyPr/>
          <a:lstStyle/>
          <a:p>
            <a:r>
              <a:rPr lang="en-US" sz="2000" b="1" i="1" dirty="0" smtClean="0">
                <a:latin typeface="Times New Roman" pitchFamily="18" charset="0"/>
                <a:cs typeface="Times New Roman" pitchFamily="18" charset="0"/>
              </a:rPr>
              <a:t>Where were ye, Nymphs, when the remorseless deep Closed o'er the head of your loved </a:t>
            </a:r>
            <a:r>
              <a:rPr lang="en-US" sz="2000" b="1" i="1" dirty="0" err="1" smtClean="0">
                <a:latin typeface="Times New Roman" pitchFamily="18" charset="0"/>
                <a:cs typeface="Times New Roman" pitchFamily="18" charset="0"/>
              </a:rPr>
              <a:t>Lycidas</a:t>
            </a:r>
            <a:r>
              <a:rPr lang="en-US" sz="2000" b="1" i="1" dirty="0" smtClean="0">
                <a:latin typeface="Times New Roman" pitchFamily="18" charset="0"/>
                <a:cs typeface="Times New Roman" pitchFamily="18" charset="0"/>
              </a:rPr>
              <a:t>? </a:t>
            </a:r>
          </a:p>
          <a:p>
            <a:r>
              <a:rPr lang="en-US" sz="2000" b="1" dirty="0" smtClean="0">
                <a:latin typeface="Times New Roman" pitchFamily="18" charset="0"/>
                <a:cs typeface="Times New Roman" pitchFamily="18" charset="0"/>
              </a:rPr>
              <a:t> The speaker wonders where the nymphs who supposedly love </a:t>
            </a:r>
            <a:r>
              <a:rPr lang="en-US" sz="2000" b="1" dirty="0" err="1" smtClean="0">
                <a:latin typeface="Times New Roman" pitchFamily="18" charset="0"/>
                <a:cs typeface="Times New Roman" pitchFamily="18" charset="0"/>
              </a:rPr>
              <a:t>Lycidas</a:t>
            </a:r>
            <a:r>
              <a:rPr lang="en-US" sz="2000" b="1" dirty="0" smtClean="0">
                <a:latin typeface="Times New Roman" pitchFamily="18" charset="0"/>
                <a:cs typeface="Times New Roman" pitchFamily="18" charset="0"/>
              </a:rPr>
              <a:t> were when he drowned in the ocean, which he calls "the remorseless deep." </a:t>
            </a:r>
          </a:p>
          <a:p>
            <a:r>
              <a:rPr lang="en-US" sz="2000" b="1" dirty="0" smtClean="0">
                <a:latin typeface="Times New Roman" pitchFamily="18" charset="0"/>
                <a:cs typeface="Times New Roman" pitchFamily="18" charset="0"/>
              </a:rPr>
              <a:t> He's addressing these nymphs directly, as though he wants to call them out. He is none too pleased with their behavior. Not cool, nymphs. </a:t>
            </a:r>
          </a:p>
          <a:p>
            <a:endParaRPr lang="en-US" dirty="0" smtClean="0"/>
          </a:p>
          <a:p>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Lines 52-55 </a:t>
            </a:r>
            <a:br>
              <a:rPr lang="en-US" dirty="0" smtClean="0"/>
            </a:br>
            <a:endParaRPr lang="en-US" dirty="0"/>
          </a:p>
        </p:txBody>
      </p:sp>
      <p:sp>
        <p:nvSpPr>
          <p:cNvPr id="3" name="Content Placeholder 2"/>
          <p:cNvSpPr>
            <a:spLocks noGrp="1"/>
          </p:cNvSpPr>
          <p:nvPr>
            <p:ph idx="1"/>
          </p:nvPr>
        </p:nvSpPr>
        <p:spPr/>
        <p:txBody>
          <a:bodyPr>
            <a:noAutofit/>
          </a:bodyPr>
          <a:lstStyle/>
          <a:p>
            <a:r>
              <a:rPr lang="en-US" sz="1200" i="1" dirty="0" smtClean="0"/>
              <a:t>For neither were ye playing on the steep Where your old bards, the famous Druids, lie, Nor on the shaggy top of Mona high, Nor yet where </a:t>
            </a:r>
            <a:r>
              <a:rPr lang="en-US" sz="1200" i="1" dirty="0" err="1" smtClean="0"/>
              <a:t>Deva</a:t>
            </a:r>
            <a:r>
              <a:rPr lang="en-US" sz="1200" i="1" dirty="0" smtClean="0"/>
              <a:t> spreads her wizard stream. </a:t>
            </a:r>
          </a:p>
          <a:p>
            <a:r>
              <a:rPr lang="en-US" sz="1200" dirty="0" smtClean="0"/>
              <a:t> The speaker says the nymphs weren't at any of their normal hangouts when </a:t>
            </a:r>
            <a:r>
              <a:rPr lang="en-US" sz="1200" dirty="0" err="1" smtClean="0"/>
              <a:t>Lycidas</a:t>
            </a:r>
            <a:r>
              <a:rPr lang="en-US" sz="1200" dirty="0" smtClean="0"/>
              <a:t> was drowning. </a:t>
            </a:r>
          </a:p>
          <a:p>
            <a:r>
              <a:rPr lang="en-US" sz="1200" dirty="0" smtClean="0"/>
              <a:t>What are those normal hangouts? Well, they should have been on the "steep," which refers to a pinnacle or mountain. The phrase "old bards, the famous Druids, lie" tells us that this mountain just might be located on an island called </a:t>
            </a:r>
            <a:r>
              <a:rPr lang="en-US" sz="1200" dirty="0" err="1" smtClean="0"/>
              <a:t>Bardsey</a:t>
            </a:r>
            <a:r>
              <a:rPr lang="en-US" sz="1200" dirty="0" smtClean="0"/>
              <a:t>, off the north coast of Wales. In Milton's time, it was rumored that 20,000 saints were buried there. </a:t>
            </a:r>
          </a:p>
          <a:p>
            <a:r>
              <a:rPr lang="en-US" sz="1200" dirty="0" smtClean="0"/>
              <a:t>Druids were priests in the pre-Roman Celtic cultures of Ireland, Wales, England, etc. We don't know much about them, and neither did Milton, but they have become the stuff of legend. In some traditions, they were viewed as priests of Apollo, which explains why Milton relates them to the nymphs. </a:t>
            </a:r>
          </a:p>
          <a:p>
            <a:r>
              <a:rPr lang="en-US" sz="1200" dirty="0" smtClean="0"/>
              <a:t> And these nymphs weren't on the "shaggy top of Mona" either. No, he's not talking about a bad haircut on a girl. In this case, Mona probably refers to the Isle of Anglesey, an island off the northwest coast of Wales. It was thought to have been inhabited by druids at one point, too. </a:t>
            </a:r>
          </a:p>
          <a:p>
            <a:r>
              <a:rPr lang="en-US" sz="1200" dirty="0" smtClean="0"/>
              <a:t>Lastly, the nymphs weren't near the </a:t>
            </a:r>
            <a:r>
              <a:rPr lang="en-US" sz="1200" dirty="0" err="1" smtClean="0"/>
              <a:t>Deva</a:t>
            </a:r>
            <a:r>
              <a:rPr lang="en-US" sz="1200" dirty="0" smtClean="0"/>
              <a:t>, either. </a:t>
            </a:r>
            <a:r>
              <a:rPr lang="en-US" sz="1200" dirty="0" err="1" smtClean="0"/>
              <a:t>Deva</a:t>
            </a:r>
            <a:r>
              <a:rPr lang="en-US" sz="1200" dirty="0" smtClean="0"/>
              <a:t> refers to the Dee, a river that runs through Wales and England, and partly marks the border between them. "Wizard" here means enchanted or magical. Sounds like quite the river. </a:t>
            </a:r>
          </a:p>
          <a:p>
            <a:pPr>
              <a:buNone/>
            </a:pPr>
            <a:endParaRPr lang="en-US" sz="1200" dirty="0" smtClean="0">
              <a:latin typeface="Times New Roman" pitchFamily="18" charset="0"/>
              <a:cs typeface="Times New Roman" pitchFamily="18" charset="0"/>
            </a:endParaRPr>
          </a:p>
          <a:p>
            <a:pPr>
              <a:buNone/>
            </a:pPr>
            <a:r>
              <a:rPr lang="en-US" sz="1200" dirty="0" smtClean="0">
                <a:latin typeface="Times New Roman" pitchFamily="18" charset="0"/>
                <a:cs typeface="Times New Roman" pitchFamily="18" charset="0"/>
              </a:rPr>
              <a:t>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62953" y="1154289"/>
            <a:ext cx="8761413" cy="706964"/>
          </a:xfrm>
        </p:spPr>
        <p:txBody>
          <a:bodyPr/>
          <a:lstStyle/>
          <a:p>
            <a:r>
              <a:rPr lang="en-IN" dirty="0" smtClean="0">
                <a:latin typeface="Times New Roman" panose="02020603050405020304" pitchFamily="18" charset="0"/>
                <a:cs typeface="Times New Roman" panose="02020603050405020304" pitchFamily="18" charset="0"/>
              </a:rPr>
              <a:t>ODE TO THE WEST WIND BY SHELLEY</a:t>
            </a:r>
            <a:endParaRPr lang="en-IN"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Autofit/>
          </a:bodyPr>
          <a:lstStyle/>
          <a:p>
            <a:r>
              <a:rPr lang="en-US" sz="4800" dirty="0" smtClean="0">
                <a:latin typeface="Times New Roman" pitchFamily="18" charset="0"/>
                <a:cs typeface="Times New Roman" pitchFamily="18" charset="0"/>
              </a:rPr>
              <a:t>ODE</a:t>
            </a:r>
          </a:p>
          <a:p>
            <a:r>
              <a:rPr lang="en-US" sz="2000" b="1" dirty="0" smtClean="0">
                <a:latin typeface="Times New Roman" pitchFamily="18" charset="0"/>
                <a:cs typeface="Times New Roman" pitchFamily="18" charset="0"/>
              </a:rPr>
              <a:t>Definition of Ode</a:t>
            </a:r>
          </a:p>
          <a:p>
            <a:r>
              <a:rPr lang="en-US" sz="2000" dirty="0" smtClean="0">
                <a:latin typeface="Times New Roman" pitchFamily="18" charset="0"/>
                <a:cs typeface="Times New Roman" pitchFamily="18" charset="0"/>
              </a:rPr>
              <a:t>An ode is a form of poetry such as sonnet or elegy. Ode is a literary technique that is lyrical in nature, but not very lengthy. You have often read odes in which poets praise people, natural scenes, and abstract ideas. Ode is derived from a Greek word </a:t>
            </a:r>
            <a:r>
              <a:rPr lang="en-US" sz="2000" i="1" dirty="0" smtClean="0">
                <a:latin typeface="Times New Roman" pitchFamily="18" charset="0"/>
                <a:cs typeface="Times New Roman" pitchFamily="18" charset="0"/>
              </a:rPr>
              <a:t>aeidein</a:t>
            </a:r>
            <a:r>
              <a:rPr lang="en-US" sz="2000" dirty="0" smtClean="0">
                <a:latin typeface="Times New Roman" pitchFamily="18" charset="0"/>
                <a:cs typeface="Times New Roman" pitchFamily="18" charset="0"/>
              </a:rPr>
              <a:t>, which means to chant or sing. It is highly solemn and serious in its tone and </a:t>
            </a:r>
            <a:r>
              <a:rPr lang="en-US" sz="2000" dirty="0" smtClean="0">
                <a:latin typeface="Times New Roman" pitchFamily="18" charset="0"/>
                <a:cs typeface="Times New Roman" pitchFamily="18" charset="0"/>
              </a:rPr>
              <a:t>subject matter</a:t>
            </a:r>
            <a:r>
              <a:rPr lang="en-US" sz="2000" dirty="0" smtClean="0">
                <a:latin typeface="Times New Roman" pitchFamily="18" charset="0"/>
                <a:cs typeface="Times New Roman" pitchFamily="18" charset="0"/>
              </a:rPr>
              <a:t>, and usually is used with elaborate patterns of stanzas. However, the tone is often formal. A salient feature of ode is its uniform metrical feet, but poets generally do not strictly follow this rule though use highly elevated theme.</a:t>
            </a:r>
          </a:p>
          <a:p>
            <a:endParaRPr lang="en-US" sz="2000" dirty="0" smtClean="0">
              <a:latin typeface="Times New Roman" pitchFamily="18" charset="0"/>
              <a:cs typeface="Times New Roman" pitchFamily="18" charset="0"/>
            </a:endParaRPr>
          </a:p>
          <a:p>
            <a:endParaRPr lang="en-US" sz="4800" dirty="0" smtClean="0">
              <a:latin typeface="Times New Roman" pitchFamily="18" charset="0"/>
              <a:cs typeface="Times New Roman" pitchFamily="18" charset="0"/>
            </a:endParaRPr>
          </a:p>
        </p:txBody>
      </p:sp>
    </p:spTree>
    <p:extLst>
      <p:ext uri="{BB962C8B-B14F-4D97-AF65-F5344CB8AC3E}">
        <p14:creationId xmlns:p14="http://schemas.microsoft.com/office/powerpoint/2010/main" xmlns="" val="77543840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Lines 56-57 </a:t>
            </a:r>
            <a:br>
              <a:rPr lang="en-US" dirty="0" smtClean="0"/>
            </a:br>
            <a:endParaRPr lang="en-US" dirty="0"/>
          </a:p>
        </p:txBody>
      </p:sp>
      <p:sp>
        <p:nvSpPr>
          <p:cNvPr id="3" name="Content Placeholder 2"/>
          <p:cNvSpPr>
            <a:spLocks noGrp="1"/>
          </p:cNvSpPr>
          <p:nvPr>
            <p:ph idx="1"/>
          </p:nvPr>
        </p:nvSpPr>
        <p:spPr/>
        <p:txBody>
          <a:bodyPr>
            <a:normAutofit/>
          </a:bodyPr>
          <a:lstStyle/>
          <a:p>
            <a:pPr>
              <a:buNone/>
            </a:pPr>
            <a:endParaRPr lang="en-US" dirty="0" smtClean="0"/>
          </a:p>
          <a:p>
            <a:r>
              <a:rPr lang="en-US" sz="1200" i="1" dirty="0" smtClean="0">
                <a:latin typeface="Times New Roman" pitchFamily="18" charset="0"/>
                <a:cs typeface="Times New Roman" pitchFamily="18" charset="0"/>
              </a:rPr>
              <a:t>Ay me, I fondly dream! Had ye been there, for what could that have done? </a:t>
            </a:r>
          </a:p>
          <a:p>
            <a:r>
              <a:rPr lang="en-US" sz="1200" dirty="0" smtClean="0">
                <a:latin typeface="Times New Roman" pitchFamily="18" charset="0"/>
                <a:cs typeface="Times New Roman" pitchFamily="18" charset="0"/>
              </a:rPr>
              <a:t>This speaker has a habit of being lost in daydreams, only to shake himself out of them when he remembers the cruel fact of </a:t>
            </a:r>
            <a:r>
              <a:rPr lang="en-US" sz="1200" dirty="0" err="1" smtClean="0">
                <a:latin typeface="Times New Roman" pitchFamily="18" charset="0"/>
                <a:cs typeface="Times New Roman" pitchFamily="18" charset="0"/>
              </a:rPr>
              <a:t>Lycidas</a:t>
            </a:r>
            <a:r>
              <a:rPr lang="en-US" sz="1200" dirty="0" smtClean="0">
                <a:latin typeface="Times New Roman" pitchFamily="18" charset="0"/>
                <a:cs typeface="Times New Roman" pitchFamily="18" charset="0"/>
              </a:rPr>
              <a:t>' death. His use of the exclamation shocks us out of our reverie, too. </a:t>
            </a:r>
          </a:p>
          <a:p>
            <a:r>
              <a:rPr lang="en-US" sz="1200" dirty="0" smtClean="0">
                <a:latin typeface="Times New Roman" pitchFamily="18" charset="0"/>
                <a:cs typeface="Times New Roman" pitchFamily="18" charset="0"/>
              </a:rPr>
              <a:t> After calling out the nymphs for not being where a jolly old Englishman might usually find them, the speaker realizes he shouldn't blame the nymphs; that's just fantasizing ("I fondly dream"). </a:t>
            </a:r>
          </a:p>
          <a:p>
            <a:r>
              <a:rPr lang="en-US" sz="1200" dirty="0" smtClean="0">
                <a:latin typeface="Times New Roman" pitchFamily="18" charset="0"/>
                <a:cs typeface="Times New Roman" pitchFamily="18" charset="0"/>
              </a:rPr>
              <a:t>He seems to think that they wouldn't have been able to do anything even if they had been there, a point he makes by asking another </a:t>
            </a:r>
            <a:r>
              <a:rPr lang="en-US" sz="1200" b="1" dirty="0" smtClean="0">
                <a:latin typeface="Times New Roman" pitchFamily="18" charset="0"/>
                <a:cs typeface="Times New Roman" pitchFamily="18" charset="0"/>
              </a:rPr>
              <a:t>rhetorical question. </a:t>
            </a:r>
          </a:p>
          <a:p>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Lines 58-63 </a:t>
            </a:r>
            <a:br>
              <a:rPr lang="en-US" dirty="0" smtClean="0"/>
            </a:br>
            <a:endParaRPr lang="en-US" dirty="0"/>
          </a:p>
        </p:txBody>
      </p:sp>
      <p:sp>
        <p:nvSpPr>
          <p:cNvPr id="3" name="Content Placeholder 2"/>
          <p:cNvSpPr>
            <a:spLocks noGrp="1"/>
          </p:cNvSpPr>
          <p:nvPr>
            <p:ph idx="1"/>
          </p:nvPr>
        </p:nvSpPr>
        <p:spPr/>
        <p:txBody>
          <a:bodyPr>
            <a:normAutofit fontScale="70000" lnSpcReduction="20000"/>
          </a:bodyPr>
          <a:lstStyle/>
          <a:p>
            <a:pPr>
              <a:buNone/>
            </a:pPr>
            <a:endParaRPr lang="en-US" dirty="0" smtClean="0"/>
          </a:p>
          <a:p>
            <a:r>
              <a:rPr lang="en-US" sz="1900" i="1" dirty="0" smtClean="0">
                <a:latin typeface="Times New Roman" pitchFamily="18" charset="0"/>
                <a:cs typeface="Times New Roman" pitchFamily="18" charset="0"/>
              </a:rPr>
              <a:t>What could the Muse herself that Orpheus bore, The Muse herself for her enchanting son, Whom universal nature did lament, When, by the rout that made the hideous roar, His gory visage down the stream was sent, Down the swift </a:t>
            </a:r>
            <a:r>
              <a:rPr lang="en-US" sz="1900" i="1" dirty="0" err="1" smtClean="0">
                <a:latin typeface="Times New Roman" pitchFamily="18" charset="0"/>
                <a:cs typeface="Times New Roman" pitchFamily="18" charset="0"/>
              </a:rPr>
              <a:t>Hebrus</a:t>
            </a:r>
            <a:r>
              <a:rPr lang="en-US" sz="1900" i="1" dirty="0" smtClean="0">
                <a:latin typeface="Times New Roman" pitchFamily="18" charset="0"/>
                <a:cs typeface="Times New Roman" pitchFamily="18" charset="0"/>
              </a:rPr>
              <a:t> to the Lesbian shore? </a:t>
            </a:r>
          </a:p>
          <a:p>
            <a:r>
              <a:rPr lang="en-US" sz="1900" dirty="0" smtClean="0">
                <a:latin typeface="Times New Roman" pitchFamily="18" charset="0"/>
                <a:cs typeface="Times New Roman" pitchFamily="18" charset="0"/>
              </a:rPr>
              <a:t> As evidence that the nymphs couldn't have prevented </a:t>
            </a:r>
            <a:r>
              <a:rPr lang="en-US" sz="1900" dirty="0" err="1" smtClean="0">
                <a:latin typeface="Times New Roman" pitchFamily="18" charset="0"/>
                <a:cs typeface="Times New Roman" pitchFamily="18" charset="0"/>
              </a:rPr>
              <a:t>Lycidas</a:t>
            </a:r>
            <a:r>
              <a:rPr lang="en-US" sz="1900" dirty="0" smtClean="0">
                <a:latin typeface="Times New Roman" pitchFamily="18" charset="0"/>
                <a:cs typeface="Times New Roman" pitchFamily="18" charset="0"/>
              </a:rPr>
              <a:t>' death, the speaker alludes to the story of Orpheus, a poet in Greek mythology whose mother (the Muse Calliope) wasn't able to save him from being dismembered and washed downstream by the "rout that made the hideous roar." </a:t>
            </a:r>
          </a:p>
          <a:p>
            <a:r>
              <a:rPr lang="en-US" sz="1900" dirty="0" smtClean="0">
                <a:latin typeface="Times New Roman" pitchFamily="18" charset="0"/>
                <a:cs typeface="Times New Roman" pitchFamily="18" charset="0"/>
              </a:rPr>
              <a:t> These lines are tough, but here's a way you might paraphrase them: "what could the muse that mothered Orpheus, [what could] the muse herself [do] for her son whom nature mourned, when his head was sent down the river </a:t>
            </a:r>
            <a:r>
              <a:rPr lang="en-US" sz="1900" dirty="0" err="1" smtClean="0">
                <a:latin typeface="Times New Roman" pitchFamily="18" charset="0"/>
                <a:cs typeface="Times New Roman" pitchFamily="18" charset="0"/>
              </a:rPr>
              <a:t>Hebrus</a:t>
            </a:r>
            <a:r>
              <a:rPr lang="en-US" sz="1900" dirty="0" smtClean="0">
                <a:latin typeface="Times New Roman" pitchFamily="18" charset="0"/>
                <a:cs typeface="Times New Roman" pitchFamily="18" charset="0"/>
              </a:rPr>
              <a:t> by a group of hooligans who had it out for him?" </a:t>
            </a:r>
          </a:p>
          <a:p>
            <a:r>
              <a:rPr lang="en-US" sz="1900" dirty="0" smtClean="0">
                <a:latin typeface="Times New Roman" pitchFamily="18" charset="0"/>
                <a:cs typeface="Times New Roman" pitchFamily="18" charset="0"/>
              </a:rPr>
              <a:t> Who were those hooligans? Well, it might help to know some background on this Orpheus dude. For more info, check out </a:t>
            </a:r>
            <a:r>
              <a:rPr lang="en-US" sz="1900" dirty="0" err="1" smtClean="0">
                <a:latin typeface="Times New Roman" pitchFamily="18" charset="0"/>
                <a:cs typeface="Times New Roman" pitchFamily="18" charset="0"/>
              </a:rPr>
              <a:t>Shmoop's</a:t>
            </a:r>
            <a:r>
              <a:rPr lang="en-US" sz="1900" dirty="0" smtClean="0">
                <a:latin typeface="Times New Roman" pitchFamily="18" charset="0"/>
                <a:cs typeface="Times New Roman" pitchFamily="18" charset="0"/>
              </a:rPr>
              <a:t> page on Orpheus and Eurydice. </a:t>
            </a:r>
          </a:p>
          <a:p>
            <a:r>
              <a:rPr lang="en-US" sz="1900" dirty="0" smtClean="0">
                <a:latin typeface="Times New Roman" pitchFamily="18" charset="0"/>
                <a:cs typeface="Times New Roman" pitchFamily="18" charset="0"/>
              </a:rPr>
              <a:t> </a:t>
            </a:r>
            <a:r>
              <a:rPr lang="en-US" sz="1900" dirty="0" err="1" smtClean="0">
                <a:latin typeface="Times New Roman" pitchFamily="18" charset="0"/>
                <a:cs typeface="Times New Roman" pitchFamily="18" charset="0"/>
              </a:rPr>
              <a:t>Hebrus</a:t>
            </a:r>
            <a:r>
              <a:rPr lang="en-US" sz="1900" dirty="0" smtClean="0">
                <a:latin typeface="Times New Roman" pitchFamily="18" charset="0"/>
                <a:cs typeface="Times New Roman" pitchFamily="18" charset="0"/>
              </a:rPr>
              <a:t> is the Ancient Greek name for a river that runs through modern-day Bulgaria, Greece, and Turkey. And "Lesbian shore" refers to the island of Lesbos, off the coast of Greece. </a:t>
            </a:r>
          </a:p>
          <a:p>
            <a:r>
              <a:rPr lang="en-US" sz="1900" dirty="0" smtClean="0">
                <a:latin typeface="Times New Roman" pitchFamily="18" charset="0"/>
                <a:cs typeface="Times New Roman" pitchFamily="18" charset="0"/>
              </a:rPr>
              <a:t> That's a pretty long, complicated allusion. But really, all the speaker is saying here is that if even Calliope couldn't save her own son, why should he expect the Muses to have saved </a:t>
            </a:r>
            <a:r>
              <a:rPr lang="en-US" sz="1900" dirty="0" err="1" smtClean="0">
                <a:latin typeface="Times New Roman" pitchFamily="18" charset="0"/>
                <a:cs typeface="Times New Roman" pitchFamily="18" charset="0"/>
              </a:rPr>
              <a:t>Lycidas</a:t>
            </a:r>
            <a:r>
              <a:rPr lang="en-US" sz="1900" dirty="0" smtClean="0">
                <a:latin typeface="Times New Roman" pitchFamily="18" charset="0"/>
                <a:cs typeface="Times New Roman" pitchFamily="18" charset="0"/>
              </a:rPr>
              <a:t>? Maybe he should cut them some slack</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Lines 64-66 </a:t>
            </a:r>
            <a:br>
              <a:rPr lang="en-US" dirty="0" smtClean="0"/>
            </a:br>
            <a:endParaRPr lang="en-US" dirty="0"/>
          </a:p>
        </p:txBody>
      </p:sp>
      <p:sp>
        <p:nvSpPr>
          <p:cNvPr id="4" name="Rectangle 3"/>
          <p:cNvSpPr/>
          <p:nvPr/>
        </p:nvSpPr>
        <p:spPr>
          <a:xfrm>
            <a:off x="1354667" y="1952978"/>
            <a:ext cx="10487377" cy="923330"/>
          </a:xfrm>
          <a:prstGeom prst="rect">
            <a:avLst/>
          </a:prstGeom>
        </p:spPr>
        <p:txBody>
          <a:bodyPr wrap="square">
            <a:spAutoFit/>
          </a:bodyPr>
          <a:lstStyle/>
          <a:p>
            <a:endParaRPr lang="en-US" dirty="0" smtClean="0"/>
          </a:p>
          <a:p>
            <a:endParaRPr lang="en-US" dirty="0" smtClean="0"/>
          </a:p>
          <a:p>
            <a:endParaRPr lang="en-US" dirty="0" smtClean="0"/>
          </a:p>
        </p:txBody>
      </p:sp>
      <p:sp>
        <p:nvSpPr>
          <p:cNvPr id="5" name="Content Placeholder 4"/>
          <p:cNvSpPr>
            <a:spLocks noGrp="1"/>
          </p:cNvSpPr>
          <p:nvPr>
            <p:ph idx="1"/>
          </p:nvPr>
        </p:nvSpPr>
        <p:spPr/>
        <p:txBody>
          <a:bodyPr>
            <a:normAutofit fontScale="77500" lnSpcReduction="20000"/>
          </a:bodyPr>
          <a:lstStyle/>
          <a:p>
            <a:pPr>
              <a:buNone/>
            </a:pPr>
            <a:endParaRPr lang="en-US" dirty="0" smtClean="0"/>
          </a:p>
          <a:p>
            <a:r>
              <a:rPr lang="en-US" sz="1700" i="1" dirty="0" smtClean="0"/>
              <a:t>Alas! what boots it with </a:t>
            </a:r>
            <a:r>
              <a:rPr lang="en-US" sz="1700" i="1" dirty="0" err="1" smtClean="0"/>
              <a:t>uncessant</a:t>
            </a:r>
            <a:r>
              <a:rPr lang="en-US" sz="1700" i="1" dirty="0" smtClean="0"/>
              <a:t> care To tend the homely slighted shepherd's trade, And strictly meditate the thankless Muse </a:t>
            </a:r>
          </a:p>
          <a:p>
            <a:endParaRPr lang="en-US" sz="1700" dirty="0" smtClean="0"/>
          </a:p>
          <a:p>
            <a:r>
              <a:rPr lang="en-US" sz="1700" dirty="0" smtClean="0"/>
              <a:t> We've got another exclamation to open these lines. Our speaker is all kinds of unhappy. </a:t>
            </a:r>
          </a:p>
          <a:p>
            <a:r>
              <a:rPr lang="en-US" sz="1700" dirty="0" smtClean="0"/>
              <a:t> </a:t>
            </a:r>
            <a:r>
              <a:rPr lang="en-US" sz="1700" dirty="0" err="1" smtClean="0"/>
              <a:t>Shmooptionary</a:t>
            </a:r>
            <a:r>
              <a:rPr lang="en-US" sz="1700" dirty="0" smtClean="0"/>
              <a:t> to the rescue: "Boots" here is a verb, meaning something like to profit, or to gain. And "</a:t>
            </a:r>
            <a:r>
              <a:rPr lang="en-US" sz="1700" dirty="0" err="1" smtClean="0"/>
              <a:t>uncessant</a:t>
            </a:r>
            <a:r>
              <a:rPr lang="en-US" sz="1700" dirty="0" smtClean="0"/>
              <a:t>" is just an older spelling of incessant, or without stopping. </a:t>
            </a:r>
          </a:p>
          <a:p>
            <a:r>
              <a:rPr lang="en-US" sz="1700" dirty="0" smtClean="0"/>
              <a:t> Essentially, in these lines, the speaker is wondering what he would gain by continuing to live like a shepherd (without good old </a:t>
            </a:r>
            <a:r>
              <a:rPr lang="en-US" sz="1700" dirty="0" err="1" smtClean="0"/>
              <a:t>Lycidas</a:t>
            </a:r>
            <a:r>
              <a:rPr lang="en-US" sz="1700" dirty="0" smtClean="0"/>
              <a:t> by his side), and dwelling, or "strictly </a:t>
            </a:r>
            <a:r>
              <a:rPr lang="en-US" sz="1700" dirty="0" err="1" smtClean="0"/>
              <a:t>meditat</a:t>
            </a:r>
            <a:r>
              <a:rPr lang="en-US" sz="1700" dirty="0" smtClean="0"/>
              <a:t>[</a:t>
            </a:r>
            <a:r>
              <a:rPr lang="en-US" sz="1700" dirty="0" err="1" smtClean="0"/>
              <a:t>ing</a:t>
            </a:r>
            <a:r>
              <a:rPr lang="en-US" sz="1700" dirty="0" smtClean="0"/>
              <a:t>]" on the fact that the Muse does not seem interested in helping him out (in other words, she is "thankless"). </a:t>
            </a:r>
          </a:p>
          <a:p>
            <a:r>
              <a:rPr lang="en-US" sz="1700" dirty="0" smtClean="0"/>
              <a:t> We can't help but thinking that he probably doesn't have much to gain at all, the poor guy. </a:t>
            </a:r>
          </a:p>
          <a:p>
            <a:r>
              <a:rPr lang="en-US" sz="1700" dirty="0" smtClean="0"/>
              <a:t>You know what's interesting here? Earlier, when the speaker was describing the shepherd's life, it sounded pretty awesome, right? He and </a:t>
            </a:r>
            <a:r>
              <a:rPr lang="en-US" sz="1700" dirty="0" err="1" smtClean="0"/>
              <a:t>Lycidas</a:t>
            </a:r>
            <a:r>
              <a:rPr lang="en-US" sz="1700" dirty="0" smtClean="0"/>
              <a:t> frolicked with the fauns and </a:t>
            </a:r>
            <a:r>
              <a:rPr lang="en-US" sz="1700" dirty="0" err="1" smtClean="0"/>
              <a:t>salsaed</a:t>
            </a:r>
            <a:r>
              <a:rPr lang="en-US" sz="1700" dirty="0" smtClean="0"/>
              <a:t> with the satyrs. But now that life seems not-so-great; in fact, it's "homely" and "slighted" (or ugly, and ignored). What's the point anymore? </a:t>
            </a:r>
          </a:p>
          <a:p>
            <a:endParaRPr lang="en-US" dirty="0" smtClean="0"/>
          </a:p>
          <a:p>
            <a:pPr>
              <a:buNone/>
            </a:pPr>
            <a:endParaRPr lang="en-US" dirty="0" smtClean="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Lines 67-69</a:t>
            </a:r>
            <a:endParaRPr lang="en-US" dirty="0"/>
          </a:p>
        </p:txBody>
      </p:sp>
      <p:sp>
        <p:nvSpPr>
          <p:cNvPr id="3" name="Content Placeholder 2"/>
          <p:cNvSpPr>
            <a:spLocks noGrp="1"/>
          </p:cNvSpPr>
          <p:nvPr>
            <p:ph idx="1"/>
          </p:nvPr>
        </p:nvSpPr>
        <p:spPr/>
        <p:txBody>
          <a:bodyPr>
            <a:normAutofit fontScale="70000" lnSpcReduction="20000"/>
          </a:bodyPr>
          <a:lstStyle/>
          <a:p>
            <a:pPr>
              <a:buNone/>
            </a:pPr>
            <a:r>
              <a:rPr lang="en-US" dirty="0" smtClean="0"/>
              <a:t> </a:t>
            </a:r>
          </a:p>
          <a:p>
            <a:r>
              <a:rPr lang="en-US" i="1" dirty="0" smtClean="0"/>
              <a:t>Were it not better done as others use, To sport with Amaryllis in the shade, Or with the tangles of </a:t>
            </a:r>
            <a:r>
              <a:rPr lang="en-US" i="1" dirty="0" err="1" smtClean="0"/>
              <a:t>Neaera's</a:t>
            </a:r>
            <a:r>
              <a:rPr lang="en-US" i="1" dirty="0" smtClean="0"/>
              <a:t> hair? </a:t>
            </a:r>
          </a:p>
          <a:p>
            <a:r>
              <a:rPr lang="en-US" dirty="0" smtClean="0"/>
              <a:t> In other words: Wouldn't it be better to "sport with Amaryllis" and the "tangles of </a:t>
            </a:r>
            <a:r>
              <a:rPr lang="en-US" dirty="0" err="1" smtClean="0"/>
              <a:t>Neaera's</a:t>
            </a:r>
            <a:r>
              <a:rPr lang="en-US" dirty="0" smtClean="0"/>
              <a:t> hair" like everyone else ("better done as others use") than think about the muse and live the difficult life of a shepherd? </a:t>
            </a:r>
          </a:p>
          <a:p>
            <a:r>
              <a:rPr lang="en-US" dirty="0" smtClean="0"/>
              <a:t> Okay, now we understand the question, but do we actually know what he's asking? It might help to get a little background: </a:t>
            </a:r>
          </a:p>
          <a:p>
            <a:r>
              <a:rPr lang="en-US" dirty="0" smtClean="0"/>
              <a:t>Amaryllis is a shepherdess who appears in the work of several ancient pastoral poets, most notably Virgil (in the </a:t>
            </a:r>
            <a:r>
              <a:rPr lang="en-US" i="1" dirty="0" smtClean="0"/>
              <a:t>Eclogues) and Theocritus (in the Idylls). </a:t>
            </a:r>
          </a:p>
          <a:p>
            <a:r>
              <a:rPr lang="en-US" dirty="0" err="1" smtClean="0"/>
              <a:t>Neaera</a:t>
            </a:r>
            <a:r>
              <a:rPr lang="en-US" dirty="0" smtClean="0"/>
              <a:t> is another nymph who pops up in pastoral poetry; she appears in Virgil's </a:t>
            </a:r>
            <a:r>
              <a:rPr lang="en-US" i="1" dirty="0" smtClean="0"/>
              <a:t>Eclogues and the work of several later poets. The "tangles" of her hair are always mentioned. May we recommend conditioner? </a:t>
            </a:r>
          </a:p>
          <a:p>
            <a:r>
              <a:rPr lang="en-US" dirty="0" smtClean="0"/>
              <a:t> Here, the speaker builds on the idea he introduced in the previous lines: He might have a better time of it if he ditched the shepherd life and took up with some nymphs. Maybe then he could get over the loss of his buddy. </a:t>
            </a:r>
          </a:p>
          <a:p>
            <a:endParaRPr lang="en-US" dirty="0" smtClean="0"/>
          </a:p>
          <a:p>
            <a:pPr>
              <a:buNone/>
            </a:pPr>
            <a:endParaRPr lang="en-US" dirty="0" smtClean="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Lines 70-72</a:t>
            </a:r>
            <a:br>
              <a:rPr lang="en-US" dirty="0" smtClean="0"/>
            </a:br>
            <a:endParaRPr lang="en-US" dirty="0"/>
          </a:p>
        </p:txBody>
      </p:sp>
      <p:sp>
        <p:nvSpPr>
          <p:cNvPr id="3" name="Content Placeholder 2"/>
          <p:cNvSpPr>
            <a:spLocks noGrp="1"/>
          </p:cNvSpPr>
          <p:nvPr>
            <p:ph idx="1"/>
          </p:nvPr>
        </p:nvSpPr>
        <p:spPr>
          <a:xfrm>
            <a:off x="1154954" y="2415822"/>
            <a:ext cx="9208246" cy="3603978"/>
          </a:xfrm>
        </p:spPr>
        <p:txBody>
          <a:bodyPr>
            <a:normAutofit fontScale="25000" lnSpcReduction="20000"/>
          </a:bodyPr>
          <a:lstStyle/>
          <a:p>
            <a:pPr>
              <a:buNone/>
            </a:pPr>
            <a:endParaRPr lang="en-US" dirty="0" smtClean="0"/>
          </a:p>
          <a:p>
            <a:r>
              <a:rPr lang="en-US" sz="4800" i="1" dirty="0" smtClean="0"/>
              <a:t>Fame is the spur that the clear spirit doth raise (That last infirmity of noble mind) To scorn delights, and live laborious days; </a:t>
            </a:r>
          </a:p>
          <a:p>
            <a:r>
              <a:rPr lang="en-US" sz="4800" dirty="0" smtClean="0"/>
              <a:t> For the past few lines, the speaker has been asking the age-old question: Why bother? </a:t>
            </a:r>
          </a:p>
          <a:p>
            <a:r>
              <a:rPr lang="en-US" sz="4800" dirty="0" smtClean="0"/>
              <a:t> Now, he gives us the answer. The speaker is saying that the only we reason we "scorn delights" (like hanging out with Amaryllis and </a:t>
            </a:r>
            <a:r>
              <a:rPr lang="en-US" sz="4800" dirty="0" err="1" smtClean="0"/>
              <a:t>Neaera</a:t>
            </a:r>
            <a:r>
              <a:rPr lang="en-US" sz="4800" dirty="0" smtClean="0"/>
              <a:t>) and live a life of labor is because the prospect of fame "spur[s]" us on. </a:t>
            </a:r>
          </a:p>
          <a:p>
            <a:r>
              <a:rPr lang="en-US" sz="4800" dirty="0" smtClean="0"/>
              <a:t> Milton has always been a fan of strange syntax, and these lines are no exception. When you read "Fame is the spur that the clear spirit doth raise," it sounds like the clear spirit is raising the spur of fame, right? </a:t>
            </a:r>
            <a:r>
              <a:rPr lang="en-US" sz="4800" i="1" dirty="0" smtClean="0"/>
              <a:t>Wrong. It actually means that the spur of fame raises the clear spirit. Funky, huh? </a:t>
            </a:r>
          </a:p>
          <a:p>
            <a:r>
              <a:rPr lang="en-US" sz="4800" dirty="0" smtClean="0"/>
              <a:t> Basically, he is using a </a:t>
            </a:r>
            <a:r>
              <a:rPr lang="en-US" sz="4800" b="1" dirty="0" smtClean="0"/>
              <a:t>metaphor to say that fame prods the spirit to action, much like a spur prods a horse to move. </a:t>
            </a:r>
          </a:p>
          <a:p>
            <a:r>
              <a:rPr lang="en-US" sz="4800" dirty="0" smtClean="0"/>
              <a:t> Awesome. We have that part down. Now what's this "last infirmity of noble mind" all about? Well, that phrase modifies fame, which means that fame is something that makes a noble mind sick. </a:t>
            </a:r>
          </a:p>
          <a:p>
            <a:r>
              <a:rPr lang="en-US" sz="4800" dirty="0" smtClean="0"/>
              <a:t> If you think about it, that makes perfect sense. If noble people get caught up in trying to be famous, they probably will ignore fun things and focus too hard on their work. </a:t>
            </a:r>
          </a:p>
          <a:p>
            <a:r>
              <a:rPr lang="en-US" sz="4800" dirty="0" smtClean="0"/>
              <a:t> Wait, but people become famous now for all kinds of "delights." And many famous people have barely done any work at all. </a:t>
            </a:r>
          </a:p>
          <a:p>
            <a:r>
              <a:rPr lang="en-US" sz="4800" dirty="0" smtClean="0"/>
              <a:t> True, but in Milton's day, you became famous through your work. Milton wanted to be a very famous poet, so he probably scorned a fair number of delights in his day, and focused only on toiling away at the pen. </a:t>
            </a:r>
          </a:p>
          <a:p>
            <a:r>
              <a:rPr lang="en-US" sz="4800" dirty="0" smtClean="0"/>
              <a:t> Again, he is continuing the idea he started a few lines ago: shepherding is no longer the fun it used to be, when </a:t>
            </a:r>
            <a:r>
              <a:rPr lang="en-US" sz="4800" dirty="0" err="1" smtClean="0"/>
              <a:t>Lycidas</a:t>
            </a:r>
            <a:r>
              <a:rPr lang="en-US" sz="4800" dirty="0" smtClean="0"/>
              <a:t> was around. Now it sounds like tough work. </a:t>
            </a:r>
          </a:p>
          <a:p>
            <a:endParaRPr lang="en-US" sz="4800"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Lines 73-76</a:t>
            </a:r>
            <a:endParaRPr lang="en-US" dirty="0"/>
          </a:p>
        </p:txBody>
      </p:sp>
      <p:sp>
        <p:nvSpPr>
          <p:cNvPr id="3" name="Content Placeholder 2"/>
          <p:cNvSpPr>
            <a:spLocks noGrp="1"/>
          </p:cNvSpPr>
          <p:nvPr>
            <p:ph idx="1"/>
          </p:nvPr>
        </p:nvSpPr>
        <p:spPr/>
        <p:txBody>
          <a:bodyPr>
            <a:noAutofit/>
          </a:bodyPr>
          <a:lstStyle/>
          <a:p>
            <a:r>
              <a:rPr lang="en-US" sz="1200" i="1" dirty="0" smtClean="0">
                <a:latin typeface="Times New Roman" pitchFamily="18" charset="0"/>
                <a:cs typeface="Times New Roman" pitchFamily="18" charset="0"/>
              </a:rPr>
              <a:t>But the fair guerdon when we hope to find, And think to burst out into sudden blaze, </a:t>
            </a:r>
          </a:p>
          <a:p>
            <a:r>
              <a:rPr lang="en-US" sz="1200" i="1" dirty="0" smtClean="0">
                <a:latin typeface="Times New Roman" pitchFamily="18" charset="0"/>
                <a:cs typeface="Times New Roman" pitchFamily="18" charset="0"/>
              </a:rPr>
              <a:t>Comes the blind Fury with </a:t>
            </a:r>
            <a:r>
              <a:rPr lang="en-US" sz="1200" i="1" dirty="0" err="1" smtClean="0">
                <a:latin typeface="Times New Roman" pitchFamily="18" charset="0"/>
                <a:cs typeface="Times New Roman" pitchFamily="18" charset="0"/>
              </a:rPr>
              <a:t>th</a:t>
            </a:r>
            <a:r>
              <a:rPr lang="en-US" sz="1200" i="1" dirty="0" smtClean="0">
                <a:latin typeface="Times New Roman" pitchFamily="18" charset="0"/>
                <a:cs typeface="Times New Roman" pitchFamily="18" charset="0"/>
              </a:rPr>
              <a:t>' abhorred shears, And slits the thin-spun life. […] </a:t>
            </a:r>
          </a:p>
          <a:p>
            <a:r>
              <a:rPr lang="en-US" sz="1200" dirty="0" smtClean="0">
                <a:latin typeface="Times New Roman" pitchFamily="18" charset="0"/>
                <a:cs typeface="Times New Roman" pitchFamily="18" charset="0"/>
              </a:rPr>
              <a:t> This fame thing is pretty fickle. In fact, it's downright elusive. The speaker continues talking about the elusiveness of fame: When we think we've finally found it, or that our time has come ("and think to burst out into sudden blaze"), Fate comes and kills us. </a:t>
            </a:r>
          </a:p>
          <a:p>
            <a:r>
              <a:rPr lang="en-US" sz="1200" dirty="0" smtClean="0">
                <a:latin typeface="Times New Roman" pitchFamily="18" charset="0"/>
                <a:cs typeface="Times New Roman" pitchFamily="18" charset="0"/>
              </a:rPr>
              <a:t> A "guerdon" is a reward, which means that fame is presented as a reward. The problem is, just when we think we have found that guerdon, "blind Fury," or fate, comes to take it away. </a:t>
            </a:r>
          </a:p>
          <a:p>
            <a:r>
              <a:rPr lang="en-US" sz="1200" dirty="0" smtClean="0">
                <a:latin typeface="Times New Roman" pitchFamily="18" charset="0"/>
                <a:cs typeface="Times New Roman" pitchFamily="18" charset="0"/>
              </a:rPr>
              <a:t> How does fate rob us of fame? With its "shears" that can easily cut through the flimsy, or "thin-spun" material that is human life. </a:t>
            </a:r>
          </a:p>
          <a:p>
            <a:r>
              <a:rPr lang="en-US" sz="1200" dirty="0" smtClean="0">
                <a:latin typeface="Times New Roman" pitchFamily="18" charset="0"/>
                <a:cs typeface="Times New Roman" pitchFamily="18" charset="0"/>
              </a:rPr>
              <a:t> In other words, just when </a:t>
            </a:r>
            <a:r>
              <a:rPr lang="en-US" sz="1200" dirty="0" err="1" smtClean="0">
                <a:latin typeface="Times New Roman" pitchFamily="18" charset="0"/>
                <a:cs typeface="Times New Roman" pitchFamily="18" charset="0"/>
              </a:rPr>
              <a:t>Lycidas</a:t>
            </a:r>
            <a:r>
              <a:rPr lang="en-US" sz="1200" dirty="0" smtClean="0">
                <a:latin typeface="Times New Roman" pitchFamily="18" charset="0"/>
                <a:cs typeface="Times New Roman" pitchFamily="18" charset="0"/>
              </a:rPr>
              <a:t> was about to "burst out in a sudden blaze" (now there's an </a:t>
            </a:r>
            <a:r>
              <a:rPr lang="en-US" sz="1200" b="1" dirty="0" smtClean="0">
                <a:latin typeface="Times New Roman" pitchFamily="18" charset="0"/>
                <a:cs typeface="Times New Roman" pitchFamily="18" charset="0"/>
              </a:rPr>
              <a:t>image) of fame, fate intervened and killed him. Tough break. </a:t>
            </a:r>
          </a:p>
          <a:p>
            <a:r>
              <a:rPr lang="en-US" sz="1200" dirty="0" smtClean="0">
                <a:latin typeface="Times New Roman" pitchFamily="18" charset="0"/>
                <a:cs typeface="Times New Roman" pitchFamily="18" charset="0"/>
              </a:rPr>
              <a:t> This "blind Fury," by the way, is yet another </a:t>
            </a:r>
            <a:r>
              <a:rPr lang="en-US" sz="1200" b="1" dirty="0" smtClean="0">
                <a:latin typeface="Times New Roman" pitchFamily="18" charset="0"/>
                <a:cs typeface="Times New Roman" pitchFamily="18" charset="0"/>
              </a:rPr>
              <a:t>classical allusion to Greek mythology. The Fates, of which this Fury in an example, were three female figures who were in charge of determining how long a person would live. The specific Fury, or Fate that our speaker is referring to here is probably </a:t>
            </a:r>
            <a:r>
              <a:rPr lang="en-US" sz="1200" b="1" dirty="0" err="1" smtClean="0">
                <a:latin typeface="Times New Roman" pitchFamily="18" charset="0"/>
                <a:cs typeface="Times New Roman" pitchFamily="18" charset="0"/>
              </a:rPr>
              <a:t>Atropos</a:t>
            </a:r>
            <a:r>
              <a:rPr lang="en-US" sz="1200" b="1" dirty="0" smtClean="0">
                <a:latin typeface="Times New Roman" pitchFamily="18" charset="0"/>
                <a:cs typeface="Times New Roman" pitchFamily="18" charset="0"/>
              </a:rPr>
              <a:t>, who was the one in charge of cutting the "thread" with "abhorred shears," which ended a person's life. </a:t>
            </a:r>
          </a:p>
          <a:p>
            <a:endParaRPr lang="en-US" sz="1200" dirty="0">
              <a:latin typeface="Times New Roman" pitchFamily="18" charset="0"/>
              <a:cs typeface="Times New Roman" pitchFamily="18" charset="0"/>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Lines 76-77 </a:t>
            </a:r>
            <a:br>
              <a:rPr lang="en-US" dirty="0" smtClean="0"/>
            </a:br>
            <a:endParaRPr lang="en-US" dirty="0"/>
          </a:p>
        </p:txBody>
      </p:sp>
      <p:sp>
        <p:nvSpPr>
          <p:cNvPr id="3" name="Content Placeholder 2"/>
          <p:cNvSpPr>
            <a:spLocks noGrp="1"/>
          </p:cNvSpPr>
          <p:nvPr>
            <p:ph idx="1"/>
          </p:nvPr>
        </p:nvSpPr>
        <p:spPr/>
        <p:txBody>
          <a:bodyPr>
            <a:normAutofit fontScale="92500" lnSpcReduction="10000"/>
          </a:bodyPr>
          <a:lstStyle/>
          <a:p>
            <a:pPr>
              <a:buNone/>
            </a:pPr>
            <a:endParaRPr lang="en-US" dirty="0" smtClean="0"/>
          </a:p>
          <a:p>
            <a:r>
              <a:rPr lang="en-US" sz="1400" i="1" dirty="0" smtClean="0">
                <a:latin typeface="Times New Roman" pitchFamily="18" charset="0"/>
                <a:cs typeface="Times New Roman" pitchFamily="18" charset="0"/>
              </a:rPr>
              <a:t>[…] But not the praise, Phoebus replied, and touched my trembling ears; </a:t>
            </a:r>
          </a:p>
          <a:p>
            <a:r>
              <a:rPr lang="en-US" sz="1400" dirty="0" smtClean="0">
                <a:latin typeface="Times New Roman" pitchFamily="18" charset="0"/>
                <a:cs typeface="Times New Roman" pitchFamily="18" charset="0"/>
              </a:rPr>
              <a:t> Enter Apollo, the Greek god of the sun, music, and poetry, among all kinds of other things (the Greek gods were major </a:t>
            </a:r>
            <a:r>
              <a:rPr lang="en-US" sz="1400" dirty="0" err="1" smtClean="0">
                <a:latin typeface="Times New Roman" pitchFamily="18" charset="0"/>
                <a:cs typeface="Times New Roman" pitchFamily="18" charset="0"/>
              </a:rPr>
              <a:t>multitaskers</a:t>
            </a:r>
            <a:r>
              <a:rPr lang="en-US" sz="1400" dirty="0" smtClean="0">
                <a:latin typeface="Times New Roman" pitchFamily="18" charset="0"/>
                <a:cs typeface="Times New Roman" pitchFamily="18" charset="0"/>
              </a:rPr>
              <a:t>). In these lines, he's called by his Roman name, Phoebus. </a:t>
            </a:r>
          </a:p>
          <a:p>
            <a:r>
              <a:rPr lang="en-US" sz="1400" dirty="0" smtClean="0">
                <a:latin typeface="Times New Roman" pitchFamily="18" charset="0"/>
                <a:cs typeface="Times New Roman" pitchFamily="18" charset="0"/>
              </a:rPr>
              <a:t>Phoebus tells the speaker that while the "blind Fury" does destroy human life, she doesn't destroy all the praise we get for our achievements (especially the poetic ones, right?). </a:t>
            </a:r>
          </a:p>
          <a:p>
            <a:r>
              <a:rPr lang="en-US" sz="1400" dirty="0" smtClean="0">
                <a:latin typeface="Times New Roman" pitchFamily="18" charset="0"/>
                <a:cs typeface="Times New Roman" pitchFamily="18" charset="0"/>
              </a:rPr>
              <a:t>He says this while touching the speaker on the ears. What's up with that, you ask? Well, it's an allusion to Virgil's </a:t>
            </a:r>
            <a:r>
              <a:rPr lang="en-US" sz="1400" i="1" dirty="0" smtClean="0">
                <a:latin typeface="Times New Roman" pitchFamily="18" charset="0"/>
                <a:cs typeface="Times New Roman" pitchFamily="18" charset="0"/>
              </a:rPr>
              <a:t>Eclogues, in which the speaker's ears are touched as well. It's a form of admonishment, or scolding. Essentially, Phoebus is telling our hotheaded speaker to cool his jets. </a:t>
            </a:r>
          </a:p>
          <a:p>
            <a:endParaRPr lang="en-US" sz="1400" dirty="0" smtClean="0">
              <a:latin typeface="Times New Roman" pitchFamily="18" charset="0"/>
              <a:cs typeface="Times New Roman" pitchFamily="18" charset="0"/>
            </a:endParaRPr>
          </a:p>
          <a:p>
            <a:pPr>
              <a:buNone/>
            </a:pPr>
            <a:endParaRPr lang="en-US" sz="1400" dirty="0" smtClean="0">
              <a:latin typeface="Times New Roman" pitchFamily="18" charset="0"/>
              <a:cs typeface="Times New Roman" pitchFamily="18" charset="0"/>
            </a:endParaRPr>
          </a:p>
          <a:p>
            <a:pPr>
              <a:buNone/>
            </a:pPr>
            <a:r>
              <a:rPr lang="en-US" sz="1400" i="1" dirty="0" smtClean="0">
                <a:latin typeface="Times New Roman" pitchFamily="18" charset="0"/>
                <a:cs typeface="Times New Roman" pitchFamily="18" charset="0"/>
              </a:rPr>
              <a:t> </a:t>
            </a:r>
            <a:endParaRPr lang="en-US" sz="1400" dirty="0">
              <a:latin typeface="Times New Roman" pitchFamily="18" charset="0"/>
              <a:cs typeface="Times New Roman" pitchFamily="18" charset="0"/>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Lines 78-80</a:t>
            </a:r>
            <a:endParaRPr lang="en-US" dirty="0"/>
          </a:p>
        </p:txBody>
      </p:sp>
      <p:sp>
        <p:nvSpPr>
          <p:cNvPr id="3" name="Content Placeholder 2"/>
          <p:cNvSpPr>
            <a:spLocks noGrp="1"/>
          </p:cNvSpPr>
          <p:nvPr>
            <p:ph idx="1"/>
          </p:nvPr>
        </p:nvSpPr>
        <p:spPr/>
        <p:txBody>
          <a:bodyPr>
            <a:normAutofit/>
          </a:bodyPr>
          <a:lstStyle/>
          <a:p>
            <a:pPr>
              <a:buNone/>
            </a:pPr>
            <a:endParaRPr lang="en-US" dirty="0" smtClean="0"/>
          </a:p>
          <a:p>
            <a:r>
              <a:rPr lang="en-US" sz="1300" i="1" dirty="0" smtClean="0">
                <a:latin typeface="Times New Roman" pitchFamily="18" charset="0"/>
                <a:cs typeface="Times New Roman" pitchFamily="18" charset="0"/>
              </a:rPr>
              <a:t>Fame is no plant that grows on mortal soil, Nor in the glistening foil Set off to the world, nor in broad </a:t>
            </a:r>
            <a:r>
              <a:rPr lang="en-US" sz="1300" i="1" dirty="0" err="1" smtClean="0">
                <a:latin typeface="Times New Roman" pitchFamily="18" charset="0"/>
                <a:cs typeface="Times New Roman" pitchFamily="18" charset="0"/>
              </a:rPr>
              <a:t>rumour</a:t>
            </a:r>
            <a:r>
              <a:rPr lang="en-US" sz="1300" i="1" dirty="0" smtClean="0">
                <a:latin typeface="Times New Roman" pitchFamily="18" charset="0"/>
                <a:cs typeface="Times New Roman" pitchFamily="18" charset="0"/>
              </a:rPr>
              <a:t> lies, </a:t>
            </a:r>
          </a:p>
          <a:p>
            <a:r>
              <a:rPr lang="en-US" sz="1300" dirty="0" smtClean="0">
                <a:latin typeface="Times New Roman" pitchFamily="18" charset="0"/>
                <a:cs typeface="Times New Roman" pitchFamily="18" charset="0"/>
              </a:rPr>
              <a:t> Phoebus describes Fame as something that cannot be found in this mortal world ("soil"), and especially not in one's reputation or "</a:t>
            </a:r>
            <a:r>
              <a:rPr lang="en-US" sz="1300" dirty="0" err="1" smtClean="0">
                <a:latin typeface="Times New Roman" pitchFamily="18" charset="0"/>
                <a:cs typeface="Times New Roman" pitchFamily="18" charset="0"/>
              </a:rPr>
              <a:t>rumour</a:t>
            </a:r>
            <a:r>
              <a:rPr lang="en-US" sz="1300" dirty="0" smtClean="0">
                <a:latin typeface="Times New Roman" pitchFamily="18" charset="0"/>
                <a:cs typeface="Times New Roman" pitchFamily="18" charset="0"/>
              </a:rPr>
              <a:t>." </a:t>
            </a:r>
          </a:p>
          <a:p>
            <a:r>
              <a:rPr lang="en-US" sz="1300" dirty="0" smtClean="0">
                <a:latin typeface="Times New Roman" pitchFamily="18" charset="0"/>
                <a:cs typeface="Times New Roman" pitchFamily="18" charset="0"/>
              </a:rPr>
              <a:t> Wait. What? Essentially, Phoebus is telling our guy that fame isn't about how many people on earth know and respect you. </a:t>
            </a:r>
          </a:p>
          <a:p>
            <a:r>
              <a:rPr lang="en-US" sz="1300" dirty="0" smtClean="0">
                <a:latin typeface="Times New Roman" pitchFamily="18" charset="0"/>
                <a:cs typeface="Times New Roman" pitchFamily="18" charset="0"/>
              </a:rPr>
              <a:t> "Foil" here refers to a piece of silver or gold placed under a precious stone to enhance its luster (presumably for display purposes). In this sense, a foil creates an illusion, the same way that looking for fame on earth does. </a:t>
            </a:r>
          </a:p>
          <a:p>
            <a:r>
              <a:rPr lang="en-US" sz="1300" dirty="0" smtClean="0">
                <a:latin typeface="Times New Roman" pitchFamily="18" charset="0"/>
                <a:cs typeface="Times New Roman" pitchFamily="18" charset="0"/>
              </a:rPr>
              <a:t>We might think of these lines as a kind of negative </a:t>
            </a:r>
            <a:r>
              <a:rPr lang="en-US" sz="1300" b="1" dirty="0" smtClean="0">
                <a:latin typeface="Times New Roman" pitchFamily="18" charset="0"/>
                <a:cs typeface="Times New Roman" pitchFamily="18" charset="0"/>
              </a:rPr>
              <a:t>metaphor. Fame is </a:t>
            </a:r>
            <a:r>
              <a:rPr lang="en-US" sz="1300" b="1" i="1" dirty="0" smtClean="0">
                <a:latin typeface="Times New Roman" pitchFamily="18" charset="0"/>
                <a:cs typeface="Times New Roman" pitchFamily="18" charset="0"/>
              </a:rPr>
              <a:t>not a plant, and it's not a foil. Awesome. Wait. What is it, then? </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Lines 81-84 </a:t>
            </a:r>
            <a:br>
              <a:rPr lang="en-US" dirty="0" smtClean="0"/>
            </a:br>
            <a:endParaRPr lang="en-US" dirty="0"/>
          </a:p>
        </p:txBody>
      </p:sp>
      <p:sp>
        <p:nvSpPr>
          <p:cNvPr id="3" name="Content Placeholder 2"/>
          <p:cNvSpPr>
            <a:spLocks noGrp="1"/>
          </p:cNvSpPr>
          <p:nvPr>
            <p:ph idx="1"/>
          </p:nvPr>
        </p:nvSpPr>
        <p:spPr/>
        <p:txBody>
          <a:bodyPr>
            <a:normAutofit fontScale="85000" lnSpcReduction="10000"/>
          </a:bodyPr>
          <a:lstStyle/>
          <a:p>
            <a:pPr>
              <a:buNone/>
            </a:pPr>
            <a:endParaRPr lang="en-US" dirty="0" smtClean="0"/>
          </a:p>
          <a:p>
            <a:r>
              <a:rPr lang="en-US" i="1" dirty="0" smtClean="0"/>
              <a:t>But lives and spreads aloft by those pure eyes, And perfect witness of all-judging Jove; As he pronounces lastly on each deed, Of so much fame in heaven expect thy </a:t>
            </a:r>
            <a:r>
              <a:rPr lang="en-US" i="1" dirty="0" err="1" smtClean="0"/>
              <a:t>meed</a:t>
            </a:r>
            <a:r>
              <a:rPr lang="en-US" i="1" dirty="0" smtClean="0"/>
              <a:t>. </a:t>
            </a:r>
          </a:p>
          <a:p>
            <a:r>
              <a:rPr lang="en-US" dirty="0" smtClean="0"/>
              <a:t> Phoebus tells the speaker that fame actually "lives" and grows, or "spreads" aloft as a result of Jove's decisions. </a:t>
            </a:r>
            <a:r>
              <a:rPr lang="en-US" i="1" dirty="0" smtClean="0"/>
              <a:t>Jove has the final word, as he "pronounces lastly on each deed." </a:t>
            </a:r>
          </a:p>
          <a:p>
            <a:r>
              <a:rPr lang="en-US" dirty="0" smtClean="0"/>
              <a:t> Here, fame is </a:t>
            </a:r>
            <a:r>
              <a:rPr lang="en-US" b="1" dirty="0" smtClean="0"/>
              <a:t>metaphorically compared to a tree or plant that grows in heaven, provided Jove allows it to, of course. </a:t>
            </a:r>
          </a:p>
          <a:p>
            <a:r>
              <a:rPr lang="en-US" dirty="0" smtClean="0"/>
              <a:t>Remember the word "</a:t>
            </a:r>
            <a:r>
              <a:rPr lang="en-US" dirty="0" err="1" smtClean="0"/>
              <a:t>meed</a:t>
            </a:r>
            <a:r>
              <a:rPr lang="en-US" dirty="0" smtClean="0"/>
              <a:t>" from line 14? Here it means about the same thing: a fitting reward. The idea here is that Jove will give us however much fame in heaven we deserve. </a:t>
            </a:r>
          </a:p>
          <a:p>
            <a:pPr>
              <a:buNone/>
            </a:pPr>
            <a:r>
              <a:rPr lang="en-US" dirty="0" smtClean="0"/>
              <a:t> </a:t>
            </a:r>
          </a:p>
          <a:p>
            <a:endParaRPr lang="en-US"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Lines 88-92 </a:t>
            </a:r>
            <a:br>
              <a:rPr lang="en-US" dirty="0" smtClean="0"/>
            </a:br>
            <a:endParaRPr lang="en-US" dirty="0"/>
          </a:p>
        </p:txBody>
      </p:sp>
      <p:sp>
        <p:nvSpPr>
          <p:cNvPr id="3" name="Content Placeholder 2"/>
          <p:cNvSpPr>
            <a:spLocks noGrp="1"/>
          </p:cNvSpPr>
          <p:nvPr>
            <p:ph idx="1"/>
          </p:nvPr>
        </p:nvSpPr>
        <p:spPr/>
        <p:txBody>
          <a:bodyPr>
            <a:normAutofit fontScale="92500" lnSpcReduction="10000"/>
          </a:bodyPr>
          <a:lstStyle/>
          <a:p>
            <a:pPr>
              <a:buNone/>
            </a:pPr>
            <a:endParaRPr lang="en-US" dirty="0" smtClean="0"/>
          </a:p>
          <a:p>
            <a:r>
              <a:rPr lang="en-US" sz="1300" i="1" dirty="0" smtClean="0">
                <a:latin typeface="Times New Roman" pitchFamily="18" charset="0"/>
                <a:cs typeface="Times New Roman" pitchFamily="18" charset="0"/>
              </a:rPr>
              <a:t>But now my oat proceeds, And listens to the herald of the sea That came in Neptune's plea, He asked the waves, and asked the felon winds, What hard mishap hath doomed this gentle swain? </a:t>
            </a:r>
          </a:p>
          <a:p>
            <a:r>
              <a:rPr lang="en-US" sz="1300" dirty="0" smtClean="0">
                <a:latin typeface="Times New Roman" pitchFamily="18" charset="0"/>
                <a:cs typeface="Times New Roman" pitchFamily="18" charset="0"/>
              </a:rPr>
              <a:t> Oat? Is he talking about a piece of grain with ears, toddling along, listening to the ocean? </a:t>
            </a:r>
          </a:p>
          <a:p>
            <a:r>
              <a:rPr lang="en-US" sz="1300" dirty="0" smtClean="0">
                <a:latin typeface="Times New Roman" pitchFamily="18" charset="0"/>
                <a:cs typeface="Times New Roman" pitchFamily="18" charset="0"/>
              </a:rPr>
              <a:t> We wish. No, he's talking about his song, the pastoral poem he's writing. "Oat" is a stand-in for a musical instrument made out of an oat-stalk, like the "oaten reed" he mentioned way back in line 33. </a:t>
            </a:r>
          </a:p>
          <a:p>
            <a:r>
              <a:rPr lang="en-US" sz="1300" dirty="0" smtClean="0">
                <a:latin typeface="Times New Roman" pitchFamily="18" charset="0"/>
                <a:cs typeface="Times New Roman" pitchFamily="18" charset="0"/>
              </a:rPr>
              <a:t> When he says "my oat proceeds," the speaker means he is continuing his song. He describes how Triton, the "herald of the sea," comes to defend ("came in […] plea") Neptune, who is the god of the sea, from the charge of </a:t>
            </a:r>
            <a:r>
              <a:rPr lang="en-US" sz="1300" dirty="0" err="1" smtClean="0">
                <a:latin typeface="Times New Roman" pitchFamily="18" charset="0"/>
                <a:cs typeface="Times New Roman" pitchFamily="18" charset="0"/>
              </a:rPr>
              <a:t>Lycidas</a:t>
            </a:r>
            <a:r>
              <a:rPr lang="en-US" sz="1300" dirty="0" smtClean="0">
                <a:latin typeface="Times New Roman" pitchFamily="18" charset="0"/>
                <a:cs typeface="Times New Roman" pitchFamily="18" charset="0"/>
              </a:rPr>
              <a:t>' death. </a:t>
            </a:r>
          </a:p>
          <a:p>
            <a:r>
              <a:rPr lang="en-US" sz="1300" dirty="0" smtClean="0">
                <a:latin typeface="Times New Roman" pitchFamily="18" charset="0"/>
                <a:cs typeface="Times New Roman" pitchFamily="18" charset="0"/>
              </a:rPr>
              <a:t> Milton's friend Mr. King drowned in the ocean, so it makes sense that our speaker might blame the god of the sea for his friend's death. But Triton isn't having it. </a:t>
            </a:r>
          </a:p>
          <a:p>
            <a:r>
              <a:rPr lang="en-US" sz="1300" dirty="0" smtClean="0">
                <a:latin typeface="Times New Roman" pitchFamily="18" charset="0"/>
                <a:cs typeface="Times New Roman" pitchFamily="18" charset="0"/>
              </a:rPr>
              <a:t> In fact, Triton wants to understand what went down, too. So he asks the waves and the savage (or "felon") winds what happened to </a:t>
            </a:r>
            <a:r>
              <a:rPr lang="en-US" sz="1300" dirty="0" err="1" smtClean="0">
                <a:latin typeface="Times New Roman" pitchFamily="18" charset="0"/>
                <a:cs typeface="Times New Roman" pitchFamily="18" charset="0"/>
              </a:rPr>
              <a:t>Lycidas</a:t>
            </a:r>
            <a:r>
              <a:rPr lang="en-US" sz="1300" dirty="0" smtClean="0">
                <a:latin typeface="Times New Roman" pitchFamily="18" charset="0"/>
                <a:cs typeface="Times New Roman" pitchFamily="18" charset="0"/>
              </a:rPr>
              <a:t>, the "gentle swain." </a:t>
            </a:r>
          </a:p>
          <a:p>
            <a:r>
              <a:rPr lang="en-US" sz="1300" dirty="0" smtClean="0">
                <a:latin typeface="Times New Roman" pitchFamily="18" charset="0"/>
                <a:cs typeface="Times New Roman" pitchFamily="18" charset="0"/>
              </a:rPr>
              <a:t>• Sure Triton, just blame it on the weather, why don't you? </a:t>
            </a:r>
          </a:p>
          <a:p>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half" idx="2"/>
          </p:nvPr>
        </p:nvSpPr>
        <p:spPr>
          <a:xfrm>
            <a:off x="1154954" y="2393244"/>
            <a:ext cx="10100068" cy="3626558"/>
          </a:xfrm>
        </p:spPr>
        <p:txBody>
          <a:bodyPr>
            <a:noAutofit/>
          </a:bodyPr>
          <a:lstStyle/>
          <a:p>
            <a:pPr algn="just"/>
            <a:r>
              <a:rPr lang="en-US" sz="1400" b="1" dirty="0" smtClean="0">
                <a:latin typeface="Times New Roman" pitchFamily="18" charset="0"/>
                <a:cs typeface="Times New Roman" pitchFamily="18" charset="0"/>
              </a:rPr>
              <a:t>"</a:t>
            </a:r>
            <a:r>
              <a:rPr lang="en-US" sz="1400" b="1" dirty="0" smtClean="0">
                <a:latin typeface="Times New Roman" pitchFamily="18" charset="0"/>
                <a:cs typeface="Times New Roman" pitchFamily="18" charset="0"/>
              </a:rPr>
              <a:t>Ode to the West Wind" is an </a:t>
            </a:r>
            <a:r>
              <a:rPr lang="en-US" sz="1400" b="1" dirty="0" smtClean="0">
                <a:latin typeface="Times New Roman" pitchFamily="18" charset="0"/>
                <a:cs typeface="Times New Roman" pitchFamily="18" charset="0"/>
              </a:rPr>
              <a:t>ode, </a:t>
            </a:r>
            <a:r>
              <a:rPr lang="en-US" sz="1400" b="1" dirty="0" smtClean="0">
                <a:latin typeface="Times New Roman" pitchFamily="18" charset="0"/>
                <a:cs typeface="Times New Roman" pitchFamily="18" charset="0"/>
              </a:rPr>
              <a:t>written by Percy Bysshe Shelley in 1819 near Florence, Italy. It was originally published in 1820 by Charles in London as part of the collection </a:t>
            </a:r>
            <a:r>
              <a:rPr lang="en-US" sz="1400" b="1" i="1" dirty="0" smtClean="0">
                <a:latin typeface="Times New Roman" pitchFamily="18" charset="0"/>
                <a:cs typeface="Times New Roman" pitchFamily="18" charset="0"/>
              </a:rPr>
              <a:t>Prometheus Unbound, A Lyrical Drama in Four Acts, With Other </a:t>
            </a:r>
            <a:r>
              <a:rPr lang="en-US" sz="1400" b="1" i="1" dirty="0" err="1" smtClean="0">
                <a:latin typeface="Times New Roman" pitchFamily="18" charset="0"/>
                <a:cs typeface="Times New Roman" pitchFamily="18" charset="0"/>
              </a:rPr>
              <a:t>Poems</a:t>
            </a:r>
            <a:r>
              <a:rPr lang="en-US" sz="1400" b="1" dirty="0" err="1" smtClean="0">
                <a:latin typeface="Times New Roman" pitchFamily="18" charset="0"/>
                <a:cs typeface="Times New Roman" pitchFamily="18" charset="0"/>
              </a:rPr>
              <a:t>.Perhaps</a:t>
            </a:r>
            <a:r>
              <a:rPr lang="en-US" sz="1400" b="1" dirty="0" smtClean="0">
                <a:latin typeface="Times New Roman" pitchFamily="18" charset="0"/>
                <a:cs typeface="Times New Roman" pitchFamily="18" charset="0"/>
              </a:rPr>
              <a:t> </a:t>
            </a:r>
            <a:r>
              <a:rPr lang="en-US" sz="1400" b="1" dirty="0" smtClean="0">
                <a:latin typeface="Times New Roman" pitchFamily="18" charset="0"/>
                <a:cs typeface="Times New Roman" pitchFamily="18" charset="0"/>
              </a:rPr>
              <a:t>more than anything else, Shelley wanted his message of reform and revolution spread, and the wind becomes the trope for spreading the word of change through the poet-prophet figure. Some also believe that the poem was written in response to the loss of his son, William (born to Mary Shelley) in 1819. The ensuing pain influenced Shelley. The poem </a:t>
            </a:r>
            <a:r>
              <a:rPr lang="en-US" sz="1400" b="1" dirty="0" smtClean="0">
                <a:latin typeface="Times New Roman" pitchFamily="18" charset="0"/>
                <a:cs typeface="Times New Roman" pitchFamily="18" charset="0"/>
              </a:rPr>
              <a:t>allegories </a:t>
            </a:r>
            <a:r>
              <a:rPr lang="en-US" sz="1400" b="1" dirty="0" smtClean="0">
                <a:latin typeface="Times New Roman" pitchFamily="18" charset="0"/>
                <a:cs typeface="Times New Roman" pitchFamily="18" charset="0"/>
              </a:rPr>
              <a:t>the role of the poet as the voice of change and revolution. At the time of composing this poem, Shelley without doubt had the Peterloo Massacre of August 1819 in mind. His other poems written at the same time—"The Masque of Anarchy", </a:t>
            </a:r>
            <a:r>
              <a:rPr lang="en-US" sz="1400" b="1" i="1" dirty="0" smtClean="0">
                <a:latin typeface="Times New Roman" pitchFamily="18" charset="0"/>
                <a:cs typeface="Times New Roman" pitchFamily="18" charset="0"/>
              </a:rPr>
              <a:t>Prometheus Unbound</a:t>
            </a:r>
            <a:r>
              <a:rPr lang="en-US" sz="1400" b="1" dirty="0" smtClean="0">
                <a:latin typeface="Times New Roman" pitchFamily="18" charset="0"/>
                <a:cs typeface="Times New Roman" pitchFamily="18" charset="0"/>
              </a:rPr>
              <a:t>, and "England in 1819"—take up these same themes of political change, revolution, and role of the </a:t>
            </a:r>
            <a:r>
              <a:rPr lang="en-US" sz="1400" b="1" dirty="0" smtClean="0">
                <a:latin typeface="Times New Roman" pitchFamily="18" charset="0"/>
                <a:cs typeface="Times New Roman" pitchFamily="18" charset="0"/>
              </a:rPr>
              <a:t>poet.</a:t>
            </a:r>
            <a:endParaRPr lang="en-US" sz="1400" b="1" baseline="30000" dirty="0" smtClean="0">
              <a:latin typeface="Times New Roman" pitchFamily="18" charset="0"/>
              <a:cs typeface="Times New Roman" pitchFamily="18" charset="0"/>
            </a:endParaRPr>
          </a:p>
          <a:p>
            <a:pPr algn="just"/>
            <a:r>
              <a:rPr lang="en-US" sz="1400" b="1" dirty="0" smtClean="0">
                <a:latin typeface="Times New Roman" pitchFamily="18" charset="0"/>
                <a:cs typeface="Times New Roman" pitchFamily="18" charset="0"/>
              </a:rPr>
              <a:t> </a:t>
            </a:r>
            <a:r>
              <a:rPr lang="en-US" sz="1400" b="1" dirty="0" smtClean="0">
                <a:latin typeface="Times New Roman" pitchFamily="18" charset="0"/>
                <a:cs typeface="Times New Roman" pitchFamily="18" charset="0"/>
              </a:rPr>
              <a:t>According to Shelley, the poem was written in the woods outside Florence, Italy in the autumn of 1819. In the poem, the speaker directly addresses the west wind. The speaker treats the west wind as a force of death and decay, and welcomes this death and decay because it means that rejuvenation and rebirth will come soon. In the final two sections of the poem, the speaker suggests that he wants to help promote this rebirth through his own poetry—and that rejuvenation he hopes to see is both political and poetic: a rebirth of society and its ways of writing.</a:t>
            </a:r>
          </a:p>
          <a:p>
            <a:pPr algn="just"/>
            <a:endParaRPr lang="en-US" sz="1400" b="1" dirty="0" smtClean="0">
              <a:latin typeface="Times New Roman" pitchFamily="18" charset="0"/>
              <a:cs typeface="Times New Roman" pitchFamily="18" charset="0"/>
            </a:endParaRPr>
          </a:p>
          <a:p>
            <a:pPr algn="just"/>
            <a:endParaRPr lang="en-IN" sz="1400" b="1" dirty="0" smtClean="0">
              <a:latin typeface="Times New Roman" pitchFamily="18" charset="0"/>
              <a:cs typeface="Times New Roman" pitchFamily="18" charset="0"/>
            </a:endParaRPr>
          </a:p>
        </p:txBody>
      </p:sp>
      <p:sp>
        <p:nvSpPr>
          <p:cNvPr id="4" name="Title 3"/>
          <p:cNvSpPr>
            <a:spLocks noGrp="1"/>
          </p:cNvSpPr>
          <p:nvPr>
            <p:ph type="title"/>
          </p:nvPr>
        </p:nvSpPr>
        <p:spPr/>
        <p:txBody>
          <a:bodyPr/>
          <a:lstStyle/>
          <a:p>
            <a:r>
              <a:rPr lang="en-US" dirty="0" smtClean="0"/>
              <a:t>INTRODUCTION OF THE POEM</a:t>
            </a:r>
            <a:endParaRPr lang="en-US" dirty="0"/>
          </a:p>
        </p:txBody>
      </p:sp>
    </p:spTree>
    <p:extLst>
      <p:ext uri="{BB962C8B-B14F-4D97-AF65-F5344CB8AC3E}">
        <p14:creationId xmlns:p14="http://schemas.microsoft.com/office/powerpoint/2010/main" xmlns="" val="187332030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Lines 93-99</a:t>
            </a:r>
            <a:endParaRPr lang="en-US" dirty="0"/>
          </a:p>
        </p:txBody>
      </p:sp>
      <p:sp>
        <p:nvSpPr>
          <p:cNvPr id="3" name="Content Placeholder 2"/>
          <p:cNvSpPr>
            <a:spLocks noGrp="1"/>
          </p:cNvSpPr>
          <p:nvPr>
            <p:ph idx="1"/>
          </p:nvPr>
        </p:nvSpPr>
        <p:spPr>
          <a:xfrm>
            <a:off x="1128829" y="2616563"/>
            <a:ext cx="8825659" cy="3416300"/>
          </a:xfrm>
        </p:spPr>
        <p:txBody>
          <a:bodyPr>
            <a:normAutofit/>
          </a:bodyPr>
          <a:lstStyle/>
          <a:p>
            <a:pPr>
              <a:buNone/>
            </a:pPr>
            <a:endParaRPr lang="en-US" dirty="0" smtClean="0"/>
          </a:p>
          <a:p>
            <a:r>
              <a:rPr lang="en-US" sz="1200" i="1" dirty="0" smtClean="0">
                <a:latin typeface="Times New Roman" pitchFamily="18" charset="0"/>
                <a:cs typeface="Times New Roman" pitchFamily="18" charset="0"/>
              </a:rPr>
              <a:t>And questioned every gust of rugged wings That blows from off each beaked promontory: They knew not of his story, And sage </a:t>
            </a:r>
            <a:r>
              <a:rPr lang="en-US" sz="1200" i="1" dirty="0" err="1" smtClean="0">
                <a:latin typeface="Times New Roman" pitchFamily="18" charset="0"/>
                <a:cs typeface="Times New Roman" pitchFamily="18" charset="0"/>
              </a:rPr>
              <a:t>Hippotades</a:t>
            </a:r>
            <a:r>
              <a:rPr lang="en-US" sz="1200" i="1" dirty="0" smtClean="0">
                <a:latin typeface="Times New Roman" pitchFamily="18" charset="0"/>
                <a:cs typeface="Times New Roman" pitchFamily="18" charset="0"/>
              </a:rPr>
              <a:t> their answer brings, That not a blast was from his dungeon strayed; The air was calm, and on the level brine Sleek </a:t>
            </a:r>
            <a:r>
              <a:rPr lang="en-US" sz="1200" i="1" dirty="0" err="1" smtClean="0">
                <a:latin typeface="Times New Roman" pitchFamily="18" charset="0"/>
                <a:cs typeface="Times New Roman" pitchFamily="18" charset="0"/>
              </a:rPr>
              <a:t>Panope</a:t>
            </a:r>
            <a:r>
              <a:rPr lang="en-US" sz="1200" i="1" dirty="0" smtClean="0">
                <a:latin typeface="Times New Roman" pitchFamily="18" charset="0"/>
                <a:cs typeface="Times New Roman" pitchFamily="18" charset="0"/>
              </a:rPr>
              <a:t> with all her sisters played. </a:t>
            </a:r>
          </a:p>
          <a:p>
            <a:r>
              <a:rPr lang="en-US" sz="1200" dirty="0" smtClean="0">
                <a:latin typeface="Times New Roman" pitchFamily="18" charset="0"/>
                <a:cs typeface="Times New Roman" pitchFamily="18" charset="0"/>
              </a:rPr>
              <a:t>This Triton dude is all about getting some answers. He also asked the "wings" blowing from pointed ("beaked") promontories (a piece of land jutting out into the sea), and they didn't know anything about </a:t>
            </a:r>
            <a:r>
              <a:rPr lang="en-US" sz="1200" dirty="0" err="1" smtClean="0">
                <a:latin typeface="Times New Roman" pitchFamily="18" charset="0"/>
                <a:cs typeface="Times New Roman" pitchFamily="18" charset="0"/>
              </a:rPr>
              <a:t>Lycidas</a:t>
            </a:r>
            <a:r>
              <a:rPr lang="en-US" sz="1200" dirty="0" smtClean="0">
                <a:latin typeface="Times New Roman" pitchFamily="18" charset="0"/>
                <a:cs typeface="Times New Roman" pitchFamily="18" charset="0"/>
              </a:rPr>
              <a:t>' story. </a:t>
            </a:r>
          </a:p>
          <a:p>
            <a:r>
              <a:rPr lang="en-US" sz="1200" dirty="0" smtClean="0">
                <a:latin typeface="Times New Roman" pitchFamily="18" charset="0"/>
                <a:cs typeface="Times New Roman" pitchFamily="18" charset="0"/>
              </a:rPr>
              <a:t> These wings might be a </a:t>
            </a:r>
            <a:r>
              <a:rPr lang="en-US" sz="1200" b="1" dirty="0" smtClean="0">
                <a:latin typeface="Times New Roman" pitchFamily="18" charset="0"/>
                <a:cs typeface="Times New Roman" pitchFamily="18" charset="0"/>
              </a:rPr>
              <a:t>synecdoche for birds, flying from sea-cliffs, or perhaps it's just referring to the wind. </a:t>
            </a:r>
          </a:p>
          <a:p>
            <a:r>
              <a:rPr lang="en-US" sz="1200" dirty="0" smtClean="0">
                <a:latin typeface="Times New Roman" pitchFamily="18" charset="0"/>
                <a:cs typeface="Times New Roman" pitchFamily="18" charset="0"/>
              </a:rPr>
              <a:t> Who is this </a:t>
            </a:r>
            <a:r>
              <a:rPr lang="en-US" sz="1200" dirty="0" err="1" smtClean="0">
                <a:latin typeface="Times New Roman" pitchFamily="18" charset="0"/>
                <a:cs typeface="Times New Roman" pitchFamily="18" charset="0"/>
              </a:rPr>
              <a:t>Hippotades</a:t>
            </a:r>
            <a:r>
              <a:rPr lang="en-US" sz="1200" dirty="0" smtClean="0">
                <a:latin typeface="Times New Roman" pitchFamily="18" charset="0"/>
                <a:cs typeface="Times New Roman" pitchFamily="18" charset="0"/>
              </a:rPr>
              <a:t> guy? Well, that's just another name for </a:t>
            </a:r>
            <a:r>
              <a:rPr lang="en-US" sz="1200" dirty="0" err="1" smtClean="0">
                <a:latin typeface="Times New Roman" pitchFamily="18" charset="0"/>
                <a:cs typeface="Times New Roman" pitchFamily="18" charset="0"/>
              </a:rPr>
              <a:t>Aelous</a:t>
            </a:r>
            <a:r>
              <a:rPr lang="en-US" sz="1200" dirty="0" smtClean="0">
                <a:latin typeface="Times New Roman" pitchFamily="18" charset="0"/>
                <a:cs typeface="Times New Roman" pitchFamily="18" charset="0"/>
              </a:rPr>
              <a:t>, the god of the winds. He kept the winds stored in a cave ("dungeon") and tells the speaker that all of his winds were at home when </a:t>
            </a:r>
            <a:r>
              <a:rPr lang="en-US" sz="1200" dirty="0" err="1" smtClean="0">
                <a:latin typeface="Times New Roman" pitchFamily="18" charset="0"/>
                <a:cs typeface="Times New Roman" pitchFamily="18" charset="0"/>
              </a:rPr>
              <a:t>Lycidas</a:t>
            </a:r>
            <a:r>
              <a:rPr lang="en-US" sz="1200" dirty="0" smtClean="0">
                <a:latin typeface="Times New Roman" pitchFamily="18" charset="0"/>
                <a:cs typeface="Times New Roman" pitchFamily="18" charset="0"/>
              </a:rPr>
              <a:t> died, so they couldn't have had anything to do with the tragedy. </a:t>
            </a:r>
          </a:p>
          <a:p>
            <a:r>
              <a:rPr lang="en-US" sz="1200" dirty="0" err="1" smtClean="0">
                <a:latin typeface="Times New Roman" pitchFamily="18" charset="0"/>
                <a:cs typeface="Times New Roman" pitchFamily="18" charset="0"/>
              </a:rPr>
              <a:t>Hippotades</a:t>
            </a:r>
            <a:r>
              <a:rPr lang="en-US" sz="1200" dirty="0" smtClean="0">
                <a:latin typeface="Times New Roman" pitchFamily="18" charset="0"/>
                <a:cs typeface="Times New Roman" pitchFamily="18" charset="0"/>
              </a:rPr>
              <a:t> also says that the "air was calm," and </a:t>
            </a:r>
            <a:r>
              <a:rPr lang="en-US" sz="1200" dirty="0" err="1" smtClean="0">
                <a:latin typeface="Times New Roman" pitchFamily="18" charset="0"/>
                <a:cs typeface="Times New Roman" pitchFamily="18" charset="0"/>
              </a:rPr>
              <a:t>Panope</a:t>
            </a:r>
            <a:r>
              <a:rPr lang="en-US" sz="1200" dirty="0" smtClean="0">
                <a:latin typeface="Times New Roman" pitchFamily="18" charset="0"/>
                <a:cs typeface="Times New Roman" pitchFamily="18" charset="0"/>
              </a:rPr>
              <a:t>, one of fifty sea </a:t>
            </a:r>
            <a:r>
              <a:rPr lang="en-US" sz="1200" dirty="0" err="1" smtClean="0">
                <a:latin typeface="Times New Roman" pitchFamily="18" charset="0"/>
                <a:cs typeface="Times New Roman" pitchFamily="18" charset="0"/>
              </a:rPr>
              <a:t>Nereids</a:t>
            </a:r>
            <a:r>
              <a:rPr lang="en-US" sz="1200" dirty="0" smtClean="0">
                <a:latin typeface="Times New Roman" pitchFamily="18" charset="0"/>
                <a:cs typeface="Times New Roman" pitchFamily="18" charset="0"/>
              </a:rPr>
              <a:t>, was seen playing on the calm ("level") sea, or "brine." </a:t>
            </a:r>
          </a:p>
          <a:p>
            <a:pPr>
              <a:buNone/>
            </a:pPr>
            <a:endParaRPr lang="en-US" dirty="0" smtClean="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Lines 100-102 </a:t>
            </a:r>
            <a:br>
              <a:rPr lang="en-US" dirty="0" smtClean="0"/>
            </a:br>
            <a:endParaRPr lang="en-US" dirty="0"/>
          </a:p>
        </p:txBody>
      </p:sp>
      <p:sp>
        <p:nvSpPr>
          <p:cNvPr id="3" name="Content Placeholder 2"/>
          <p:cNvSpPr>
            <a:spLocks noGrp="1"/>
          </p:cNvSpPr>
          <p:nvPr>
            <p:ph idx="1"/>
          </p:nvPr>
        </p:nvSpPr>
        <p:spPr/>
        <p:txBody>
          <a:bodyPr>
            <a:normAutofit/>
          </a:bodyPr>
          <a:lstStyle/>
          <a:p>
            <a:pPr>
              <a:buNone/>
            </a:pPr>
            <a:endParaRPr lang="en-US" dirty="0" smtClean="0"/>
          </a:p>
          <a:p>
            <a:r>
              <a:rPr lang="en-US" sz="1200" i="1" dirty="0" smtClean="0">
                <a:latin typeface="Times New Roman" pitchFamily="18" charset="0"/>
                <a:cs typeface="Times New Roman" pitchFamily="18" charset="0"/>
              </a:rPr>
              <a:t>It was that fatal and perfidious bark, Built in the eclipse, and rigged with curses dark, That sunk so low that sacred head of </a:t>
            </a:r>
            <a:r>
              <a:rPr lang="en-US" sz="1200" i="1" dirty="0" err="1" smtClean="0">
                <a:latin typeface="Times New Roman" pitchFamily="18" charset="0"/>
                <a:cs typeface="Times New Roman" pitchFamily="18" charset="0"/>
              </a:rPr>
              <a:t>thine</a:t>
            </a:r>
            <a:r>
              <a:rPr lang="en-US" sz="1200" i="1" dirty="0" smtClean="0">
                <a:latin typeface="Times New Roman" pitchFamily="18" charset="0"/>
                <a:cs typeface="Times New Roman" pitchFamily="18" charset="0"/>
              </a:rPr>
              <a:t>. </a:t>
            </a:r>
          </a:p>
          <a:p>
            <a:r>
              <a:rPr lang="en-US" sz="1200" dirty="0" smtClean="0">
                <a:latin typeface="Times New Roman" pitchFamily="18" charset="0"/>
                <a:cs typeface="Times New Roman" pitchFamily="18" charset="0"/>
              </a:rPr>
              <a:t> "Perfidious bark"? Is there a dog around? Perfidious means deceitful, or untrustworthy, and bark is another word for ship. Here, our speaker is saying that the ship is to blame for </a:t>
            </a:r>
            <a:r>
              <a:rPr lang="en-US" sz="1200" dirty="0" err="1" smtClean="0">
                <a:latin typeface="Times New Roman" pitchFamily="18" charset="0"/>
                <a:cs typeface="Times New Roman" pitchFamily="18" charset="0"/>
              </a:rPr>
              <a:t>Lycidas</a:t>
            </a:r>
            <a:r>
              <a:rPr lang="en-US" sz="1200" dirty="0" smtClean="0">
                <a:latin typeface="Times New Roman" pitchFamily="18" charset="0"/>
                <a:cs typeface="Times New Roman" pitchFamily="18" charset="0"/>
              </a:rPr>
              <a:t>' death, not the winds or the sea. The ship is what "sunk so low that sacred head of </a:t>
            </a:r>
            <a:r>
              <a:rPr lang="en-US" sz="1200" dirty="0" err="1" smtClean="0">
                <a:latin typeface="Times New Roman" pitchFamily="18" charset="0"/>
                <a:cs typeface="Times New Roman" pitchFamily="18" charset="0"/>
              </a:rPr>
              <a:t>thine</a:t>
            </a:r>
            <a:r>
              <a:rPr lang="en-US" sz="1200" dirty="0" smtClean="0">
                <a:latin typeface="Times New Roman" pitchFamily="18" charset="0"/>
                <a:cs typeface="Times New Roman" pitchFamily="18" charset="0"/>
              </a:rPr>
              <a:t>." In other words, "The ship is what drowned you, </a:t>
            </a:r>
            <a:r>
              <a:rPr lang="en-US" sz="1200" dirty="0" err="1" smtClean="0">
                <a:latin typeface="Times New Roman" pitchFamily="18" charset="0"/>
                <a:cs typeface="Times New Roman" pitchFamily="18" charset="0"/>
              </a:rPr>
              <a:t>Lycidas</a:t>
            </a:r>
            <a:r>
              <a:rPr lang="en-US" sz="1200" dirty="0" smtClean="0">
                <a:latin typeface="Times New Roman" pitchFamily="18" charset="0"/>
                <a:cs typeface="Times New Roman" pitchFamily="18" charset="0"/>
              </a:rPr>
              <a:t>." </a:t>
            </a:r>
          </a:p>
          <a:p>
            <a:r>
              <a:rPr lang="en-US" sz="1200" dirty="0" smtClean="0">
                <a:latin typeface="Times New Roman" pitchFamily="18" charset="0"/>
                <a:cs typeface="Times New Roman" pitchFamily="18" charset="0"/>
              </a:rPr>
              <a:t> Eclipses were once considered evil omens, and the speaker implies that because the ship was built during one it was "rigged with curses dark," which caused </a:t>
            </a:r>
            <a:r>
              <a:rPr lang="en-US" sz="1200" dirty="0" err="1" smtClean="0">
                <a:latin typeface="Times New Roman" pitchFamily="18" charset="0"/>
                <a:cs typeface="Times New Roman" pitchFamily="18" charset="0"/>
              </a:rPr>
              <a:t>Lycidas</a:t>
            </a:r>
            <a:r>
              <a:rPr lang="en-US" sz="1200" dirty="0" smtClean="0">
                <a:latin typeface="Times New Roman" pitchFamily="18" charset="0"/>
                <a:cs typeface="Times New Roman" pitchFamily="18" charset="0"/>
              </a:rPr>
              <a:t>' death. Let that be a lesson, all you shipbuilders out there. </a:t>
            </a:r>
          </a:p>
          <a:p>
            <a:endParaRPr lang="en-US" sz="1200" dirty="0" smtClean="0">
              <a:latin typeface="Times New Roman" pitchFamily="18" charset="0"/>
              <a:cs typeface="Times New Roman" pitchFamily="18" charset="0"/>
            </a:endParaRPr>
          </a:p>
          <a:p>
            <a:pPr>
              <a:buNone/>
            </a:pPr>
            <a:endParaRPr lang="en-US" sz="1200" dirty="0" smtClean="0">
              <a:latin typeface="Times New Roman" pitchFamily="18" charset="0"/>
              <a:cs typeface="Times New Roman" pitchFamily="18" charset="0"/>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Lines 103-107 </a:t>
            </a:r>
            <a:br>
              <a:rPr lang="en-US" dirty="0" smtClean="0"/>
            </a:br>
            <a:endParaRPr lang="en-US" dirty="0"/>
          </a:p>
        </p:txBody>
      </p:sp>
      <p:sp>
        <p:nvSpPr>
          <p:cNvPr id="3" name="Content Placeholder 2"/>
          <p:cNvSpPr>
            <a:spLocks noGrp="1"/>
          </p:cNvSpPr>
          <p:nvPr>
            <p:ph idx="1"/>
          </p:nvPr>
        </p:nvSpPr>
        <p:spPr/>
        <p:txBody>
          <a:bodyPr>
            <a:noAutofit/>
          </a:bodyPr>
          <a:lstStyle/>
          <a:p>
            <a:pPr>
              <a:buNone/>
            </a:pPr>
            <a:endParaRPr lang="en-US" sz="1200" dirty="0" smtClean="0"/>
          </a:p>
          <a:p>
            <a:r>
              <a:rPr lang="en-US" sz="1200" i="1" dirty="0" smtClean="0">
                <a:latin typeface="Times New Roman" pitchFamily="18" charset="0"/>
                <a:cs typeface="Times New Roman" pitchFamily="18" charset="0"/>
              </a:rPr>
              <a:t>Next Camus, reverend sire, went footing slow, His mantle hairy, and his bonnet sedge, Inwrought with figures dim, and on the edge Like to that sanguine flower inscribed with woe. "Ah! Who hath </a:t>
            </a:r>
            <a:r>
              <a:rPr lang="en-US" sz="1200" i="1" dirty="0" err="1" smtClean="0">
                <a:latin typeface="Times New Roman" pitchFamily="18" charset="0"/>
                <a:cs typeface="Times New Roman" pitchFamily="18" charset="0"/>
              </a:rPr>
              <a:t>reft</a:t>
            </a:r>
            <a:r>
              <a:rPr lang="en-US" sz="1200" i="1" dirty="0" smtClean="0">
                <a:latin typeface="Times New Roman" pitchFamily="18" charset="0"/>
                <a:cs typeface="Times New Roman" pitchFamily="18" charset="0"/>
              </a:rPr>
              <a:t>" (</a:t>
            </a:r>
            <a:r>
              <a:rPr lang="en-US" sz="1200" i="1" dirty="0" err="1" smtClean="0">
                <a:latin typeface="Times New Roman" pitchFamily="18" charset="0"/>
                <a:cs typeface="Times New Roman" pitchFamily="18" charset="0"/>
              </a:rPr>
              <a:t>quoth</a:t>
            </a:r>
            <a:r>
              <a:rPr lang="en-US" sz="1200" i="1" dirty="0" smtClean="0">
                <a:latin typeface="Times New Roman" pitchFamily="18" charset="0"/>
                <a:cs typeface="Times New Roman" pitchFamily="18" charset="0"/>
              </a:rPr>
              <a:t> he) my dearest pledge?" </a:t>
            </a:r>
          </a:p>
          <a:p>
            <a:endParaRPr lang="en-US" sz="1200" dirty="0" smtClean="0">
              <a:latin typeface="Times New Roman" pitchFamily="18" charset="0"/>
              <a:cs typeface="Times New Roman" pitchFamily="18" charset="0"/>
            </a:endParaRPr>
          </a:p>
          <a:p>
            <a:r>
              <a:rPr lang="en-US" sz="1200" dirty="0" smtClean="0">
                <a:latin typeface="Times New Roman" pitchFamily="18" charset="0"/>
                <a:cs typeface="Times New Roman" pitchFamily="18" charset="0"/>
              </a:rPr>
              <a:t> Camus appears, another word for the river Cam (which runs near Cambridge University, the home of Milton and King). The speaker </a:t>
            </a:r>
            <a:r>
              <a:rPr lang="en-US" sz="1200" b="1" dirty="0" smtClean="0">
                <a:latin typeface="Times New Roman" pitchFamily="18" charset="0"/>
                <a:cs typeface="Times New Roman" pitchFamily="18" charset="0"/>
              </a:rPr>
              <a:t>personifies the river by saying that it is clearly mourning for </a:t>
            </a:r>
            <a:r>
              <a:rPr lang="en-US" sz="1200" b="1" dirty="0" err="1" smtClean="0">
                <a:latin typeface="Times New Roman" pitchFamily="18" charset="0"/>
                <a:cs typeface="Times New Roman" pitchFamily="18" charset="0"/>
              </a:rPr>
              <a:t>Lycidas</a:t>
            </a:r>
            <a:r>
              <a:rPr lang="en-US" sz="1200" b="1" dirty="0" smtClean="0">
                <a:latin typeface="Times New Roman" pitchFamily="18" charset="0"/>
                <a:cs typeface="Times New Roman" pitchFamily="18" charset="0"/>
              </a:rPr>
              <a:t> – it is "inscribed with woe." He also asks who has taken ("</a:t>
            </a:r>
            <a:r>
              <a:rPr lang="en-US" sz="1200" b="1" dirty="0" err="1" smtClean="0">
                <a:latin typeface="Times New Roman" pitchFamily="18" charset="0"/>
                <a:cs typeface="Times New Roman" pitchFamily="18" charset="0"/>
              </a:rPr>
              <a:t>reft</a:t>
            </a:r>
            <a:r>
              <a:rPr lang="en-US" sz="1200" b="1" dirty="0" smtClean="0">
                <a:latin typeface="Times New Roman" pitchFamily="18" charset="0"/>
                <a:cs typeface="Times New Roman" pitchFamily="18" charset="0"/>
              </a:rPr>
              <a:t>") his dearest "pledge." The river wants to know who has taken </a:t>
            </a:r>
            <a:r>
              <a:rPr lang="en-US" sz="1200" b="1" dirty="0" err="1" smtClean="0">
                <a:latin typeface="Times New Roman" pitchFamily="18" charset="0"/>
                <a:cs typeface="Times New Roman" pitchFamily="18" charset="0"/>
              </a:rPr>
              <a:t>Lycidas</a:t>
            </a:r>
            <a:r>
              <a:rPr lang="en-US" sz="1200" b="1" dirty="0" smtClean="0">
                <a:latin typeface="Times New Roman" pitchFamily="18" charset="0"/>
                <a:cs typeface="Times New Roman" pitchFamily="18" charset="0"/>
              </a:rPr>
              <a:t>. </a:t>
            </a:r>
          </a:p>
          <a:p>
            <a:r>
              <a:rPr lang="en-US" sz="1200" dirty="0" smtClean="0">
                <a:latin typeface="Times New Roman" pitchFamily="18" charset="0"/>
                <a:cs typeface="Times New Roman" pitchFamily="18" charset="0"/>
              </a:rPr>
              <a:t> The speaker goes even further with his personification, describing Camus as a university student, complete with a furry academic gown ("mantle hairy") and wearing a "bonnet sedge." A "sedge" is a rush-like plant that grows near water. </a:t>
            </a:r>
          </a:p>
          <a:p>
            <a:r>
              <a:rPr lang="en-US" sz="1200" dirty="0" smtClean="0">
                <a:latin typeface="Times New Roman" pitchFamily="18" charset="0"/>
                <a:cs typeface="Times New Roman" pitchFamily="18" charset="0"/>
              </a:rPr>
              <a:t>The bonnet is compared to the "sanguine flower," the hyacinth. In Greek mythology, a Spartan youth named </a:t>
            </a:r>
            <a:r>
              <a:rPr lang="en-US" sz="1200" dirty="0" err="1" smtClean="0">
                <a:latin typeface="Times New Roman" pitchFamily="18" charset="0"/>
                <a:cs typeface="Times New Roman" pitchFamily="18" charset="0"/>
              </a:rPr>
              <a:t>Hyacinthus</a:t>
            </a:r>
            <a:r>
              <a:rPr lang="en-US" sz="1200" dirty="0" smtClean="0">
                <a:latin typeface="Times New Roman" pitchFamily="18" charset="0"/>
                <a:cs typeface="Times New Roman" pitchFamily="18" charset="0"/>
              </a:rPr>
              <a:t> was accidentally killed while playing with Apollo, god of the sun, music, and poetry. According to one myth, hyacinth flowers sprung up from his blood that was spilled. Supposedly, the flower was marked with the Greek word "AI," which translates to "alas," which is a pretty woeful word, if we may say so.</a:t>
            </a:r>
          </a:p>
          <a:p>
            <a:endParaRPr lang="en-US" sz="1200" dirty="0">
              <a:latin typeface="Times New Roman" pitchFamily="18" charset="0"/>
              <a:cs typeface="Times New Roman" pitchFamily="18" charset="0"/>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Lines 108-112 </a:t>
            </a:r>
            <a:br>
              <a:rPr lang="en-US" dirty="0" smtClean="0"/>
            </a:br>
            <a:endParaRPr lang="en-US" dirty="0"/>
          </a:p>
        </p:txBody>
      </p:sp>
      <p:sp>
        <p:nvSpPr>
          <p:cNvPr id="3" name="Content Placeholder 2"/>
          <p:cNvSpPr>
            <a:spLocks noGrp="1"/>
          </p:cNvSpPr>
          <p:nvPr>
            <p:ph idx="1"/>
          </p:nvPr>
        </p:nvSpPr>
        <p:spPr/>
        <p:txBody>
          <a:bodyPr>
            <a:normAutofit/>
          </a:bodyPr>
          <a:lstStyle/>
          <a:p>
            <a:pPr>
              <a:buNone/>
            </a:pPr>
            <a:endParaRPr lang="en-US" sz="1200" dirty="0" smtClean="0">
              <a:latin typeface="Times New Roman" pitchFamily="18" charset="0"/>
              <a:cs typeface="Times New Roman" pitchFamily="18" charset="0"/>
            </a:endParaRPr>
          </a:p>
          <a:p>
            <a:r>
              <a:rPr lang="en-US" sz="1200" i="1" dirty="0" smtClean="0">
                <a:latin typeface="Times New Roman" pitchFamily="18" charset="0"/>
                <a:cs typeface="Times New Roman" pitchFamily="18" charset="0"/>
              </a:rPr>
              <a:t>Last came, and last did go, The Pilot of the Galilean lake. Two massy keys he bore of metals twain, (The golden </a:t>
            </a:r>
            <a:r>
              <a:rPr lang="en-US" sz="1200" i="1" dirty="0" err="1" smtClean="0">
                <a:latin typeface="Times New Roman" pitchFamily="18" charset="0"/>
                <a:cs typeface="Times New Roman" pitchFamily="18" charset="0"/>
              </a:rPr>
              <a:t>opes</a:t>
            </a:r>
            <a:r>
              <a:rPr lang="en-US" sz="1200" i="1" dirty="0" smtClean="0">
                <a:latin typeface="Times New Roman" pitchFamily="18" charset="0"/>
                <a:cs typeface="Times New Roman" pitchFamily="18" charset="0"/>
              </a:rPr>
              <a:t>, the iron shuts </a:t>
            </a:r>
            <a:r>
              <a:rPr lang="en-US" sz="1200" i="1" dirty="0" err="1" smtClean="0">
                <a:latin typeface="Times New Roman" pitchFamily="18" charset="0"/>
                <a:cs typeface="Times New Roman" pitchFamily="18" charset="0"/>
              </a:rPr>
              <a:t>amain</a:t>
            </a:r>
            <a:r>
              <a:rPr lang="en-US" sz="1200" i="1" dirty="0" smtClean="0">
                <a:latin typeface="Times New Roman" pitchFamily="18" charset="0"/>
                <a:cs typeface="Times New Roman" pitchFamily="18" charset="0"/>
              </a:rPr>
              <a:t>) He shook his </a:t>
            </a:r>
            <a:r>
              <a:rPr lang="en-US" sz="1200" i="1" dirty="0" err="1" smtClean="0">
                <a:latin typeface="Times New Roman" pitchFamily="18" charset="0"/>
                <a:cs typeface="Times New Roman" pitchFamily="18" charset="0"/>
              </a:rPr>
              <a:t>mitred</a:t>
            </a:r>
            <a:r>
              <a:rPr lang="en-US" sz="1200" i="1" dirty="0" smtClean="0">
                <a:latin typeface="Times New Roman" pitchFamily="18" charset="0"/>
                <a:cs typeface="Times New Roman" pitchFamily="18" charset="0"/>
              </a:rPr>
              <a:t> locks, and stern bespake </a:t>
            </a:r>
          </a:p>
          <a:p>
            <a:r>
              <a:rPr lang="en-US" sz="1200" dirty="0" smtClean="0">
                <a:latin typeface="Times New Roman" pitchFamily="18" charset="0"/>
                <a:cs typeface="Times New Roman" pitchFamily="18" charset="0"/>
              </a:rPr>
              <a:t> "The Pilot of the Galilean lake" refers to none other than Saint Peter, one of Jesus' star disciples. In these lines, he appears (the last of all the figures that have appeared before our speaker) with two keys made of two different kinds of metal and begins to speak. </a:t>
            </a:r>
          </a:p>
          <a:p>
            <a:r>
              <a:rPr lang="en-US" sz="1200" dirty="0" smtClean="0">
                <a:latin typeface="Times New Roman" pitchFamily="18" charset="0"/>
                <a:cs typeface="Times New Roman" pitchFamily="18" charset="0"/>
              </a:rPr>
              <a:t> The golden key opens the gates (presumably to heaven) while the iron one shuts them quickly, or "</a:t>
            </a:r>
            <a:r>
              <a:rPr lang="en-US" sz="1200" dirty="0" err="1" smtClean="0">
                <a:latin typeface="Times New Roman" pitchFamily="18" charset="0"/>
                <a:cs typeface="Times New Roman" pitchFamily="18" charset="0"/>
              </a:rPr>
              <a:t>amain</a:t>
            </a:r>
            <a:r>
              <a:rPr lang="en-US" sz="1200" dirty="0" smtClean="0">
                <a:latin typeface="Times New Roman" pitchFamily="18" charset="0"/>
                <a:cs typeface="Times New Roman" pitchFamily="18" charset="0"/>
              </a:rPr>
              <a:t>." This is a reference to the fact that Saint Peter was the guy in charge upstairs; according to the Bible, he held the keys to the kingdom of heaven (Matthew 16:17-20). </a:t>
            </a:r>
          </a:p>
          <a:p>
            <a:r>
              <a:rPr lang="en-US" sz="1200" dirty="0" smtClean="0">
                <a:latin typeface="Times New Roman" pitchFamily="18" charset="0"/>
                <a:cs typeface="Times New Roman" pitchFamily="18" charset="0"/>
              </a:rPr>
              <a:t> A miter, by the way, is a type of headdress or cap worn by certain religious figures. To have "</a:t>
            </a:r>
            <a:r>
              <a:rPr lang="en-US" sz="1200" dirty="0" err="1" smtClean="0">
                <a:latin typeface="Times New Roman" pitchFamily="18" charset="0"/>
                <a:cs typeface="Times New Roman" pitchFamily="18" charset="0"/>
              </a:rPr>
              <a:t>mitred</a:t>
            </a:r>
            <a:r>
              <a:rPr lang="en-US" sz="1200" dirty="0" smtClean="0">
                <a:latin typeface="Times New Roman" pitchFamily="18" charset="0"/>
                <a:cs typeface="Times New Roman" pitchFamily="18" charset="0"/>
              </a:rPr>
              <a:t> locks" means that Peter's hair is stuffed up underneath a miter, which makes sense when you consider that, according to the Catholic Church, Saint Peter was the first pope. </a:t>
            </a:r>
          </a:p>
          <a:p>
            <a:r>
              <a:rPr lang="en-US" sz="1200" dirty="0" smtClean="0">
                <a:latin typeface="Times New Roman" pitchFamily="18" charset="0"/>
                <a:cs typeface="Times New Roman" pitchFamily="18" charset="0"/>
              </a:rPr>
              <a:t>Here's something that jumped out to </a:t>
            </a:r>
            <a:r>
              <a:rPr lang="en-US" sz="1200" dirty="0" err="1" smtClean="0">
                <a:latin typeface="Times New Roman" pitchFamily="18" charset="0"/>
                <a:cs typeface="Times New Roman" pitchFamily="18" charset="0"/>
              </a:rPr>
              <a:t>Shmoop</a:t>
            </a:r>
            <a:r>
              <a:rPr lang="en-US" sz="1200" dirty="0" smtClean="0">
                <a:latin typeface="Times New Roman" pitchFamily="18" charset="0"/>
                <a:cs typeface="Times New Roman" pitchFamily="18" charset="0"/>
              </a:rPr>
              <a:t>: in these lines, the speaker makes a </a:t>
            </a:r>
            <a:r>
              <a:rPr lang="en-US" sz="1200" b="1" dirty="0" smtClean="0">
                <a:latin typeface="Times New Roman" pitchFamily="18" charset="0"/>
                <a:cs typeface="Times New Roman" pitchFamily="18" charset="0"/>
              </a:rPr>
              <a:t>biblical allusion, rather than a classical one. It marks a shift in the poem from pagan references to Christian ones. Why do you think our speaker makes this change? </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Lines 113-115 </a:t>
            </a:r>
            <a:br>
              <a:rPr lang="en-US" dirty="0" smtClean="0"/>
            </a:br>
            <a:endParaRPr lang="en-US" dirty="0"/>
          </a:p>
        </p:txBody>
      </p:sp>
      <p:sp>
        <p:nvSpPr>
          <p:cNvPr id="3" name="Content Placeholder 2"/>
          <p:cNvSpPr>
            <a:spLocks noGrp="1"/>
          </p:cNvSpPr>
          <p:nvPr>
            <p:ph idx="1"/>
          </p:nvPr>
        </p:nvSpPr>
        <p:spPr/>
        <p:txBody>
          <a:bodyPr>
            <a:normAutofit fontScale="85000" lnSpcReduction="20000"/>
          </a:bodyPr>
          <a:lstStyle/>
          <a:p>
            <a:pPr>
              <a:buNone/>
            </a:pPr>
            <a:r>
              <a:rPr lang="en-US" dirty="0" smtClean="0"/>
              <a:t> </a:t>
            </a:r>
          </a:p>
          <a:p>
            <a:r>
              <a:rPr lang="en-US" i="1" dirty="0" smtClean="0"/>
              <a:t>"How well could I have spared for thee, young swain, </a:t>
            </a:r>
            <a:r>
              <a:rPr lang="en-US" i="1" dirty="0" err="1" smtClean="0"/>
              <a:t>Enow</a:t>
            </a:r>
            <a:r>
              <a:rPr lang="en-US" i="1" dirty="0" smtClean="0"/>
              <a:t> of such as for their bellies' sake Creep, and intrude, and climb into the fold! </a:t>
            </a:r>
          </a:p>
          <a:p>
            <a:r>
              <a:rPr lang="en-US" dirty="0" smtClean="0"/>
              <a:t> He speaks! In these lines, Peter begins a speech that is confusing, to say the least. He seems to be saying to the speaker, "How well could I have saved for you, young shepherd. Enough of those guys who break into the fold only to eat ("for their bellies' sake")." </a:t>
            </a:r>
          </a:p>
          <a:p>
            <a:r>
              <a:rPr lang="en-US" dirty="0" smtClean="0"/>
              <a:t> In other words, Peter is not a fan of self-interested people, who find fame and belonging only for the sake of material gain. </a:t>
            </a:r>
          </a:p>
          <a:p>
            <a:r>
              <a:rPr lang="en-US" dirty="0" smtClean="0"/>
              <a:t>Peter could have reserved one of those guys for the speaker to sing about, but he didn't. </a:t>
            </a:r>
          </a:p>
          <a:p>
            <a:r>
              <a:rPr lang="en-US" dirty="0" smtClean="0"/>
              <a:t>Based on Milton's note at the beginning of the poem, which claims that the poem will also "foretell the ruin of our corrupted clergy," it is clear that the bad shepherds St. Peter goes on to detail refer to bad religious leaders who don't care about their "flocks," and care more about fattening their bellies.</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r>
            <a:br>
              <a:rPr lang="en-US" dirty="0" smtClean="0"/>
            </a:br>
            <a:r>
              <a:rPr lang="en-US" dirty="0" smtClean="0"/>
              <a:t>Lines 116-118 </a:t>
            </a:r>
            <a:br>
              <a:rPr lang="en-US" dirty="0" smtClean="0"/>
            </a:br>
            <a:endParaRPr lang="en-US" dirty="0"/>
          </a:p>
        </p:txBody>
      </p:sp>
      <p:sp>
        <p:nvSpPr>
          <p:cNvPr id="3" name="Content Placeholder 2"/>
          <p:cNvSpPr>
            <a:spLocks noGrp="1"/>
          </p:cNvSpPr>
          <p:nvPr>
            <p:ph idx="1"/>
          </p:nvPr>
        </p:nvSpPr>
        <p:spPr/>
        <p:txBody>
          <a:bodyPr>
            <a:normAutofit/>
          </a:bodyPr>
          <a:lstStyle/>
          <a:p>
            <a:pPr>
              <a:buNone/>
            </a:pPr>
            <a:endParaRPr lang="en-US" dirty="0" smtClean="0"/>
          </a:p>
          <a:p>
            <a:r>
              <a:rPr lang="en-US" sz="1200" i="1" dirty="0" smtClean="0">
                <a:latin typeface="Times New Roman" pitchFamily="18" charset="0"/>
                <a:cs typeface="Times New Roman" pitchFamily="18" charset="0"/>
              </a:rPr>
              <a:t>Of other care they little reckoning make Than how to scramble at the shearers' feast, And shove away the worthy bidden guest </a:t>
            </a:r>
          </a:p>
          <a:p>
            <a:r>
              <a:rPr lang="en-US" sz="1200" dirty="0" smtClean="0">
                <a:latin typeface="Times New Roman" pitchFamily="18" charset="0"/>
                <a:cs typeface="Times New Roman" pitchFamily="18" charset="0"/>
              </a:rPr>
              <a:t> St. Peter goes into more detail about these good-for-nothing shepherds. </a:t>
            </a:r>
          </a:p>
          <a:p>
            <a:r>
              <a:rPr lang="en-US" sz="1200" dirty="0" smtClean="0">
                <a:latin typeface="Times New Roman" pitchFamily="18" charset="0"/>
                <a:cs typeface="Times New Roman" pitchFamily="18" charset="0"/>
              </a:rPr>
              <a:t> These dudes don't care about anything else ("of other care they little reckoning make") but scrambling for food at the feast and forcing out those who were actually invited ("shove away the worthy bidden guest"). </a:t>
            </a:r>
          </a:p>
          <a:p>
            <a:r>
              <a:rPr lang="en-US" sz="1200" dirty="0" smtClean="0">
                <a:latin typeface="Times New Roman" pitchFamily="18" charset="0"/>
                <a:cs typeface="Times New Roman" pitchFamily="18" charset="0"/>
              </a:rPr>
              <a:t>He's reinforcing the idea, introduced in Line 65, that shepherding just </a:t>
            </a:r>
            <a:r>
              <a:rPr lang="en-US" sz="1200" dirty="0" err="1" smtClean="0">
                <a:latin typeface="Times New Roman" pitchFamily="18" charset="0"/>
                <a:cs typeface="Times New Roman" pitchFamily="18" charset="0"/>
              </a:rPr>
              <a:t>ain't</a:t>
            </a:r>
            <a:r>
              <a:rPr lang="en-US" sz="1200" dirty="0" smtClean="0">
                <a:latin typeface="Times New Roman" pitchFamily="18" charset="0"/>
                <a:cs typeface="Times New Roman" pitchFamily="18" charset="0"/>
              </a:rPr>
              <a:t> what it used to be back when </a:t>
            </a:r>
            <a:r>
              <a:rPr lang="en-US" sz="1200" dirty="0" err="1" smtClean="0">
                <a:latin typeface="Times New Roman" pitchFamily="18" charset="0"/>
                <a:cs typeface="Times New Roman" pitchFamily="18" charset="0"/>
              </a:rPr>
              <a:t>Lycidas</a:t>
            </a:r>
            <a:r>
              <a:rPr lang="en-US" sz="1200" dirty="0" smtClean="0">
                <a:latin typeface="Times New Roman" pitchFamily="18" charset="0"/>
                <a:cs typeface="Times New Roman" pitchFamily="18" charset="0"/>
              </a:rPr>
              <a:t> was around. </a:t>
            </a:r>
          </a:p>
          <a:p>
            <a:pPr>
              <a:buNone/>
            </a:pPr>
            <a:endParaRPr lang="en-US"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Lines 119-121 </a:t>
            </a:r>
            <a:br>
              <a:rPr lang="en-US" dirty="0" smtClean="0"/>
            </a:br>
            <a:endParaRPr lang="en-US" dirty="0"/>
          </a:p>
        </p:txBody>
      </p:sp>
      <p:sp>
        <p:nvSpPr>
          <p:cNvPr id="3" name="Content Placeholder 2"/>
          <p:cNvSpPr>
            <a:spLocks noGrp="1"/>
          </p:cNvSpPr>
          <p:nvPr>
            <p:ph idx="1"/>
          </p:nvPr>
        </p:nvSpPr>
        <p:spPr/>
        <p:txBody>
          <a:bodyPr>
            <a:normAutofit/>
          </a:bodyPr>
          <a:lstStyle/>
          <a:p>
            <a:r>
              <a:rPr lang="en-US" b="1" i="1" dirty="0" smtClean="0">
                <a:latin typeface="Times New Roman" pitchFamily="18" charset="0"/>
                <a:cs typeface="Times New Roman" pitchFamily="18" charset="0"/>
              </a:rPr>
              <a:t>Blind mouths! that scarce themselves know how to hold A sheep-hook, or have learned aught else the least That to the faithful herdsman's art belongs! </a:t>
            </a:r>
          </a:p>
          <a:p>
            <a:r>
              <a:rPr lang="en-US" b="1" dirty="0" smtClean="0">
                <a:latin typeface="Times New Roman" pitchFamily="18" charset="0"/>
                <a:cs typeface="Times New Roman" pitchFamily="18" charset="0"/>
              </a:rPr>
              <a:t> These guys not only come where they aren't wanted, but they don't even know how to hold a "sheep-hook" or do anything else that a shepherd should know how to do ("aught else the least / That to the faithful herdsman's art belongs"). Shepherd posers. Not cool. </a:t>
            </a:r>
          </a:p>
          <a:p>
            <a:r>
              <a:rPr lang="en-US" b="1" dirty="0" smtClean="0">
                <a:latin typeface="Times New Roman" pitchFamily="18" charset="0"/>
                <a:cs typeface="Times New Roman" pitchFamily="18" charset="0"/>
              </a:rPr>
              <a:t> The "blind mouths" might refer to the fact that they eat without looking or are somehow blindly led by the desire to feed their mouths. </a:t>
            </a:r>
          </a:p>
          <a:p>
            <a:r>
              <a:rPr lang="en-US" b="1" dirty="0" smtClean="0">
                <a:latin typeface="Times New Roman" pitchFamily="18" charset="0"/>
                <a:cs typeface="Times New Roman" pitchFamily="18" charset="0"/>
              </a:rPr>
              <a:t> Basically, the takeaway point is that the shepherding profession is being overrun by bad dudes. Peter is not happy, and neither, we imagine, is our speaker .</a:t>
            </a:r>
          </a:p>
          <a:p>
            <a:endParaRPr lang="en-US" b="1" dirty="0">
              <a:latin typeface="Times New Roman" pitchFamily="18" charset="0"/>
              <a:cs typeface="Times New Roman" pitchFamily="18" charset="0"/>
            </a:endParaRP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Lines 122-124 </a:t>
            </a:r>
            <a:br>
              <a:rPr lang="en-US" dirty="0" smtClean="0"/>
            </a:br>
            <a:endParaRPr lang="en-US" dirty="0"/>
          </a:p>
        </p:txBody>
      </p:sp>
      <p:sp>
        <p:nvSpPr>
          <p:cNvPr id="3" name="Content Placeholder 2"/>
          <p:cNvSpPr>
            <a:spLocks noGrp="1"/>
          </p:cNvSpPr>
          <p:nvPr>
            <p:ph idx="1"/>
          </p:nvPr>
        </p:nvSpPr>
        <p:spPr/>
        <p:txBody>
          <a:bodyPr>
            <a:noAutofit/>
          </a:bodyPr>
          <a:lstStyle/>
          <a:p>
            <a:r>
              <a:rPr lang="en-US" b="1" i="1" dirty="0" smtClean="0">
                <a:latin typeface="Times New Roman" pitchFamily="18" charset="0"/>
                <a:cs typeface="Times New Roman" pitchFamily="18" charset="0"/>
              </a:rPr>
              <a:t>What recks it them? What need they? They are sped; And when they list, their lean and flashy songs Grate on their scrannel pipes of wretched straw; </a:t>
            </a:r>
          </a:p>
          <a:p>
            <a:r>
              <a:rPr lang="en-US" b="1" dirty="0" smtClean="0">
                <a:latin typeface="Times New Roman" pitchFamily="18" charset="0"/>
                <a:cs typeface="Times New Roman" pitchFamily="18" charset="0"/>
              </a:rPr>
              <a:t> These bad shepherds don't even care about their inabilities as shepherds because they have what they want and are perfectly satisfied, or "sped." </a:t>
            </a:r>
          </a:p>
          <a:p>
            <a:r>
              <a:rPr lang="en-US" b="1" dirty="0" smtClean="0">
                <a:latin typeface="Times New Roman" pitchFamily="18" charset="0"/>
                <a:cs typeface="Times New Roman" pitchFamily="18" charset="0"/>
              </a:rPr>
              <a:t> When they choose, "list," they sing weak, bad, and "flashy" songs. These songs sound terrible and grating when they play them on their squeaky, or "scrannel" pipes. </a:t>
            </a:r>
          </a:p>
          <a:p>
            <a:r>
              <a:rPr lang="en-US" b="1" dirty="0" smtClean="0">
                <a:latin typeface="Times New Roman" pitchFamily="18" charset="0"/>
                <a:cs typeface="Times New Roman" pitchFamily="18" charset="0"/>
              </a:rPr>
              <a:t>"What recks it them" means "what business is it of theirs?" Peter is referring to line 121, in which he talks about the "faithful herdsman's art." He is saying, why should these no-good shepherds even bother caring about the fine art of sheep herding, when they are perfectly happy being not-so-good at it. </a:t>
            </a:r>
          </a:p>
          <a:p>
            <a:endParaRPr lang="en-US" b="1" dirty="0">
              <a:latin typeface="Times New Roman" pitchFamily="18" charset="0"/>
              <a:cs typeface="Times New Roman" pitchFamily="18" charset="0"/>
            </a:endParaRP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Lines 125-127 </a:t>
            </a:r>
            <a:br>
              <a:rPr lang="en-US" dirty="0" smtClean="0"/>
            </a:br>
            <a:endParaRPr lang="en-US" dirty="0"/>
          </a:p>
        </p:txBody>
      </p:sp>
      <p:sp>
        <p:nvSpPr>
          <p:cNvPr id="3" name="Content Placeholder 2"/>
          <p:cNvSpPr>
            <a:spLocks noGrp="1"/>
          </p:cNvSpPr>
          <p:nvPr>
            <p:ph idx="1"/>
          </p:nvPr>
        </p:nvSpPr>
        <p:spPr/>
        <p:txBody>
          <a:bodyPr>
            <a:normAutofit lnSpcReduction="10000"/>
          </a:bodyPr>
          <a:lstStyle/>
          <a:p>
            <a:r>
              <a:rPr lang="en-US" b="1" i="1" dirty="0" smtClean="0">
                <a:latin typeface="Times New Roman" pitchFamily="18" charset="0"/>
                <a:cs typeface="Times New Roman" pitchFamily="18" charset="0"/>
              </a:rPr>
              <a:t>The hungry sheep look up, and are not fed, But </a:t>
            </a:r>
            <a:r>
              <a:rPr lang="en-US" b="1" i="1" dirty="0" err="1" smtClean="0">
                <a:latin typeface="Times New Roman" pitchFamily="18" charset="0"/>
                <a:cs typeface="Times New Roman" pitchFamily="18" charset="0"/>
              </a:rPr>
              <a:t>swoll'n</a:t>
            </a:r>
            <a:r>
              <a:rPr lang="en-US" b="1" i="1" dirty="0" smtClean="0">
                <a:latin typeface="Times New Roman" pitchFamily="18" charset="0"/>
                <a:cs typeface="Times New Roman" pitchFamily="18" charset="0"/>
              </a:rPr>
              <a:t> with wind, and the rank mist they draw, Rot inwardly, and foul contagion spread; </a:t>
            </a:r>
          </a:p>
          <a:p>
            <a:r>
              <a:rPr lang="en-US" b="1" dirty="0" smtClean="0">
                <a:latin typeface="Times New Roman" pitchFamily="18" charset="0"/>
                <a:cs typeface="Times New Roman" pitchFamily="18" charset="0"/>
              </a:rPr>
              <a:t>St. Peter isn't finished, folks. He still has a bone or two to pick. </a:t>
            </a:r>
          </a:p>
          <a:p>
            <a:r>
              <a:rPr lang="en-US" b="1" dirty="0" smtClean="0">
                <a:latin typeface="Times New Roman" pitchFamily="18" charset="0"/>
                <a:cs typeface="Times New Roman" pitchFamily="18" charset="0"/>
              </a:rPr>
              <a:t> According to him, the sheep look to their inadequate shepherds because they're hungry; they are full ("swollen") with wind and mist, but not tasty food like, you know, grass. </a:t>
            </a:r>
          </a:p>
          <a:p>
            <a:r>
              <a:rPr lang="en-US" b="1" dirty="0" smtClean="0">
                <a:latin typeface="Times New Roman" pitchFamily="18" charset="0"/>
                <a:cs typeface="Times New Roman" pitchFamily="18" charset="0"/>
              </a:rPr>
              <a:t> As a result, they're slowly wasting away and spreading diseases, or "contagion." </a:t>
            </a:r>
          </a:p>
          <a:p>
            <a:r>
              <a:rPr lang="en-US" b="1" dirty="0" smtClean="0">
                <a:latin typeface="Times New Roman" pitchFamily="18" charset="0"/>
                <a:cs typeface="Times New Roman" pitchFamily="18" charset="0"/>
              </a:rPr>
              <a:t> Note the word choices here: "rank," "rot," and "foul." These words, in combination with the fact that we have Saint Peter, who literally holds the keys to Christian heaven saying them, hint at the corruption in the clergy that Milton alludes to in the preface to his poem. </a:t>
            </a:r>
          </a:p>
          <a:p>
            <a:endParaRPr lang="en-US"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Lines 128-131 </a:t>
            </a:r>
            <a:br>
              <a:rPr lang="en-US" dirty="0" smtClean="0"/>
            </a:br>
            <a:endParaRPr lang="en-US" dirty="0"/>
          </a:p>
        </p:txBody>
      </p:sp>
      <p:sp>
        <p:nvSpPr>
          <p:cNvPr id="3" name="Content Placeholder 2"/>
          <p:cNvSpPr>
            <a:spLocks noGrp="1"/>
          </p:cNvSpPr>
          <p:nvPr>
            <p:ph idx="1"/>
          </p:nvPr>
        </p:nvSpPr>
        <p:spPr/>
        <p:txBody>
          <a:bodyPr>
            <a:noAutofit/>
          </a:bodyPr>
          <a:lstStyle/>
          <a:p>
            <a:r>
              <a:rPr lang="en-US" sz="1200" b="1" i="1" dirty="0" smtClean="0">
                <a:latin typeface="Times New Roman" pitchFamily="18" charset="0"/>
                <a:cs typeface="Times New Roman" pitchFamily="18" charset="0"/>
              </a:rPr>
              <a:t>Besides what the grim wolf with privy paw Daily devours apace, and nothing said; But that two-handed engine at the door Stands ready to smite once, and smite no more." </a:t>
            </a:r>
          </a:p>
          <a:p>
            <a:r>
              <a:rPr lang="en-US" sz="1200" b="1" dirty="0" smtClean="0">
                <a:latin typeface="Times New Roman" pitchFamily="18" charset="0"/>
                <a:cs typeface="Times New Roman" pitchFamily="18" charset="0"/>
              </a:rPr>
              <a:t> All this lousy shepherding going on is even worse when you add to it the fact that the sheep are already being attacked by wolves on a daily basis. Of course these lame shepherds don't even say anything about it. </a:t>
            </a:r>
          </a:p>
          <a:p>
            <a:r>
              <a:rPr lang="en-US" sz="1200" b="1" dirty="0" smtClean="0">
                <a:latin typeface="Times New Roman" pitchFamily="18" charset="0"/>
                <a:cs typeface="Times New Roman" pitchFamily="18" charset="0"/>
              </a:rPr>
              <a:t>•Peter also says that some "two-handed engine" is ready to "smite" or cut down these bad shepherds for good. Once this "engine" smites them, he will "smite no more," because the job is done. </a:t>
            </a:r>
          </a:p>
          <a:p>
            <a:r>
              <a:rPr lang="en-US" sz="1200" b="1" dirty="0" smtClean="0">
                <a:latin typeface="Times New Roman" pitchFamily="18" charset="0"/>
                <a:cs typeface="Times New Roman" pitchFamily="18" charset="0"/>
              </a:rPr>
              <a:t> "Privy" means "clandestine," "secret," or "stealthy." </a:t>
            </a:r>
          </a:p>
          <a:p>
            <a:r>
              <a:rPr lang="en-US" sz="1200" b="1" dirty="0" smtClean="0">
                <a:latin typeface="Times New Roman" pitchFamily="18" charset="0"/>
                <a:cs typeface="Times New Roman" pitchFamily="18" charset="0"/>
              </a:rPr>
              <a:t> Some critics think that the "wolf" is a reference to the Roman Catholic Church, which Milton, a radical Protestant, hated. Yep, </a:t>
            </a:r>
            <a:r>
              <a:rPr lang="en-US" sz="1200" b="1" i="1" dirty="0" smtClean="0">
                <a:latin typeface="Times New Roman" pitchFamily="18" charset="0"/>
                <a:cs typeface="Times New Roman" pitchFamily="18" charset="0"/>
              </a:rPr>
              <a:t>hated. </a:t>
            </a:r>
          </a:p>
          <a:p>
            <a:r>
              <a:rPr lang="en-US" sz="1200" b="1" dirty="0" smtClean="0">
                <a:latin typeface="Times New Roman" pitchFamily="18" charset="0"/>
                <a:cs typeface="Times New Roman" pitchFamily="18" charset="0"/>
              </a:rPr>
              <a:t> Nobody really knows what that "two-handed engine" is, and there are about as many speculations as there are lines in the poem. Some think that it refers to the sword in the book of Revelations, which represents the word of God. But it could also be a reference to just about any other sword that appears in the Bible – and there are a fair few, friends.</a:t>
            </a:r>
          </a:p>
          <a:p>
            <a:r>
              <a:rPr lang="en-US" sz="1200" b="1" dirty="0" smtClean="0">
                <a:latin typeface="Times New Roman" pitchFamily="18" charset="0"/>
                <a:cs typeface="Times New Roman" pitchFamily="18" charset="0"/>
              </a:rPr>
              <a:t> Whatever that sword represents, it's ready to do some damage. We might think of this as Milton assuring his readers that the unworthy members of the clergy in England will pay the price for their corruption eventually. And his 1645 preface reminds us that they totally did. </a:t>
            </a:r>
          </a:p>
          <a:p>
            <a:endParaRPr lang="en-US" sz="1200" b="1" dirty="0" smtClean="0">
              <a:latin typeface="Times New Roman" pitchFamily="18" charset="0"/>
              <a:cs typeface="Times New Roman" pitchFamily="18" charset="0"/>
            </a:endParaRPr>
          </a:p>
          <a:p>
            <a:endParaRPr lang="en-US" sz="1200" b="1" dirty="0" smtClean="0">
              <a:latin typeface="Times New Roman" pitchFamily="18" charset="0"/>
              <a:cs typeface="Times New Roman"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“Ode to the West Wind” Themes</a:t>
            </a:r>
            <a:br>
              <a:rPr lang="en-US" b="1" dirty="0" smtClean="0"/>
            </a:br>
            <a:endParaRPr lang="en-IN" dirty="0"/>
          </a:p>
        </p:txBody>
      </p:sp>
      <p:sp>
        <p:nvSpPr>
          <p:cNvPr id="3" name="Content Placeholder 2"/>
          <p:cNvSpPr>
            <a:spLocks noGrp="1"/>
          </p:cNvSpPr>
          <p:nvPr>
            <p:ph idx="1"/>
          </p:nvPr>
        </p:nvSpPr>
        <p:spPr/>
        <p:txBody>
          <a:bodyPr>
            <a:normAutofit fontScale="25000" lnSpcReduction="20000"/>
          </a:bodyPr>
          <a:lstStyle/>
          <a:p>
            <a:pPr>
              <a:buNone/>
            </a:pPr>
            <a:endParaRPr lang="en-US" dirty="0" smtClean="0"/>
          </a:p>
          <a:p>
            <a:pPr lvl="1"/>
            <a:r>
              <a:rPr lang="en-US" sz="4800" b="1" u="sng" dirty="0" smtClean="0">
                <a:latin typeface="Times New Roman" pitchFamily="18" charset="0"/>
                <a:cs typeface="Times New Roman" pitchFamily="18" charset="0"/>
              </a:rPr>
              <a:t>Death and Rebirth</a:t>
            </a:r>
          </a:p>
          <a:p>
            <a:pPr lvl="1"/>
            <a:r>
              <a:rPr lang="en-US" sz="4800" b="1" dirty="0" smtClean="0">
                <a:latin typeface="Times New Roman" pitchFamily="18" charset="0"/>
                <a:cs typeface="Times New Roman" pitchFamily="18" charset="0"/>
              </a:rPr>
              <a:t>Throughout “Ode to the West Wind,” the speaker describes the West Wind as a powerful and destructive force: it drives away the summer and brings instead winter storms, chaos, and even death. Yet the speaker </a:t>
            </a:r>
            <a:r>
              <a:rPr lang="en-US" sz="4800" b="1" i="1" dirty="0" smtClean="0">
                <a:latin typeface="Times New Roman" pitchFamily="18" charset="0"/>
                <a:cs typeface="Times New Roman" pitchFamily="18" charset="0"/>
              </a:rPr>
              <a:t>celebrates</a:t>
            </a:r>
            <a:r>
              <a:rPr lang="en-US" sz="4800" b="1" dirty="0" smtClean="0">
                <a:latin typeface="Times New Roman" pitchFamily="18" charset="0"/>
                <a:cs typeface="Times New Roman" pitchFamily="18" charset="0"/>
              </a:rPr>
              <a:t> the West Wind and welcomes the destruction that it causes because it leads to renewal and rebirth.</a:t>
            </a:r>
          </a:p>
          <a:p>
            <a:pPr lvl="1"/>
            <a:r>
              <a:rPr lang="en-US" sz="4800" b="1" dirty="0" smtClean="0">
                <a:latin typeface="Times New Roman" pitchFamily="18" charset="0"/>
                <a:cs typeface="Times New Roman" pitchFamily="18" charset="0"/>
              </a:rPr>
              <a:t>The West Wind is not peaceful or pleasant. It is, the speaker notes, “the breath of Autumn’s being.” Autumn is a transitional season, when summer’s abundance begins to fade. So too, everywhere the speaker looks the West Wind drives away peace and abundance. The West Wind strips the leaves from the trees, whips up the sky, and causes huge storms on the ocean. And, in the first section of the poem, the speaker compares the dead leaves the West Wind blows to “ghosts” and “pestilence-stricken multitudes.” The West Wind turns the fall colors into something scary, associated with sickness and death.</a:t>
            </a:r>
          </a:p>
          <a:p>
            <a:pPr lvl="1"/>
            <a:r>
              <a:rPr lang="en-US" sz="4800" b="1" dirty="0" smtClean="0">
                <a:latin typeface="Times New Roman" pitchFamily="18" charset="0"/>
                <a:cs typeface="Times New Roman" pitchFamily="18" charset="0"/>
              </a:rPr>
              <a:t>Similarly, the clouds in the poem’s second section look like the “bright hair uplifted from the head / of some fierce Mænad.” In Greek mythology, the Mænads were the female followers of Dionysus (the god of Wine). They were famous for their wild parties and their dancing, and are often portrayed with their hair askew. The West Wind thus makes the clouds wild and drunk. It creates chaos. Unlike its “sister of the Spring”—which spreads sweet smells and beautiful flowers—the speaker associates the West Wind with chaos and death.</a:t>
            </a:r>
          </a:p>
          <a:p>
            <a:pPr lvl="1"/>
            <a:r>
              <a:rPr lang="en-US" sz="4800" b="1" dirty="0" smtClean="0">
                <a:latin typeface="Times New Roman" pitchFamily="18" charset="0"/>
                <a:cs typeface="Times New Roman" pitchFamily="18" charset="0"/>
              </a:rPr>
              <a:t>Yet despite the destructive power of the West Wind the speaker celebrates it—because such destruction is necessary for rebirth. As the speaker notes at the end of the poem’s first section, the West Wind is both a “destroyer” and “preserver.” These are the traditional names of two Hindu gods, Shiva and Vishnu. Vishnu’s role is to preserve the world; Shiva is supposed to destroy it. The West Wind combines these two opposite figures. As the speaker announces in the final lines—"O Wind, / If Winter comes, can Spring be far behind?"—the West Wind is able to merge these opposites because death is required for life, and winter for Spring. In order to have the beautiful renewal and rebirth that Spring promises, one needs the powerful, destructive force of the West Wind.</a:t>
            </a:r>
          </a:p>
          <a:p>
            <a:endParaRPr lang="en-IN" sz="4800" b="1" dirty="0">
              <a:latin typeface="Times New Roman" pitchFamily="18" charset="0"/>
              <a:cs typeface="Times New Roman" pitchFamily="18" charset="0"/>
            </a:endParaRPr>
          </a:p>
        </p:txBody>
      </p:sp>
    </p:spTree>
    <p:extLst>
      <p:ext uri="{BB962C8B-B14F-4D97-AF65-F5344CB8AC3E}">
        <p14:creationId xmlns:p14="http://schemas.microsoft.com/office/powerpoint/2010/main" xmlns="" val="322013522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Lines 132-135 </a:t>
            </a:r>
          </a:p>
        </p:txBody>
      </p:sp>
      <p:sp>
        <p:nvSpPr>
          <p:cNvPr id="3" name="Content Placeholder 2"/>
          <p:cNvSpPr>
            <a:spLocks noGrp="1"/>
          </p:cNvSpPr>
          <p:nvPr>
            <p:ph idx="1"/>
          </p:nvPr>
        </p:nvSpPr>
        <p:spPr/>
        <p:txBody>
          <a:bodyPr>
            <a:normAutofit fontScale="25000" lnSpcReduction="20000"/>
          </a:bodyPr>
          <a:lstStyle/>
          <a:p>
            <a:r>
              <a:rPr lang="en-US" sz="5600" b="1" i="1" dirty="0" smtClean="0">
                <a:latin typeface="Times New Roman" pitchFamily="18" charset="0"/>
                <a:cs typeface="Times New Roman" pitchFamily="18" charset="0"/>
              </a:rPr>
              <a:t>Return, Alpheus, the dread voice is past That shrunk thy streams; return, Sicilian Muse, And call the vales, and bid them hither cast Their bells and </a:t>
            </a:r>
            <a:r>
              <a:rPr lang="en-US" sz="5600" b="1" i="1" dirty="0" err="1" smtClean="0">
                <a:latin typeface="Times New Roman" pitchFamily="18" charset="0"/>
                <a:cs typeface="Times New Roman" pitchFamily="18" charset="0"/>
              </a:rPr>
              <a:t>flow'rets</a:t>
            </a:r>
            <a:r>
              <a:rPr lang="en-US" sz="5600" b="1" i="1" dirty="0" smtClean="0">
                <a:latin typeface="Times New Roman" pitchFamily="18" charset="0"/>
                <a:cs typeface="Times New Roman" pitchFamily="18" charset="0"/>
              </a:rPr>
              <a:t> of a thousand hues. </a:t>
            </a:r>
          </a:p>
          <a:p>
            <a:r>
              <a:rPr lang="en-US" sz="5600" b="1" dirty="0" smtClean="0">
                <a:latin typeface="Times New Roman" pitchFamily="18" charset="0"/>
                <a:cs typeface="Times New Roman" pitchFamily="18" charset="0"/>
              </a:rPr>
              <a:t> Now that Peter has finally run out of steam, the speaker pipes up again. He tells Alpheus to come back now that St. Peter's speech is over, or his "dread voice is past." We guess Peter's little lecture had driven Alpheus off for a while. Because he is a river god, the speaker tells us that Alpheus had </a:t>
            </a:r>
            <a:r>
              <a:rPr lang="en-US" sz="5600" b="1" dirty="0" err="1" smtClean="0">
                <a:latin typeface="Times New Roman" pitchFamily="18" charset="0"/>
                <a:cs typeface="Times New Roman" pitchFamily="18" charset="0"/>
              </a:rPr>
              <a:t>peaced</a:t>
            </a:r>
            <a:r>
              <a:rPr lang="en-US" sz="5600" b="1" dirty="0" smtClean="0">
                <a:latin typeface="Times New Roman" pitchFamily="18" charset="0"/>
                <a:cs typeface="Times New Roman" pitchFamily="18" charset="0"/>
              </a:rPr>
              <a:t> out by saying he had "shrunk [his] streams." Oh, and you might find it interesting that Alpheus is often associated with </a:t>
            </a:r>
            <a:r>
              <a:rPr lang="en-US" sz="5600" b="1" dirty="0" err="1" smtClean="0">
                <a:latin typeface="Times New Roman" pitchFamily="18" charset="0"/>
                <a:cs typeface="Times New Roman" pitchFamily="18" charset="0"/>
              </a:rPr>
              <a:t>Arethuse</a:t>
            </a:r>
            <a:r>
              <a:rPr lang="en-US" sz="5600" b="1" dirty="0" smtClean="0">
                <a:latin typeface="Times New Roman" pitchFamily="18" charset="0"/>
                <a:cs typeface="Times New Roman" pitchFamily="18" charset="0"/>
              </a:rPr>
              <a:t>, a river the speaker mentions in lines 85-6. </a:t>
            </a:r>
          </a:p>
          <a:p>
            <a:r>
              <a:rPr lang="en-US" sz="5600" b="1" dirty="0" smtClean="0">
                <a:latin typeface="Times New Roman" pitchFamily="18" charset="0"/>
                <a:cs typeface="Times New Roman" pitchFamily="18" charset="0"/>
              </a:rPr>
              <a:t>•The speaker also appeals to the "Sicilian Muse" and asks her to tell the winds ("vales") to send flowers in all kinds of colors. Because the founder of pastoral poetry was a Greek poet from Sicily named Theocritus, invoking the "Sicilian Muse" means he is invoking the muse that inspired some of the world's very first pastoral poems – those of Theocritus. </a:t>
            </a:r>
          </a:p>
          <a:p>
            <a:r>
              <a:rPr lang="en-US" sz="5600" b="1" dirty="0" smtClean="0">
                <a:latin typeface="Times New Roman" pitchFamily="18" charset="0"/>
                <a:cs typeface="Times New Roman" pitchFamily="18" charset="0"/>
              </a:rPr>
              <a:t> Alpheus refers to a river and god that is often associated with </a:t>
            </a:r>
            <a:r>
              <a:rPr lang="en-US" sz="5600" b="1" dirty="0" err="1" smtClean="0">
                <a:latin typeface="Times New Roman" pitchFamily="18" charset="0"/>
                <a:cs typeface="Times New Roman" pitchFamily="18" charset="0"/>
              </a:rPr>
              <a:t>Arethuse</a:t>
            </a:r>
            <a:r>
              <a:rPr lang="en-US" sz="5600" b="1" dirty="0" smtClean="0">
                <a:latin typeface="Times New Roman" pitchFamily="18" charset="0"/>
                <a:cs typeface="Times New Roman" pitchFamily="18" charset="0"/>
              </a:rPr>
              <a:t> (see lines 85-6 where the speaker talks about this river). In one story, Alpheus fell in love with the nymph </a:t>
            </a:r>
            <a:r>
              <a:rPr lang="en-US" sz="5600" b="1" dirty="0" err="1" smtClean="0">
                <a:latin typeface="Times New Roman" pitchFamily="18" charset="0"/>
                <a:cs typeface="Times New Roman" pitchFamily="18" charset="0"/>
              </a:rPr>
              <a:t>Arethuse</a:t>
            </a:r>
            <a:r>
              <a:rPr lang="en-US" sz="5600" b="1" dirty="0" smtClean="0">
                <a:latin typeface="Times New Roman" pitchFamily="18" charset="0"/>
                <a:cs typeface="Times New Roman" pitchFamily="18" charset="0"/>
              </a:rPr>
              <a:t>. He pursued her, but Diana (a.k.a. Artemis, goddess of the hunt and virginity) turned her into a stream before he could catch her. The stream mingled with Alpheus, went underground, and re-emerged in Sicily. </a:t>
            </a:r>
          </a:p>
          <a:p>
            <a:r>
              <a:rPr lang="en-US" sz="5600" b="1" dirty="0" smtClean="0">
                <a:latin typeface="Times New Roman" pitchFamily="18" charset="0"/>
                <a:cs typeface="Times New Roman" pitchFamily="18" charset="0"/>
              </a:rPr>
              <a:t> We might think of this as the speaker addressing Alpheus as a stand-in for pastoral poetry, as if the poet were saying, "come back, my pastoral themes. How I've missed you." </a:t>
            </a:r>
          </a:p>
          <a:p>
            <a:endParaRPr lang="en-US"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Lines 136-141 </a:t>
            </a:r>
            <a:br>
              <a:rPr lang="en-US" dirty="0" smtClean="0"/>
            </a:br>
            <a:endParaRPr lang="en-US" dirty="0"/>
          </a:p>
        </p:txBody>
      </p:sp>
      <p:sp>
        <p:nvSpPr>
          <p:cNvPr id="3" name="Content Placeholder 2"/>
          <p:cNvSpPr>
            <a:spLocks noGrp="1"/>
          </p:cNvSpPr>
          <p:nvPr>
            <p:ph idx="1"/>
          </p:nvPr>
        </p:nvSpPr>
        <p:spPr/>
        <p:txBody>
          <a:bodyPr>
            <a:noAutofit/>
          </a:bodyPr>
          <a:lstStyle/>
          <a:p>
            <a:pPr>
              <a:lnSpc>
                <a:spcPct val="120000"/>
              </a:lnSpc>
            </a:pPr>
            <a:r>
              <a:rPr lang="en-US" sz="1200" b="1" i="1" dirty="0" smtClean="0">
                <a:latin typeface="Times New Roman" pitchFamily="18" charset="0"/>
                <a:cs typeface="Times New Roman" pitchFamily="18" charset="0"/>
              </a:rPr>
              <a:t>Ye valleys low, where the mild whispers use, Of shades, and wanton winds, and gushing brooks, On whose fresh lap the swart star sparely looks, Throw hither all your quaint </a:t>
            </a:r>
            <a:r>
              <a:rPr lang="en-US" sz="1200" b="1" i="1" dirty="0" err="1" smtClean="0">
                <a:latin typeface="Times New Roman" pitchFamily="18" charset="0"/>
                <a:cs typeface="Times New Roman" pitchFamily="18" charset="0"/>
              </a:rPr>
              <a:t>enamelled</a:t>
            </a:r>
            <a:r>
              <a:rPr lang="en-US" sz="1200" b="1" i="1" dirty="0" smtClean="0">
                <a:latin typeface="Times New Roman" pitchFamily="18" charset="0"/>
                <a:cs typeface="Times New Roman" pitchFamily="18" charset="0"/>
              </a:rPr>
              <a:t> eyes, That on the green turf suck the </a:t>
            </a:r>
            <a:r>
              <a:rPr lang="en-US" sz="1200" b="1" i="1" dirty="0" err="1" smtClean="0">
                <a:latin typeface="Times New Roman" pitchFamily="18" charset="0"/>
                <a:cs typeface="Times New Roman" pitchFamily="18" charset="0"/>
              </a:rPr>
              <a:t>honied</a:t>
            </a:r>
            <a:r>
              <a:rPr lang="en-US" sz="1200" b="1" i="1" dirty="0" smtClean="0">
                <a:latin typeface="Times New Roman" pitchFamily="18" charset="0"/>
                <a:cs typeface="Times New Roman" pitchFamily="18" charset="0"/>
              </a:rPr>
              <a:t> showers, And purple all the ground with vernal flowers. </a:t>
            </a:r>
          </a:p>
          <a:p>
            <a:pPr>
              <a:lnSpc>
                <a:spcPct val="120000"/>
              </a:lnSpc>
            </a:pPr>
            <a:r>
              <a:rPr lang="en-US" sz="1200" b="1" dirty="0" smtClean="0">
                <a:latin typeface="Times New Roman" pitchFamily="18" charset="0"/>
                <a:cs typeface="Times New Roman" pitchFamily="18" charset="0"/>
              </a:rPr>
              <a:t> Our speaker must be a huge fan of addressing nonliving things, because we've got another apostrophe here. In these lines, he addresses valleys – with beautiful shades, winds, and brooks. He tells them to cast their eyes ("throw hither all your quaint </a:t>
            </a:r>
            <a:r>
              <a:rPr lang="en-US" sz="1200" b="1" dirty="0" err="1" smtClean="0">
                <a:latin typeface="Times New Roman" pitchFamily="18" charset="0"/>
                <a:cs typeface="Times New Roman" pitchFamily="18" charset="0"/>
              </a:rPr>
              <a:t>enamelled</a:t>
            </a:r>
            <a:r>
              <a:rPr lang="en-US" sz="1200" b="1" dirty="0" smtClean="0">
                <a:latin typeface="Times New Roman" pitchFamily="18" charset="0"/>
                <a:cs typeface="Times New Roman" pitchFamily="18" charset="0"/>
              </a:rPr>
              <a:t> eyes") where he is looking. Awesome. But wait, where's our guy looking? Perhaps toward </a:t>
            </a:r>
            <a:r>
              <a:rPr lang="en-US" sz="1200" b="1" dirty="0" err="1" smtClean="0">
                <a:latin typeface="Times New Roman" pitchFamily="18" charset="0"/>
                <a:cs typeface="Times New Roman" pitchFamily="18" charset="0"/>
              </a:rPr>
              <a:t>Lycidas</a:t>
            </a:r>
            <a:r>
              <a:rPr lang="en-US" sz="1200" b="1" dirty="0" smtClean="0">
                <a:latin typeface="Times New Roman" pitchFamily="18" charset="0"/>
                <a:cs typeface="Times New Roman" pitchFamily="18" charset="0"/>
              </a:rPr>
              <a:t>? </a:t>
            </a:r>
          </a:p>
          <a:p>
            <a:pPr>
              <a:lnSpc>
                <a:spcPct val="120000"/>
              </a:lnSpc>
            </a:pPr>
            <a:r>
              <a:rPr lang="en-US" sz="1200" b="1" dirty="0" smtClean="0">
                <a:latin typeface="Times New Roman" pitchFamily="18" charset="0"/>
                <a:cs typeface="Times New Roman" pitchFamily="18" charset="0"/>
              </a:rPr>
              <a:t> "Whispers" refers to a soft, rustling sound, almost like the sound of – you guessed it – whispering voices. "Use" here means "go frequently" or "haunt." The speaker is referring to valleys in which there are often "whispers." </a:t>
            </a:r>
          </a:p>
          <a:p>
            <a:pPr>
              <a:lnSpc>
                <a:spcPct val="120000"/>
              </a:lnSpc>
            </a:pPr>
            <a:r>
              <a:rPr lang="en-US" sz="1200" b="1" dirty="0" smtClean="0">
                <a:latin typeface="Times New Roman" pitchFamily="18" charset="0"/>
                <a:cs typeface="Times New Roman" pitchFamily="18" charset="0"/>
              </a:rPr>
              <a:t> Now that we have the first couple lines down, let's tackle the more confusing later lines. </a:t>
            </a:r>
          </a:p>
          <a:p>
            <a:pPr>
              <a:lnSpc>
                <a:spcPct val="120000"/>
              </a:lnSpc>
            </a:pPr>
            <a:r>
              <a:rPr lang="en-US" sz="1200" b="1" dirty="0" smtClean="0">
                <a:latin typeface="Times New Roman" pitchFamily="18" charset="0"/>
                <a:cs typeface="Times New Roman" pitchFamily="18" charset="0"/>
              </a:rPr>
              <a:t> What's a "fresh lap" and a "swart star," you ask? </a:t>
            </a:r>
          </a:p>
          <a:p>
            <a:pPr>
              <a:lnSpc>
                <a:spcPct val="120000"/>
              </a:lnSpc>
            </a:pPr>
            <a:r>
              <a:rPr lang="en-US" sz="1200" b="1" dirty="0" smtClean="0">
                <a:latin typeface="Times New Roman" pitchFamily="18" charset="0"/>
                <a:cs typeface="Times New Roman" pitchFamily="18" charset="0"/>
              </a:rPr>
              <a:t> Well, the word lap can refer to a hollow, or a place between hills, kind of like – you guessed it – a valley. </a:t>
            </a:r>
          </a:p>
          <a:p>
            <a:pPr>
              <a:lnSpc>
                <a:spcPct val="120000"/>
              </a:lnSpc>
            </a:pPr>
            <a:r>
              <a:rPr lang="en-US" sz="1200" b="1" dirty="0" smtClean="0">
                <a:latin typeface="Times New Roman" pitchFamily="18" charset="0"/>
                <a:cs typeface="Times New Roman" pitchFamily="18" charset="0"/>
              </a:rPr>
              <a:t> The "swart star" is Sirius, the dog star. According to Homer, Sirius was the canine companion of Orion, a hunter in Greek mythology. When Zeus made Orion into a constellation, he let Sirius join his human master in the stars. Now, Sirius the star is associated with extreme heat and sometimes a lack of fertility.</a:t>
            </a: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Lines 136-141 </a:t>
            </a:r>
            <a:br>
              <a:rPr lang="en-US" dirty="0" smtClean="0"/>
            </a:br>
            <a:endParaRPr lang="en-US" dirty="0"/>
          </a:p>
        </p:txBody>
      </p:sp>
      <p:sp>
        <p:nvSpPr>
          <p:cNvPr id="3" name="Content Placeholder 2"/>
          <p:cNvSpPr>
            <a:spLocks noGrp="1"/>
          </p:cNvSpPr>
          <p:nvPr>
            <p:ph idx="1"/>
          </p:nvPr>
        </p:nvSpPr>
        <p:spPr/>
        <p:txBody>
          <a:bodyPr>
            <a:normAutofit fontScale="85000" lnSpcReduction="20000"/>
          </a:bodyPr>
          <a:lstStyle/>
          <a:p>
            <a:pPr>
              <a:lnSpc>
                <a:spcPct val="120000"/>
              </a:lnSpc>
            </a:pPr>
            <a:r>
              <a:rPr lang="en-US" sz="1900" b="1" dirty="0" smtClean="0">
                <a:latin typeface="Times New Roman" pitchFamily="18" charset="0"/>
                <a:cs typeface="Times New Roman" pitchFamily="18" charset="0"/>
              </a:rPr>
              <a:t>The word "swart" means dark in appearance, which is a bit of a strange description when you consider that Sirius is the brightest star in the sky. But maybe our speaker is alluding to the fact that the dog star looks on "sparely," which means it doesn't look on very much. In other words, the valley is so fertile the dog star doesn't affect it very much. </a:t>
            </a:r>
          </a:p>
          <a:p>
            <a:pPr>
              <a:lnSpc>
                <a:spcPct val="120000"/>
              </a:lnSpc>
            </a:pPr>
            <a:r>
              <a:rPr lang="en-US" sz="1900" b="1" dirty="0" smtClean="0">
                <a:latin typeface="Times New Roman" pitchFamily="18" charset="0"/>
                <a:cs typeface="Times New Roman" pitchFamily="18" charset="0"/>
              </a:rPr>
              <a:t>• The speaker is asking these valleys to toss around their "quaint </a:t>
            </a:r>
            <a:r>
              <a:rPr lang="en-US" sz="1900" b="1" dirty="0" err="1" smtClean="0">
                <a:latin typeface="Times New Roman" pitchFamily="18" charset="0"/>
                <a:cs typeface="Times New Roman" pitchFamily="18" charset="0"/>
              </a:rPr>
              <a:t>enamelled</a:t>
            </a:r>
            <a:r>
              <a:rPr lang="en-US" sz="1900" b="1" dirty="0" smtClean="0">
                <a:latin typeface="Times New Roman" pitchFamily="18" charset="0"/>
                <a:cs typeface="Times New Roman" pitchFamily="18" charset="0"/>
              </a:rPr>
              <a:t> eyes," which means he wants these valleys to spread their beautiful, many-colored eyes, or flowers. </a:t>
            </a:r>
          </a:p>
          <a:p>
            <a:pPr>
              <a:lnSpc>
                <a:spcPct val="120000"/>
              </a:lnSpc>
            </a:pPr>
            <a:r>
              <a:rPr lang="en-US" sz="1900" b="1" dirty="0" smtClean="0">
                <a:latin typeface="Times New Roman" pitchFamily="18" charset="0"/>
                <a:cs typeface="Times New Roman" pitchFamily="18" charset="0"/>
              </a:rPr>
              <a:t>• These flowers of the valley "suck" the sweet rainwater, or "honeyed showers," from the "green turf" and make the ground look purple with spring flowers. </a:t>
            </a:r>
          </a:p>
          <a:p>
            <a:pPr>
              <a:lnSpc>
                <a:spcPct val="120000"/>
              </a:lnSpc>
            </a:pPr>
            <a:r>
              <a:rPr lang="en-US" sz="1900" b="1" dirty="0" smtClean="0">
                <a:latin typeface="Times New Roman" pitchFamily="18" charset="0"/>
                <a:cs typeface="Times New Roman" pitchFamily="18" charset="0"/>
              </a:rPr>
              <a:t>• What's interesting here is that way back at the beginning of the poem, the speaker did not seem at all interested in having things bloom. Remember, he wanted to pluck all the berries and leaves from the trees before they had a chance to bloom and ripen? But now he's all about flowering. He wants the world to bloom – a lot. </a:t>
            </a:r>
          </a:p>
          <a:p>
            <a:pPr>
              <a:lnSpc>
                <a:spcPct val="120000"/>
              </a:lnSpc>
            </a:pPr>
            <a:endParaRPr lang="en-US" dirty="0" smtClean="0"/>
          </a:p>
          <a:p>
            <a:pPr>
              <a:lnSpc>
                <a:spcPct val="120000"/>
              </a:lnSpc>
            </a:pPr>
            <a:endParaRPr lang="en-US" dirty="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Lines 142-148 </a:t>
            </a:r>
            <a:br>
              <a:rPr lang="en-US" dirty="0" smtClean="0"/>
            </a:br>
            <a:endParaRPr lang="en-US" dirty="0"/>
          </a:p>
        </p:txBody>
      </p:sp>
      <p:sp>
        <p:nvSpPr>
          <p:cNvPr id="3" name="Content Placeholder 2"/>
          <p:cNvSpPr>
            <a:spLocks noGrp="1"/>
          </p:cNvSpPr>
          <p:nvPr>
            <p:ph idx="1"/>
          </p:nvPr>
        </p:nvSpPr>
        <p:spPr/>
        <p:txBody>
          <a:bodyPr>
            <a:normAutofit fontScale="32500" lnSpcReduction="20000"/>
          </a:bodyPr>
          <a:lstStyle/>
          <a:p>
            <a:pPr>
              <a:buNone/>
            </a:pPr>
            <a:endParaRPr lang="en-US" dirty="0" smtClean="0"/>
          </a:p>
          <a:p>
            <a:r>
              <a:rPr lang="en-US" sz="4300" b="1" i="1" dirty="0" smtClean="0">
                <a:latin typeface="Times New Roman" pitchFamily="18" charset="0"/>
                <a:cs typeface="Times New Roman" pitchFamily="18" charset="0"/>
              </a:rPr>
              <a:t>Bring the </a:t>
            </a:r>
            <a:r>
              <a:rPr lang="en-US" sz="4300" b="1" i="1" dirty="0" err="1" smtClean="0">
                <a:latin typeface="Times New Roman" pitchFamily="18" charset="0"/>
                <a:cs typeface="Times New Roman" pitchFamily="18" charset="0"/>
              </a:rPr>
              <a:t>rathe</a:t>
            </a:r>
            <a:r>
              <a:rPr lang="en-US" sz="4300" b="1" i="1" dirty="0" smtClean="0">
                <a:latin typeface="Times New Roman" pitchFamily="18" charset="0"/>
                <a:cs typeface="Times New Roman" pitchFamily="18" charset="0"/>
              </a:rPr>
              <a:t> primrose that forsaken dies, The tufted crow-toe, and pale </a:t>
            </a:r>
            <a:r>
              <a:rPr lang="en-US" sz="4300" b="1" i="1" dirty="0" err="1" smtClean="0">
                <a:latin typeface="Times New Roman" pitchFamily="18" charset="0"/>
                <a:cs typeface="Times New Roman" pitchFamily="18" charset="0"/>
              </a:rPr>
              <a:t>jessamine</a:t>
            </a:r>
            <a:r>
              <a:rPr lang="en-US" sz="4300" b="1" i="1" dirty="0" smtClean="0">
                <a:latin typeface="Times New Roman" pitchFamily="18" charset="0"/>
                <a:cs typeface="Times New Roman" pitchFamily="18" charset="0"/>
              </a:rPr>
              <a:t>, The white pink, and the pansy freaked with jet, The glowing violet, The musk-rose, and the well-attired woodbine, With cowslips wan that hang the pensive head, And every flower that sad embroidery wears: </a:t>
            </a:r>
          </a:p>
          <a:p>
            <a:r>
              <a:rPr lang="en-US" sz="4300" b="1" dirty="0" smtClean="0">
                <a:latin typeface="Times New Roman" pitchFamily="18" charset="0"/>
                <a:cs typeface="Times New Roman" pitchFamily="18" charset="0"/>
              </a:rPr>
              <a:t> Let's dig a little deeper into this flower imagery, shall we? The speaker goes into more detail about these "</a:t>
            </a:r>
            <a:r>
              <a:rPr lang="en-US" sz="4300" b="1" dirty="0" err="1" smtClean="0">
                <a:latin typeface="Times New Roman" pitchFamily="18" charset="0"/>
                <a:cs typeface="Times New Roman" pitchFamily="18" charset="0"/>
              </a:rPr>
              <a:t>enamelled</a:t>
            </a:r>
            <a:r>
              <a:rPr lang="en-US" sz="4300" b="1" dirty="0" smtClean="0">
                <a:latin typeface="Times New Roman" pitchFamily="18" charset="0"/>
                <a:cs typeface="Times New Roman" pitchFamily="18" charset="0"/>
              </a:rPr>
              <a:t> eyes." He tells the valleys to bring the "</a:t>
            </a:r>
            <a:r>
              <a:rPr lang="en-US" sz="4300" b="1" dirty="0" err="1" smtClean="0">
                <a:latin typeface="Times New Roman" pitchFamily="18" charset="0"/>
                <a:cs typeface="Times New Roman" pitchFamily="18" charset="0"/>
              </a:rPr>
              <a:t>rathe</a:t>
            </a:r>
            <a:r>
              <a:rPr lang="en-US" sz="4300" b="1" dirty="0" smtClean="0">
                <a:latin typeface="Times New Roman" pitchFamily="18" charset="0"/>
                <a:cs typeface="Times New Roman" pitchFamily="18" charset="0"/>
              </a:rPr>
              <a:t>," or ripening, primrose, the wild hyacinth (which he calls a "tufted crow-toe"), jasmine, and the pink and the pansy (which we can just think of as generic flowers). </a:t>
            </a:r>
          </a:p>
          <a:p>
            <a:r>
              <a:rPr lang="en-US" sz="4300" b="1" dirty="0" smtClean="0">
                <a:latin typeface="Times New Roman" pitchFamily="18" charset="0"/>
                <a:cs typeface="Times New Roman" pitchFamily="18" charset="0"/>
              </a:rPr>
              <a:t> That sounds nice and all, but these blooms are "freaked with jet," which means they are streaked with black, which is a sign of mourning. </a:t>
            </a:r>
          </a:p>
          <a:p>
            <a:r>
              <a:rPr lang="en-US" sz="4300" b="1" dirty="0" smtClean="0">
                <a:latin typeface="Times New Roman" pitchFamily="18" charset="0"/>
                <a:cs typeface="Times New Roman" pitchFamily="18" charset="0"/>
              </a:rPr>
              <a:t> He also tells them to bring the violet, the woodbine, and pale ("wan") cowslips that seem to be hanging their heads. Basically, he is saying bring every flower that seems to look sad – the ones that wear "sad embroidery." </a:t>
            </a:r>
          </a:p>
          <a:p>
            <a:r>
              <a:rPr lang="en-US" sz="4300" b="1" dirty="0" smtClean="0">
                <a:latin typeface="Times New Roman" pitchFamily="18" charset="0"/>
                <a:cs typeface="Times New Roman" pitchFamily="18" charset="0"/>
              </a:rPr>
              <a:t> It seems like he's okay with blooming, as long as that blooming doesn't involve happy flowers. If the flowers look sad, that's fine by him. </a:t>
            </a:r>
          </a:p>
          <a:p>
            <a:endParaRPr lang="en-US" dirty="0" smtClean="0"/>
          </a:p>
          <a:p>
            <a:endParaRPr lang="en-US" dirty="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Lines 149-151 </a:t>
            </a:r>
            <a:br>
              <a:rPr lang="en-US" dirty="0" smtClean="0"/>
            </a:br>
            <a:endParaRPr lang="en-US" dirty="0"/>
          </a:p>
        </p:txBody>
      </p:sp>
      <p:sp>
        <p:nvSpPr>
          <p:cNvPr id="3" name="Content Placeholder 2"/>
          <p:cNvSpPr>
            <a:spLocks noGrp="1"/>
          </p:cNvSpPr>
          <p:nvPr>
            <p:ph idx="1"/>
          </p:nvPr>
        </p:nvSpPr>
        <p:spPr/>
        <p:txBody>
          <a:bodyPr>
            <a:normAutofit lnSpcReduction="10000"/>
          </a:bodyPr>
          <a:lstStyle/>
          <a:p>
            <a:endParaRPr lang="en-US" dirty="0" smtClean="0"/>
          </a:p>
          <a:p>
            <a:r>
              <a:rPr lang="en-US" sz="1700" b="1" i="1" dirty="0" smtClean="0">
                <a:latin typeface="Times New Roman" pitchFamily="18" charset="0"/>
                <a:cs typeface="Times New Roman" pitchFamily="18" charset="0"/>
              </a:rPr>
              <a:t>Bid </a:t>
            </a:r>
            <a:r>
              <a:rPr lang="en-US" sz="1700" b="1" i="1" dirty="0" err="1" smtClean="0">
                <a:latin typeface="Times New Roman" pitchFamily="18" charset="0"/>
                <a:cs typeface="Times New Roman" pitchFamily="18" charset="0"/>
              </a:rPr>
              <a:t>Amaranthus</a:t>
            </a:r>
            <a:r>
              <a:rPr lang="en-US" sz="1700" b="1" i="1" dirty="0" smtClean="0">
                <a:latin typeface="Times New Roman" pitchFamily="18" charset="0"/>
                <a:cs typeface="Times New Roman" pitchFamily="18" charset="0"/>
              </a:rPr>
              <a:t> all his beauty shed, And </a:t>
            </a:r>
            <a:r>
              <a:rPr lang="en-US" sz="1700" b="1" i="1" dirty="0" err="1" smtClean="0">
                <a:latin typeface="Times New Roman" pitchFamily="18" charset="0"/>
                <a:cs typeface="Times New Roman" pitchFamily="18" charset="0"/>
              </a:rPr>
              <a:t>daffadillies</a:t>
            </a:r>
            <a:r>
              <a:rPr lang="en-US" sz="1700" b="1" i="1" dirty="0" smtClean="0">
                <a:latin typeface="Times New Roman" pitchFamily="18" charset="0"/>
                <a:cs typeface="Times New Roman" pitchFamily="18" charset="0"/>
              </a:rPr>
              <a:t> fill their cups with tears, To strew the laureate hearse where </a:t>
            </a:r>
            <a:r>
              <a:rPr lang="en-US" sz="1700" b="1" i="1" dirty="0" err="1" smtClean="0">
                <a:latin typeface="Times New Roman" pitchFamily="18" charset="0"/>
                <a:cs typeface="Times New Roman" pitchFamily="18" charset="0"/>
              </a:rPr>
              <a:t>Lycid</a:t>
            </a:r>
            <a:r>
              <a:rPr lang="en-US" sz="1700" b="1" i="1" dirty="0" smtClean="0">
                <a:latin typeface="Times New Roman" pitchFamily="18" charset="0"/>
                <a:cs typeface="Times New Roman" pitchFamily="18" charset="0"/>
              </a:rPr>
              <a:t> lies. </a:t>
            </a:r>
          </a:p>
          <a:p>
            <a:r>
              <a:rPr lang="en-US" sz="1700" b="1" dirty="0" smtClean="0">
                <a:latin typeface="Times New Roman" pitchFamily="18" charset="0"/>
                <a:cs typeface="Times New Roman" pitchFamily="18" charset="0"/>
              </a:rPr>
              <a:t>The speaker continues, telling the valleys to ask "</a:t>
            </a:r>
            <a:r>
              <a:rPr lang="en-US" sz="1700" b="1" dirty="0" err="1" smtClean="0">
                <a:latin typeface="Times New Roman" pitchFamily="18" charset="0"/>
                <a:cs typeface="Times New Roman" pitchFamily="18" charset="0"/>
              </a:rPr>
              <a:t>amaranthus</a:t>
            </a:r>
            <a:r>
              <a:rPr lang="en-US" sz="1700" b="1" dirty="0" smtClean="0">
                <a:latin typeface="Times New Roman" pitchFamily="18" charset="0"/>
                <a:cs typeface="Times New Roman" pitchFamily="18" charset="0"/>
              </a:rPr>
              <a:t>" to shed his beauty and the daffodils to shed tears. We learn that the speaker wants these flowers, and all the flowers he mentioned in his earlier lines to decorate </a:t>
            </a:r>
            <a:r>
              <a:rPr lang="en-US" sz="1700" b="1" dirty="0" err="1" smtClean="0">
                <a:latin typeface="Times New Roman" pitchFamily="18" charset="0"/>
                <a:cs typeface="Times New Roman" pitchFamily="18" charset="0"/>
              </a:rPr>
              <a:t>Lycidas</a:t>
            </a:r>
            <a:r>
              <a:rPr lang="en-US" sz="1700" b="1" dirty="0" smtClean="0">
                <a:latin typeface="Times New Roman" pitchFamily="18" charset="0"/>
                <a:cs typeface="Times New Roman" pitchFamily="18" charset="0"/>
              </a:rPr>
              <a:t>' coffin. (That's where the "strew the laureate hearse" part comes in. Because </a:t>
            </a:r>
            <a:r>
              <a:rPr lang="en-US" sz="1700" b="1" dirty="0" err="1" smtClean="0">
                <a:latin typeface="Times New Roman" pitchFamily="18" charset="0"/>
                <a:cs typeface="Times New Roman" pitchFamily="18" charset="0"/>
              </a:rPr>
              <a:t>Lycidas</a:t>
            </a:r>
            <a:r>
              <a:rPr lang="en-US" sz="1700" b="1" dirty="0" smtClean="0">
                <a:latin typeface="Times New Roman" pitchFamily="18" charset="0"/>
                <a:cs typeface="Times New Roman" pitchFamily="18" charset="0"/>
              </a:rPr>
              <a:t> was an aspiring poet, his coffin has a laurel on it.) </a:t>
            </a:r>
          </a:p>
          <a:p>
            <a:r>
              <a:rPr lang="en-US" sz="1700" b="1" dirty="0" smtClean="0">
                <a:latin typeface="Times New Roman" pitchFamily="18" charset="0"/>
                <a:cs typeface="Times New Roman" pitchFamily="18" charset="0"/>
              </a:rPr>
              <a:t> While the amaranth is a real flower, it also refers to a mythical one that supposedly never fades or loses its beauty. It is associated with Eden, or paradise, and the fact that the speaker is asking this always beautiful flower to shed its beauty is telling, don't you think? His grief for </a:t>
            </a:r>
            <a:r>
              <a:rPr lang="en-US" sz="1700" b="1" dirty="0" err="1" smtClean="0">
                <a:latin typeface="Times New Roman" pitchFamily="18" charset="0"/>
                <a:cs typeface="Times New Roman" pitchFamily="18" charset="0"/>
              </a:rPr>
              <a:t>Lycidas</a:t>
            </a:r>
            <a:r>
              <a:rPr lang="en-US" sz="1700" b="1" dirty="0" smtClean="0">
                <a:latin typeface="Times New Roman" pitchFamily="18" charset="0"/>
                <a:cs typeface="Times New Roman" pitchFamily="18" charset="0"/>
              </a:rPr>
              <a:t> is so extreme that he even wants the amaranth to show it. </a:t>
            </a:r>
          </a:p>
          <a:p>
            <a:endParaRPr lang="en-US" dirty="0" smtClean="0"/>
          </a:p>
          <a:p>
            <a:endParaRPr lang="en-US" dirty="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Lines 152-153 </a:t>
            </a:r>
            <a:br>
              <a:rPr lang="en-US" dirty="0" smtClean="0"/>
            </a:br>
            <a:endParaRPr lang="en-US" dirty="0"/>
          </a:p>
        </p:txBody>
      </p:sp>
      <p:sp>
        <p:nvSpPr>
          <p:cNvPr id="3" name="Content Placeholder 2"/>
          <p:cNvSpPr>
            <a:spLocks noGrp="1"/>
          </p:cNvSpPr>
          <p:nvPr>
            <p:ph idx="1"/>
          </p:nvPr>
        </p:nvSpPr>
        <p:spPr/>
        <p:txBody>
          <a:bodyPr>
            <a:normAutofit/>
          </a:bodyPr>
          <a:lstStyle/>
          <a:p>
            <a:pPr>
              <a:buNone/>
            </a:pPr>
            <a:endParaRPr lang="en-US" sz="1200" dirty="0" smtClean="0">
              <a:latin typeface="Times New Roman" pitchFamily="18" charset="0"/>
              <a:cs typeface="Times New Roman" pitchFamily="18" charset="0"/>
            </a:endParaRPr>
          </a:p>
          <a:p>
            <a:r>
              <a:rPr lang="en-US" sz="1600" b="1" i="1" dirty="0" smtClean="0">
                <a:latin typeface="Times New Roman" pitchFamily="18" charset="0"/>
                <a:cs typeface="Times New Roman" pitchFamily="18" charset="0"/>
              </a:rPr>
              <a:t>For so to interpose a little ease, Let our frail thoughts dally with false surmise. </a:t>
            </a:r>
          </a:p>
          <a:p>
            <a:r>
              <a:rPr lang="en-US" sz="1600" b="1" dirty="0" smtClean="0">
                <a:latin typeface="Times New Roman" pitchFamily="18" charset="0"/>
                <a:cs typeface="Times New Roman" pitchFamily="18" charset="0"/>
              </a:rPr>
              <a:t>The speaker says that he must "dally with" (engage with or entertain) a "false surmise" in order to "interpose a little ease." </a:t>
            </a:r>
          </a:p>
          <a:p>
            <a:r>
              <a:rPr lang="en-US" sz="1600" b="1" dirty="0" smtClean="0">
                <a:latin typeface="Times New Roman" pitchFamily="18" charset="0"/>
                <a:cs typeface="Times New Roman" pitchFamily="18" charset="0"/>
              </a:rPr>
              <a:t>What's that all about? Well, the "false surmise" refers to the act of strewing </a:t>
            </a:r>
            <a:r>
              <a:rPr lang="en-US" sz="1600" b="1" dirty="0" err="1" smtClean="0">
                <a:latin typeface="Times New Roman" pitchFamily="18" charset="0"/>
                <a:cs typeface="Times New Roman" pitchFamily="18" charset="0"/>
              </a:rPr>
              <a:t>Lycidas</a:t>
            </a:r>
            <a:r>
              <a:rPr lang="en-US" sz="1600" b="1" dirty="0" smtClean="0">
                <a:latin typeface="Times New Roman" pitchFamily="18" charset="0"/>
                <a:cs typeface="Times New Roman" pitchFamily="18" charset="0"/>
              </a:rPr>
              <a:t>' coffin with all those flowers, because technically there is no hearse: </a:t>
            </a:r>
            <a:r>
              <a:rPr lang="en-US" sz="1600" b="1" dirty="0" err="1" smtClean="0">
                <a:latin typeface="Times New Roman" pitchFamily="18" charset="0"/>
                <a:cs typeface="Times New Roman" pitchFamily="18" charset="0"/>
              </a:rPr>
              <a:t>Lycidas</a:t>
            </a:r>
            <a:r>
              <a:rPr lang="en-US" sz="1600" b="1" dirty="0" smtClean="0">
                <a:latin typeface="Times New Roman" pitchFamily="18" charset="0"/>
                <a:cs typeface="Times New Roman" pitchFamily="18" charset="0"/>
              </a:rPr>
              <a:t>' body is somewhere beneath the ocean. </a:t>
            </a:r>
          </a:p>
          <a:p>
            <a:r>
              <a:rPr lang="en-US" sz="1600" b="1" dirty="0" smtClean="0">
                <a:latin typeface="Times New Roman" pitchFamily="18" charset="0"/>
                <a:cs typeface="Times New Roman" pitchFamily="18" charset="0"/>
              </a:rPr>
              <a:t> Still, he wants to have some sort of ceremonial grieving process to mark the occasion. Thinking about strewing </a:t>
            </a:r>
            <a:r>
              <a:rPr lang="en-US" sz="1600" b="1" dirty="0" err="1" smtClean="0">
                <a:latin typeface="Times New Roman" pitchFamily="18" charset="0"/>
                <a:cs typeface="Times New Roman" pitchFamily="18" charset="0"/>
              </a:rPr>
              <a:t>Lycidas</a:t>
            </a:r>
            <a:r>
              <a:rPr lang="en-US" sz="1600" b="1" dirty="0" smtClean="0">
                <a:latin typeface="Times New Roman" pitchFamily="18" charset="0"/>
                <a:cs typeface="Times New Roman" pitchFamily="18" charset="0"/>
              </a:rPr>
              <a:t>' coffin with flowers at least gives our speaker a little taste of solace. </a:t>
            </a:r>
          </a:p>
          <a:p>
            <a:endParaRPr lang="en-US" dirty="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Lines 154-164 </a:t>
            </a:r>
            <a:br>
              <a:rPr lang="en-US" dirty="0" smtClean="0"/>
            </a:br>
            <a:endParaRPr lang="en-US" dirty="0"/>
          </a:p>
        </p:txBody>
      </p:sp>
      <p:sp>
        <p:nvSpPr>
          <p:cNvPr id="3" name="Content Placeholder 2"/>
          <p:cNvSpPr>
            <a:spLocks noGrp="1"/>
          </p:cNvSpPr>
          <p:nvPr>
            <p:ph idx="1"/>
          </p:nvPr>
        </p:nvSpPr>
        <p:spPr>
          <a:xfrm>
            <a:off x="1" y="2050869"/>
            <a:ext cx="12192000" cy="4428309"/>
          </a:xfrm>
        </p:spPr>
        <p:txBody>
          <a:bodyPr>
            <a:noAutofit/>
          </a:bodyPr>
          <a:lstStyle/>
          <a:p>
            <a:pPr>
              <a:buNone/>
            </a:pPr>
            <a:endParaRPr lang="en-US" sz="900" dirty="0" smtClean="0"/>
          </a:p>
          <a:p>
            <a:r>
              <a:rPr lang="en-US" sz="1200" b="1" i="1" dirty="0" smtClean="0">
                <a:latin typeface="Times New Roman" pitchFamily="18" charset="0"/>
                <a:cs typeface="Times New Roman" pitchFamily="18" charset="0"/>
              </a:rPr>
              <a:t>Ay me! whilst thee the shores and sounding seas Wash far away, </a:t>
            </a:r>
            <a:r>
              <a:rPr lang="en-US" sz="1200" b="1" i="1" dirty="0" err="1" smtClean="0">
                <a:latin typeface="Times New Roman" pitchFamily="18" charset="0"/>
                <a:cs typeface="Times New Roman" pitchFamily="18" charset="0"/>
              </a:rPr>
              <a:t>where'er</a:t>
            </a:r>
            <a:r>
              <a:rPr lang="en-US" sz="1200" b="1" i="1" dirty="0" smtClean="0">
                <a:latin typeface="Times New Roman" pitchFamily="18" charset="0"/>
                <a:cs typeface="Times New Roman" pitchFamily="18" charset="0"/>
              </a:rPr>
              <a:t> thy bones are hurled, Whether beyond the stormy Hebrides, Where thou perhaps under the whelming tide </a:t>
            </a:r>
            <a:r>
              <a:rPr lang="en-US" sz="1200" b="1" i="1" dirty="0" err="1" smtClean="0">
                <a:latin typeface="Times New Roman" pitchFamily="18" charset="0"/>
                <a:cs typeface="Times New Roman" pitchFamily="18" charset="0"/>
              </a:rPr>
              <a:t>Visit'st</a:t>
            </a:r>
            <a:r>
              <a:rPr lang="en-US" sz="1200" b="1" i="1" dirty="0" smtClean="0">
                <a:latin typeface="Times New Roman" pitchFamily="18" charset="0"/>
                <a:cs typeface="Times New Roman" pitchFamily="18" charset="0"/>
              </a:rPr>
              <a:t> the bottom of the monstrous world; Or whether thou, to our moist vows denied, </a:t>
            </a:r>
            <a:r>
              <a:rPr lang="en-US" sz="1200" b="1" i="1" dirty="0" err="1" smtClean="0">
                <a:latin typeface="Times New Roman" pitchFamily="18" charset="0"/>
                <a:cs typeface="Times New Roman" pitchFamily="18" charset="0"/>
              </a:rPr>
              <a:t>Sleep'st</a:t>
            </a:r>
            <a:r>
              <a:rPr lang="en-US" sz="1200" b="1" i="1" dirty="0" smtClean="0">
                <a:latin typeface="Times New Roman" pitchFamily="18" charset="0"/>
                <a:cs typeface="Times New Roman" pitchFamily="18" charset="0"/>
              </a:rPr>
              <a:t> by the fable of </a:t>
            </a:r>
            <a:r>
              <a:rPr lang="en-US" sz="1200" b="1" i="1" dirty="0" err="1" smtClean="0">
                <a:latin typeface="Times New Roman" pitchFamily="18" charset="0"/>
                <a:cs typeface="Times New Roman" pitchFamily="18" charset="0"/>
              </a:rPr>
              <a:t>Bellerus</a:t>
            </a:r>
            <a:r>
              <a:rPr lang="en-US" sz="1200" b="1" i="1" dirty="0" smtClean="0">
                <a:latin typeface="Times New Roman" pitchFamily="18" charset="0"/>
                <a:cs typeface="Times New Roman" pitchFamily="18" charset="0"/>
              </a:rPr>
              <a:t> old, Where the great vision of the guarded mount Looks toward </a:t>
            </a:r>
            <a:r>
              <a:rPr lang="en-US" sz="1200" b="1" i="1" dirty="0" err="1" smtClean="0">
                <a:latin typeface="Times New Roman" pitchFamily="18" charset="0"/>
                <a:cs typeface="Times New Roman" pitchFamily="18" charset="0"/>
              </a:rPr>
              <a:t>Namancos</a:t>
            </a:r>
            <a:r>
              <a:rPr lang="en-US" sz="1200" b="1" i="1" dirty="0" smtClean="0">
                <a:latin typeface="Times New Roman" pitchFamily="18" charset="0"/>
                <a:cs typeface="Times New Roman" pitchFamily="18" charset="0"/>
              </a:rPr>
              <a:t> and </a:t>
            </a:r>
            <a:r>
              <a:rPr lang="en-US" sz="1200" b="1" i="1" dirty="0" err="1" smtClean="0">
                <a:latin typeface="Times New Roman" pitchFamily="18" charset="0"/>
                <a:cs typeface="Times New Roman" pitchFamily="18" charset="0"/>
              </a:rPr>
              <a:t>Bayona's</a:t>
            </a:r>
            <a:r>
              <a:rPr lang="en-US" sz="1200" b="1" i="1" dirty="0" smtClean="0">
                <a:latin typeface="Times New Roman" pitchFamily="18" charset="0"/>
                <a:cs typeface="Times New Roman" pitchFamily="18" charset="0"/>
              </a:rPr>
              <a:t> hold; </a:t>
            </a:r>
          </a:p>
          <a:p>
            <a:r>
              <a:rPr lang="en-US" sz="1200" b="1" i="1" dirty="0" smtClean="0">
                <a:latin typeface="Times New Roman" pitchFamily="18" charset="0"/>
                <a:cs typeface="Times New Roman" pitchFamily="18" charset="0"/>
              </a:rPr>
              <a:t>Look homeward angel now, and melt with </a:t>
            </a:r>
            <a:r>
              <a:rPr lang="en-US" sz="1200" b="1" i="1" dirty="0" err="1" smtClean="0">
                <a:latin typeface="Times New Roman" pitchFamily="18" charset="0"/>
                <a:cs typeface="Times New Roman" pitchFamily="18" charset="0"/>
              </a:rPr>
              <a:t>ruth</a:t>
            </a:r>
            <a:r>
              <a:rPr lang="en-US" sz="1200" b="1" i="1" dirty="0" smtClean="0">
                <a:latin typeface="Times New Roman" pitchFamily="18" charset="0"/>
                <a:cs typeface="Times New Roman" pitchFamily="18" charset="0"/>
              </a:rPr>
              <a:t>. And, O ye dolphins, waft the hapless youth. </a:t>
            </a:r>
          </a:p>
          <a:p>
            <a:r>
              <a:rPr lang="en-US" sz="1200" b="1" dirty="0" smtClean="0">
                <a:latin typeface="Times New Roman" pitchFamily="18" charset="0"/>
                <a:cs typeface="Times New Roman" pitchFamily="18" charset="0"/>
              </a:rPr>
              <a:t> In these tricky lines, the speaker elaborates on the fact that </a:t>
            </a:r>
            <a:r>
              <a:rPr lang="en-US" sz="1200" b="1" dirty="0" err="1" smtClean="0">
                <a:latin typeface="Times New Roman" pitchFamily="18" charset="0"/>
                <a:cs typeface="Times New Roman" pitchFamily="18" charset="0"/>
              </a:rPr>
              <a:t>Lycidas</a:t>
            </a:r>
            <a:r>
              <a:rPr lang="en-US" sz="1200" b="1" dirty="0" smtClean="0">
                <a:latin typeface="Times New Roman" pitchFamily="18" charset="0"/>
                <a:cs typeface="Times New Roman" pitchFamily="18" charset="0"/>
              </a:rPr>
              <a:t>' body is missing. This is the beginning of a long and slightly complicated sentence. Don't worry, </a:t>
            </a:r>
            <a:r>
              <a:rPr lang="en-US" sz="1200" b="1" dirty="0" err="1" smtClean="0">
                <a:latin typeface="Times New Roman" pitchFamily="18" charset="0"/>
                <a:cs typeface="Times New Roman" pitchFamily="18" charset="0"/>
              </a:rPr>
              <a:t>Shmoopers</a:t>
            </a:r>
            <a:r>
              <a:rPr lang="en-US" sz="1200" b="1" dirty="0" smtClean="0">
                <a:latin typeface="Times New Roman" pitchFamily="18" charset="0"/>
                <a:cs typeface="Times New Roman" pitchFamily="18" charset="0"/>
              </a:rPr>
              <a:t>, we'll break it down for you. </a:t>
            </a:r>
          </a:p>
          <a:p>
            <a:r>
              <a:rPr lang="en-US" sz="1200" b="1" dirty="0" smtClean="0">
                <a:latin typeface="Times New Roman" pitchFamily="18" charset="0"/>
                <a:cs typeface="Times New Roman" pitchFamily="18" charset="0"/>
              </a:rPr>
              <a:t> In fact, we'll go ahead and paraphrase it: "While the seas and shores wash your body far away, wherever your bones are hurled, whether that be beyond the stormy Hebrides, where you might be underneath the ocean and visiting a realm of sea monsters; or whether, despite our tearful prayers, you're sleeping by the fable of </a:t>
            </a:r>
            <a:r>
              <a:rPr lang="en-US" sz="1200" b="1" dirty="0" err="1" smtClean="0">
                <a:latin typeface="Times New Roman" pitchFamily="18" charset="0"/>
                <a:cs typeface="Times New Roman" pitchFamily="18" charset="0"/>
              </a:rPr>
              <a:t>Bellerus</a:t>
            </a:r>
            <a:r>
              <a:rPr lang="en-US" sz="1200" b="1" dirty="0" smtClean="0">
                <a:latin typeface="Times New Roman" pitchFamily="18" charset="0"/>
                <a:cs typeface="Times New Roman" pitchFamily="18" charset="0"/>
              </a:rPr>
              <a:t>, from where one can see </a:t>
            </a:r>
            <a:r>
              <a:rPr lang="en-US" sz="1200" b="1" dirty="0" err="1" smtClean="0">
                <a:latin typeface="Times New Roman" pitchFamily="18" charset="0"/>
                <a:cs typeface="Times New Roman" pitchFamily="18" charset="0"/>
              </a:rPr>
              <a:t>Namancos</a:t>
            </a:r>
            <a:r>
              <a:rPr lang="en-US" sz="1200" b="1" dirty="0" smtClean="0">
                <a:latin typeface="Times New Roman" pitchFamily="18" charset="0"/>
                <a:cs typeface="Times New Roman" pitchFamily="18" charset="0"/>
              </a:rPr>
              <a:t> and </a:t>
            </a:r>
            <a:r>
              <a:rPr lang="en-US" sz="1200" b="1" dirty="0" err="1" smtClean="0">
                <a:latin typeface="Times New Roman" pitchFamily="18" charset="0"/>
                <a:cs typeface="Times New Roman" pitchFamily="18" charset="0"/>
              </a:rPr>
              <a:t>Bayona's</a:t>
            </a:r>
            <a:r>
              <a:rPr lang="en-US" sz="1200" b="1" dirty="0" smtClean="0">
                <a:latin typeface="Times New Roman" pitchFamily="18" charset="0"/>
                <a:cs typeface="Times New Roman" pitchFamily="18" charset="0"/>
              </a:rPr>
              <a:t> hold, I want you, angel, to look homewards and feel sad. And dolphins, convey </a:t>
            </a:r>
            <a:r>
              <a:rPr lang="en-US" sz="1200" b="1" dirty="0" err="1" smtClean="0">
                <a:latin typeface="Times New Roman" pitchFamily="18" charset="0"/>
                <a:cs typeface="Times New Roman" pitchFamily="18" charset="0"/>
              </a:rPr>
              <a:t>Lycidas</a:t>
            </a:r>
            <a:r>
              <a:rPr lang="en-US" sz="1200" b="1" dirty="0" smtClean="0">
                <a:latin typeface="Times New Roman" pitchFamily="18" charset="0"/>
                <a:cs typeface="Times New Roman" pitchFamily="18" charset="0"/>
              </a:rPr>
              <a:t>' body safely home." </a:t>
            </a:r>
          </a:p>
          <a:p>
            <a:r>
              <a:rPr lang="en-US" sz="1200" b="1" dirty="0" smtClean="0">
                <a:latin typeface="Times New Roman" pitchFamily="18" charset="0"/>
                <a:cs typeface="Times New Roman" pitchFamily="18" charset="0"/>
              </a:rPr>
              <a:t> Phew! Even with our improvised modern English translation, there are still a few places to get tripped up. </a:t>
            </a:r>
          </a:p>
          <a:p>
            <a:r>
              <a:rPr lang="en-US" sz="1200" b="1" dirty="0" smtClean="0">
                <a:latin typeface="Times New Roman" pitchFamily="18" charset="0"/>
                <a:cs typeface="Times New Roman" pitchFamily="18" charset="0"/>
              </a:rPr>
              <a:t> First, the Hebrides are a group of islands off the coast of Scotland. "Whelming" means engulfing, and "Moist vows" means tearful prayers. </a:t>
            </a:r>
          </a:p>
          <a:p>
            <a:r>
              <a:rPr lang="en-US" sz="1200" b="1" dirty="0" smtClean="0">
                <a:latin typeface="Times New Roman" pitchFamily="18" charset="0"/>
                <a:cs typeface="Times New Roman" pitchFamily="18" charset="0"/>
              </a:rPr>
              <a:t> "</a:t>
            </a:r>
            <a:r>
              <a:rPr lang="en-US" sz="1200" b="1" dirty="0" err="1" smtClean="0">
                <a:latin typeface="Times New Roman" pitchFamily="18" charset="0"/>
                <a:cs typeface="Times New Roman" pitchFamily="18" charset="0"/>
              </a:rPr>
              <a:t>Bellerus</a:t>
            </a:r>
            <a:r>
              <a:rPr lang="en-US" sz="1200" b="1" dirty="0" smtClean="0">
                <a:latin typeface="Times New Roman" pitchFamily="18" charset="0"/>
                <a:cs typeface="Times New Roman" pitchFamily="18" charset="0"/>
              </a:rPr>
              <a:t>" is a hero that Milton invented in order to explain the word </a:t>
            </a:r>
            <a:r>
              <a:rPr lang="en-US" sz="1200" b="1" i="1" dirty="0" err="1" smtClean="0">
                <a:latin typeface="Times New Roman" pitchFamily="18" charset="0"/>
                <a:cs typeface="Times New Roman" pitchFamily="18" charset="0"/>
              </a:rPr>
              <a:t>Bellerium</a:t>
            </a:r>
            <a:r>
              <a:rPr lang="en-US" sz="1200" b="1" i="1" dirty="0" smtClean="0">
                <a:latin typeface="Times New Roman" pitchFamily="18" charset="0"/>
                <a:cs typeface="Times New Roman" pitchFamily="18" charset="0"/>
              </a:rPr>
              <a:t>, a Latin word meaning land's end. In other words, the speaker is saying to </a:t>
            </a:r>
            <a:r>
              <a:rPr lang="en-US" sz="1200" b="1" i="1" dirty="0" err="1" smtClean="0">
                <a:latin typeface="Times New Roman" pitchFamily="18" charset="0"/>
                <a:cs typeface="Times New Roman" pitchFamily="18" charset="0"/>
              </a:rPr>
              <a:t>Lycidas</a:t>
            </a:r>
            <a:r>
              <a:rPr lang="en-US" sz="1200" b="1" i="1" dirty="0" smtClean="0">
                <a:latin typeface="Times New Roman" pitchFamily="18" charset="0"/>
                <a:cs typeface="Times New Roman" pitchFamily="18" charset="0"/>
              </a:rPr>
              <a:t>, "whether you're stuck beneath the ocean or resting at land's end, please look homewards." </a:t>
            </a:r>
          </a:p>
          <a:p>
            <a:r>
              <a:rPr lang="en-US" sz="1200" b="1" dirty="0" smtClean="0">
                <a:latin typeface="Times New Roman" pitchFamily="18" charset="0"/>
                <a:cs typeface="Times New Roman" pitchFamily="18" charset="0"/>
              </a:rPr>
              <a:t> The "great vision of the guarded mount" refers to a story about how some monks reportedly saw a vision of St. Michael on St. Michael's Mount, an island off the southwest coast of England. </a:t>
            </a:r>
          </a:p>
          <a:p>
            <a:r>
              <a:rPr lang="en-US" sz="1200" b="1" dirty="0" smtClean="0">
                <a:latin typeface="Times New Roman" pitchFamily="18" charset="0"/>
                <a:cs typeface="Times New Roman" pitchFamily="18" charset="0"/>
              </a:rPr>
              <a:t> "Vision" also means "one's line of sight" from the top of St. Michael's Mount. </a:t>
            </a:r>
          </a:p>
          <a:p>
            <a:r>
              <a:rPr lang="en-US" sz="1200" b="1" dirty="0" smtClean="0">
                <a:latin typeface="Times New Roman" pitchFamily="18" charset="0"/>
                <a:cs typeface="Times New Roman" pitchFamily="18" charset="0"/>
              </a:rPr>
              <a:t> So, at lands end, or St. Michael's Mount, the line of sight stretches toward </a:t>
            </a:r>
            <a:r>
              <a:rPr lang="en-US" sz="1200" b="1" dirty="0" err="1" smtClean="0">
                <a:latin typeface="Times New Roman" pitchFamily="18" charset="0"/>
                <a:cs typeface="Times New Roman" pitchFamily="18" charset="0"/>
              </a:rPr>
              <a:t>Namancos</a:t>
            </a:r>
            <a:r>
              <a:rPr lang="en-US" sz="1200" b="1" dirty="0" smtClean="0">
                <a:latin typeface="Times New Roman" pitchFamily="18" charset="0"/>
                <a:cs typeface="Times New Roman" pitchFamily="18" charset="0"/>
              </a:rPr>
              <a:t> and </a:t>
            </a:r>
            <a:r>
              <a:rPr lang="en-US" sz="1200" b="1" dirty="0" err="1" smtClean="0">
                <a:latin typeface="Times New Roman" pitchFamily="18" charset="0"/>
                <a:cs typeface="Times New Roman" pitchFamily="18" charset="0"/>
              </a:rPr>
              <a:t>Bayona's</a:t>
            </a:r>
            <a:r>
              <a:rPr lang="en-US" sz="1200" b="1" dirty="0" smtClean="0">
                <a:latin typeface="Times New Roman" pitchFamily="18" charset="0"/>
                <a:cs typeface="Times New Roman" pitchFamily="18" charset="0"/>
              </a:rPr>
              <a:t> hold. "</a:t>
            </a:r>
            <a:r>
              <a:rPr lang="en-US" sz="1200" b="1" dirty="0" err="1" smtClean="0">
                <a:latin typeface="Times New Roman" pitchFamily="18" charset="0"/>
                <a:cs typeface="Times New Roman" pitchFamily="18" charset="0"/>
              </a:rPr>
              <a:t>Namancos</a:t>
            </a:r>
            <a:r>
              <a:rPr lang="en-US" sz="1200" b="1" dirty="0" smtClean="0">
                <a:latin typeface="Times New Roman" pitchFamily="18" charset="0"/>
                <a:cs typeface="Times New Roman" pitchFamily="18" charset="0"/>
              </a:rPr>
              <a:t>" is an old name for a region in northwestern Spain, and "</a:t>
            </a:r>
            <a:r>
              <a:rPr lang="en-US" sz="1200" b="1" dirty="0" err="1" smtClean="0">
                <a:latin typeface="Times New Roman" pitchFamily="18" charset="0"/>
                <a:cs typeface="Times New Roman" pitchFamily="18" charset="0"/>
              </a:rPr>
              <a:t>Bayona's</a:t>
            </a:r>
            <a:r>
              <a:rPr lang="en-US" sz="1200" b="1" dirty="0" smtClean="0">
                <a:latin typeface="Times New Roman" pitchFamily="18" charset="0"/>
                <a:cs typeface="Times New Roman" pitchFamily="18" charset="0"/>
              </a:rPr>
              <a:t> hold" refers to an old fortress town in western Spain. </a:t>
            </a:r>
          </a:p>
          <a:p>
            <a:pPr>
              <a:buNone/>
            </a:pPr>
            <a:endParaRPr lang="en-US" sz="1200" dirty="0" smtClean="0">
              <a:latin typeface="Times New Roman" pitchFamily="18" charset="0"/>
              <a:cs typeface="Times New Roman" pitchFamily="18" charset="0"/>
            </a:endParaRPr>
          </a:p>
          <a:p>
            <a:endParaRPr lang="en-US" sz="900" b="1" dirty="0" smtClean="0"/>
          </a:p>
          <a:p>
            <a:endParaRPr lang="en-US" sz="900" b="1" dirty="0"/>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Lines 165-167 </a:t>
            </a:r>
            <a:endParaRPr lang="en-US" dirty="0"/>
          </a:p>
        </p:txBody>
      </p:sp>
      <p:sp>
        <p:nvSpPr>
          <p:cNvPr id="3" name="Content Placeholder 2"/>
          <p:cNvSpPr>
            <a:spLocks noGrp="1"/>
          </p:cNvSpPr>
          <p:nvPr>
            <p:ph idx="1"/>
          </p:nvPr>
        </p:nvSpPr>
        <p:spPr/>
        <p:txBody>
          <a:bodyPr>
            <a:normAutofit/>
          </a:bodyPr>
          <a:lstStyle/>
          <a:p>
            <a:r>
              <a:rPr lang="en-US" sz="1400" b="1" i="1" dirty="0" smtClean="0">
                <a:latin typeface="Times New Roman" pitchFamily="18" charset="0"/>
                <a:cs typeface="Times New Roman" pitchFamily="18" charset="0"/>
              </a:rPr>
              <a:t>Weep no more, woeful shepherds, weep no more For </a:t>
            </a:r>
            <a:r>
              <a:rPr lang="en-US" sz="1400" b="1" i="1" dirty="0" err="1" smtClean="0">
                <a:latin typeface="Times New Roman" pitchFamily="18" charset="0"/>
                <a:cs typeface="Times New Roman" pitchFamily="18" charset="0"/>
              </a:rPr>
              <a:t>Lycidas</a:t>
            </a:r>
            <a:r>
              <a:rPr lang="en-US" sz="1400" b="1" i="1" dirty="0" smtClean="0">
                <a:latin typeface="Times New Roman" pitchFamily="18" charset="0"/>
                <a:cs typeface="Times New Roman" pitchFamily="18" charset="0"/>
              </a:rPr>
              <a:t> your sorrow is not dead, Sunk though he be beneath the </a:t>
            </a:r>
            <a:r>
              <a:rPr lang="en-US" sz="1400" b="1" i="1" dirty="0" err="1" smtClean="0">
                <a:latin typeface="Times New Roman" pitchFamily="18" charset="0"/>
                <a:cs typeface="Times New Roman" pitchFamily="18" charset="0"/>
              </a:rPr>
              <a:t>wat'ry</a:t>
            </a:r>
            <a:r>
              <a:rPr lang="en-US" sz="1400" b="1" i="1" dirty="0" smtClean="0">
                <a:latin typeface="Times New Roman" pitchFamily="18" charset="0"/>
                <a:cs typeface="Times New Roman" pitchFamily="18" charset="0"/>
              </a:rPr>
              <a:t> floor. </a:t>
            </a:r>
          </a:p>
          <a:p>
            <a:r>
              <a:rPr lang="en-US" sz="1400" b="1" dirty="0" smtClean="0">
                <a:latin typeface="Times New Roman" pitchFamily="18" charset="0"/>
                <a:cs typeface="Times New Roman" pitchFamily="18" charset="0"/>
              </a:rPr>
              <a:t> Hmm. </a:t>
            </a:r>
            <a:r>
              <a:rPr lang="en-US" sz="1400" b="1" dirty="0" err="1" smtClean="0">
                <a:latin typeface="Times New Roman" pitchFamily="18" charset="0"/>
                <a:cs typeface="Times New Roman" pitchFamily="18" charset="0"/>
              </a:rPr>
              <a:t>Shmoop</a:t>
            </a:r>
            <a:r>
              <a:rPr lang="en-US" sz="1400" b="1" dirty="0" smtClean="0">
                <a:latin typeface="Times New Roman" pitchFamily="18" charset="0"/>
                <a:cs typeface="Times New Roman" pitchFamily="18" charset="0"/>
              </a:rPr>
              <a:t> senses a change afoot. Do you? Things start to turn around for the speaker here. He tells his fellow shepherds to stop weeping, because </a:t>
            </a:r>
            <a:r>
              <a:rPr lang="en-US" sz="1400" b="1" dirty="0" err="1" smtClean="0">
                <a:latin typeface="Times New Roman" pitchFamily="18" charset="0"/>
                <a:cs typeface="Times New Roman" pitchFamily="18" charset="0"/>
              </a:rPr>
              <a:t>Lycidas</a:t>
            </a:r>
            <a:r>
              <a:rPr lang="en-US" sz="1400" b="1" dirty="0" smtClean="0">
                <a:latin typeface="Times New Roman" pitchFamily="18" charset="0"/>
                <a:cs typeface="Times New Roman" pitchFamily="18" charset="0"/>
              </a:rPr>
              <a:t> isn't really dead, even though he has sunk into the ocean. Or at least, that's what we think he means… </a:t>
            </a:r>
          </a:p>
          <a:p>
            <a:r>
              <a:rPr lang="en-US" sz="1400" b="1" dirty="0" smtClean="0">
                <a:latin typeface="Times New Roman" pitchFamily="18" charset="0"/>
                <a:cs typeface="Times New Roman" pitchFamily="18" charset="0"/>
              </a:rPr>
              <a:t> But the line "for </a:t>
            </a:r>
            <a:r>
              <a:rPr lang="en-US" sz="1400" b="1" dirty="0" err="1" smtClean="0">
                <a:latin typeface="Times New Roman" pitchFamily="18" charset="0"/>
                <a:cs typeface="Times New Roman" pitchFamily="18" charset="0"/>
              </a:rPr>
              <a:t>Lycidas</a:t>
            </a:r>
            <a:r>
              <a:rPr lang="en-US" sz="1400" b="1" dirty="0" smtClean="0">
                <a:latin typeface="Times New Roman" pitchFamily="18" charset="0"/>
                <a:cs typeface="Times New Roman" pitchFamily="18" charset="0"/>
              </a:rPr>
              <a:t> your sorrow is not dead" can be read two ways. In one interpretation, "sorrow" modifies </a:t>
            </a:r>
            <a:r>
              <a:rPr lang="en-US" sz="1400" b="1" dirty="0" err="1" smtClean="0">
                <a:latin typeface="Times New Roman" pitchFamily="18" charset="0"/>
                <a:cs typeface="Times New Roman" pitchFamily="18" charset="0"/>
              </a:rPr>
              <a:t>Lycidas</a:t>
            </a:r>
            <a:r>
              <a:rPr lang="en-US" sz="1400" b="1" dirty="0" smtClean="0">
                <a:latin typeface="Times New Roman" pitchFamily="18" charset="0"/>
                <a:cs typeface="Times New Roman" pitchFamily="18" charset="0"/>
              </a:rPr>
              <a:t>, as in "</a:t>
            </a:r>
            <a:r>
              <a:rPr lang="en-US" sz="1400" b="1" dirty="0" err="1" smtClean="0">
                <a:latin typeface="Times New Roman" pitchFamily="18" charset="0"/>
                <a:cs typeface="Times New Roman" pitchFamily="18" charset="0"/>
              </a:rPr>
              <a:t>Lycidas</a:t>
            </a:r>
            <a:r>
              <a:rPr lang="en-US" sz="1400" b="1" dirty="0" smtClean="0">
                <a:latin typeface="Times New Roman" pitchFamily="18" charset="0"/>
                <a:cs typeface="Times New Roman" pitchFamily="18" charset="0"/>
              </a:rPr>
              <a:t>, the man for whom you feel sorrow, is not dead." </a:t>
            </a:r>
          </a:p>
          <a:p>
            <a:r>
              <a:rPr lang="en-US" sz="1400" b="1" dirty="0" smtClean="0">
                <a:latin typeface="Times New Roman" pitchFamily="18" charset="0"/>
                <a:cs typeface="Times New Roman" pitchFamily="18" charset="0"/>
              </a:rPr>
              <a:t> Alternatively, the speaker could be addressing </a:t>
            </a:r>
            <a:r>
              <a:rPr lang="en-US" sz="1400" b="1" dirty="0" err="1" smtClean="0">
                <a:latin typeface="Times New Roman" pitchFamily="18" charset="0"/>
                <a:cs typeface="Times New Roman" pitchFamily="18" charset="0"/>
              </a:rPr>
              <a:t>Lycidas</a:t>
            </a:r>
            <a:r>
              <a:rPr lang="en-US" sz="1400" b="1" dirty="0" smtClean="0">
                <a:latin typeface="Times New Roman" pitchFamily="18" charset="0"/>
                <a:cs typeface="Times New Roman" pitchFamily="18" charset="0"/>
              </a:rPr>
              <a:t> himself, saying, "Hey </a:t>
            </a:r>
            <a:r>
              <a:rPr lang="en-US" sz="1400" b="1" dirty="0" err="1" smtClean="0">
                <a:latin typeface="Times New Roman" pitchFamily="18" charset="0"/>
                <a:cs typeface="Times New Roman" pitchFamily="18" charset="0"/>
              </a:rPr>
              <a:t>Lycidas</a:t>
            </a:r>
            <a:r>
              <a:rPr lang="en-US" sz="1400" b="1" dirty="0" smtClean="0">
                <a:latin typeface="Times New Roman" pitchFamily="18" charset="0"/>
                <a:cs typeface="Times New Roman" pitchFamily="18" charset="0"/>
              </a:rPr>
              <a:t>, your sorrow isn't over because you're not really dead; therefore you're still going to suffer." </a:t>
            </a:r>
          </a:p>
          <a:p>
            <a:r>
              <a:rPr lang="en-US" sz="1400" b="1" dirty="0" smtClean="0">
                <a:latin typeface="Times New Roman" pitchFamily="18" charset="0"/>
                <a:cs typeface="Times New Roman" pitchFamily="18" charset="0"/>
              </a:rPr>
              <a:t> </a:t>
            </a:r>
            <a:r>
              <a:rPr lang="en-US" sz="1400" b="1" dirty="0" err="1" smtClean="0">
                <a:latin typeface="Times New Roman" pitchFamily="18" charset="0"/>
                <a:cs typeface="Times New Roman" pitchFamily="18" charset="0"/>
              </a:rPr>
              <a:t>Shmoop</a:t>
            </a:r>
            <a:r>
              <a:rPr lang="en-US" sz="1400" b="1" dirty="0" smtClean="0">
                <a:latin typeface="Times New Roman" pitchFamily="18" charset="0"/>
                <a:cs typeface="Times New Roman" pitchFamily="18" charset="0"/>
              </a:rPr>
              <a:t> is swayed by the first reading, but we could be convinced by a good argument for the second. What's your take? </a:t>
            </a:r>
          </a:p>
          <a:p>
            <a:endParaRPr lang="en-US" sz="1400" b="1" dirty="0" smtClean="0">
              <a:latin typeface="Times New Roman" pitchFamily="18" charset="0"/>
              <a:cs typeface="Times New Roman" pitchFamily="18" charset="0"/>
            </a:endParaRPr>
          </a:p>
          <a:p>
            <a:pPr>
              <a:buNone/>
            </a:pPr>
            <a:endParaRPr lang="en-US" dirty="0" smtClean="0"/>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Lines 168-171 </a:t>
            </a:r>
            <a:br>
              <a:rPr lang="en-US" dirty="0" smtClean="0"/>
            </a:br>
            <a:endParaRPr lang="en-US" dirty="0"/>
          </a:p>
        </p:txBody>
      </p:sp>
      <p:sp>
        <p:nvSpPr>
          <p:cNvPr id="3" name="Content Placeholder 2"/>
          <p:cNvSpPr>
            <a:spLocks noGrp="1"/>
          </p:cNvSpPr>
          <p:nvPr>
            <p:ph idx="1"/>
          </p:nvPr>
        </p:nvSpPr>
        <p:spPr/>
        <p:txBody>
          <a:bodyPr>
            <a:normAutofit fontScale="92500" lnSpcReduction="10000"/>
          </a:bodyPr>
          <a:lstStyle/>
          <a:p>
            <a:pPr>
              <a:buNone/>
            </a:pPr>
            <a:endParaRPr lang="en-US" dirty="0" smtClean="0"/>
          </a:p>
          <a:p>
            <a:r>
              <a:rPr lang="en-US" sz="1600" b="1" i="1" dirty="0" smtClean="0">
                <a:latin typeface="Times New Roman" pitchFamily="18" charset="0"/>
                <a:cs typeface="Times New Roman" pitchFamily="18" charset="0"/>
              </a:rPr>
              <a:t>So sinks the day-star in the ocean bed, And yet anon repairs his drooping head, And tricks his beams, and with new-spangled ore Flames in the forehead of the morning sky: </a:t>
            </a:r>
          </a:p>
          <a:p>
            <a:r>
              <a:rPr lang="en-US" sz="1600" b="1" dirty="0" smtClean="0">
                <a:latin typeface="Times New Roman" pitchFamily="18" charset="0"/>
                <a:cs typeface="Times New Roman" pitchFamily="18" charset="0"/>
              </a:rPr>
              <a:t> How can </a:t>
            </a:r>
            <a:r>
              <a:rPr lang="en-US" sz="1600" b="1" dirty="0" err="1" smtClean="0">
                <a:latin typeface="Times New Roman" pitchFamily="18" charset="0"/>
                <a:cs typeface="Times New Roman" pitchFamily="18" charset="0"/>
              </a:rPr>
              <a:t>Lycidas</a:t>
            </a:r>
            <a:r>
              <a:rPr lang="en-US" sz="1600" b="1" dirty="0" smtClean="0">
                <a:latin typeface="Times New Roman" pitchFamily="18" charset="0"/>
                <a:cs typeface="Times New Roman" pitchFamily="18" charset="0"/>
              </a:rPr>
              <a:t> not be dead, though, if he has sunk beneath the ocean? </a:t>
            </a:r>
          </a:p>
          <a:p>
            <a:r>
              <a:rPr lang="en-US" sz="1600" b="1" dirty="0" smtClean="0">
                <a:latin typeface="Times New Roman" pitchFamily="18" charset="0"/>
                <a:cs typeface="Times New Roman" pitchFamily="18" charset="0"/>
              </a:rPr>
              <a:t>The speaker gives us a simile to answer that very question: the sun ("the day-star") appears to sink into the ocean in the west, but it rises the next day, appearing in the morning sky. Maybe </a:t>
            </a:r>
            <a:r>
              <a:rPr lang="en-US" sz="1600" b="1" dirty="0" err="1" smtClean="0">
                <a:latin typeface="Times New Roman" pitchFamily="18" charset="0"/>
                <a:cs typeface="Times New Roman" pitchFamily="18" charset="0"/>
              </a:rPr>
              <a:t>Lycidas</a:t>
            </a:r>
            <a:r>
              <a:rPr lang="en-US" sz="1600" b="1" dirty="0" smtClean="0">
                <a:latin typeface="Times New Roman" pitchFamily="18" charset="0"/>
                <a:cs typeface="Times New Roman" pitchFamily="18" charset="0"/>
              </a:rPr>
              <a:t> will rise again, too, in just the same way. </a:t>
            </a:r>
          </a:p>
          <a:p>
            <a:r>
              <a:rPr lang="en-US" sz="1600" b="1" dirty="0" smtClean="0">
                <a:latin typeface="Times New Roman" pitchFamily="18" charset="0"/>
                <a:cs typeface="Times New Roman" pitchFamily="18" charset="0"/>
              </a:rPr>
              <a:t> "Anon" means right away, or very soon. "Repairs" in line 169 means to reappear, or to go again. So each time the sun sinks in the west, it reappears soon enough in the east, where it rises. </a:t>
            </a:r>
          </a:p>
          <a:p>
            <a:r>
              <a:rPr lang="en-US" sz="1600" b="1" dirty="0" smtClean="0">
                <a:latin typeface="Times New Roman" pitchFamily="18" charset="0"/>
                <a:cs typeface="Times New Roman" pitchFamily="18" charset="0"/>
              </a:rPr>
              <a:t>And when the sun does rise again, he "tricks," or adorns his beams with "new-spangled ore" or newly sparkling gold. </a:t>
            </a:r>
          </a:p>
          <a:p>
            <a:r>
              <a:rPr lang="en-US" sz="1600" b="1" dirty="0" smtClean="0">
                <a:latin typeface="Times New Roman" pitchFamily="18" charset="0"/>
                <a:cs typeface="Times New Roman" pitchFamily="18" charset="0"/>
              </a:rPr>
              <a:t> Our speaker personifies the sky, here, giving it a human forehead </a:t>
            </a:r>
          </a:p>
          <a:p>
            <a:endParaRPr lang="en-US" sz="1600" b="1" dirty="0">
              <a:latin typeface="Times New Roman" pitchFamily="18" charset="0"/>
              <a:cs typeface="Times New Roman" pitchFamily="18" charset="0"/>
            </a:endParaRPr>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Lines 172-177 </a:t>
            </a:r>
            <a:br>
              <a:rPr lang="en-US" dirty="0" smtClean="0"/>
            </a:br>
            <a:endParaRPr lang="en-US" dirty="0"/>
          </a:p>
        </p:txBody>
      </p:sp>
      <p:sp>
        <p:nvSpPr>
          <p:cNvPr id="3" name="Content Placeholder 2"/>
          <p:cNvSpPr>
            <a:spLocks noGrp="1"/>
          </p:cNvSpPr>
          <p:nvPr>
            <p:ph idx="1"/>
          </p:nvPr>
        </p:nvSpPr>
        <p:spPr/>
        <p:txBody>
          <a:bodyPr>
            <a:normAutofit fontScale="62500" lnSpcReduction="20000"/>
          </a:bodyPr>
          <a:lstStyle/>
          <a:p>
            <a:pPr>
              <a:buNone/>
            </a:pPr>
            <a:endParaRPr lang="en-US" dirty="0" smtClean="0"/>
          </a:p>
          <a:p>
            <a:r>
              <a:rPr lang="en-US" sz="2200" b="1" i="1" dirty="0" smtClean="0">
                <a:latin typeface="Times New Roman" pitchFamily="18" charset="0"/>
                <a:cs typeface="Times New Roman" pitchFamily="18" charset="0"/>
              </a:rPr>
              <a:t>So </a:t>
            </a:r>
            <a:r>
              <a:rPr lang="en-US" sz="2200" b="1" i="1" dirty="0" err="1" smtClean="0">
                <a:latin typeface="Times New Roman" pitchFamily="18" charset="0"/>
                <a:cs typeface="Times New Roman" pitchFamily="18" charset="0"/>
              </a:rPr>
              <a:t>Lycidas</a:t>
            </a:r>
            <a:r>
              <a:rPr lang="en-US" sz="2200" b="1" i="1" dirty="0" smtClean="0">
                <a:latin typeface="Times New Roman" pitchFamily="18" charset="0"/>
                <a:cs typeface="Times New Roman" pitchFamily="18" charset="0"/>
              </a:rPr>
              <a:t> sunk low, but mounted high, Through the dear might of Him that walked the waves, Where, other groves and other streams along, With nectar pure his oozy locks he laves, And hears the unexpressive nuptial song, In the blest kingdoms meek of joy and love. </a:t>
            </a:r>
          </a:p>
          <a:p>
            <a:r>
              <a:rPr lang="en-US" sz="2200" b="1" dirty="0" smtClean="0">
                <a:latin typeface="Times New Roman" pitchFamily="18" charset="0"/>
                <a:cs typeface="Times New Roman" pitchFamily="18" charset="0"/>
              </a:rPr>
              <a:t> Here's where we get the tail end of the simile that started in the previous lines. </a:t>
            </a:r>
          </a:p>
          <a:p>
            <a:r>
              <a:rPr lang="en-US" sz="2200" b="1" dirty="0" smtClean="0">
                <a:latin typeface="Times New Roman" pitchFamily="18" charset="0"/>
                <a:cs typeface="Times New Roman" pitchFamily="18" charset="0"/>
              </a:rPr>
              <a:t> </a:t>
            </a:r>
            <a:r>
              <a:rPr lang="en-US" sz="2200" b="1" dirty="0" err="1" smtClean="0">
                <a:latin typeface="Times New Roman" pitchFamily="18" charset="0"/>
                <a:cs typeface="Times New Roman" pitchFamily="18" charset="0"/>
              </a:rPr>
              <a:t>Lycidas</a:t>
            </a:r>
            <a:r>
              <a:rPr lang="en-US" sz="2200" b="1" dirty="0" smtClean="0">
                <a:latin typeface="Times New Roman" pitchFamily="18" charset="0"/>
                <a:cs typeface="Times New Roman" pitchFamily="18" charset="0"/>
              </a:rPr>
              <a:t>, like the sun, has sunk but also risen again, through the power of Jesus Christ ("might of Him that walked the waves"). </a:t>
            </a:r>
            <a:r>
              <a:rPr lang="en-US" sz="2200" b="1" dirty="0" err="1" smtClean="0">
                <a:latin typeface="Times New Roman" pitchFamily="18" charset="0"/>
                <a:cs typeface="Times New Roman" pitchFamily="18" charset="0"/>
              </a:rPr>
              <a:t>Lycidas</a:t>
            </a:r>
            <a:r>
              <a:rPr lang="en-US" sz="2200" b="1" dirty="0" smtClean="0">
                <a:latin typeface="Times New Roman" pitchFamily="18" charset="0"/>
                <a:cs typeface="Times New Roman" pitchFamily="18" charset="0"/>
              </a:rPr>
              <a:t> has risen to a place resembling heaven or paradise ("blest kingdoms meek of joy and love"). </a:t>
            </a:r>
          </a:p>
          <a:p>
            <a:r>
              <a:rPr lang="en-US" sz="2200" b="1" dirty="0" smtClean="0">
                <a:latin typeface="Times New Roman" pitchFamily="18" charset="0"/>
                <a:cs typeface="Times New Roman" pitchFamily="18" charset="0"/>
              </a:rPr>
              <a:t> He now spends his time among different "groves" and "streams," and he washes ("laves") his slimy ("oozy," as a result of the ocean) hair ("locks") with nectar in paradise. Sounds like a pretty sweet deal. </a:t>
            </a:r>
          </a:p>
          <a:p>
            <a:r>
              <a:rPr lang="en-US" sz="2200" b="1" dirty="0" smtClean="0">
                <a:latin typeface="Times New Roman" pitchFamily="18" charset="0"/>
                <a:cs typeface="Times New Roman" pitchFamily="18" charset="0"/>
              </a:rPr>
              <a:t>While there, he also hears an "unexpressive nuptial song." The song is "unexpressive" because angels can communicate without resorting to speech. </a:t>
            </a:r>
          </a:p>
          <a:p>
            <a:r>
              <a:rPr lang="en-US" sz="2200" b="1" dirty="0" smtClean="0">
                <a:latin typeface="Times New Roman" pitchFamily="18" charset="0"/>
                <a:cs typeface="Times New Roman" pitchFamily="18" charset="0"/>
              </a:rPr>
              <a:t> The idea here is that, sure, </a:t>
            </a:r>
            <a:r>
              <a:rPr lang="en-US" sz="2200" b="1" dirty="0" err="1" smtClean="0">
                <a:latin typeface="Times New Roman" pitchFamily="18" charset="0"/>
                <a:cs typeface="Times New Roman" pitchFamily="18" charset="0"/>
              </a:rPr>
              <a:t>Lycidas</a:t>
            </a:r>
            <a:r>
              <a:rPr lang="en-US" sz="2200" b="1" dirty="0" smtClean="0">
                <a:latin typeface="Times New Roman" pitchFamily="18" charset="0"/>
                <a:cs typeface="Times New Roman" pitchFamily="18" charset="0"/>
              </a:rPr>
              <a:t> has died. But he has also risen to heaven (like the sun rises in the sky), which should be a source of hope and happiness. That's why those "woeful shepherds" from line 165 should "weep no more </a:t>
            </a:r>
          </a:p>
          <a:p>
            <a:endParaRPr lang="en-US" sz="2200" b="1" dirty="0">
              <a:latin typeface="Times New Roman" pitchFamily="18" charset="0"/>
              <a:cs typeface="Times New Roman"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Poetry and Rebirth</a:t>
            </a:r>
            <a:endParaRPr lang="en-IN" dirty="0"/>
          </a:p>
        </p:txBody>
      </p:sp>
      <p:sp>
        <p:nvSpPr>
          <p:cNvPr id="3" name="Content Placeholder 2"/>
          <p:cNvSpPr>
            <a:spLocks noGrp="1"/>
          </p:cNvSpPr>
          <p:nvPr>
            <p:ph idx="1"/>
          </p:nvPr>
        </p:nvSpPr>
        <p:spPr>
          <a:xfrm>
            <a:off x="1154954" y="2460978"/>
            <a:ext cx="8825659" cy="3558822"/>
          </a:xfrm>
        </p:spPr>
        <p:txBody>
          <a:bodyPr>
            <a:noAutofit/>
          </a:bodyPr>
          <a:lstStyle/>
          <a:p>
            <a:pPr lvl="1"/>
            <a:r>
              <a:rPr lang="en-US" sz="1200" b="1" dirty="0" smtClean="0">
                <a:latin typeface="Times New Roman" pitchFamily="18" charset="0"/>
                <a:cs typeface="Times New Roman" pitchFamily="18" charset="0"/>
              </a:rPr>
              <a:t>Throughout </a:t>
            </a:r>
            <a:r>
              <a:rPr lang="en-US" sz="1200" b="1" dirty="0" smtClean="0">
                <a:latin typeface="Times New Roman" pitchFamily="18" charset="0"/>
                <a:cs typeface="Times New Roman" pitchFamily="18" charset="0"/>
              </a:rPr>
              <a:t>"Ode to the West Wind," the speaker praises and celebrates the West Wind’s power—it is destructive, chaotic—and yet such destruction is necessary for rebirth and renewal. Indeed, the speaker so admires the wind that he wants to take, adopt, or absorb the West Wind’s power’s into his poetry.</a:t>
            </a:r>
          </a:p>
          <a:p>
            <a:pPr lvl="1"/>
            <a:r>
              <a:rPr lang="en-US" sz="1200" b="1" dirty="0" smtClean="0">
                <a:latin typeface="Times New Roman" pitchFamily="18" charset="0"/>
                <a:cs typeface="Times New Roman" pitchFamily="18" charset="0"/>
              </a:rPr>
              <a:t>The speaker describes himself as a diminished person: he is “chained and bowed.” Far from condemning the destructive power of the wind, the speaker hopes the West Wind will revive him. At different points in the poem, the speaker has different ideas about what this might look like. Most simply, the wind simply becomes the speaker, or becomes part of him. “Be thou me,” the speaker tells the wind.</a:t>
            </a:r>
          </a:p>
          <a:p>
            <a:pPr lvl="1"/>
            <a:r>
              <a:rPr lang="en-US" sz="1200" b="1" dirty="0" smtClean="0">
                <a:latin typeface="Times New Roman" pitchFamily="18" charset="0"/>
                <a:cs typeface="Times New Roman" pitchFamily="18" charset="0"/>
              </a:rPr>
              <a:t>But the speaker also proposes more complicated interactions between himself and the wind. At one point, he asks the Wind, to “make me thy lyre, even as the forest is.” In other words he wants to be a musical instrument, specifically the lyre, the musical instrument that poets traditionally play while they perform their poems. In this scheme, the speaker helps the wind—he’s like a musical accompaniment to it. The speaker doesn’t take an active role, the wind does. (These roles are reinforced later when the speaker imagines the Wind “</a:t>
            </a:r>
            <a:r>
              <a:rPr lang="en-US" sz="1200" b="1" dirty="0" err="1" smtClean="0">
                <a:latin typeface="Times New Roman" pitchFamily="18" charset="0"/>
                <a:cs typeface="Times New Roman" pitchFamily="18" charset="0"/>
              </a:rPr>
              <a:t>driv</a:t>
            </a:r>
            <a:r>
              <a:rPr lang="en-US" sz="1200" b="1" dirty="0" smtClean="0">
                <a:latin typeface="Times New Roman" pitchFamily="18" charset="0"/>
                <a:cs typeface="Times New Roman" pitchFamily="18" charset="0"/>
              </a:rPr>
              <a:t>[</a:t>
            </a:r>
            <a:r>
              <a:rPr lang="en-US" sz="1200" b="1" dirty="0" err="1" smtClean="0">
                <a:latin typeface="Times New Roman" pitchFamily="18" charset="0"/>
                <a:cs typeface="Times New Roman" pitchFamily="18" charset="0"/>
              </a:rPr>
              <a:t>ing</a:t>
            </a:r>
            <a:r>
              <a:rPr lang="en-US" sz="1200" b="1" dirty="0" smtClean="0">
                <a:latin typeface="Times New Roman" pitchFamily="18" charset="0"/>
                <a:cs typeface="Times New Roman" pitchFamily="18" charset="0"/>
              </a:rPr>
              <a:t>] my dead thoughts over the universe”—it certainly seems that the Wind is doing the real work).</a:t>
            </a:r>
          </a:p>
          <a:p>
            <a:pPr lvl="1"/>
            <a:r>
              <a:rPr lang="en-US" sz="1200" b="1" dirty="0" smtClean="0">
                <a:latin typeface="Times New Roman" pitchFamily="18" charset="0"/>
                <a:cs typeface="Times New Roman" pitchFamily="18" charset="0"/>
              </a:rPr>
              <a:t>The speaker wants to </a:t>
            </a:r>
            <a:r>
              <a:rPr lang="en-US" sz="1200" b="1" i="1" dirty="0" smtClean="0">
                <a:latin typeface="Times New Roman" pitchFamily="18" charset="0"/>
                <a:cs typeface="Times New Roman" pitchFamily="18" charset="0"/>
              </a:rPr>
              <a:t>be </a:t>
            </a:r>
            <a:r>
              <a:rPr lang="en-US" sz="1200" b="1" dirty="0" smtClean="0">
                <a:latin typeface="Times New Roman" pitchFamily="18" charset="0"/>
                <a:cs typeface="Times New Roman" pitchFamily="18" charset="0"/>
              </a:rPr>
              <a:t>(or to help)</a:t>
            </a:r>
            <a:r>
              <a:rPr lang="en-US" sz="1200" b="1" i="1" dirty="0" smtClean="0">
                <a:latin typeface="Times New Roman" pitchFamily="18" charset="0"/>
                <a:cs typeface="Times New Roman" pitchFamily="18" charset="0"/>
              </a:rPr>
              <a:t> </a:t>
            </a:r>
            <a:r>
              <a:rPr lang="en-US" sz="1200" b="1" dirty="0" smtClean="0">
                <a:latin typeface="Times New Roman" pitchFamily="18" charset="0"/>
                <a:cs typeface="Times New Roman" pitchFamily="18" charset="0"/>
              </a:rPr>
              <a:t>the West Wind because he wants to create something new, to clear away the old and the dead. Under the West Wind’s influence, his or her “dead thoughts” will “quicken a new birth”—they will create something living and new. The speaker doesn’t say exactly what new thing he hopes to create. It might be a new kind of poetry. Or it might be a new society. (Indeed, many readers have interpreted the poem as a call for political change). Either way, for the speaker, that newness can’t be achieved through compromise with the old and dead; it can emerge only through the cleansing destruction that the West Wind brings. </a:t>
            </a:r>
          </a:p>
          <a:p>
            <a:pPr>
              <a:buNone/>
            </a:pPr>
            <a:endParaRPr lang="en-US" sz="1200" dirty="0" smtClean="0"/>
          </a:p>
        </p:txBody>
      </p:sp>
    </p:spTree>
    <p:extLst>
      <p:ext uri="{BB962C8B-B14F-4D97-AF65-F5344CB8AC3E}">
        <p14:creationId xmlns:p14="http://schemas.microsoft.com/office/powerpoint/2010/main" xmlns="" val="119119972"/>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Times New Roman" pitchFamily="18" charset="0"/>
                <a:cs typeface="Times New Roman" pitchFamily="18" charset="0"/>
              </a:rPr>
              <a:t>Lines</a:t>
            </a:r>
            <a:r>
              <a:rPr lang="en-US" dirty="0" smtClean="0"/>
              <a:t> 178-181 </a:t>
            </a:r>
            <a:br>
              <a:rPr lang="en-US" dirty="0" smtClean="0"/>
            </a:br>
            <a:endParaRPr lang="en-US" dirty="0"/>
          </a:p>
        </p:txBody>
      </p:sp>
      <p:sp>
        <p:nvSpPr>
          <p:cNvPr id="3" name="Content Placeholder 2"/>
          <p:cNvSpPr>
            <a:spLocks noGrp="1"/>
          </p:cNvSpPr>
          <p:nvPr>
            <p:ph idx="1"/>
          </p:nvPr>
        </p:nvSpPr>
        <p:spPr/>
        <p:txBody>
          <a:bodyPr>
            <a:normAutofit fontScale="25000" lnSpcReduction="20000"/>
          </a:bodyPr>
          <a:lstStyle/>
          <a:p>
            <a:pPr>
              <a:buNone/>
            </a:pPr>
            <a:endParaRPr lang="en-US" dirty="0" smtClean="0"/>
          </a:p>
          <a:p>
            <a:r>
              <a:rPr lang="en-US" sz="4800" b="1" i="1" dirty="0" smtClean="0">
                <a:latin typeface="Times New Roman" pitchFamily="18" charset="0"/>
                <a:cs typeface="Times New Roman" pitchFamily="18" charset="0"/>
              </a:rPr>
              <a:t>There entertain him all the saints above, In solemn troops, and sweet societies, That sing, and singing in their glory move, And wipe the tears for ever from his eyes. </a:t>
            </a:r>
          </a:p>
          <a:p>
            <a:r>
              <a:rPr lang="en-US" sz="4800" b="1" dirty="0" smtClean="0">
                <a:latin typeface="Times New Roman" pitchFamily="18" charset="0"/>
                <a:cs typeface="Times New Roman" pitchFamily="18" charset="0"/>
              </a:rPr>
              <a:t> </a:t>
            </a:r>
            <a:r>
              <a:rPr lang="en-US" sz="4800" b="1" dirty="0" err="1" smtClean="0">
                <a:latin typeface="Times New Roman" pitchFamily="18" charset="0"/>
                <a:cs typeface="Times New Roman" pitchFamily="18" charset="0"/>
              </a:rPr>
              <a:t>Lycidas</a:t>
            </a:r>
            <a:r>
              <a:rPr lang="en-US" sz="4800" b="1" dirty="0" smtClean="0">
                <a:latin typeface="Times New Roman" pitchFamily="18" charset="0"/>
                <a:cs typeface="Times New Roman" pitchFamily="18" charset="0"/>
              </a:rPr>
              <a:t> is definitely in heaven because all the "saints" are there entertaining him in large, friendly groups that sing, move him, and wipe the tears from his eyes. Not too shabby for our poor shepherd. </a:t>
            </a:r>
          </a:p>
          <a:p>
            <a:r>
              <a:rPr lang="en-US" sz="4800" b="1" dirty="0" smtClean="0">
                <a:latin typeface="Times New Roman" pitchFamily="18" charset="0"/>
                <a:cs typeface="Times New Roman" pitchFamily="18" charset="0"/>
              </a:rPr>
              <a:t> That tricky "for ever" in line 181 is ambiguous. It could mean that the saints wipe the tears from his eyes so that he never cries ever again. Or, it could mean that they continually wipe the tears from his eyes, as if he is perpetually sad because he is no longer down on earth with his shepherd buddies. </a:t>
            </a:r>
          </a:p>
          <a:p>
            <a:r>
              <a:rPr lang="en-US" sz="4800" b="1" dirty="0" smtClean="0">
                <a:latin typeface="Times New Roman" pitchFamily="18" charset="0"/>
                <a:cs typeface="Times New Roman" pitchFamily="18" charset="0"/>
              </a:rPr>
              <a:t> </a:t>
            </a:r>
            <a:r>
              <a:rPr lang="en-US" sz="4800" b="1" dirty="0" err="1" smtClean="0">
                <a:latin typeface="Times New Roman" pitchFamily="18" charset="0"/>
                <a:cs typeface="Times New Roman" pitchFamily="18" charset="0"/>
              </a:rPr>
              <a:t>Shmoop</a:t>
            </a:r>
            <a:r>
              <a:rPr lang="en-US" sz="4800" b="1" dirty="0" smtClean="0">
                <a:latin typeface="Times New Roman" pitchFamily="18" charset="0"/>
                <a:cs typeface="Times New Roman" pitchFamily="18" charset="0"/>
              </a:rPr>
              <a:t> will go with the first interpretation, but if you like the second, well, you go right on ahead. </a:t>
            </a:r>
          </a:p>
          <a:p>
            <a:r>
              <a:rPr lang="en-US" sz="4800" b="1" i="1" dirty="0" smtClean="0">
                <a:latin typeface="Times New Roman" pitchFamily="18" charset="0"/>
                <a:cs typeface="Times New Roman" pitchFamily="18" charset="0"/>
              </a:rPr>
              <a:t>Now, </a:t>
            </a:r>
            <a:r>
              <a:rPr lang="en-US" sz="4800" b="1" i="1" dirty="0" err="1" smtClean="0">
                <a:latin typeface="Times New Roman" pitchFamily="18" charset="0"/>
                <a:cs typeface="Times New Roman" pitchFamily="18" charset="0"/>
              </a:rPr>
              <a:t>Lycidas</a:t>
            </a:r>
            <a:r>
              <a:rPr lang="en-US" sz="4800" b="1" i="1" dirty="0" smtClean="0">
                <a:latin typeface="Times New Roman" pitchFamily="18" charset="0"/>
                <a:cs typeface="Times New Roman" pitchFamily="18" charset="0"/>
              </a:rPr>
              <a:t>, the shepherds weep no more; Henceforth thou art the genius of the shore, In thy large recompense, and </a:t>
            </a:r>
            <a:r>
              <a:rPr lang="en-US" sz="4800" b="1" i="1" dirty="0" err="1" smtClean="0">
                <a:latin typeface="Times New Roman" pitchFamily="18" charset="0"/>
                <a:cs typeface="Times New Roman" pitchFamily="18" charset="0"/>
              </a:rPr>
              <a:t>shalt</a:t>
            </a:r>
            <a:r>
              <a:rPr lang="en-US" sz="4800" b="1" i="1" dirty="0" smtClean="0">
                <a:latin typeface="Times New Roman" pitchFamily="18" charset="0"/>
                <a:cs typeface="Times New Roman" pitchFamily="18" charset="0"/>
              </a:rPr>
              <a:t> be good To all that wander in that perilous flood. </a:t>
            </a:r>
          </a:p>
          <a:p>
            <a:r>
              <a:rPr lang="en-US" sz="4800" b="1" dirty="0" smtClean="0">
                <a:latin typeface="Times New Roman" pitchFamily="18" charset="0"/>
                <a:cs typeface="Times New Roman" pitchFamily="18" charset="0"/>
              </a:rPr>
              <a:t> Here, our speaker shifts from addressing his fellow weepy shepherds to talking to </a:t>
            </a:r>
            <a:r>
              <a:rPr lang="en-US" sz="4800" b="1" dirty="0" err="1" smtClean="0">
                <a:latin typeface="Times New Roman" pitchFamily="18" charset="0"/>
                <a:cs typeface="Times New Roman" pitchFamily="18" charset="0"/>
              </a:rPr>
              <a:t>Lycidas</a:t>
            </a:r>
            <a:r>
              <a:rPr lang="en-US" sz="4800" b="1" dirty="0" smtClean="0">
                <a:latin typeface="Times New Roman" pitchFamily="18" charset="0"/>
                <a:cs typeface="Times New Roman" pitchFamily="18" charset="0"/>
              </a:rPr>
              <a:t> directly in another apostrophe. The speaker talks to </a:t>
            </a:r>
            <a:r>
              <a:rPr lang="en-US" sz="4800" b="1" dirty="0" err="1" smtClean="0">
                <a:latin typeface="Times New Roman" pitchFamily="18" charset="0"/>
                <a:cs typeface="Times New Roman" pitchFamily="18" charset="0"/>
              </a:rPr>
              <a:t>Lycidas</a:t>
            </a:r>
            <a:r>
              <a:rPr lang="en-US" sz="4800" b="1" dirty="0" smtClean="0">
                <a:latin typeface="Times New Roman" pitchFamily="18" charset="0"/>
                <a:cs typeface="Times New Roman" pitchFamily="18" charset="0"/>
              </a:rPr>
              <a:t> again, noting that the shepherds no longer weep for him and that he is now the "genius of the shore." That means that dear old </a:t>
            </a:r>
            <a:r>
              <a:rPr lang="en-US" sz="4800" b="1" dirty="0" err="1" smtClean="0">
                <a:latin typeface="Times New Roman" pitchFamily="18" charset="0"/>
                <a:cs typeface="Times New Roman" pitchFamily="18" charset="0"/>
              </a:rPr>
              <a:t>Lycidas</a:t>
            </a:r>
            <a:r>
              <a:rPr lang="en-US" sz="4800" b="1" dirty="0" smtClean="0">
                <a:latin typeface="Times New Roman" pitchFamily="18" charset="0"/>
                <a:cs typeface="Times New Roman" pitchFamily="18" charset="0"/>
              </a:rPr>
              <a:t> will protect all the sailors on the dangerous ocean, or "perilous flood." </a:t>
            </a:r>
          </a:p>
          <a:p>
            <a:r>
              <a:rPr lang="en-US" sz="4800" b="1" dirty="0" smtClean="0">
                <a:latin typeface="Times New Roman" pitchFamily="18" charset="0"/>
                <a:cs typeface="Times New Roman" pitchFamily="18" charset="0"/>
              </a:rPr>
              <a:t> In this case, "genius" doesn't mean someone really smart, but rather a protective deity or spirit, often associated with a particular place. </a:t>
            </a:r>
            <a:r>
              <a:rPr lang="en-US" sz="4800" b="1" dirty="0" err="1" smtClean="0">
                <a:latin typeface="Times New Roman" pitchFamily="18" charset="0"/>
                <a:cs typeface="Times New Roman" pitchFamily="18" charset="0"/>
              </a:rPr>
              <a:t>Lycidas</a:t>
            </a:r>
            <a:r>
              <a:rPr lang="en-US" sz="4800" b="1" dirty="0" smtClean="0">
                <a:latin typeface="Times New Roman" pitchFamily="18" charset="0"/>
                <a:cs typeface="Times New Roman" pitchFamily="18" charset="0"/>
              </a:rPr>
              <a:t> has become this spirit, and his particular place is the ocean, where he is now buried. </a:t>
            </a:r>
          </a:p>
          <a:p>
            <a:r>
              <a:rPr lang="en-US" sz="4800" b="1" dirty="0" smtClean="0">
                <a:latin typeface="Times New Roman" pitchFamily="18" charset="0"/>
                <a:cs typeface="Times New Roman" pitchFamily="18" charset="0"/>
              </a:rPr>
              <a:t> "Recompense" here means "reward." The implication is that becoming a "genius" is </a:t>
            </a:r>
            <a:r>
              <a:rPr lang="en-US" sz="4800" b="1" dirty="0" err="1" smtClean="0">
                <a:latin typeface="Times New Roman" pitchFamily="18" charset="0"/>
                <a:cs typeface="Times New Roman" pitchFamily="18" charset="0"/>
              </a:rPr>
              <a:t>Lycidas</a:t>
            </a:r>
            <a:r>
              <a:rPr lang="en-US" sz="4800" b="1" dirty="0" smtClean="0">
                <a:latin typeface="Times New Roman" pitchFamily="18" charset="0"/>
                <a:cs typeface="Times New Roman" pitchFamily="18" charset="0"/>
              </a:rPr>
              <a:t>' reward for dying. Hey, at least the guy got something out of it. </a:t>
            </a:r>
          </a:p>
          <a:p>
            <a:endParaRPr lang="en-US" sz="4400" dirty="0"/>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Lines 186-189 </a:t>
            </a:r>
            <a:br>
              <a:rPr lang="en-US" dirty="0" smtClean="0"/>
            </a:br>
            <a:endParaRPr lang="en-US" dirty="0"/>
          </a:p>
        </p:txBody>
      </p:sp>
      <p:sp>
        <p:nvSpPr>
          <p:cNvPr id="3" name="Content Placeholder 2"/>
          <p:cNvSpPr>
            <a:spLocks noGrp="1"/>
          </p:cNvSpPr>
          <p:nvPr>
            <p:ph idx="1"/>
          </p:nvPr>
        </p:nvSpPr>
        <p:spPr>
          <a:xfrm>
            <a:off x="1005841" y="2521131"/>
            <a:ext cx="8621486" cy="3122023"/>
          </a:xfrm>
        </p:spPr>
        <p:txBody>
          <a:bodyPr>
            <a:normAutofit fontScale="92500" lnSpcReduction="20000"/>
          </a:bodyPr>
          <a:lstStyle/>
          <a:p>
            <a:pPr>
              <a:buNone/>
            </a:pPr>
            <a:endParaRPr lang="en-US" dirty="0" smtClean="0"/>
          </a:p>
          <a:p>
            <a:r>
              <a:rPr lang="en-US" sz="1500" b="1" dirty="0" smtClean="0">
                <a:latin typeface="Times New Roman" pitchFamily="18" charset="0"/>
                <a:cs typeface="Times New Roman" pitchFamily="18" charset="0"/>
              </a:rPr>
              <a:t>stops of various quills") while singing his rustic, pastoral song ("Doric lay"). </a:t>
            </a:r>
          </a:p>
          <a:p>
            <a:r>
              <a:rPr lang="en-US" sz="1500" b="1" dirty="0" smtClean="0">
                <a:latin typeface="Times New Roman" pitchFamily="18" charset="0"/>
                <a:cs typeface="Times New Roman" pitchFamily="18" charset="0"/>
              </a:rPr>
              <a:t> "Doric" refers to a dialect of </a:t>
            </a:r>
            <a:r>
              <a:rPr lang="en-US" sz="1500" b="1" dirty="0" err="1" smtClean="0">
                <a:latin typeface="Times New Roman" pitchFamily="18" charset="0"/>
                <a:cs typeface="Times New Roman" pitchFamily="18" charset="0"/>
              </a:rPr>
              <a:t>an</a:t>
            </a:r>
            <a:r>
              <a:rPr lang="en-US" sz="1500" b="1" i="1" dirty="0" err="1" smtClean="0">
                <a:latin typeface="Times New Roman" pitchFamily="18" charset="0"/>
                <a:cs typeface="Times New Roman" pitchFamily="18" charset="0"/>
              </a:rPr>
              <a:t>Thus</a:t>
            </a:r>
            <a:r>
              <a:rPr lang="en-US" sz="1500" b="1" i="1" dirty="0" smtClean="0">
                <a:latin typeface="Times New Roman" pitchFamily="18" charset="0"/>
                <a:cs typeface="Times New Roman" pitchFamily="18" charset="0"/>
              </a:rPr>
              <a:t> sang the uncouth swain to </a:t>
            </a:r>
            <a:r>
              <a:rPr lang="en-US" sz="1500" b="1" i="1" dirty="0" err="1" smtClean="0">
                <a:latin typeface="Times New Roman" pitchFamily="18" charset="0"/>
                <a:cs typeface="Times New Roman" pitchFamily="18" charset="0"/>
              </a:rPr>
              <a:t>th</a:t>
            </a:r>
            <a:r>
              <a:rPr lang="en-US" sz="1500" b="1" i="1" dirty="0" smtClean="0">
                <a:latin typeface="Times New Roman" pitchFamily="18" charset="0"/>
                <a:cs typeface="Times New Roman" pitchFamily="18" charset="0"/>
              </a:rPr>
              <a:t>' oaks and rills, While the still morn went out with sandals grey; He touched the tender stops of various quills, With eager thought warbling his Doric lay: </a:t>
            </a:r>
          </a:p>
          <a:p>
            <a:r>
              <a:rPr lang="en-US" sz="1500" b="1" dirty="0" smtClean="0">
                <a:latin typeface="Times New Roman" pitchFamily="18" charset="0"/>
                <a:cs typeface="Times New Roman" pitchFamily="18" charset="0"/>
              </a:rPr>
              <a:t> Hold on a minute. Milton, do you mean to tell us that this whole poem has been a quoted speech all along? Way to spring that one on us, buddy. </a:t>
            </a:r>
          </a:p>
          <a:p>
            <a:r>
              <a:rPr lang="en-US" sz="1500" b="1" dirty="0" smtClean="0">
                <a:latin typeface="Times New Roman" pitchFamily="18" charset="0"/>
                <a:cs typeface="Times New Roman" pitchFamily="18" charset="0"/>
              </a:rPr>
              <a:t> That's right, the "uncouth," or unknown "swain," or shepherd has been singing this whole poem to the oak trees and streams ("rills") around him. Some other guy has just been reporting that speech to us. Now </a:t>
            </a:r>
            <a:r>
              <a:rPr lang="en-US" sz="1500" b="1" i="1" dirty="0" smtClean="0">
                <a:latin typeface="Times New Roman" pitchFamily="18" charset="0"/>
                <a:cs typeface="Times New Roman" pitchFamily="18" charset="0"/>
              </a:rPr>
              <a:t>that's a twist.</a:t>
            </a:r>
            <a:endParaRPr lang="en-US" sz="1500" b="1" dirty="0" smtClean="0">
              <a:latin typeface="Times New Roman" pitchFamily="18" charset="0"/>
              <a:cs typeface="Times New Roman" pitchFamily="18" charset="0"/>
            </a:endParaRPr>
          </a:p>
          <a:p>
            <a:r>
              <a:rPr lang="en-US" sz="1500" b="1" dirty="0" smtClean="0">
                <a:latin typeface="Times New Roman" pitchFamily="18" charset="0"/>
                <a:cs typeface="Times New Roman" pitchFamily="18" charset="0"/>
              </a:rPr>
              <a:t> The swain sang this song while the morning was giving way to the day; he was playing some kind of handmade pipe ("touched the tender </a:t>
            </a:r>
            <a:r>
              <a:rPr lang="en-US" sz="1500" b="1" dirty="0" err="1" smtClean="0">
                <a:latin typeface="Times New Roman" pitchFamily="18" charset="0"/>
                <a:cs typeface="Times New Roman" pitchFamily="18" charset="0"/>
              </a:rPr>
              <a:t>cient</a:t>
            </a:r>
            <a:r>
              <a:rPr lang="en-US" sz="1500" b="1" dirty="0" smtClean="0">
                <a:latin typeface="Times New Roman" pitchFamily="18" charset="0"/>
                <a:cs typeface="Times New Roman" pitchFamily="18" charset="0"/>
              </a:rPr>
              <a:t> Greek used by the famous pastoral poets Theocritus, </a:t>
            </a:r>
            <a:r>
              <a:rPr lang="en-US" sz="1500" b="1" dirty="0" err="1" smtClean="0">
                <a:latin typeface="Times New Roman" pitchFamily="18" charset="0"/>
                <a:cs typeface="Times New Roman" pitchFamily="18" charset="0"/>
              </a:rPr>
              <a:t>Moschus</a:t>
            </a:r>
            <a:r>
              <a:rPr lang="en-US" sz="1500" b="1" dirty="0" smtClean="0">
                <a:latin typeface="Times New Roman" pitchFamily="18" charset="0"/>
                <a:cs typeface="Times New Roman" pitchFamily="18" charset="0"/>
              </a:rPr>
              <a:t>, and </a:t>
            </a:r>
            <a:r>
              <a:rPr lang="en-US" sz="1500" b="1" dirty="0" err="1" smtClean="0">
                <a:latin typeface="Times New Roman" pitchFamily="18" charset="0"/>
                <a:cs typeface="Times New Roman" pitchFamily="18" charset="0"/>
              </a:rPr>
              <a:t>Bion</a:t>
            </a:r>
            <a:r>
              <a:rPr lang="en-US" sz="1500" b="1" dirty="0" smtClean="0">
                <a:latin typeface="Times New Roman" pitchFamily="18" charset="0"/>
                <a:cs typeface="Times New Roman" pitchFamily="18" charset="0"/>
              </a:rPr>
              <a:t>. </a:t>
            </a:r>
          </a:p>
          <a:p>
            <a:endParaRPr lang="en-US" sz="1500" dirty="0" smtClean="0">
              <a:latin typeface="Times New Roman" pitchFamily="18" charset="0"/>
              <a:cs typeface="Times New Roman" pitchFamily="18" charset="0"/>
            </a:endParaRPr>
          </a:p>
          <a:p>
            <a:pPr>
              <a:buNone/>
            </a:pPr>
            <a:endParaRPr lang="en-US" dirty="0" smtClean="0"/>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Lines 190-193 </a:t>
            </a:r>
            <a:br>
              <a:rPr lang="en-US" dirty="0" smtClean="0"/>
            </a:br>
            <a:endParaRPr lang="en-US" dirty="0"/>
          </a:p>
        </p:txBody>
      </p:sp>
      <p:sp>
        <p:nvSpPr>
          <p:cNvPr id="3" name="Content Placeholder 2"/>
          <p:cNvSpPr>
            <a:spLocks noGrp="1"/>
          </p:cNvSpPr>
          <p:nvPr>
            <p:ph idx="1"/>
          </p:nvPr>
        </p:nvSpPr>
        <p:spPr/>
        <p:txBody>
          <a:bodyPr>
            <a:normAutofit/>
          </a:bodyPr>
          <a:lstStyle/>
          <a:p>
            <a:pPr>
              <a:buNone/>
            </a:pPr>
            <a:endParaRPr lang="en-US" dirty="0" smtClean="0"/>
          </a:p>
          <a:p>
            <a:r>
              <a:rPr lang="en-US" sz="1600" b="1" i="1" dirty="0" smtClean="0">
                <a:latin typeface="Times New Roman" pitchFamily="18" charset="0"/>
                <a:cs typeface="Times New Roman" pitchFamily="18" charset="0"/>
              </a:rPr>
              <a:t>And now the sun had stretched out all the hills, And now was dropped into the western bay. At last he rose, and twitched his mantle blue: Tomorrow to fresh woods, and pastures new. </a:t>
            </a:r>
          </a:p>
          <a:p>
            <a:r>
              <a:rPr lang="en-US" sz="1600" b="1" dirty="0" smtClean="0">
                <a:latin typeface="Times New Roman" pitchFamily="18" charset="0"/>
                <a:cs typeface="Times New Roman" pitchFamily="18" charset="0"/>
              </a:rPr>
              <a:t>The sun has started to set, appearing to sink into the ocean in the west. The swain gets up, touches his "mantle," or garment, and starts off for new adventures – "fresh woods, and pastures new." </a:t>
            </a:r>
          </a:p>
          <a:p>
            <a:r>
              <a:rPr lang="en-US" sz="1600" b="1" dirty="0" smtClean="0">
                <a:latin typeface="Times New Roman" pitchFamily="18" charset="0"/>
                <a:cs typeface="Times New Roman" pitchFamily="18" charset="0"/>
              </a:rPr>
              <a:t> The phrase "stretched out all the hills" presumably means that the setting sun has lengthened the shadows on the hills, creating an image of a lovely, peaceful evening. </a:t>
            </a:r>
          </a:p>
          <a:p>
            <a:r>
              <a:rPr lang="en-US" sz="1600" b="1" dirty="0" smtClean="0">
                <a:latin typeface="Times New Roman" pitchFamily="18" charset="0"/>
                <a:cs typeface="Times New Roman" pitchFamily="18" charset="0"/>
              </a:rPr>
              <a:t> The poem finishes off on a hopeful note. We think the last line of the poem would be a great way to end all your emails. </a:t>
            </a:r>
          </a:p>
          <a:p>
            <a:endParaRPr lang="en-US" sz="1600" b="1" dirty="0">
              <a:latin typeface="Times New Roman" pitchFamily="18" charset="0"/>
              <a:cs typeface="Times New Roman"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20000"/>
          </a:bodyPr>
          <a:lstStyle/>
          <a:p>
            <a:pPr>
              <a:buNone/>
            </a:pPr>
            <a:r>
              <a:rPr lang="en-US" sz="2400" dirty="0" smtClean="0"/>
              <a:t> </a:t>
            </a:r>
          </a:p>
          <a:p>
            <a:r>
              <a:rPr lang="en-US" sz="2400" b="1" dirty="0" smtClean="0"/>
              <a:t>The poem "Ode to the West Wind" consists of five sections (cantos) written in </a:t>
            </a:r>
            <a:r>
              <a:rPr lang="en-US" sz="2400" b="1" dirty="0" smtClean="0"/>
              <a:t>terza  </a:t>
            </a:r>
            <a:r>
              <a:rPr lang="en-US" sz="2400" b="1" dirty="0" smtClean="0"/>
              <a:t>rima. Each section consists of four tercets (ABA, BCB, CDC, DED) and a rhyming couplet (EE). The Ode is written in iambic </a:t>
            </a:r>
            <a:r>
              <a:rPr lang="en-US" sz="2400" b="1" dirty="0" smtClean="0"/>
              <a:t>pentameter</a:t>
            </a:r>
            <a:r>
              <a:rPr lang="en-US" sz="2400" b="1" dirty="0" smtClean="0"/>
              <a:t>. </a:t>
            </a:r>
          </a:p>
          <a:p>
            <a:r>
              <a:rPr lang="en-US" sz="2400" b="1" dirty="0" smtClean="0"/>
              <a:t>The poem begins with three sections describing the wind's effects upon earth, air, and ocean. In the last two sections, the poet speaks directly to the wind, asking for its power, to lift him up and make him its companion in its wanderings. The poem ends with an optimistic note which is that if winter days are here then spring is not very far. </a:t>
            </a:r>
          </a:p>
          <a:p>
            <a:endParaRPr lang="en-IN" sz="2100" dirty="0" smtClean="0">
              <a:latin typeface="Times New Roman" panose="02020603050405020304" pitchFamily="18" charset="0"/>
              <a:cs typeface="Times New Roman" panose="02020603050405020304" pitchFamily="18" charset="0"/>
            </a:endParaRPr>
          </a:p>
        </p:txBody>
      </p:sp>
      <p:sp>
        <p:nvSpPr>
          <p:cNvPr id="4" name="Title 3"/>
          <p:cNvSpPr>
            <a:spLocks noGrp="1"/>
          </p:cNvSpPr>
          <p:nvPr>
            <p:ph type="title"/>
          </p:nvPr>
        </p:nvSpPr>
        <p:spPr/>
        <p:txBody>
          <a:bodyPr/>
          <a:lstStyle/>
          <a:p>
            <a:r>
              <a:rPr lang="en-US" dirty="0" smtClean="0"/>
              <a:t>General</a:t>
            </a:r>
            <a:endParaRPr lang="en-US" dirty="0"/>
          </a:p>
        </p:txBody>
      </p:sp>
    </p:spTree>
    <p:extLst>
      <p:ext uri="{BB962C8B-B14F-4D97-AF65-F5344CB8AC3E}">
        <p14:creationId xmlns:p14="http://schemas.microsoft.com/office/powerpoint/2010/main" xmlns="" val="320542024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55000" lnSpcReduction="20000"/>
          </a:bodyPr>
          <a:lstStyle/>
          <a:p>
            <a:r>
              <a:rPr lang="en-US" sz="2400" dirty="0" smtClean="0"/>
              <a:t> </a:t>
            </a:r>
            <a:r>
              <a:rPr lang="en-US" sz="2600" b="1" dirty="0" smtClean="0">
                <a:latin typeface="Times New Roman" pitchFamily="18" charset="0"/>
                <a:cs typeface="Times New Roman" pitchFamily="18" charset="0"/>
              </a:rPr>
              <a:t>The poem can be divided in two parts: the first three cantos are about the qualities of the Wind and each ends with the invocation "Oh hear!" The last two cantos give a relation between the Wind and the speaker. </a:t>
            </a:r>
          </a:p>
          <a:p>
            <a:r>
              <a:rPr lang="en-US" sz="2600" b="1" dirty="0" smtClean="0">
                <a:latin typeface="Times New Roman" pitchFamily="18" charset="0"/>
                <a:cs typeface="Times New Roman" pitchFamily="18" charset="0"/>
              </a:rPr>
              <a:t>First </a:t>
            </a:r>
            <a:r>
              <a:rPr lang="en-US" sz="2600" b="1" dirty="0" smtClean="0">
                <a:latin typeface="Times New Roman" pitchFamily="18" charset="0"/>
                <a:cs typeface="Times New Roman" pitchFamily="18" charset="0"/>
              </a:rPr>
              <a:t>Canto</a:t>
            </a:r>
            <a:endParaRPr lang="en-US" sz="2600" b="1" dirty="0" smtClean="0">
              <a:latin typeface="Times New Roman" pitchFamily="18" charset="0"/>
              <a:cs typeface="Times New Roman" pitchFamily="18" charset="0"/>
            </a:endParaRPr>
          </a:p>
          <a:p>
            <a:r>
              <a:rPr lang="en-US" sz="2600" b="1" dirty="0" smtClean="0">
                <a:latin typeface="Times New Roman" pitchFamily="18" charset="0"/>
                <a:cs typeface="Times New Roman" pitchFamily="18" charset="0"/>
              </a:rPr>
              <a:t>The first stanza begins with the alliteration "wild West Wind" (line 1). The form of the apostrophe makes the wind also a personification. However, one must not think of this ode as an optimistic praise of the wind; it is clearly associated with autumn. The first few lines contain personification elements, such as "leaves dead" (2), the aspect of death being highlighted by the inversion which puts "dead" (2) at the end of the line. These leaves haunt as "ghosts" (3) that flee from something that panics them. </a:t>
            </a:r>
          </a:p>
          <a:p>
            <a:r>
              <a:rPr lang="en-US" sz="2600" b="1" dirty="0" smtClean="0">
                <a:latin typeface="Times New Roman" pitchFamily="18" charset="0"/>
                <a:cs typeface="Times New Roman" pitchFamily="18" charset="0"/>
              </a:rPr>
              <a:t>“Chariotest</a:t>
            </a:r>
            <a:r>
              <a:rPr lang="en-US" sz="2600" b="1" dirty="0" smtClean="0">
                <a:latin typeface="Times New Roman" pitchFamily="18" charset="0"/>
                <a:cs typeface="Times New Roman" pitchFamily="18" charset="0"/>
              </a:rPr>
              <a:t>" (6) is the second person singular. The "corpse within its grave" (8) in the next line is in contrast to the "azure sister of the Spring" (9)—a reference to the east wind—whose "living hues and </a:t>
            </a:r>
            <a:r>
              <a:rPr lang="en-US" sz="2600" b="1" dirty="0" err="1" smtClean="0">
                <a:latin typeface="Times New Roman" pitchFamily="18" charset="0"/>
                <a:cs typeface="Times New Roman" pitchFamily="18" charset="0"/>
              </a:rPr>
              <a:t>odours</a:t>
            </a:r>
            <a:r>
              <a:rPr lang="en-US" sz="2600" b="1" dirty="0" smtClean="0">
                <a:latin typeface="Times New Roman" pitchFamily="18" charset="0"/>
                <a:cs typeface="Times New Roman" pitchFamily="18" charset="0"/>
              </a:rPr>
              <a:t>" (12) evoke a strong contrast to the colours of the fourth line of the poem that evoke death. In the last line of this canto the west wind is considered the "Destroyer" (14) because it drives the last signs of life from the trees, and the "Preserver" (14) for scattering the seeds which will come to life in the spring, </a:t>
            </a:r>
          </a:p>
          <a:p>
            <a:pPr>
              <a:buNone/>
            </a:pPr>
            <a:endParaRPr lang="en-US" sz="2400" dirty="0" smtClean="0"/>
          </a:p>
          <a:p>
            <a:endParaRPr lang="en-US" sz="2500" dirty="0" smtClean="0">
              <a:latin typeface="Times New Roman" pitchFamily="18" charset="0"/>
              <a:cs typeface="Times New Roman" pitchFamily="18" charset="0"/>
            </a:endParaRPr>
          </a:p>
          <a:p>
            <a:endParaRPr lang="en-IN" sz="2100" dirty="0" smtClean="0">
              <a:latin typeface="Times New Roman" panose="02020603050405020304" pitchFamily="18" charset="0"/>
              <a:cs typeface="Times New Roman" panose="02020603050405020304" pitchFamily="18" charset="0"/>
            </a:endParaRPr>
          </a:p>
          <a:p>
            <a:endParaRPr lang="en-IN" sz="2100" dirty="0" smtClean="0">
              <a:latin typeface="Times New Roman" panose="02020603050405020304" pitchFamily="18" charset="0"/>
              <a:cs typeface="Times New Roman" panose="02020603050405020304" pitchFamily="18" charset="0"/>
            </a:endParaRPr>
          </a:p>
        </p:txBody>
      </p:sp>
      <p:sp>
        <p:nvSpPr>
          <p:cNvPr id="4" name="Title 3"/>
          <p:cNvSpPr>
            <a:spLocks noGrp="1"/>
          </p:cNvSpPr>
          <p:nvPr>
            <p:ph type="title"/>
          </p:nvPr>
        </p:nvSpPr>
        <p:spPr/>
        <p:txBody>
          <a:bodyPr/>
          <a:lstStyle/>
          <a:p>
            <a:r>
              <a:rPr lang="en-US" b="1" dirty="0" smtClean="0"/>
              <a:t>Interpretation of the poem</a:t>
            </a:r>
            <a:endParaRPr lang="en-US" dirty="0"/>
          </a:p>
        </p:txBody>
      </p:sp>
    </p:spTree>
    <p:extLst>
      <p:ext uri="{BB962C8B-B14F-4D97-AF65-F5344CB8AC3E}">
        <p14:creationId xmlns:p14="http://schemas.microsoft.com/office/powerpoint/2010/main" xmlns="" val="320542024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Second Canto</a:t>
            </a:r>
            <a:br>
              <a:rPr lang="en-US" b="1" dirty="0" smtClean="0"/>
            </a:br>
            <a:endParaRPr lang="en-IN" dirty="0"/>
          </a:p>
        </p:txBody>
      </p:sp>
      <p:sp>
        <p:nvSpPr>
          <p:cNvPr id="3" name="Content Placeholder 2"/>
          <p:cNvSpPr>
            <a:spLocks noGrp="1"/>
          </p:cNvSpPr>
          <p:nvPr>
            <p:ph idx="1"/>
          </p:nvPr>
        </p:nvSpPr>
        <p:spPr/>
        <p:txBody>
          <a:bodyPr>
            <a:normAutofit fontScale="25000" lnSpcReduction="20000"/>
          </a:bodyPr>
          <a:lstStyle/>
          <a:p>
            <a:pPr>
              <a:buNone/>
            </a:pPr>
            <a:endParaRPr lang="en-US" sz="2800" b="1" dirty="0" smtClean="0"/>
          </a:p>
          <a:p>
            <a:r>
              <a:rPr lang="en-US" sz="4800" b="1" dirty="0" smtClean="0">
                <a:latin typeface="Times New Roman" pitchFamily="18" charset="0"/>
                <a:cs typeface="Times New Roman" pitchFamily="18" charset="0"/>
              </a:rPr>
              <a:t>The second canto of the poem is much more fluid than the first one. The sky's "</a:t>
            </a:r>
            <a:r>
              <a:rPr lang="en-US" sz="4800" b="1" dirty="0" smtClean="0">
                <a:latin typeface="Times New Roman" pitchFamily="18" charset="0"/>
                <a:cs typeface="Times New Roman" pitchFamily="18" charset="0"/>
              </a:rPr>
              <a:t>clouds“ are </a:t>
            </a:r>
            <a:r>
              <a:rPr lang="en-US" sz="4800" b="1" dirty="0" smtClean="0">
                <a:latin typeface="Times New Roman" pitchFamily="18" charset="0"/>
                <a:cs typeface="Times New Roman" pitchFamily="18" charset="0"/>
              </a:rPr>
              <a:t>"like earth's decaying leaves" .</a:t>
            </a:r>
            <a:r>
              <a:rPr lang="en-US" sz="4800" b="1" dirty="0" smtClean="0">
                <a:latin typeface="Times New Roman" pitchFamily="18" charset="0"/>
                <a:cs typeface="Times New Roman" pitchFamily="18" charset="0"/>
              </a:rPr>
              <a:t>They </a:t>
            </a:r>
            <a:r>
              <a:rPr lang="en-US" sz="4800" b="1" dirty="0" smtClean="0">
                <a:latin typeface="Times New Roman" pitchFamily="18" charset="0"/>
                <a:cs typeface="Times New Roman" pitchFamily="18" charset="0"/>
              </a:rPr>
              <a:t>are a reference to the second line of the first canto ("leaves dead", </a:t>
            </a:r>
            <a:r>
              <a:rPr lang="en-US" sz="4800" b="1" dirty="0" smtClean="0">
                <a:latin typeface="Times New Roman" pitchFamily="18" charset="0"/>
                <a:cs typeface="Times New Roman" pitchFamily="18" charset="0"/>
              </a:rPr>
              <a:t>).</a:t>
            </a:r>
            <a:r>
              <a:rPr lang="en-US" sz="4800" b="1" dirty="0" smtClean="0">
                <a:latin typeface="Times New Roman" pitchFamily="18" charset="0"/>
                <a:cs typeface="Times New Roman" pitchFamily="18" charset="0"/>
              </a:rPr>
              <a:t>They also are numerous in number like the dead leaves. Through this reference the landscape is recalled again. The "</a:t>
            </a:r>
            <a:r>
              <a:rPr lang="en-US" sz="4800" b="1" dirty="0" smtClean="0">
                <a:latin typeface="Times New Roman" pitchFamily="18" charset="0"/>
                <a:cs typeface="Times New Roman" pitchFamily="18" charset="0"/>
              </a:rPr>
              <a:t>clouds“ are </a:t>
            </a:r>
            <a:r>
              <a:rPr lang="en-US" sz="4800" b="1" dirty="0" smtClean="0">
                <a:latin typeface="Times New Roman" pitchFamily="18" charset="0"/>
                <a:cs typeface="Times New Roman" pitchFamily="18" charset="0"/>
              </a:rPr>
              <a:t>"Shook from the tangled boughs of Heaven and Ocean" .</a:t>
            </a:r>
            <a:r>
              <a:rPr lang="en-US" sz="4800" b="1" dirty="0" smtClean="0">
                <a:latin typeface="Times New Roman" pitchFamily="18" charset="0"/>
                <a:cs typeface="Times New Roman" pitchFamily="18" charset="0"/>
              </a:rPr>
              <a:t>This </a:t>
            </a:r>
            <a:r>
              <a:rPr lang="en-US" sz="4800" b="1" dirty="0" smtClean="0">
                <a:latin typeface="Times New Roman" pitchFamily="18" charset="0"/>
                <a:cs typeface="Times New Roman" pitchFamily="18" charset="0"/>
              </a:rPr>
              <a:t>probably refers to the fact that the line between the sky and the stormy sea is indistinguishable and the whole space from the horizon to the zenith is covered with trailing storm clouds. The "clouds" can also be seen as "Angels of </a:t>
            </a:r>
            <a:r>
              <a:rPr lang="en-US" sz="4800" b="1" dirty="0" smtClean="0">
                <a:latin typeface="Times New Roman" pitchFamily="18" charset="0"/>
                <a:cs typeface="Times New Roman" pitchFamily="18" charset="0"/>
              </a:rPr>
              <a:t>rain“ . </a:t>
            </a:r>
            <a:r>
              <a:rPr lang="en-US" sz="4800" b="1" dirty="0" smtClean="0">
                <a:latin typeface="Times New Roman" pitchFamily="18" charset="0"/>
                <a:cs typeface="Times New Roman" pitchFamily="18" charset="0"/>
              </a:rPr>
              <a:t>In a biblical way, they may be messengers that bring a message from heaven down to earth through rain and lightning. These two natural phenomena with their "fertilizing and illuminating power" bring a change. </a:t>
            </a:r>
          </a:p>
          <a:p>
            <a:r>
              <a:rPr lang="en-US" sz="4800" b="1" dirty="0" smtClean="0">
                <a:latin typeface="Times New Roman" pitchFamily="18" charset="0"/>
                <a:cs typeface="Times New Roman" pitchFamily="18" charset="0"/>
              </a:rPr>
              <a:t>Line 21 begins with "Of some fierce Maenad" and again the west wind is part of the second canto of the poem; here he is two things at once: first he is "dirge/Of the dying year" </a:t>
            </a:r>
            <a:r>
              <a:rPr lang="en-US" sz="4800" b="1" dirty="0" smtClean="0">
                <a:latin typeface="Times New Roman" pitchFamily="18" charset="0"/>
                <a:cs typeface="Times New Roman" pitchFamily="18" charset="0"/>
              </a:rPr>
              <a:t> </a:t>
            </a:r>
            <a:r>
              <a:rPr lang="en-US" sz="4800" b="1" dirty="0" smtClean="0">
                <a:latin typeface="Times New Roman" pitchFamily="18" charset="0"/>
                <a:cs typeface="Times New Roman" pitchFamily="18" charset="0"/>
              </a:rPr>
              <a:t>and second he is "a prophet of tumult whose prediction is decisive"; a prophet who does not only bring "black rain, and fire, and hail" </a:t>
            </a:r>
            <a:r>
              <a:rPr lang="en-US" sz="4800" b="1" dirty="0" smtClean="0">
                <a:latin typeface="Times New Roman" pitchFamily="18" charset="0"/>
                <a:cs typeface="Times New Roman" pitchFamily="18" charset="0"/>
              </a:rPr>
              <a:t>, </a:t>
            </a:r>
            <a:r>
              <a:rPr lang="en-US" sz="4800" b="1" dirty="0" smtClean="0">
                <a:latin typeface="Times New Roman" pitchFamily="18" charset="0"/>
                <a:cs typeface="Times New Roman" pitchFamily="18" charset="0"/>
              </a:rPr>
              <a:t>but who "will burst" </a:t>
            </a:r>
            <a:r>
              <a:rPr lang="en-US" sz="4800" b="1" dirty="0" smtClean="0">
                <a:latin typeface="Times New Roman" pitchFamily="18" charset="0"/>
                <a:cs typeface="Times New Roman" pitchFamily="18" charset="0"/>
              </a:rPr>
              <a:t> </a:t>
            </a:r>
            <a:r>
              <a:rPr lang="en-US" sz="4800" b="1" dirty="0" smtClean="0">
                <a:latin typeface="Times New Roman" pitchFamily="18" charset="0"/>
                <a:cs typeface="Times New Roman" pitchFamily="18" charset="0"/>
              </a:rPr>
              <a:t>it. The "locks of the approaching storm" </a:t>
            </a:r>
            <a:r>
              <a:rPr lang="en-US" sz="4800" b="1" dirty="0" smtClean="0">
                <a:latin typeface="Times New Roman" pitchFamily="18" charset="0"/>
                <a:cs typeface="Times New Roman" pitchFamily="18" charset="0"/>
              </a:rPr>
              <a:t> </a:t>
            </a:r>
            <a:r>
              <a:rPr lang="en-US" sz="4800" b="1" dirty="0" smtClean="0">
                <a:latin typeface="Times New Roman" pitchFamily="18" charset="0"/>
                <a:cs typeface="Times New Roman" pitchFamily="18" charset="0"/>
              </a:rPr>
              <a:t>are the messengers of this bursting: the "clouds". </a:t>
            </a:r>
          </a:p>
          <a:p>
            <a:r>
              <a:rPr lang="en-US" sz="4800" b="1" dirty="0" smtClean="0">
                <a:latin typeface="Times New Roman" pitchFamily="18" charset="0"/>
                <a:cs typeface="Times New Roman" pitchFamily="18" charset="0"/>
              </a:rPr>
              <a:t>Shelley also mentions that when the West Wind blows, it seems to be singing a funeral song about the year coming to an end and that the sky covered with a dome of clouds looks like a </a:t>
            </a:r>
            <a:r>
              <a:rPr lang="en-US" sz="4800" b="1" dirty="0" smtClean="0">
                <a:latin typeface="Times New Roman" pitchFamily="18" charset="0"/>
                <a:cs typeface="Times New Roman" pitchFamily="18" charset="0"/>
              </a:rPr>
              <a:t>"</a:t>
            </a:r>
            <a:r>
              <a:rPr lang="en-US" sz="4800" b="1" dirty="0" err="1" smtClean="0">
                <a:latin typeface="Times New Roman" pitchFamily="18" charset="0"/>
                <a:cs typeface="Times New Roman" pitchFamily="18" charset="0"/>
              </a:rPr>
              <a:t>sepulchre</a:t>
            </a:r>
            <a:r>
              <a:rPr lang="en-US" sz="4800" b="1" dirty="0" smtClean="0">
                <a:latin typeface="Times New Roman" pitchFamily="18" charset="0"/>
                <a:cs typeface="Times New Roman" pitchFamily="18" charset="0"/>
              </a:rPr>
              <a:t>", </a:t>
            </a:r>
            <a:r>
              <a:rPr lang="en-US" sz="4800" b="1" dirty="0" smtClean="0">
                <a:latin typeface="Times New Roman" pitchFamily="18" charset="0"/>
                <a:cs typeface="Times New Roman" pitchFamily="18" charset="0"/>
              </a:rPr>
              <a:t>i.e., a burial chamber or grave for the dying year or the year which is coming to an end. </a:t>
            </a:r>
          </a:p>
          <a:p>
            <a:r>
              <a:rPr lang="en-US" sz="4800" b="1" dirty="0" smtClean="0">
                <a:latin typeface="Times New Roman" pitchFamily="18" charset="0"/>
                <a:cs typeface="Times New Roman" pitchFamily="18" charset="0"/>
              </a:rPr>
              <a:t>Shelley in this canto "expands his vision from the earthly scene with the leaves before him to take in the vaster commotion of the skies". This means that the wind is now no longer at the horizon and therefore far away, but he is exactly above us. The clouds now reflect the image of the swirling leaves; this is a parallelism that gives evidence that we lifted "our attention from the finite world into the macrocosm". The "clouds" can also be compared with the leaves; but the clouds are more unstable and bigger than the leaves and they can be seen as messengers of rain and lightning as it was mentioned above. </a:t>
            </a:r>
          </a:p>
          <a:p>
            <a:endParaRPr lang="en-IN" sz="4800" b="1" dirty="0" smtClean="0">
              <a:latin typeface="Times New Roman" pitchFamily="18" charset="0"/>
              <a:cs typeface="Times New Roman" pitchFamily="18" charset="0"/>
            </a:endParaRPr>
          </a:p>
          <a:p>
            <a:endParaRPr lang="en-IN" sz="4800" b="1" dirty="0" smtClean="0">
              <a:latin typeface="Times New Roman" pitchFamily="18" charset="0"/>
              <a:cs typeface="Times New Roman" pitchFamily="18" charset="0"/>
            </a:endParaRPr>
          </a:p>
        </p:txBody>
      </p:sp>
    </p:spTree>
    <p:extLst>
      <p:ext uri="{BB962C8B-B14F-4D97-AF65-F5344CB8AC3E}">
        <p14:creationId xmlns:p14="http://schemas.microsoft.com/office/powerpoint/2010/main" xmlns="" val="320542024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Third Canto</a:t>
            </a:r>
            <a:br>
              <a:rPr lang="en-US" b="1" dirty="0" smtClean="0"/>
            </a:br>
            <a:endParaRPr lang="en-IN" dirty="0"/>
          </a:p>
        </p:txBody>
      </p:sp>
      <p:sp>
        <p:nvSpPr>
          <p:cNvPr id="3" name="Content Placeholder 2"/>
          <p:cNvSpPr>
            <a:spLocks noGrp="1"/>
          </p:cNvSpPr>
          <p:nvPr>
            <p:ph idx="1"/>
          </p:nvPr>
        </p:nvSpPr>
        <p:spPr/>
        <p:txBody>
          <a:bodyPr>
            <a:noAutofit/>
          </a:bodyPr>
          <a:lstStyle/>
          <a:p>
            <a:r>
              <a:rPr lang="en-US" sz="1200" b="1" dirty="0" smtClean="0">
                <a:latin typeface="Times New Roman" pitchFamily="18" charset="0"/>
                <a:cs typeface="Times New Roman" pitchFamily="18" charset="0"/>
              </a:rPr>
              <a:t>This </a:t>
            </a:r>
            <a:r>
              <a:rPr lang="en-US" sz="1200" b="1" dirty="0" smtClean="0">
                <a:latin typeface="Times New Roman" pitchFamily="18" charset="0"/>
                <a:cs typeface="Times New Roman" pitchFamily="18" charset="0"/>
              </a:rPr>
              <a:t>refers to the effect of west wind in the water. The question that comes up when reading the third canto at first is what the subject of the verb "saw" (33) could be. On the one hand there is the "blue Mediterranean" (30). With the "Mediterranean" as subject of the canto, the "syntactical movement" is continued and there is no break in the fluency of the poem; it is said that "he lay, / Lull'd by the coil of his crystalline streams, / Beside a pumice isle in Baiae's bay, / And saw in sleep old palaces and towers" (30–33). On the other hand, it is also possible that the lines of this canto refer to the "wind" again. Then the verb that belongs to the "wind" as subject is not "lay", but the previous line of this canto, that says Thou who didst waken ... And saw" (29, 33). But whoever—the "Mediterranean" or the "wind"—"saw" (33) the question remains whether the city one of them saw, is real and therefore a reflection on the water of a city that really exists on the coast; or the city is just an illusion. Pirie is not sure of that either. He says that it might be "a creative you interpretation of the billowing seaweed; or of the glimmering sky reflected on the heaving surface". </a:t>
            </a:r>
            <a:endParaRPr lang="en-US" sz="1200" b="1" dirty="0" smtClean="0">
              <a:latin typeface="Times New Roman" pitchFamily="18" charset="0"/>
              <a:cs typeface="Times New Roman" pitchFamily="18" charset="0"/>
            </a:endParaRPr>
          </a:p>
          <a:p>
            <a:r>
              <a:rPr lang="en-US" sz="1200" b="1" dirty="0" smtClean="0">
                <a:latin typeface="Times New Roman" pitchFamily="18" charset="0"/>
                <a:cs typeface="Times New Roman" pitchFamily="18" charset="0"/>
              </a:rPr>
              <a:t>Both </a:t>
            </a:r>
            <a:r>
              <a:rPr lang="en-US" sz="1200" b="1" dirty="0" smtClean="0">
                <a:latin typeface="Times New Roman" pitchFamily="18" charset="0"/>
                <a:cs typeface="Times New Roman" pitchFamily="18" charset="0"/>
              </a:rPr>
              <a:t>possibilities seem to be logical. To explain the appearance of an underwater world, it might be easier to explain it by something that is realistic; and that might be that the wind is able to produce illusions on the water. With its pressure, the wind "would waken the appearance of a city". From what is known of the "wind" from the last two cantos, it became clear that the wind is something that plays the role of a Creator. Whether the wind creates real things or illusions does not seem to be that important. </a:t>
            </a:r>
            <a:r>
              <a:rPr lang="en-US" sz="1200" b="1" dirty="0" smtClean="0">
                <a:latin typeface="Times New Roman" pitchFamily="18" charset="0"/>
                <a:cs typeface="Times New Roman" pitchFamily="18" charset="0"/>
              </a:rPr>
              <a:t>Baiae’s bay </a:t>
            </a:r>
            <a:r>
              <a:rPr lang="en-US" sz="1200" b="1" dirty="0" smtClean="0">
                <a:latin typeface="Times New Roman" pitchFamily="18" charset="0"/>
                <a:cs typeface="Times New Roman" pitchFamily="18" charset="0"/>
              </a:rPr>
              <a:t>(at the northern end of the Gulf of Naples) actually contains visible Roman ruins underwater (that have been shifted due to earthquakes.) Obviously the moss and flowers are seaweed. It appears as if the third canto shows—in comparison with the previous cantos—a turning-point. Whereas Shelley had accepted death and changes in life in the first and second canto, he now turns to "wistful reminiscence [, recalls] an alternative possibility of transcendence". From line 26 to line 36 he gives an image of nature. But if we look closer at line 36, we realise that the sentence is not what it appears to be at first sight, because it obviously means, so sweet that one feels faint in describing them. This shows that the idyllic picture is not what it seems to be and that the harmony will certainly soon be destroyed. A few lines later, Shelley suddenly talks about "fear" </a:t>
            </a:r>
            <a:r>
              <a:rPr lang="en-US" sz="1200" b="1" dirty="0" smtClean="0">
                <a:latin typeface="Times New Roman" pitchFamily="18" charset="0"/>
                <a:cs typeface="Times New Roman" pitchFamily="18" charset="0"/>
              </a:rPr>
              <a:t>. </a:t>
            </a:r>
            <a:r>
              <a:rPr lang="en-US" sz="1200" b="1" dirty="0" smtClean="0">
                <a:latin typeface="Times New Roman" pitchFamily="18" charset="0"/>
                <a:cs typeface="Times New Roman" pitchFamily="18" charset="0"/>
              </a:rPr>
              <a:t>This again shows the influence of the west wind which announces the change of the season. </a:t>
            </a:r>
          </a:p>
          <a:p>
            <a:endParaRPr lang="en-US" sz="1200" b="1" dirty="0" smtClean="0">
              <a:latin typeface="Times New Roman" pitchFamily="18" charset="0"/>
              <a:cs typeface="Times New Roman" pitchFamily="18" charset="0"/>
            </a:endParaRPr>
          </a:p>
          <a:p>
            <a:endParaRPr lang="en-IN" sz="1200" b="1" dirty="0" smtClean="0">
              <a:latin typeface="Times New Roman" pitchFamily="18" charset="0"/>
              <a:cs typeface="Times New Roman" pitchFamily="18" charset="0"/>
            </a:endParaRPr>
          </a:p>
        </p:txBody>
      </p:sp>
    </p:spTree>
    <p:extLst>
      <p:ext uri="{BB962C8B-B14F-4D97-AF65-F5344CB8AC3E}">
        <p14:creationId xmlns:p14="http://schemas.microsoft.com/office/powerpoint/2010/main" xmlns="" val="320542024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Boardroom">
  <a:themeElements>
    <a:clrScheme name="Ion Boardroom">
      <a:dk1>
        <a:sysClr val="windowText" lastClr="000000"/>
      </a:dk1>
      <a:lt1>
        <a:sysClr val="window" lastClr="FFFFFF"/>
      </a:lt1>
      <a:dk2>
        <a:srgbClr val="3B3059"/>
      </a:dk2>
      <a:lt2>
        <a:srgbClr val="EBEBEB"/>
      </a:lt2>
      <a:accent1>
        <a:srgbClr val="B31166"/>
      </a:accent1>
      <a:accent2>
        <a:srgbClr val="E33D6F"/>
      </a:accent2>
      <a:accent3>
        <a:srgbClr val="E45F3C"/>
      </a:accent3>
      <a:accent4>
        <a:srgbClr val="E9943A"/>
      </a:accent4>
      <a:accent5>
        <a:srgbClr val="9B6BF2"/>
      </a:accent5>
      <a:accent6>
        <a:srgbClr val="D53DD0"/>
      </a:accent6>
      <a:hlink>
        <a:srgbClr val="8F8F8F"/>
      </a:hlink>
      <a:folHlink>
        <a:srgbClr val="A5A5A5"/>
      </a:folHlink>
    </a:clrScheme>
    <a:fontScheme name="Ion Boardroom">
      <a:majorFont>
        <a:latin typeface="Century Gothic"/>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Boardroom">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24000"/>
                <a:satMod val="148000"/>
                <a:lumMod val="124000"/>
              </a:schemeClr>
            </a:gs>
            <a:gs pos="100000">
              <a:schemeClr val="phClr">
                <a:shade val="76000"/>
                <a:hueMod val="89000"/>
                <a:satMod val="164000"/>
                <a:lumMod val="56000"/>
              </a:schemeClr>
            </a:gs>
          </a:gsLst>
          <a:path path="circle">
            <a:fillToRect l="45000" t="65000" r="125000" b="100000"/>
          </a:path>
        </a:gradFill>
        <a:blipFill rotWithShape="1">
          <a:blip xmlns:r="http://schemas.openxmlformats.org/officeDocument/2006/relationships" r:embed="rId1">
            <a:duotone>
              <a:schemeClr val="phClr">
                <a:shade val="69000"/>
                <a:hueMod val="91000"/>
                <a:satMod val="164000"/>
                <a:lumMod val="74000"/>
              </a:schemeClr>
              <a:schemeClr val="phClr">
                <a:hueMod val="124000"/>
                <a:satMod val="140000"/>
                <a:lumMod val="142000"/>
              </a:schemeClr>
            </a:duotone>
          </a:blip>
          <a:stretch/>
        </a:blipFill>
      </a:bgFillStyleLst>
    </a:fmtScheme>
  </a:themeElements>
  <a:objectDefaults/>
  <a:extraClrSchemeLst/>
  <a:extLst>
    <a:ext uri="{05A4C25C-085E-4340-85A3-A5531E510DB2}">
      <thm15:themeFamily xmlns:thm15="http://schemas.microsoft.com/office/thememl/2012/main" xmlns="" name="Ion Boardroom" id="{FC33163D-4339-46B1-8EED-24C834239D99}" vid="{B8502691-933B-45FE-8764-BA278511EF27}"/>
    </a:ext>
  </a:extLst>
</a:theme>
</file>

<file path=docProps/app.xml><?xml version="1.0" encoding="utf-8"?>
<Properties xmlns="http://schemas.openxmlformats.org/officeDocument/2006/extended-properties" xmlns:vt="http://schemas.openxmlformats.org/officeDocument/2006/docPropsVTypes">
  <Template>Ion Boardroom</Template>
  <TotalTime>364</TotalTime>
  <Words>13203</Words>
  <Application>Microsoft Office PowerPoint</Application>
  <PresentationFormat>Custom</PresentationFormat>
  <Paragraphs>348</Paragraphs>
  <Slides>52</Slides>
  <Notes>0</Notes>
  <HiddenSlides>0</HiddenSlides>
  <MMClips>0</MMClips>
  <ScaleCrop>false</ScaleCrop>
  <HeadingPairs>
    <vt:vector size="4" baseType="variant">
      <vt:variant>
        <vt:lpstr>Theme</vt:lpstr>
      </vt:variant>
      <vt:variant>
        <vt:i4>1</vt:i4>
      </vt:variant>
      <vt:variant>
        <vt:lpstr>Slide Titles</vt:lpstr>
      </vt:variant>
      <vt:variant>
        <vt:i4>52</vt:i4>
      </vt:variant>
    </vt:vector>
  </HeadingPairs>
  <TitlesOfParts>
    <vt:vector size="53" baseType="lpstr">
      <vt:lpstr>Ion Boardroom</vt:lpstr>
      <vt:lpstr>welcome</vt:lpstr>
      <vt:lpstr>ODE TO THE WEST WIND BY SHELLEY</vt:lpstr>
      <vt:lpstr>INTRODUCTION OF THE POEM</vt:lpstr>
      <vt:lpstr>“Ode to the West Wind” Themes </vt:lpstr>
      <vt:lpstr>Poetry and Rebirth</vt:lpstr>
      <vt:lpstr>General</vt:lpstr>
      <vt:lpstr>Interpretation of the poem</vt:lpstr>
      <vt:lpstr>Second Canto </vt:lpstr>
      <vt:lpstr>Third Canto </vt:lpstr>
      <vt:lpstr>Fourth Canto </vt:lpstr>
      <vt:lpstr>Fifth Canto </vt:lpstr>
      <vt:lpstr>Conclusion</vt:lpstr>
      <vt:lpstr>Lines 32-36  </vt:lpstr>
      <vt:lpstr>Lines 37-38  </vt:lpstr>
      <vt:lpstr>Lines 39-41  </vt:lpstr>
      <vt:lpstr>Lines 42-44 </vt:lpstr>
      <vt:lpstr>Lines 45-49  </vt:lpstr>
      <vt:lpstr>Line 50-51  </vt:lpstr>
      <vt:lpstr>Lines 52-55  </vt:lpstr>
      <vt:lpstr>Lines 56-57  </vt:lpstr>
      <vt:lpstr>Lines 58-63  </vt:lpstr>
      <vt:lpstr>Lines 64-66  </vt:lpstr>
      <vt:lpstr>Lines 67-69</vt:lpstr>
      <vt:lpstr>Lines 70-72 </vt:lpstr>
      <vt:lpstr>Lines 73-76</vt:lpstr>
      <vt:lpstr>Lines 76-77  </vt:lpstr>
      <vt:lpstr>Lines 78-80</vt:lpstr>
      <vt:lpstr>Lines 81-84  </vt:lpstr>
      <vt:lpstr>Lines 88-92  </vt:lpstr>
      <vt:lpstr>Lines 93-99</vt:lpstr>
      <vt:lpstr>Lines 100-102  </vt:lpstr>
      <vt:lpstr>Lines 103-107  </vt:lpstr>
      <vt:lpstr>Lines 108-112  </vt:lpstr>
      <vt:lpstr>Lines 113-115  </vt:lpstr>
      <vt:lpstr> Lines 116-118  </vt:lpstr>
      <vt:lpstr>Lines 119-121  </vt:lpstr>
      <vt:lpstr>Lines 122-124  </vt:lpstr>
      <vt:lpstr>Lines 125-127  </vt:lpstr>
      <vt:lpstr>Lines 128-131  </vt:lpstr>
      <vt:lpstr>Lines 132-135 </vt:lpstr>
      <vt:lpstr>Lines 136-141  </vt:lpstr>
      <vt:lpstr>Lines 136-141  </vt:lpstr>
      <vt:lpstr>Lines 142-148  </vt:lpstr>
      <vt:lpstr>Lines 149-151  </vt:lpstr>
      <vt:lpstr>Lines 152-153  </vt:lpstr>
      <vt:lpstr>Lines 154-164  </vt:lpstr>
      <vt:lpstr>Lines 165-167 </vt:lpstr>
      <vt:lpstr>Lines 168-171  </vt:lpstr>
      <vt:lpstr>Lines 172-177  </vt:lpstr>
      <vt:lpstr>Lines 178-181  </vt:lpstr>
      <vt:lpstr>Lines 186-189  </vt:lpstr>
      <vt:lpstr>Lines 190-193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ARTICLES</dc:title>
  <dc:creator>DL</dc:creator>
  <cp:lastModifiedBy>DELL</cp:lastModifiedBy>
  <cp:revision>105</cp:revision>
  <dcterms:created xsi:type="dcterms:W3CDTF">2019-03-06T09:43:07Z</dcterms:created>
  <dcterms:modified xsi:type="dcterms:W3CDTF">2020-05-23T15:48:02Z</dcterms:modified>
</cp:coreProperties>
</file>