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45"/>
  </p:notesMasterIdLst>
  <p:handoutMasterIdLst>
    <p:handoutMasterId r:id="rId46"/>
  </p:handoutMasterIdLst>
  <p:sldIdLst>
    <p:sldId id="256" r:id="rId2"/>
    <p:sldId id="259" r:id="rId3"/>
    <p:sldId id="260" r:id="rId4"/>
    <p:sldId id="263" r:id="rId5"/>
    <p:sldId id="261" r:id="rId6"/>
    <p:sldId id="276" r:id="rId7"/>
    <p:sldId id="277" r:id="rId8"/>
    <p:sldId id="265" r:id="rId9"/>
    <p:sldId id="300" r:id="rId10"/>
    <p:sldId id="278" r:id="rId11"/>
    <p:sldId id="282" r:id="rId12"/>
    <p:sldId id="264" r:id="rId13"/>
    <p:sldId id="266" r:id="rId14"/>
    <p:sldId id="262" r:id="rId15"/>
    <p:sldId id="267" r:id="rId16"/>
    <p:sldId id="268" r:id="rId17"/>
    <p:sldId id="272" r:id="rId18"/>
    <p:sldId id="273" r:id="rId19"/>
    <p:sldId id="274" r:id="rId20"/>
    <p:sldId id="269" r:id="rId21"/>
    <p:sldId id="270" r:id="rId22"/>
    <p:sldId id="275" r:id="rId23"/>
    <p:sldId id="296" r:id="rId24"/>
    <p:sldId id="271" r:id="rId25"/>
    <p:sldId id="279" r:id="rId26"/>
    <p:sldId id="281" r:id="rId27"/>
    <p:sldId id="284" r:id="rId28"/>
    <p:sldId id="285" r:id="rId29"/>
    <p:sldId id="280" r:id="rId30"/>
    <p:sldId id="283" r:id="rId31"/>
    <p:sldId id="286" r:id="rId32"/>
    <p:sldId id="287" r:id="rId33"/>
    <p:sldId id="288" r:id="rId34"/>
    <p:sldId id="289" r:id="rId35"/>
    <p:sldId id="290" r:id="rId36"/>
    <p:sldId id="291" r:id="rId37"/>
    <p:sldId id="292" r:id="rId38"/>
    <p:sldId id="293" r:id="rId39"/>
    <p:sldId id="294" r:id="rId40"/>
    <p:sldId id="295" r:id="rId41"/>
    <p:sldId id="297" r:id="rId42"/>
    <p:sldId id="29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EA5C8D-AB4E-486B-A4E3-88F995245245}" type="datetimeFigureOut">
              <a:rPr lang="en-US" smtClean="0"/>
              <a:t>3/3/2019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ta-IN" smtClean="0"/>
              <a:t>தமிழ்ச் செம்மொழி வரலாறு</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444000-BC06-4B4A-948D-4010D8FA47F6}" type="slidenum">
              <a:rPr lang="en-US" smtClean="0"/>
              <a:t>‹#›</a:t>
            </a:fld>
            <a:endParaRPr lang="en-US"/>
          </a:p>
        </p:txBody>
      </p:sp>
    </p:spTree>
    <p:extLst>
      <p:ext uri="{BB962C8B-B14F-4D97-AF65-F5344CB8AC3E}">
        <p14:creationId xmlns:p14="http://schemas.microsoft.com/office/powerpoint/2010/main" val="24973589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BD389-8702-465B-BD36-EF87BEAC170E}" type="datetimeFigureOut">
              <a:rPr lang="en-US" smtClean="0"/>
              <a:t>3/3/2019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ta-IN" smtClean="0"/>
              <a:t>தமிழ்ச் செம்மொழி வரலாறு</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84964-06EB-4FB4-8F4E-169BBD21FAC7}" type="slidenum">
              <a:rPr lang="en-US" smtClean="0"/>
              <a:t>‹#›</a:t>
            </a:fld>
            <a:endParaRPr lang="en-US"/>
          </a:p>
        </p:txBody>
      </p:sp>
    </p:spTree>
    <p:extLst>
      <p:ext uri="{BB962C8B-B14F-4D97-AF65-F5344CB8AC3E}">
        <p14:creationId xmlns:p14="http://schemas.microsoft.com/office/powerpoint/2010/main" val="7268007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B84964-06EB-4FB4-8F4E-169BBD21FAC7}" type="slidenum">
              <a:rPr lang="en-US" smtClean="0"/>
              <a:t>1</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Tree>
    <p:extLst>
      <p:ext uri="{BB962C8B-B14F-4D97-AF65-F5344CB8AC3E}">
        <p14:creationId xmlns:p14="http://schemas.microsoft.com/office/powerpoint/2010/main" val="64563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B84964-06EB-4FB4-8F4E-169BBD21FAC7}" type="slidenum">
              <a:rPr lang="en-US" smtClean="0"/>
              <a:t>2</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Tree>
    <p:extLst>
      <p:ext uri="{BB962C8B-B14F-4D97-AF65-F5344CB8AC3E}">
        <p14:creationId xmlns:p14="http://schemas.microsoft.com/office/powerpoint/2010/main" val="199521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B84964-06EB-4FB4-8F4E-169BBD21FAC7}" type="slidenum">
              <a:rPr lang="en-US" smtClean="0"/>
              <a:t>3</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Tree>
    <p:extLst>
      <p:ext uri="{BB962C8B-B14F-4D97-AF65-F5344CB8AC3E}">
        <p14:creationId xmlns:p14="http://schemas.microsoft.com/office/powerpoint/2010/main" val="129063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ta-IN" smtClean="0"/>
              <a:t>தமிழ்ச் செம்மொழி வரலாறு</a:t>
            </a:r>
            <a:endParaRPr lang="en-US"/>
          </a:p>
        </p:txBody>
      </p:sp>
      <p:sp>
        <p:nvSpPr>
          <p:cNvPr id="5" name="Slide Number Placeholder 4"/>
          <p:cNvSpPr>
            <a:spLocks noGrp="1"/>
          </p:cNvSpPr>
          <p:nvPr>
            <p:ph type="sldNum" sz="quarter" idx="11"/>
          </p:nvPr>
        </p:nvSpPr>
        <p:spPr/>
        <p:txBody>
          <a:bodyPr/>
          <a:lstStyle/>
          <a:p>
            <a:fld id="{D1B84964-06EB-4FB4-8F4E-169BBD21FAC7}" type="slidenum">
              <a:rPr lang="en-US" smtClean="0"/>
              <a:t>5</a:t>
            </a:fld>
            <a:endParaRPr lang="en-US"/>
          </a:p>
        </p:txBody>
      </p:sp>
    </p:spTree>
    <p:extLst>
      <p:ext uri="{BB962C8B-B14F-4D97-AF65-F5344CB8AC3E}">
        <p14:creationId xmlns:p14="http://schemas.microsoft.com/office/powerpoint/2010/main" val="402367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Footer Placeholder 3"/>
          <p:cNvSpPr>
            <a:spLocks noGrp="1"/>
          </p:cNvSpPr>
          <p:nvPr>
            <p:ph type="ftr" sz="quarter" idx="10"/>
          </p:nvPr>
        </p:nvSpPr>
        <p:spPr/>
        <p:txBody>
          <a:bodyPr/>
          <a:lstStyle/>
          <a:p>
            <a:r>
              <a:rPr lang="ta-IN" smtClean="0"/>
              <a:t>தமிழ்ச் செம்மொழி வரலாறு</a:t>
            </a:r>
            <a:endParaRPr lang="en-US"/>
          </a:p>
        </p:txBody>
      </p:sp>
      <p:sp>
        <p:nvSpPr>
          <p:cNvPr id="5" name="Slide Number Placeholder 4"/>
          <p:cNvSpPr>
            <a:spLocks noGrp="1"/>
          </p:cNvSpPr>
          <p:nvPr>
            <p:ph type="sldNum" sz="quarter" idx="11"/>
          </p:nvPr>
        </p:nvSpPr>
        <p:spPr/>
        <p:txBody>
          <a:bodyPr/>
          <a:lstStyle/>
          <a:p>
            <a:fld id="{D1B84964-06EB-4FB4-8F4E-169BBD21FAC7}" type="slidenum">
              <a:rPr lang="en-US" smtClean="0"/>
              <a:t>30</a:t>
            </a:fld>
            <a:endParaRPr lang="en-US"/>
          </a:p>
        </p:txBody>
      </p:sp>
    </p:spTree>
    <p:extLst>
      <p:ext uri="{BB962C8B-B14F-4D97-AF65-F5344CB8AC3E}">
        <p14:creationId xmlns:p14="http://schemas.microsoft.com/office/powerpoint/2010/main" val="2172372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A02B87AC-E292-4385-B73B-9A2963D4C5B1}" type="datetime1">
              <a:rPr lang="en-US" smtClean="0"/>
              <a:t>3/3/2019</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r>
              <a:rPr lang="ta-IN" smtClean="0"/>
              <a:t>தமிழ்ச் செம்மொழி வரலாறு</a:t>
            </a:r>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8C2A71A-C818-4DEE-9C1A-4DBC86E853D1}"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095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057F7-DF51-4907-BC34-233A3DF80DE3}"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2044599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A77B16-E2AD-491E-9E0C-D6221F6AE059}"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3452530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D23E6-0581-4FF0-8AAD-3D1EB418E0D2}"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85291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0F612-4EE7-4A45-921B-5D65795B7A79}"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637595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370E921-CC84-4BC7-9DE2-1A0B15F18330}" type="datetime1">
              <a:rPr lang="en-US" smtClean="0"/>
              <a:t>3/3/2019</a:t>
            </a:fld>
            <a:endParaRPr lang="en-US"/>
          </a:p>
        </p:txBody>
      </p:sp>
      <p:sp>
        <p:nvSpPr>
          <p:cNvPr id="4" name="Footer Placeholder 3"/>
          <p:cNvSpPr>
            <a:spLocks noGrp="1"/>
          </p:cNvSpPr>
          <p:nvPr>
            <p:ph type="ftr" sz="quarter" idx="11"/>
          </p:nvPr>
        </p:nvSpPr>
        <p:spPr/>
        <p:txBody>
          <a:bodyPr/>
          <a:lstStyle/>
          <a:p>
            <a:r>
              <a:rPr lang="ta-IN" smtClean="0"/>
              <a:t>தமிழ்ச் செம்மொழி வரலாறு</a:t>
            </a:r>
            <a:endParaRPr lang="en-US"/>
          </a:p>
        </p:txBody>
      </p:sp>
      <p:sp>
        <p:nvSpPr>
          <p:cNvPr id="5" name="Slide Number Placeholder 4"/>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1860377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C9E73DB-39AC-49D6-B9C4-FDEB625B0FD5}" type="datetime1">
              <a:rPr lang="en-US" smtClean="0"/>
              <a:t>3/3/2019</a:t>
            </a:fld>
            <a:endParaRPr lang="en-US"/>
          </a:p>
        </p:txBody>
      </p:sp>
      <p:sp>
        <p:nvSpPr>
          <p:cNvPr id="4" name="Footer Placeholder 3"/>
          <p:cNvSpPr>
            <a:spLocks noGrp="1"/>
          </p:cNvSpPr>
          <p:nvPr>
            <p:ph type="ftr" sz="quarter" idx="11"/>
          </p:nvPr>
        </p:nvSpPr>
        <p:spPr/>
        <p:txBody>
          <a:bodyPr/>
          <a:lstStyle/>
          <a:p>
            <a:r>
              <a:rPr lang="ta-IN" smtClean="0"/>
              <a:t>தமிழ்ச் செம்மொழி வரலாறு</a:t>
            </a:r>
            <a:endParaRPr lang="en-US"/>
          </a:p>
        </p:txBody>
      </p:sp>
      <p:sp>
        <p:nvSpPr>
          <p:cNvPr id="5" name="Slide Number Placeholder 4"/>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68653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DD150-963A-40FF-96E1-E77736BAAFE9}" type="datetime1">
              <a:rPr lang="en-US" smtClean="0"/>
              <a:t>3/3/2019</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
        <p:nvSpPr>
          <p:cNvPr id="6" name="Slide Number Placeholder 5"/>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718178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346F5-622F-4B93-99E6-AA9C822D7D2D}" type="datetime1">
              <a:rPr lang="en-US" smtClean="0"/>
              <a:t>3/3/2019</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
        <p:nvSpPr>
          <p:cNvPr id="6" name="Slide Number Placeholder 5"/>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104033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6249F0-9CCB-477F-B862-CD5C6E3723BD}" type="datetime1">
              <a:rPr lang="en-US" smtClean="0"/>
              <a:t>3/3/2019</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
        <p:nvSpPr>
          <p:cNvPr id="6" name="Slide Number Placeholder 5"/>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123813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2B1C3C-826D-43D7-9159-7F341930BA71}" type="datetime1">
              <a:rPr lang="en-US" smtClean="0"/>
              <a:t>3/3/2019</a:t>
            </a:fld>
            <a:endParaRPr lang="en-US"/>
          </a:p>
        </p:txBody>
      </p:sp>
      <p:sp>
        <p:nvSpPr>
          <p:cNvPr id="5" name="Footer Placeholder 4"/>
          <p:cNvSpPr>
            <a:spLocks noGrp="1"/>
          </p:cNvSpPr>
          <p:nvPr>
            <p:ph type="ftr" sz="quarter" idx="11"/>
          </p:nvPr>
        </p:nvSpPr>
        <p:spPr/>
        <p:txBody>
          <a:bodyPr/>
          <a:lstStyle/>
          <a:p>
            <a:r>
              <a:rPr lang="ta-IN" smtClean="0"/>
              <a:t>தமிழ்ச் செம்மொழி வரலாறு</a:t>
            </a:r>
            <a:endParaRPr lang="en-US"/>
          </a:p>
        </p:txBody>
      </p:sp>
      <p:sp>
        <p:nvSpPr>
          <p:cNvPr id="6" name="Slide Number Placeholder 5"/>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95735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0AF3F1-1CF8-4092-81C4-6E23BFF98FFA}"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1498368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E7F3E4-F4F6-444D-9EDD-4BC67C6D92BD}" type="datetime1">
              <a:rPr lang="en-US" smtClean="0"/>
              <a:t>3/3/2019</a:t>
            </a:fld>
            <a:endParaRPr lang="en-US"/>
          </a:p>
        </p:txBody>
      </p:sp>
      <p:sp>
        <p:nvSpPr>
          <p:cNvPr id="8" name="Footer Placeholder 7"/>
          <p:cNvSpPr>
            <a:spLocks noGrp="1"/>
          </p:cNvSpPr>
          <p:nvPr>
            <p:ph type="ftr" sz="quarter" idx="11"/>
          </p:nvPr>
        </p:nvSpPr>
        <p:spPr/>
        <p:txBody>
          <a:bodyPr/>
          <a:lstStyle/>
          <a:p>
            <a:r>
              <a:rPr lang="ta-IN" smtClean="0"/>
              <a:t>தமிழ்ச் செம்மொழி வரலாறு</a:t>
            </a:r>
            <a:endParaRPr lang="en-US"/>
          </a:p>
        </p:txBody>
      </p:sp>
      <p:sp>
        <p:nvSpPr>
          <p:cNvPr id="9" name="Slide Number Placeholder 8"/>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184704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28ECC2-328C-4009-99F6-A3EB45DA90E8}" type="datetime1">
              <a:rPr lang="en-US" smtClean="0"/>
              <a:t>3/3/2019</a:t>
            </a:fld>
            <a:endParaRPr lang="en-US"/>
          </a:p>
        </p:txBody>
      </p:sp>
      <p:sp>
        <p:nvSpPr>
          <p:cNvPr id="4" name="Footer Placeholder 3"/>
          <p:cNvSpPr>
            <a:spLocks noGrp="1"/>
          </p:cNvSpPr>
          <p:nvPr>
            <p:ph type="ftr" sz="quarter" idx="11"/>
          </p:nvPr>
        </p:nvSpPr>
        <p:spPr/>
        <p:txBody>
          <a:bodyPr/>
          <a:lstStyle/>
          <a:p>
            <a:r>
              <a:rPr lang="ta-IN" smtClean="0"/>
              <a:t>தமிழ்ச் செம்மொழி வரலாறு</a:t>
            </a:r>
            <a:endParaRPr lang="en-US"/>
          </a:p>
        </p:txBody>
      </p:sp>
      <p:sp>
        <p:nvSpPr>
          <p:cNvPr id="5" name="Slide Number Placeholder 4"/>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3807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8A00C-9369-4210-9792-025A23FF0F57}" type="datetime1">
              <a:rPr lang="en-US" smtClean="0"/>
              <a:t>3/3/2019</a:t>
            </a:fld>
            <a:endParaRPr lang="en-US"/>
          </a:p>
        </p:txBody>
      </p:sp>
      <p:sp>
        <p:nvSpPr>
          <p:cNvPr id="3" name="Footer Placeholder 2"/>
          <p:cNvSpPr>
            <a:spLocks noGrp="1"/>
          </p:cNvSpPr>
          <p:nvPr>
            <p:ph type="ftr" sz="quarter" idx="11"/>
          </p:nvPr>
        </p:nvSpPr>
        <p:spPr/>
        <p:txBody>
          <a:bodyPr/>
          <a:lstStyle/>
          <a:p>
            <a:r>
              <a:rPr lang="ta-IN" smtClean="0"/>
              <a:t>தமிழ்ச் செம்மொழி வரலாறு</a:t>
            </a:r>
            <a:endParaRPr lang="en-US"/>
          </a:p>
        </p:txBody>
      </p:sp>
      <p:sp>
        <p:nvSpPr>
          <p:cNvPr id="4" name="Slide Number Placeholder 3"/>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391404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F6BD4-7047-4E1C-B4B5-823AA90CF467}"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224013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7AF1EC-FC62-4E45-A706-3917EFEEDC75}" type="datetime1">
              <a:rPr lang="en-US" smtClean="0"/>
              <a:t>3/3/2019</a:t>
            </a:fld>
            <a:endParaRPr lang="en-US"/>
          </a:p>
        </p:txBody>
      </p:sp>
      <p:sp>
        <p:nvSpPr>
          <p:cNvPr id="6" name="Footer Placeholder 5"/>
          <p:cNvSpPr>
            <a:spLocks noGrp="1"/>
          </p:cNvSpPr>
          <p:nvPr>
            <p:ph type="ftr" sz="quarter" idx="11"/>
          </p:nvPr>
        </p:nvSpPr>
        <p:spPr/>
        <p:txBody>
          <a:bodyPr/>
          <a:lstStyle/>
          <a:p>
            <a:r>
              <a:rPr lang="ta-IN" smtClean="0"/>
              <a:t>தமிழ்ச் செம்மொழி வரலாறு</a:t>
            </a:r>
            <a:endParaRPr lang="en-US"/>
          </a:p>
        </p:txBody>
      </p:sp>
      <p:sp>
        <p:nvSpPr>
          <p:cNvPr id="7" name="Slide Number Placeholder 6"/>
          <p:cNvSpPr>
            <a:spLocks noGrp="1"/>
          </p:cNvSpPr>
          <p:nvPr>
            <p:ph type="sldNum" sz="quarter" idx="12"/>
          </p:nvPr>
        </p:nvSpPr>
        <p:spPr/>
        <p:txBody>
          <a:bodyPr/>
          <a:lstStyle/>
          <a:p>
            <a:fld id="{88C2A71A-C818-4DEE-9C1A-4DBC86E853D1}" type="slidenum">
              <a:rPr lang="en-US" smtClean="0"/>
              <a:t>‹#›</a:t>
            </a:fld>
            <a:endParaRPr lang="en-US"/>
          </a:p>
        </p:txBody>
      </p:sp>
    </p:spTree>
    <p:extLst>
      <p:ext uri="{BB962C8B-B14F-4D97-AF65-F5344CB8AC3E}">
        <p14:creationId xmlns:p14="http://schemas.microsoft.com/office/powerpoint/2010/main" val="391950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A2243B74-53B0-4ACC-8703-56F546019969}" type="datetime1">
              <a:rPr lang="en-US" smtClean="0"/>
              <a:t>3/3/2019</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r>
              <a:rPr lang="ta-IN" smtClean="0"/>
              <a:t>தமிழ்ச் செம்மொழி வரலாறு</a:t>
            </a:r>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88C2A71A-C818-4DEE-9C1A-4DBC86E853D1}" type="slidenum">
              <a:rPr lang="en-US" smtClean="0"/>
              <a:t>‹#›</a:t>
            </a:fld>
            <a:endParaRPr lang="en-US"/>
          </a:p>
        </p:txBody>
      </p:sp>
    </p:spTree>
    <p:extLst>
      <p:ext uri="{BB962C8B-B14F-4D97-AF65-F5344CB8AC3E}">
        <p14:creationId xmlns:p14="http://schemas.microsoft.com/office/powerpoint/2010/main" val="1588721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in/imgres?imgurl=https://tamilandvedas.files.wordpress.com/2018/05/58ec4-thai2binscription.jpg?w=600&amp;imgrefurl=https://tamilandvedas.com/tag/%E0%AE%95%E0%AE%B2%E0%AF%8D%E0%AE%B5%E0%AF%86%E0%AE%9F%E0%AF%8D%E0%AE%9F%E0%AF%81%E0%AE%95%E0%AE%B3%E0%AF%8D/&amp;docid=dJC4l4iXnqHbMM&amp;tbnid=VwaGcPiOetxSJM:&amp;vet=10ahUKEwjVsOCJoMPgAhVXb30KHQFzC5sQMwhGKAQwBA..i&amp;w=401&amp;h=640&amp;authuser=1&amp;bih=657&amp;biw=1366&amp;q=seppedugal,%20kalvettugal&amp;ved=0ahUKEwjVsOCJoMPgAhVXb30KHQFzC5sQMwhGKAQwBA&amp;iact=mrc&amp;uact=8" TargetMode="External"/><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10" Type="http://schemas.openxmlformats.org/officeDocument/2006/relationships/image" Target="../media/image21.jpg"/><Relationship Id="rId4" Type="http://schemas.openxmlformats.org/officeDocument/2006/relationships/image" Target="../media/image17.jpg"/><Relationship Id="rId9" Type="http://schemas.openxmlformats.org/officeDocument/2006/relationships/hyperlink" Target="https://www.google.co.in/imgres?imgurl=https://upload.wikimedia.org/wikipedia/ta/thumb/6/62/Srivaramangalam_grant.jpg/270px-Srivaramangalam_grant.jpg&amp;imgrefurl=https://ta.wikipedia.org/wiki/%E0%AE%AA%E0%AE%BE%E0%AE%A3%E0%AF%8D%E0%AE%9F%E0%AE%BF%E0%AE%AF%E0%AE%B0%E0%AF%8D_%E0%AE%9A%E0%AF%86%E0%AE%AA%E0%AF%8D%E0%AE%AA%E0%AF%87%E0%AE%9F%E0%AF%81%E0%AE%95%E0%AE%B3%E0%AF%8D&amp;docid=_BfX_1aDbt4StM&amp;tbnid=Twa2hYPZpXzeJM:&amp;vet=10ahUKEwiLjLmkoMPgAhUqgUsFHRsIDy0QMwhEKAEwAQ..i&amp;w=270&amp;h=196&amp;authuser=1&amp;bih=657&amp;biw=1366&amp;q=seppedugal,%20kalvettugal&amp;ved=0ahUKEwiLjLmkoMPgAhUqgUsFHRsIDy0QMwhEKAEwAQ&amp;iact=mrc&amp;uact=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hyperlink" Target="https://ta.wikipedia.org/wiki/%E0%AE%85%E0%AE%95%E0%AE%A8%E0%AE%BE%E0%AE%A9%E0%AF%82%E0%AE%B1%E0%AF%81" TargetMode="External"/><Relationship Id="rId13" Type="http://schemas.openxmlformats.org/officeDocument/2006/relationships/hyperlink" Target="https://ta.wikipedia.org/wiki/%E0%AE%AA%E0%AF%86%E0%AE%B0%E0%AF%81%E0%AE%AE%E0%AF%8D%E0%AE%AA%E0%AE%BE%E0%AE%A3%E0%AE%BE%E0%AE%B1%E0%AF%8D%E0%AE%B1%E0%AF%81%E0%AE%AA%E0%AF%8D%E0%AE%AA%E0%AE%9F%E0%AF%88" TargetMode="External"/><Relationship Id="rId18" Type="http://schemas.openxmlformats.org/officeDocument/2006/relationships/hyperlink" Target="https://ta.wikipedia.org/wiki/%E0%AE%AA%E0%AE%9F%E0%AF%8D%E0%AE%9F%E0%AE%BF%E0%AE%A9%E0%AE%AA%E0%AF%8D%E0%AE%AA%E0%AE%BE%E0%AE%B2%E0%AF%88" TargetMode="External"/><Relationship Id="rId26" Type="http://schemas.openxmlformats.org/officeDocument/2006/relationships/hyperlink" Target="https://ta.wikipedia.org/wiki/%E0%AE%90%E0%AE%A8%E0%AF%8D%E0%AE%A4%E0%AE%BF%E0%AE%A3%E0%AF%88_%E0%AE%90%E0%AE%AE%E0%AF%8D%E0%AE%AA%E0%AE%A4%E0%AF%81" TargetMode="External"/><Relationship Id="rId3" Type="http://schemas.openxmlformats.org/officeDocument/2006/relationships/hyperlink" Target="https://ta.wikipedia.org/wiki/%E0%AE%95%E0%AF%81%E0%AE%B1%E0%AF%81%E0%AE%A8%E0%AF%8D%E0%AE%A4%E0%AF%8A%E0%AE%95%E0%AF%88" TargetMode="External"/><Relationship Id="rId21" Type="http://schemas.openxmlformats.org/officeDocument/2006/relationships/hyperlink" Target="https://ta.wikipedia.org/wiki/%E0%AE%A8%E0%AE%BE%E0%AE%A9%E0%AF%8D%E0%AE%AE%E0%AE%A3%E0%AE%BF%E0%AE%95%E0%AF%8D%E0%AE%95%E0%AE%9F%E0%AE%BF%E0%AE%95%E0%AF%88" TargetMode="External"/><Relationship Id="rId34" Type="http://schemas.openxmlformats.org/officeDocument/2006/relationships/hyperlink" Target="https://ta.wikipedia.org/wiki/%E0%AE%86%E0%AE%9A%E0%AE%BE%E0%AE%B0%E0%AE%95%E0%AF%8D%E0%AE%95%E0%AF%8B%E0%AE%B5%E0%AF%88" TargetMode="External"/><Relationship Id="rId7" Type="http://schemas.openxmlformats.org/officeDocument/2006/relationships/hyperlink" Target="https://ta.wikipedia.org/wiki/%E0%AE%95%E0%AE%B2%E0%AE%BF%E0%AE%A4%E0%AF%8D%E0%AE%A4%E0%AF%8A%E0%AE%95%E0%AF%88" TargetMode="External"/><Relationship Id="rId12" Type="http://schemas.openxmlformats.org/officeDocument/2006/relationships/hyperlink" Target="https://ta.wikipedia.org/wiki/%E0%AE%9A%E0%AE%BF%E0%AE%B1%E0%AF%81%E0%AE%AA%E0%AE%BE%E0%AE%A3%E0%AE%BE%E0%AE%B1%E0%AF%8D%E0%AE%B1%E0%AF%81%E0%AE%AA%E0%AF%8D%E0%AE%AA%E0%AE%9F%E0%AF%88" TargetMode="External"/><Relationship Id="rId17" Type="http://schemas.openxmlformats.org/officeDocument/2006/relationships/hyperlink" Target="https://ta.wikipedia.org/wiki/%E0%AE%95%E0%AF%81%E0%AE%B1%E0%AE%BF%E0%AE%9E%E0%AF%8D%E0%AE%9A%E0%AE%BF%E0%AE%AA%E0%AF%8D%E0%AE%AA%E0%AE%BE%E0%AE%9F%E0%AF%8D%E0%AE%9F%E0%AF%81" TargetMode="External"/><Relationship Id="rId25" Type="http://schemas.openxmlformats.org/officeDocument/2006/relationships/hyperlink" Target="https://ta.wikipedia.org/wiki/%E0%AE%95%E0%AE%B3%E0%AE%B5%E0%AE%B4%E0%AE%BF_%E0%AE%A8%E0%AE%BE%E0%AE%B1%E0%AF%8D%E0%AE%AA%E0%AE%A4%E0%AF%81" TargetMode="External"/><Relationship Id="rId33" Type="http://schemas.openxmlformats.org/officeDocument/2006/relationships/hyperlink" Target="https://ta.wikipedia.org/wiki/%E0%AE%A4%E0%AE%BF%E0%AE%B0%E0%AE%BF%E0%AE%95%E0%AE%9F%E0%AF%81%E0%AE%95%E0%AE%AE%E0%AF%8D" TargetMode="External"/><Relationship Id="rId2" Type="http://schemas.openxmlformats.org/officeDocument/2006/relationships/hyperlink" Target="https://ta.wikipedia.org/wiki/%E0%AE%A8%E0%AE%B1%E0%AF%8D%E0%AE%B1%E0%AE%BF%E0%AE%A3%E0%AF%88" TargetMode="External"/><Relationship Id="rId16" Type="http://schemas.openxmlformats.org/officeDocument/2006/relationships/hyperlink" Target="https://ta.wikipedia.org/wiki/%E0%AE%A8%E0%AF%86%E0%AE%9F%E0%AF%81%E0%AE%A8%E0%AE%B2%E0%AF%8D%E0%AE%B5%E0%AE%BE%E0%AE%9F%E0%AF%88" TargetMode="External"/><Relationship Id="rId20" Type="http://schemas.openxmlformats.org/officeDocument/2006/relationships/hyperlink" Target="https://ta.wikipedia.org/wiki/%E0%AE%A8%E0%AE%BE%E0%AE%B2%E0%AE%9F%E0%AE%BF%E0%AE%AF%E0%AE%BE%E0%AE%B0%E0%AF%8D" TargetMode="External"/><Relationship Id="rId29" Type="http://schemas.openxmlformats.org/officeDocument/2006/relationships/hyperlink" Target="https://ta.wikipedia.org/wiki/%E0%AE%A4%E0%AE%BF%E0%AE%A3%E0%AF%88%E0%AE%AE%E0%AE%BE%E0%AE%B2%E0%AF%88_%E0%AE%A8%E0%AF%82%E0%AE%B1%E0%AF%8D%E0%AE%B1%E0%AF%88%E0%AE%AE%E0%AF%8D%E0%AE%AA%E0%AE%A4%E0%AF%81" TargetMode="External"/><Relationship Id="rId1" Type="http://schemas.openxmlformats.org/officeDocument/2006/relationships/slideLayout" Target="../slideLayouts/slideLayout2.xml"/><Relationship Id="rId6" Type="http://schemas.openxmlformats.org/officeDocument/2006/relationships/hyperlink" Target="https://ta.wikipedia.org/wiki/%E0%AE%AA%E0%AE%B0%E0%AE%BF%E0%AE%AA%E0%AE%BE%E0%AE%9F%E0%AE%B2%E0%AF%8D" TargetMode="External"/><Relationship Id="rId11" Type="http://schemas.openxmlformats.org/officeDocument/2006/relationships/hyperlink" Target="https://ta.wikipedia.org/wiki/%E0%AE%AA%E0%AF%8A%E0%AE%B0%E0%AF%81%E0%AE%A8%E0%AE%B0%E0%AE%BE%E0%AE%B1%E0%AF%8D%E0%AE%B1%E0%AF%81%E0%AE%AA%E0%AF%8D%E0%AE%AA%E0%AE%9F%E0%AF%88" TargetMode="External"/><Relationship Id="rId24" Type="http://schemas.openxmlformats.org/officeDocument/2006/relationships/hyperlink" Target="https://ta.wikipedia.org/wiki/%E0%AE%95%E0%AE%BE%E0%AE%B0%E0%AF%8D_%E0%AE%A8%E0%AE%BE%E0%AE%B1%E0%AF%8D%E0%AE%AA%E0%AE%A4%E0%AF%81" TargetMode="External"/><Relationship Id="rId32" Type="http://schemas.openxmlformats.org/officeDocument/2006/relationships/hyperlink" Target="https://ta.wikipedia.org/wiki/%E0%AE%A4%E0%AE%BF%E0%AE%B0%E0%AF%81%E0%AE%95%E0%AF%8D%E0%AE%95%E0%AF%81%E0%AE%B1%E0%AE%B3%E0%AF%8D" TargetMode="External"/><Relationship Id="rId37" Type="http://schemas.openxmlformats.org/officeDocument/2006/relationships/hyperlink" Target="https://ta.wikipedia.org/wiki/%E0%AE%95%E0%AF%88%E0%AE%A8%E0%AF%8D%E0%AE%A8%E0%AE%BF%E0%AE%B2%E0%AF%88" TargetMode="External"/><Relationship Id="rId5" Type="http://schemas.openxmlformats.org/officeDocument/2006/relationships/hyperlink" Target="https://ta.wikipedia.org/wiki/%E0%AE%AA%E0%AE%A4%E0%AE%BF%E0%AE%B1%E0%AF%8D%E0%AE%B1%E0%AF%81%E0%AE%AA%E0%AF%8D%E0%AE%AA%E0%AE%A4%E0%AF%8D%E0%AE%A4%E0%AF%81" TargetMode="External"/><Relationship Id="rId15" Type="http://schemas.openxmlformats.org/officeDocument/2006/relationships/hyperlink" Target="https://ta.wikipedia.org/wiki/%E0%AE%AE%E0%AE%A4%E0%AF%81%E0%AE%B0%E0%AF%88%E0%AE%95%E0%AF%8D%E0%AE%95%E0%AE%BE%E0%AE%9E%E0%AF%8D%E0%AE%9A%E0%AE%BF" TargetMode="External"/><Relationship Id="rId23" Type="http://schemas.openxmlformats.org/officeDocument/2006/relationships/hyperlink" Target="https://ta.wikipedia.org/wiki/%E0%AE%87%E0%AE%A9%E0%AE%BF%E0%AE%AF%E0%AE%B5%E0%AF%88_%E0%AE%A8%E0%AE%BE%E0%AE%B1%E0%AF%8D%E0%AE%AA%E0%AE%A4%E0%AF%81" TargetMode="External"/><Relationship Id="rId28" Type="http://schemas.openxmlformats.org/officeDocument/2006/relationships/hyperlink" Target="https://ta.wikipedia.org/wiki/%E0%AE%A4%E0%AE%BF%E0%AE%A3%E0%AF%88%E0%AE%AE%E0%AF%8A%E0%AE%B4%E0%AE%BF_%E0%AE%90%E0%AE%AE%E0%AF%8D%E0%AE%AA%E0%AE%A4%E0%AF%81" TargetMode="External"/><Relationship Id="rId36" Type="http://schemas.openxmlformats.org/officeDocument/2006/relationships/hyperlink" Target="https://ta.wikipedia.org/wiki/%E0%AE%8F%E0%AE%B2%E0%AE%BE%E0%AE%A4%E0%AE%BF" TargetMode="External"/><Relationship Id="rId10" Type="http://schemas.openxmlformats.org/officeDocument/2006/relationships/hyperlink" Target="https://ta.wikipedia.org/wiki/%E0%AE%A4%E0%AE%BF%E0%AE%B0%E0%AF%81%E0%AE%AE%E0%AF%81%E0%AE%B0%E0%AF%81%E0%AE%95%E0%AE%BE%E0%AE%B1%E0%AF%8D%E0%AE%B1%E0%AF%81%E0%AE%AA%E0%AF%8D%E0%AE%AA%E0%AE%9F%E0%AF%88" TargetMode="External"/><Relationship Id="rId19" Type="http://schemas.openxmlformats.org/officeDocument/2006/relationships/hyperlink" Target="https://ta.wikipedia.org/wiki/%E0%AE%AE%E0%AE%B2%E0%AF%88%E0%AE%AA%E0%AE%9F%E0%AF%81%E0%AE%95%E0%AE%9F%E0%AE%BE%E0%AE%AE%E0%AF%8D" TargetMode="External"/><Relationship Id="rId31" Type="http://schemas.openxmlformats.org/officeDocument/2006/relationships/hyperlink" Target="https://ta.wikipedia.org/wiki/%E0%AE%9A%E0%AE%BF%E0%AE%B1%E0%AF%81%E0%AE%AA%E0%AE%9E%E0%AF%8D%E0%AE%9A%E0%AE%AE%E0%AF%82%E0%AE%B2%E0%AE%AE%E0%AF%8D" TargetMode="External"/><Relationship Id="rId4" Type="http://schemas.openxmlformats.org/officeDocument/2006/relationships/hyperlink" Target="https://ta.wikipedia.org/wiki/%E0%AE%90%E0%AE%99%E0%AF%8D%E0%AE%95%E0%AF%81%E0%AE%B1%E0%AF%81%E0%AE%A8%E0%AF%82%E0%AE%B1%E0%AF%81" TargetMode="External"/><Relationship Id="rId9" Type="http://schemas.openxmlformats.org/officeDocument/2006/relationships/hyperlink" Target="https://ta.wikipedia.org/wiki/%E0%AE%AA%E0%AF%81%E0%AE%B1%E0%AE%A8%E0%AE%BE%E0%AE%A9%E0%AF%82%E0%AE%B1%E0%AF%81" TargetMode="External"/><Relationship Id="rId14" Type="http://schemas.openxmlformats.org/officeDocument/2006/relationships/hyperlink" Target="https://ta.wikipedia.org/wiki/%E0%AE%AE%E0%AF%81%E0%AE%B2%E0%AF%8D%E0%AE%B2%E0%AF%88%E0%AE%AA%E0%AF%8D%E0%AE%AA%E0%AE%BE%E0%AE%9F%E0%AF%8D%E0%AE%9F%E0%AF%81" TargetMode="External"/><Relationship Id="rId22" Type="http://schemas.openxmlformats.org/officeDocument/2006/relationships/hyperlink" Target="https://ta.wikipedia.org/wiki/%E0%AE%87%E0%AE%A9%E0%AF%8D%E0%AE%A9%E0%AE%BE_%E0%AE%A8%E0%AE%BE%E0%AE%B1%E0%AF%8D%E0%AE%AA%E0%AE%A4%E0%AF%81" TargetMode="External"/><Relationship Id="rId27" Type="http://schemas.openxmlformats.org/officeDocument/2006/relationships/hyperlink" Target="https://ta.wikipedia.org/wiki/%E0%AE%90%E0%AE%A8%E0%AF%8D%E0%AE%A4%E0%AE%BF%E0%AE%A3%E0%AF%88_%E0%AE%8E%E0%AE%B4%E0%AF%81%E0%AE%AA%E0%AE%A4%E0%AF%81" TargetMode="External"/><Relationship Id="rId30" Type="http://schemas.openxmlformats.org/officeDocument/2006/relationships/hyperlink" Target="https://ta.wikipedia.org/wiki/%E0%AE%AA%E0%AE%B4%E0%AE%AE%E0%AF%8A%E0%AE%B4%E0%AE%BF" TargetMode="External"/><Relationship Id="rId35" Type="http://schemas.openxmlformats.org/officeDocument/2006/relationships/hyperlink" Target="https://ta.wikipedia.org/wiki/%E0%AE%AE%E0%AF%81%E0%AE%A4%E0%AF%81%E0%AE%AE%E0%AF%8A%E0%AE%B4%E0%AE%BF%E0%AE%95%E0%AF%8D%E0%AE%95%E0%AE%BE%E0%AE%9E%E0%AF%8D%E0%AE%9A%E0%AE%B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https://ta.wikipedia.org/wiki/%E0%AE%AE%E0%AF%81._%E0%AE%95%E0%AE%B0%E0%AF%81%E0%AE%A3%E0%AE%BE%E0%AE%A8%E0%AE%BF%E0%AE%A4%E0%AE%B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akaramuthala.in/wp-content/uploads/2018/10/thalaippukanithamizharignartheyvasundaram.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6218" y="393862"/>
            <a:ext cx="8082090" cy="1985962"/>
          </a:xfrm>
        </p:spPr>
        <p:txBody>
          <a:bodyPr>
            <a:normAutofit/>
          </a:bodyPr>
          <a:lstStyle/>
          <a:p>
            <a:r>
              <a:rPr lang="ta-IN" sz="6000" dirty="0" smtClean="0"/>
              <a:t>தமிழ்ச் செம்மொழி வரலாறு </a:t>
            </a:r>
            <a:endParaRPr lang="en-US" sz="6000" dirty="0"/>
          </a:p>
        </p:txBody>
      </p:sp>
      <p:sp>
        <p:nvSpPr>
          <p:cNvPr id="3" name="Subtitle 2"/>
          <p:cNvSpPr>
            <a:spLocks noGrp="1"/>
          </p:cNvSpPr>
          <p:nvPr>
            <p:ph type="subTitle" idx="1"/>
          </p:nvPr>
        </p:nvSpPr>
        <p:spPr>
          <a:xfrm>
            <a:off x="5389417" y="4376160"/>
            <a:ext cx="5899941" cy="459004"/>
          </a:xfrm>
        </p:spPr>
        <p:txBody>
          <a:bodyPr/>
          <a:lstStyle/>
          <a:p>
            <a:pPr>
              <a:lnSpc>
                <a:spcPct val="100000"/>
              </a:lnSpc>
            </a:pPr>
            <a:r>
              <a:rPr lang="en-US" dirty="0" err="1" smtClean="0">
                <a:solidFill>
                  <a:srgbClr val="00B050"/>
                </a:solidFill>
                <a:latin typeface="Latha" panose="020B0604020202020204" pitchFamily="34" charset="0"/>
                <a:cs typeface="Latha" panose="020B0604020202020204" pitchFamily="34" charset="0"/>
              </a:rPr>
              <a:t>முனைவர்</a:t>
            </a:r>
            <a:r>
              <a:rPr lang="en-US" dirty="0" smtClean="0">
                <a:solidFill>
                  <a:srgbClr val="00B050"/>
                </a:solidFill>
                <a:latin typeface="Latha" panose="020B0604020202020204" pitchFamily="34" charset="0"/>
                <a:cs typeface="Latha" panose="020B0604020202020204" pitchFamily="34" charset="0"/>
              </a:rPr>
              <a:t> </a:t>
            </a:r>
            <a:r>
              <a:rPr lang="en-US" dirty="0" err="1" smtClean="0">
                <a:solidFill>
                  <a:srgbClr val="00B050"/>
                </a:solidFill>
                <a:latin typeface="Latha" panose="020B0604020202020204" pitchFamily="34" charset="0"/>
                <a:cs typeface="Latha" panose="020B0604020202020204" pitchFamily="34" charset="0"/>
              </a:rPr>
              <a:t>மு</a:t>
            </a:r>
            <a:r>
              <a:rPr lang="en-US" dirty="0" smtClean="0">
                <a:solidFill>
                  <a:srgbClr val="00B050"/>
                </a:solidFill>
                <a:latin typeface="Latha" panose="020B0604020202020204" pitchFamily="34" charset="0"/>
                <a:cs typeface="Latha" panose="020B0604020202020204" pitchFamily="34" charset="0"/>
              </a:rPr>
              <a:t>. </a:t>
            </a:r>
            <a:r>
              <a:rPr lang="en-US" dirty="0" err="1" smtClean="0">
                <a:solidFill>
                  <a:srgbClr val="00B050"/>
                </a:solidFill>
                <a:latin typeface="Latha" panose="020B0604020202020204" pitchFamily="34" charset="0"/>
                <a:cs typeface="Latha" panose="020B0604020202020204" pitchFamily="34" charset="0"/>
              </a:rPr>
              <a:t>புஷ்பரெஜினா</a:t>
            </a:r>
            <a:endParaRPr lang="en-US" dirty="0" smtClean="0">
              <a:solidFill>
                <a:srgbClr val="00B050"/>
              </a:solidFill>
              <a:latin typeface="Latha" panose="020B0604020202020204" pitchFamily="34" charset="0"/>
              <a:cs typeface="Latha" panose="020B0604020202020204" pitchFamily="34" charset="0"/>
            </a:endParaRPr>
          </a:p>
          <a:p>
            <a:pPr>
              <a:lnSpc>
                <a:spcPct val="100000"/>
              </a:lnSpc>
            </a:pPr>
            <a:r>
              <a:rPr lang="en-US" sz="1800" dirty="0" err="1" smtClean="0">
                <a:solidFill>
                  <a:srgbClr val="00B050"/>
                </a:solidFill>
                <a:latin typeface="Latha" panose="020B0604020202020204" pitchFamily="34" charset="0"/>
                <a:cs typeface="Latha" panose="020B0604020202020204" pitchFamily="34" charset="0"/>
              </a:rPr>
              <a:t>உதவிப்பேராசிரியர்</a:t>
            </a:r>
            <a:r>
              <a:rPr lang="en-US" sz="1800" dirty="0" smtClean="0">
                <a:solidFill>
                  <a:srgbClr val="00B050"/>
                </a:solidFill>
                <a:latin typeface="Latha" panose="020B0604020202020204" pitchFamily="34" charset="0"/>
                <a:cs typeface="Latha" panose="020B0604020202020204" pitchFamily="34" charset="0"/>
              </a:rPr>
              <a:t>, </a:t>
            </a:r>
            <a:r>
              <a:rPr lang="en-US" sz="1800" dirty="0" err="1" smtClean="0">
                <a:solidFill>
                  <a:srgbClr val="00B050"/>
                </a:solidFill>
                <a:latin typeface="Latha" panose="020B0604020202020204" pitchFamily="34" charset="0"/>
                <a:cs typeface="Latha" panose="020B0604020202020204" pitchFamily="34" charset="0"/>
              </a:rPr>
              <a:t>தமிழ்த்துறை</a:t>
            </a:r>
            <a:r>
              <a:rPr lang="en-US" sz="1800" dirty="0" smtClean="0">
                <a:solidFill>
                  <a:srgbClr val="00B050"/>
                </a:solidFill>
                <a:latin typeface="Latha" panose="020B0604020202020204" pitchFamily="34" charset="0"/>
                <a:cs typeface="Latha" panose="020B0604020202020204" pitchFamily="34" charset="0"/>
              </a:rPr>
              <a:t>,</a:t>
            </a:r>
          </a:p>
          <a:p>
            <a:pPr>
              <a:lnSpc>
                <a:spcPct val="100000"/>
              </a:lnSpc>
            </a:pPr>
            <a:r>
              <a:rPr lang="en-US" sz="1600" dirty="0" err="1" smtClean="0">
                <a:solidFill>
                  <a:srgbClr val="00B050"/>
                </a:solidFill>
                <a:latin typeface="Latha" panose="020B0604020202020204" pitchFamily="34" charset="0"/>
                <a:cs typeface="Latha" panose="020B0604020202020204" pitchFamily="34" charset="0"/>
              </a:rPr>
              <a:t>பான்</a:t>
            </a:r>
            <a:r>
              <a:rPr lang="en-US" sz="1600" dirty="0" smtClean="0">
                <a:solidFill>
                  <a:srgbClr val="00B050"/>
                </a:solidFill>
                <a:latin typeface="Latha" panose="020B0604020202020204" pitchFamily="34" charset="0"/>
                <a:cs typeface="Latha" panose="020B0604020202020204" pitchFamily="34" charset="0"/>
              </a:rPr>
              <a:t> </a:t>
            </a:r>
            <a:r>
              <a:rPr lang="en-US" sz="1600" dirty="0" err="1" smtClean="0">
                <a:solidFill>
                  <a:srgbClr val="00B050"/>
                </a:solidFill>
                <a:latin typeface="Latha" panose="020B0604020202020204" pitchFamily="34" charset="0"/>
                <a:cs typeface="Latha" panose="020B0604020202020204" pitchFamily="34" charset="0"/>
              </a:rPr>
              <a:t>செக்கர்ஸ்</a:t>
            </a:r>
            <a:r>
              <a:rPr lang="en-US" sz="1600" dirty="0" smtClean="0">
                <a:solidFill>
                  <a:srgbClr val="00B050"/>
                </a:solidFill>
                <a:latin typeface="Latha" panose="020B0604020202020204" pitchFamily="34" charset="0"/>
                <a:cs typeface="Latha" panose="020B0604020202020204" pitchFamily="34" charset="0"/>
              </a:rPr>
              <a:t> </a:t>
            </a:r>
            <a:r>
              <a:rPr lang="en-US" sz="1600" dirty="0" err="1" smtClean="0">
                <a:solidFill>
                  <a:srgbClr val="00B050"/>
                </a:solidFill>
                <a:latin typeface="Latha" panose="020B0604020202020204" pitchFamily="34" charset="0"/>
                <a:cs typeface="Latha" panose="020B0604020202020204" pitchFamily="34" charset="0"/>
              </a:rPr>
              <a:t>மகளிர்</a:t>
            </a:r>
            <a:r>
              <a:rPr lang="en-US" sz="1600" dirty="0" smtClean="0">
                <a:solidFill>
                  <a:srgbClr val="00B050"/>
                </a:solidFill>
                <a:latin typeface="Latha" panose="020B0604020202020204" pitchFamily="34" charset="0"/>
                <a:cs typeface="Latha" panose="020B0604020202020204" pitchFamily="34" charset="0"/>
              </a:rPr>
              <a:t> </a:t>
            </a:r>
            <a:r>
              <a:rPr lang="en-US" sz="1600" dirty="0" err="1" smtClean="0">
                <a:solidFill>
                  <a:srgbClr val="00B050"/>
                </a:solidFill>
                <a:latin typeface="Latha" panose="020B0604020202020204" pitchFamily="34" charset="0"/>
                <a:cs typeface="Latha" panose="020B0604020202020204" pitchFamily="34" charset="0"/>
              </a:rPr>
              <a:t>கல்லூரி</a:t>
            </a:r>
            <a:r>
              <a:rPr lang="en-US" sz="1600" dirty="0" smtClean="0">
                <a:solidFill>
                  <a:srgbClr val="00B050"/>
                </a:solidFill>
                <a:latin typeface="Latha" panose="020B0604020202020204" pitchFamily="34" charset="0"/>
                <a:cs typeface="Latha" panose="020B0604020202020204" pitchFamily="34" charset="0"/>
              </a:rPr>
              <a:t>, </a:t>
            </a:r>
            <a:r>
              <a:rPr lang="en-US" sz="1600" dirty="0" err="1" smtClean="0">
                <a:solidFill>
                  <a:srgbClr val="00B050"/>
                </a:solidFill>
                <a:latin typeface="Latha" panose="020B0604020202020204" pitchFamily="34" charset="0"/>
                <a:cs typeface="Latha" panose="020B0604020202020204" pitchFamily="34" charset="0"/>
              </a:rPr>
              <a:t>தஞ்சாவூர்</a:t>
            </a:r>
            <a:r>
              <a:rPr lang="en-US" sz="1800" dirty="0" smtClean="0">
                <a:solidFill>
                  <a:srgbClr val="00B050"/>
                </a:solidFill>
                <a:latin typeface="Latha" panose="020B0604020202020204" pitchFamily="34" charset="0"/>
                <a:cs typeface="Latha" panose="020B0604020202020204" pitchFamily="34" charset="0"/>
              </a:rPr>
              <a:t>.</a:t>
            </a:r>
            <a:endParaRPr lang="en-US" sz="1800" dirty="0" smtClean="0">
              <a:solidFill>
                <a:srgbClr val="00B050"/>
              </a:solidFill>
              <a:latin typeface="Latha" panose="020B0604020202020204" pitchFamily="34" charset="0"/>
              <a:cs typeface="Latha" panose="020B0604020202020204" pitchFamily="34" charset="0"/>
            </a:endParaRPr>
          </a:p>
          <a:p>
            <a:pPr>
              <a:lnSpc>
                <a:spcPct val="100000"/>
              </a:lnSpc>
            </a:pPr>
            <a:endParaRPr lang="en-US" sz="2000" dirty="0" smtClean="0">
              <a:solidFill>
                <a:srgbClr val="00B050"/>
              </a:solidFill>
              <a:latin typeface="Latha" panose="020B0604020202020204" pitchFamily="34" charset="0"/>
              <a:cs typeface="Latha" panose="020B0604020202020204" pitchFamily="34" charset="0"/>
            </a:endParaRPr>
          </a:p>
          <a:p>
            <a:pPr>
              <a:lnSpc>
                <a:spcPct val="100000"/>
              </a:lnSpc>
            </a:pPr>
            <a:r>
              <a:rPr lang="en-US" sz="2000" dirty="0" smtClean="0">
                <a:solidFill>
                  <a:srgbClr val="00B050"/>
                </a:solidFill>
                <a:latin typeface="Latha" panose="020B0604020202020204" pitchFamily="34" charset="0"/>
                <a:cs typeface="Latha" panose="020B0604020202020204" pitchFamily="34" charset="0"/>
              </a:rPr>
              <a:t> </a:t>
            </a:r>
            <a:endParaRPr lang="en-US" sz="2000" dirty="0">
              <a:solidFill>
                <a:srgbClr val="00B050"/>
              </a:solidFill>
              <a:latin typeface="Latha" panose="020B0604020202020204" pitchFamily="34" charset="0"/>
              <a:cs typeface="Latha"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91" y="2697184"/>
            <a:ext cx="4029075" cy="2007208"/>
          </a:xfrm>
          <a:prstGeom prst="rect">
            <a:avLst/>
          </a:prstGeom>
        </p:spPr>
      </p:pic>
      <p:pic>
        <p:nvPicPr>
          <p:cNvPr id="11" name="Semmozhi 01_c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9050" y="6248400"/>
            <a:ext cx="609600" cy="609600"/>
          </a:xfrm>
          <a:prstGeom prst="rect">
            <a:avLst/>
          </a:prstGeom>
        </p:spPr>
      </p:pic>
      <p:sp>
        <p:nvSpPr>
          <p:cNvPr id="4" name="TextBox 3"/>
          <p:cNvSpPr txBox="1"/>
          <p:nvPr/>
        </p:nvSpPr>
        <p:spPr>
          <a:xfrm>
            <a:off x="4909704" y="3346845"/>
            <a:ext cx="6187787" cy="707886"/>
          </a:xfrm>
          <a:prstGeom prst="rect">
            <a:avLst/>
          </a:prstGeom>
          <a:noFill/>
        </p:spPr>
        <p:txBody>
          <a:bodyPr wrap="square" rtlCol="0">
            <a:spAutoFit/>
          </a:bodyPr>
          <a:lstStyle/>
          <a:p>
            <a:pPr algn="ctr"/>
            <a:r>
              <a:rPr lang="en-US" sz="1400" b="1" dirty="0" smtClean="0">
                <a:solidFill>
                  <a:schemeClr val="accent5">
                    <a:lumMod val="75000"/>
                  </a:schemeClr>
                </a:solidFill>
                <a:latin typeface="Arial" pitchFamily="34" charset="0"/>
                <a:cs typeface="Arial" pitchFamily="34" charset="0"/>
              </a:rPr>
              <a:t>2016- 2017 </a:t>
            </a:r>
            <a:r>
              <a:rPr lang="en-US" sz="1400" b="1" dirty="0" err="1" smtClean="0">
                <a:solidFill>
                  <a:schemeClr val="accent5">
                    <a:lumMod val="75000"/>
                  </a:schemeClr>
                </a:solidFill>
              </a:rPr>
              <a:t>ஆம்</a:t>
            </a:r>
            <a:r>
              <a:rPr lang="en-US" sz="1400" b="1" dirty="0" smtClean="0">
                <a:solidFill>
                  <a:schemeClr val="accent5">
                    <a:lumMod val="75000"/>
                  </a:schemeClr>
                </a:solidFill>
              </a:rPr>
              <a:t> </a:t>
            </a:r>
            <a:r>
              <a:rPr lang="en-US" sz="1400" b="1" dirty="0" err="1" smtClean="0">
                <a:solidFill>
                  <a:schemeClr val="accent5">
                    <a:lumMod val="75000"/>
                  </a:schemeClr>
                </a:solidFill>
              </a:rPr>
              <a:t>கல்வியாண்டு</a:t>
            </a:r>
            <a:r>
              <a:rPr lang="en-US" sz="1400" b="1" dirty="0">
                <a:solidFill>
                  <a:schemeClr val="accent5">
                    <a:lumMod val="75000"/>
                  </a:schemeClr>
                </a:solidFill>
              </a:rPr>
              <a:t> </a:t>
            </a:r>
            <a:r>
              <a:rPr lang="en-US" sz="1400" b="1" dirty="0" err="1" smtClean="0">
                <a:solidFill>
                  <a:schemeClr val="accent5">
                    <a:lumMod val="75000"/>
                  </a:schemeClr>
                </a:solidFill>
              </a:rPr>
              <a:t>பாரதிதாசன்</a:t>
            </a:r>
            <a:r>
              <a:rPr lang="en-US" sz="1400" b="1" dirty="0" smtClean="0">
                <a:solidFill>
                  <a:schemeClr val="accent5">
                    <a:lumMod val="75000"/>
                  </a:schemeClr>
                </a:solidFill>
              </a:rPr>
              <a:t> </a:t>
            </a:r>
            <a:r>
              <a:rPr lang="en-US" sz="1400" b="1" dirty="0" err="1" smtClean="0">
                <a:solidFill>
                  <a:schemeClr val="accent5">
                    <a:lumMod val="75000"/>
                  </a:schemeClr>
                </a:solidFill>
              </a:rPr>
              <a:t>பல்கலைக்கழக</a:t>
            </a:r>
            <a:r>
              <a:rPr lang="en-US" sz="1400" b="1" dirty="0" smtClean="0">
                <a:solidFill>
                  <a:schemeClr val="accent5">
                    <a:lumMod val="75000"/>
                  </a:schemeClr>
                </a:solidFill>
              </a:rPr>
              <a:t> </a:t>
            </a:r>
            <a:r>
              <a:rPr lang="en-US" sz="1400" b="1" dirty="0" err="1" smtClean="0">
                <a:solidFill>
                  <a:schemeClr val="accent5">
                    <a:lumMod val="75000"/>
                  </a:schemeClr>
                </a:solidFill>
              </a:rPr>
              <a:t>பாடத்திட்டம்</a:t>
            </a:r>
            <a:r>
              <a:rPr lang="en-US" sz="1400" b="1" dirty="0" smtClean="0">
                <a:solidFill>
                  <a:schemeClr val="accent5">
                    <a:lumMod val="75000"/>
                  </a:schemeClr>
                </a:solidFill>
              </a:rPr>
              <a:t> </a:t>
            </a:r>
            <a:r>
              <a:rPr lang="en-US" sz="1400" b="1" dirty="0" err="1" smtClean="0">
                <a:solidFill>
                  <a:schemeClr val="accent5">
                    <a:lumMod val="75000"/>
                  </a:schemeClr>
                </a:solidFill>
              </a:rPr>
              <a:t>அடிப்படையில்</a:t>
            </a:r>
            <a:endParaRPr lang="en-US" sz="1400" b="1" dirty="0" smtClean="0">
              <a:solidFill>
                <a:schemeClr val="accent5">
                  <a:lumMod val="75000"/>
                </a:schemeClr>
              </a:solidFill>
            </a:endParaRPr>
          </a:p>
          <a:p>
            <a:pPr algn="ctr"/>
            <a:r>
              <a:rPr lang="en-US" sz="1200" b="1" dirty="0" err="1" smtClean="0">
                <a:solidFill>
                  <a:schemeClr val="accent5">
                    <a:lumMod val="75000"/>
                  </a:schemeClr>
                </a:solidFill>
              </a:rPr>
              <a:t>முதலாமாண்டு</a:t>
            </a:r>
            <a:r>
              <a:rPr lang="en-US" sz="1200" b="1" dirty="0" smtClean="0">
                <a:solidFill>
                  <a:schemeClr val="accent5">
                    <a:lumMod val="75000"/>
                  </a:schemeClr>
                </a:solidFill>
              </a:rPr>
              <a:t>  –  </a:t>
            </a:r>
            <a:r>
              <a:rPr lang="en-US" sz="1200" b="1" dirty="0" err="1" smtClean="0">
                <a:solidFill>
                  <a:schemeClr val="accent5">
                    <a:lumMod val="75000"/>
                  </a:schemeClr>
                </a:solidFill>
              </a:rPr>
              <a:t>இரண்டாம்</a:t>
            </a:r>
            <a:r>
              <a:rPr lang="en-US" sz="1200" b="1" dirty="0" smtClean="0">
                <a:solidFill>
                  <a:schemeClr val="accent5">
                    <a:lumMod val="75000"/>
                  </a:schemeClr>
                </a:solidFill>
              </a:rPr>
              <a:t> </a:t>
            </a:r>
            <a:r>
              <a:rPr lang="en-US" sz="1200" b="1" dirty="0" err="1" smtClean="0">
                <a:solidFill>
                  <a:schemeClr val="accent5">
                    <a:lumMod val="75000"/>
                  </a:schemeClr>
                </a:solidFill>
              </a:rPr>
              <a:t>பருவம்</a:t>
            </a:r>
            <a:r>
              <a:rPr lang="en-US" sz="1200" b="1" dirty="0" smtClean="0">
                <a:solidFill>
                  <a:schemeClr val="accent5">
                    <a:lumMod val="75000"/>
                  </a:schemeClr>
                </a:solidFill>
              </a:rPr>
              <a:t>  (</a:t>
            </a:r>
            <a:r>
              <a:rPr lang="en-US" sz="1200" b="1" dirty="0" err="1" smtClean="0">
                <a:solidFill>
                  <a:schemeClr val="accent5">
                    <a:lumMod val="75000"/>
                  </a:schemeClr>
                </a:solidFill>
              </a:rPr>
              <a:t>அலகு</a:t>
            </a:r>
            <a:r>
              <a:rPr lang="en-US" sz="1200" b="1" dirty="0" smtClean="0">
                <a:solidFill>
                  <a:schemeClr val="accent5">
                    <a:lumMod val="75000"/>
                  </a:schemeClr>
                </a:solidFill>
              </a:rPr>
              <a:t> – </a:t>
            </a:r>
            <a:r>
              <a:rPr lang="en-US" sz="1200" b="1" dirty="0" smtClean="0">
                <a:solidFill>
                  <a:schemeClr val="accent5">
                    <a:lumMod val="75000"/>
                  </a:schemeClr>
                </a:solidFill>
                <a:latin typeface="Arial" pitchFamily="34" charset="0"/>
                <a:cs typeface="Arial" pitchFamily="34" charset="0"/>
              </a:rPr>
              <a:t>4 )</a:t>
            </a:r>
            <a:r>
              <a:rPr lang="en-US" sz="1200" b="1" dirty="0" smtClean="0">
                <a:solidFill>
                  <a:schemeClr val="accent5">
                    <a:lumMod val="75000"/>
                  </a:schemeClr>
                </a:solidFill>
              </a:rPr>
              <a:t> </a:t>
            </a:r>
            <a:endParaRPr lang="en-IN" sz="1200" b="1" dirty="0">
              <a:solidFill>
                <a:schemeClr val="accent5">
                  <a:lumMod val="75000"/>
                </a:schemeClr>
              </a:solidFil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99" y="435606"/>
            <a:ext cx="2026430" cy="1522685"/>
          </a:xfrm>
          <a:prstGeom prst="rect">
            <a:avLst/>
          </a:prstGeom>
        </p:spPr>
      </p:pic>
    </p:spTree>
    <p:extLst>
      <p:ext uri="{BB962C8B-B14F-4D97-AF65-F5344CB8AC3E}">
        <p14:creationId xmlns:p14="http://schemas.microsoft.com/office/powerpoint/2010/main" val="228073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187" y="322730"/>
            <a:ext cx="7171829" cy="251011"/>
          </a:xfrm>
        </p:spPr>
        <p:txBody>
          <a:bodyPr>
            <a:noAutofit/>
          </a:bodyPr>
          <a:lstStyle/>
          <a:p>
            <a:r>
              <a:rPr lang="ta-IN" sz="4000" dirty="0"/>
              <a:t>தமிழின் தொன்மை</a:t>
            </a:r>
            <a:endParaRPr lang="en-US" sz="4000" dirty="0"/>
          </a:p>
        </p:txBody>
      </p:sp>
      <p:sp>
        <p:nvSpPr>
          <p:cNvPr id="3" name="Content Placeholder 2"/>
          <p:cNvSpPr>
            <a:spLocks noGrp="1"/>
          </p:cNvSpPr>
          <p:nvPr>
            <p:ph sz="quarter" idx="13"/>
          </p:nvPr>
        </p:nvSpPr>
        <p:spPr>
          <a:xfrm>
            <a:off x="353889" y="1585913"/>
            <a:ext cx="11058526" cy="3311189"/>
          </a:xfrm>
        </p:spPr>
        <p:txBody>
          <a:bodyPr>
            <a:noAutofit/>
          </a:bodyPr>
          <a:lstStyle/>
          <a:p>
            <a:r>
              <a:rPr lang="ta-IN" sz="1400" dirty="0"/>
              <a:t>அடியார்க்கு நல்லார் எழுதிய சிலப்பதிகார உரையிலும்,</a:t>
            </a:r>
            <a:br>
              <a:rPr lang="ta-IN" sz="1400" dirty="0"/>
            </a:br>
            <a:r>
              <a:rPr lang="ta-IN" sz="1400" dirty="0"/>
              <a:t>’அக்காலத்து, அவர் நாட்டுத் தென்பாலி முகத்திற்கு வடவெல்லையாகிய பஃறுளியென்னும் ஆற்றிற்கும் இடையே எழுநூற்றுக் காவதவாறும், </a:t>
            </a:r>
            <a:endParaRPr lang="en-US" sz="1400" dirty="0" smtClean="0"/>
          </a:p>
          <a:p>
            <a:r>
              <a:rPr lang="ta-IN" sz="1400" dirty="0" smtClean="0"/>
              <a:t>இவற்றின் </a:t>
            </a:r>
            <a:r>
              <a:rPr lang="ta-IN" sz="1400" dirty="0"/>
              <a:t>நீர்மலி வானெனெ மலிந்த </a:t>
            </a:r>
            <a:endParaRPr lang="en-US" sz="1400" dirty="0" smtClean="0"/>
          </a:p>
          <a:p>
            <a:r>
              <a:rPr lang="ta-IN" sz="1400" dirty="0" smtClean="0"/>
              <a:t>ஏழ்தெங்க </a:t>
            </a:r>
            <a:r>
              <a:rPr lang="ta-IN" sz="1400" dirty="0"/>
              <a:t>நாடும்,</a:t>
            </a:r>
            <a:br>
              <a:rPr lang="ta-IN" sz="1400" dirty="0"/>
            </a:br>
            <a:r>
              <a:rPr lang="ta-IN" sz="1400" dirty="0"/>
              <a:t>ஏழ்மதுரை நாடும்,</a:t>
            </a:r>
            <a:br>
              <a:rPr lang="ta-IN" sz="1400" dirty="0"/>
            </a:br>
            <a:r>
              <a:rPr lang="ta-IN" sz="1400" dirty="0"/>
              <a:t>ஏழ் முன்பாலை நாடும்,</a:t>
            </a:r>
            <a:br>
              <a:rPr lang="ta-IN" sz="1400" dirty="0"/>
            </a:br>
            <a:r>
              <a:rPr lang="ta-IN" sz="1400" dirty="0"/>
              <a:t>ஏழ் பின்பாலை நாடும்,</a:t>
            </a:r>
            <a:br>
              <a:rPr lang="ta-IN" sz="1400" dirty="0"/>
            </a:br>
            <a:r>
              <a:rPr lang="ta-IN" sz="1400" dirty="0"/>
              <a:t>ஏழ்குன்ற நாடும்,</a:t>
            </a:r>
            <a:br>
              <a:rPr lang="ta-IN" sz="1400" dirty="0"/>
            </a:br>
            <a:r>
              <a:rPr lang="ta-IN" sz="1400" dirty="0"/>
              <a:t>ஏழ்கண காரை நாடும்,</a:t>
            </a:r>
            <a:br>
              <a:rPr lang="ta-IN" sz="1400" dirty="0"/>
            </a:br>
            <a:r>
              <a:rPr lang="ta-IN" sz="1400" dirty="0"/>
              <a:t>ஏழ் குறும்பனை நாடும் </a:t>
            </a:r>
            <a:endParaRPr lang="en-US" sz="1400" dirty="0" smtClean="0"/>
          </a:p>
          <a:p>
            <a:r>
              <a:rPr lang="ta-IN" sz="1400" dirty="0" smtClean="0"/>
              <a:t>இந்த </a:t>
            </a:r>
            <a:r>
              <a:rPr lang="ta-IN" sz="1400" dirty="0"/>
              <a:t>நாற்பத்தொன்பது நாடும், குமரி கொல்லம் முதலிய பன்மலை நாடும், காடும், நதியும், பதியும், தடநீர்க்குமரி வட பெருங் கோட்டின் காறும் கடல் கொண்டு ஒழிதலாற் குமரியாகிய </a:t>
            </a:r>
            <a:r>
              <a:rPr lang="ta-IN" sz="1400" dirty="0" smtClean="0"/>
              <a:t>பௌவ</a:t>
            </a:r>
            <a:r>
              <a:rPr lang="en-US" sz="1400" dirty="0" err="1" smtClean="0"/>
              <a:t>மே</a:t>
            </a:r>
            <a:r>
              <a:rPr lang="ta-IN" sz="1400" dirty="0" smtClean="0"/>
              <a:t> </a:t>
            </a:r>
            <a:r>
              <a:rPr lang="ta-IN" sz="1400" dirty="0"/>
              <a:t>என்றார் என்று உணர்க’ என்று தொடியோள் பௌவமும் என்ற தொடருக்கு உரையாகச் சொன்ன செய்தியில் இருந்து, குமரிக்கண்டத்தில் இருந்த பஃறுளியாற்றிற்கும் குமரி ஆற்றிற்கும் இடைப்பட்ட தொலைவின் அளவும், பல்வேறு நிலப்பகுதிகளின் பெயர்களும் நமக்கு இவற்றால் தெரிகின்றன.</a:t>
            </a:r>
            <a:br>
              <a:rPr lang="ta-IN" sz="1400" dirty="0"/>
            </a:br>
            <a:r>
              <a:rPr lang="ta-IN" sz="1400" dirty="0"/>
              <a:t>இவையெல்லாம் தமிழின் தொன்மை குறித்துத் தெளிவாகச் சொல்லும் தமிழ் இலக்கியச் சான்றுகளாம்</a:t>
            </a:r>
            <a:endParaRPr lang="en-US" sz="1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463" y="1428750"/>
            <a:ext cx="6754689" cy="2481262"/>
          </a:xfrm>
          <a:prstGeom prst="rect">
            <a:avLst/>
          </a:prstGeom>
        </p:spPr>
      </p:pic>
      <p:pic>
        <p:nvPicPr>
          <p:cNvPr id="5" name="thonmai- AUD-20190218-WA0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7615" y="5710237"/>
            <a:ext cx="609600" cy="609600"/>
          </a:xfrm>
          <a:prstGeom prst="rect">
            <a:avLst/>
          </a:prstGeom>
        </p:spPr>
      </p:pic>
    </p:spTree>
    <p:extLst>
      <p:ext uri="{BB962C8B-B14F-4D97-AF65-F5344CB8AC3E}">
        <p14:creationId xmlns:p14="http://schemas.microsoft.com/office/powerpoint/2010/main" val="21857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32" y="188329"/>
            <a:ext cx="7267575" cy="715791"/>
          </a:xfrm>
        </p:spPr>
        <p:txBody>
          <a:bodyPr>
            <a:noAutofit/>
          </a:bodyPr>
          <a:lstStyle/>
          <a:p>
            <a:r>
              <a:rPr lang="ta-IN" altLang="en-US" sz="3600" cap="none" dirty="0" smtClean="0">
                <a:solidFill>
                  <a:srgbClr val="C00000"/>
                </a:solidFill>
                <a:latin typeface="Arial" panose="020B0604020202020204" pitchFamily="34" charset="0"/>
              </a:rPr>
              <a:t>கல்வெட்டுகள்</a:t>
            </a:r>
            <a:r>
              <a:rPr lang="en-US" altLang="en-US" sz="3600" cap="none" dirty="0" smtClean="0">
                <a:solidFill>
                  <a:srgbClr val="C00000"/>
                </a:solidFill>
                <a:latin typeface="Arial" panose="020B0604020202020204" pitchFamily="34" charset="0"/>
              </a:rPr>
              <a:t>, </a:t>
            </a:r>
            <a:r>
              <a:rPr lang="ta-IN" altLang="en-US" sz="3600" cap="none" dirty="0">
                <a:solidFill>
                  <a:srgbClr val="C00000"/>
                </a:solidFill>
                <a:latin typeface="Arial" panose="020B0604020202020204" pitchFamily="34" charset="0"/>
              </a:rPr>
              <a:t>செப்பேடுகள்</a:t>
            </a:r>
            <a:r>
              <a:rPr lang="en-US" altLang="en-US" sz="3600" cap="none" dirty="0">
                <a:solidFill>
                  <a:srgbClr val="C00000"/>
                </a:solidFill>
                <a:latin typeface="Arial" panose="020B0604020202020204" pitchFamily="34" charset="0"/>
                <a:cs typeface="Arial" panose="020B0604020202020204" pitchFamily="34" charset="0"/>
              </a:rPr>
              <a:t> </a:t>
            </a:r>
            <a:endParaRPr lang="en-US" sz="3600" dirty="0">
              <a:solidFill>
                <a:srgbClr val="C00000"/>
              </a:solidFill>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7475" y="1736651"/>
            <a:ext cx="3211514" cy="387833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38" y="2551925"/>
            <a:ext cx="2957512" cy="29906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292" y="1196871"/>
            <a:ext cx="2154240" cy="140333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4050" y="3086206"/>
            <a:ext cx="2200275" cy="2496698"/>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34707"/>
          <a:stretch/>
        </p:blipFill>
        <p:spPr>
          <a:xfrm>
            <a:off x="3375024" y="3916648"/>
            <a:ext cx="3257549" cy="1586070"/>
          </a:xfrm>
          <a:prstGeom prst="rect">
            <a:avLst/>
          </a:prstGeom>
        </p:spPr>
      </p:pic>
      <p:pic>
        <p:nvPicPr>
          <p:cNvPr id="3074" name="Picture 2" descr="à®¤à¯à®à®°à¯à®ªà¯à®à¯à®¯ à®ªà®à®®à¯"/>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2397" y="33380"/>
            <a:ext cx="2777327" cy="266700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seppedugal, kalvettugal க்கான பட முடிவு">
            <a:hlinkClick r:id="rId8"/>
          </p:cNvPr>
          <p:cNvSpPr>
            <a:spLocks noChangeAspect="1" noChangeArrowheads="1"/>
          </p:cNvSpPr>
          <p:nvPr/>
        </p:nvSpPr>
        <p:spPr bwMode="auto">
          <a:xfrm>
            <a:off x="92075" y="-682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seppedugal, kalvettugal க்கான பட முடிவு">
            <a:hlinkClick r:id="rId9"/>
          </p:cNvPr>
          <p:cNvSpPr>
            <a:spLocks noChangeAspect="1" noChangeArrowheads="1"/>
          </p:cNvSpPr>
          <p:nvPr/>
        </p:nvSpPr>
        <p:spPr bwMode="auto">
          <a:xfrm>
            <a:off x="244475" y="84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6150770" y="754126"/>
            <a:ext cx="2795587" cy="400110"/>
          </a:xfrm>
          <a:prstGeom prst="rect">
            <a:avLst/>
          </a:prstGeom>
          <a:noFill/>
        </p:spPr>
        <p:txBody>
          <a:bodyPr wrap="square" rtlCol="0">
            <a:spAutoFit/>
          </a:bodyPr>
          <a:lstStyle/>
          <a:p>
            <a:r>
              <a:rPr lang="en-US" sz="2000" b="1" dirty="0" err="1">
                <a:latin typeface="Bamini" pitchFamily="2" charset="0"/>
              </a:rPr>
              <a:t>g</a:t>
            </a:r>
            <a:r>
              <a:rPr lang="en-US" sz="2000" b="1" dirty="0" err="1" smtClean="0">
                <a:latin typeface="Bamini" pitchFamily="2" charset="0"/>
              </a:rPr>
              <a:t>puhkp</a:t>
            </a:r>
            <a:r>
              <a:rPr lang="en-US" sz="2000" b="1" dirty="0" smtClean="0">
                <a:latin typeface="Bamini" pitchFamily="2" charset="0"/>
              </a:rPr>
              <a:t> </a:t>
            </a:r>
            <a:r>
              <a:rPr lang="en-US" sz="2000" b="1" dirty="0" err="1" smtClean="0">
                <a:latin typeface="Bamini" pitchFamily="2" charset="0"/>
              </a:rPr>
              <a:t>vOj;J</a:t>
            </a:r>
            <a:r>
              <a:rPr lang="en-US" sz="2000" b="1" dirty="0" smtClean="0">
                <a:latin typeface="Bamini" pitchFamily="2" charset="0"/>
              </a:rPr>
              <a:t> </a:t>
            </a:r>
            <a:r>
              <a:rPr lang="en-US" sz="2000" b="1" dirty="0" err="1" smtClean="0">
                <a:latin typeface="Bamini" pitchFamily="2" charset="0"/>
              </a:rPr>
              <a:t>ehzak</a:t>
            </a:r>
            <a:r>
              <a:rPr lang="en-US" sz="2000" b="1" dirty="0" smtClean="0">
                <a:latin typeface="Bamini" pitchFamily="2" charset="0"/>
              </a:rPr>
              <a:t>;</a:t>
            </a:r>
            <a:endParaRPr lang="en-US" sz="2000" b="1" dirty="0">
              <a:latin typeface="Bamini" pitchFamily="2" charset="0"/>
            </a:endParaRPr>
          </a:p>
        </p:txBody>
      </p:sp>
      <p:sp>
        <p:nvSpPr>
          <p:cNvPr id="15" name="TextBox 14"/>
          <p:cNvSpPr txBox="1"/>
          <p:nvPr/>
        </p:nvSpPr>
        <p:spPr>
          <a:xfrm>
            <a:off x="9826629" y="23190"/>
            <a:ext cx="1485900" cy="400110"/>
          </a:xfrm>
          <a:prstGeom prst="rect">
            <a:avLst/>
          </a:prstGeom>
          <a:noFill/>
        </p:spPr>
        <p:txBody>
          <a:bodyPr wrap="square" rtlCol="0">
            <a:spAutoFit/>
          </a:bodyPr>
          <a:lstStyle/>
          <a:p>
            <a:r>
              <a:rPr lang="en-US" sz="2000" b="1" dirty="0" err="1">
                <a:latin typeface="Bamini" pitchFamily="2" charset="0"/>
              </a:rPr>
              <a:t>n</a:t>
            </a:r>
            <a:r>
              <a:rPr lang="en-US" sz="2000" b="1" dirty="0" err="1" smtClean="0">
                <a:latin typeface="Bamini" pitchFamily="2" charset="0"/>
              </a:rPr>
              <a:t>rg;NgLfs</a:t>
            </a:r>
            <a:r>
              <a:rPr lang="en-US" sz="2000" b="1" dirty="0" smtClean="0">
                <a:latin typeface="Bamini" pitchFamily="2" charset="0"/>
              </a:rPr>
              <a:t>;</a:t>
            </a:r>
            <a:endParaRPr lang="en-US" sz="2000" b="1" dirty="0">
              <a:latin typeface="Bamini" pitchFamily="2" charset="0"/>
            </a:endParaRPr>
          </a:p>
        </p:txBody>
      </p:sp>
      <p:sp>
        <p:nvSpPr>
          <p:cNvPr id="16" name="TextBox 15"/>
          <p:cNvSpPr txBox="1"/>
          <p:nvPr/>
        </p:nvSpPr>
        <p:spPr>
          <a:xfrm>
            <a:off x="0" y="1069069"/>
            <a:ext cx="3358355" cy="369332"/>
          </a:xfrm>
          <a:prstGeom prst="rect">
            <a:avLst/>
          </a:prstGeom>
          <a:noFill/>
        </p:spPr>
        <p:txBody>
          <a:bodyPr wrap="square" rtlCol="0">
            <a:spAutoFit/>
          </a:bodyPr>
          <a:lstStyle/>
          <a:p>
            <a:r>
              <a:rPr lang="en-US" b="1" dirty="0" err="1" smtClean="0">
                <a:latin typeface="Bamini" pitchFamily="2" charset="0"/>
              </a:rPr>
              <a:t>jQ;ir</a:t>
            </a:r>
            <a:r>
              <a:rPr lang="en-US" b="1" dirty="0" smtClean="0">
                <a:latin typeface="Bamini" pitchFamily="2" charset="0"/>
              </a:rPr>
              <a:t> </a:t>
            </a:r>
            <a:r>
              <a:rPr lang="en-US" b="1" dirty="0" err="1" smtClean="0">
                <a:latin typeface="Bamini" pitchFamily="2" charset="0"/>
              </a:rPr>
              <a:t>ru</a:t>
            </a:r>
            <a:r>
              <a:rPr lang="en-US" b="1" dirty="0" smtClean="0">
                <a:latin typeface="Bamini" pitchFamily="2" charset="0"/>
              </a:rPr>
              <a:t>];</a:t>
            </a:r>
            <a:r>
              <a:rPr lang="en-US" b="1" dirty="0" err="1" smtClean="0">
                <a:latin typeface="Bamini" pitchFamily="2" charset="0"/>
              </a:rPr>
              <a:t>tjp</a:t>
            </a:r>
            <a:r>
              <a:rPr lang="en-US" b="1" dirty="0" smtClean="0">
                <a:latin typeface="Bamini" pitchFamily="2" charset="0"/>
              </a:rPr>
              <a:t> </a:t>
            </a:r>
            <a:r>
              <a:rPr lang="en-US" b="1" dirty="0" err="1" smtClean="0">
                <a:latin typeface="Bamini" pitchFamily="2" charset="0"/>
              </a:rPr>
              <a:t>kfhy</a:t>
            </a:r>
            <a:r>
              <a:rPr lang="en-US" b="1" dirty="0" smtClean="0">
                <a:latin typeface="Bamini" pitchFamily="2" charset="0"/>
              </a:rPr>
              <a:t>; E}</a:t>
            </a:r>
            <a:r>
              <a:rPr lang="en-US" b="1" dirty="0" err="1" smtClean="0">
                <a:latin typeface="Bamini" pitchFamily="2" charset="0"/>
              </a:rPr>
              <a:t>yfk</a:t>
            </a:r>
            <a:r>
              <a:rPr lang="en-US" b="1" dirty="0" smtClean="0">
                <a:latin typeface="Bamini" pitchFamily="2" charset="0"/>
              </a:rPr>
              <a:t>;</a:t>
            </a:r>
            <a:endParaRPr lang="en-US" b="1" dirty="0">
              <a:latin typeface="Bamini" pitchFamily="2" charset="0"/>
            </a:endParaRPr>
          </a:p>
        </p:txBody>
      </p:sp>
      <p:sp>
        <p:nvSpPr>
          <p:cNvPr id="17" name="TextBox 16"/>
          <p:cNvSpPr txBox="1"/>
          <p:nvPr/>
        </p:nvSpPr>
        <p:spPr>
          <a:xfrm>
            <a:off x="9826629" y="2693985"/>
            <a:ext cx="1831972" cy="369332"/>
          </a:xfrm>
          <a:prstGeom prst="rect">
            <a:avLst/>
          </a:prstGeom>
          <a:noFill/>
        </p:spPr>
        <p:txBody>
          <a:bodyPr wrap="square" rtlCol="0">
            <a:spAutoFit/>
          </a:bodyPr>
          <a:lstStyle/>
          <a:p>
            <a:r>
              <a:rPr lang="en-US" b="1" dirty="0" err="1">
                <a:latin typeface="Bamini" pitchFamily="2" charset="0"/>
              </a:rPr>
              <a:t>f</a:t>
            </a:r>
            <a:r>
              <a:rPr lang="en-US" b="1" dirty="0" err="1" smtClean="0">
                <a:latin typeface="Bamini" pitchFamily="2" charset="0"/>
              </a:rPr>
              <a:t>y;ntl;Lfs</a:t>
            </a:r>
            <a:r>
              <a:rPr lang="en-US" b="1" dirty="0" smtClean="0">
                <a:latin typeface="Bamini" pitchFamily="2" charset="0"/>
              </a:rPr>
              <a:t>;</a:t>
            </a:r>
            <a:endParaRPr lang="en-US" b="1" dirty="0">
              <a:latin typeface="Bamini" pitchFamily="2" charset="0"/>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4390" y="1304574"/>
            <a:ext cx="3228188" cy="2612074"/>
          </a:xfrm>
          <a:prstGeom prst="rect">
            <a:avLst/>
          </a:prstGeom>
        </p:spPr>
      </p:pic>
      <p:sp>
        <p:nvSpPr>
          <p:cNvPr id="19" name="TextBox 18"/>
          <p:cNvSpPr txBox="1"/>
          <p:nvPr/>
        </p:nvSpPr>
        <p:spPr>
          <a:xfrm>
            <a:off x="4306093" y="860073"/>
            <a:ext cx="1284290" cy="369332"/>
          </a:xfrm>
          <a:prstGeom prst="rect">
            <a:avLst/>
          </a:prstGeom>
          <a:noFill/>
        </p:spPr>
        <p:txBody>
          <a:bodyPr wrap="square" rtlCol="0">
            <a:spAutoFit/>
          </a:bodyPr>
          <a:lstStyle/>
          <a:p>
            <a:r>
              <a:rPr lang="en-US" b="1" dirty="0" err="1">
                <a:latin typeface="Bamini" pitchFamily="2" charset="0"/>
              </a:rPr>
              <a:t>e</a:t>
            </a:r>
            <a:r>
              <a:rPr lang="en-US" b="1" dirty="0" err="1" smtClean="0">
                <a:latin typeface="Bamini" pitchFamily="2" charset="0"/>
              </a:rPr>
              <a:t>htye;jPT</a:t>
            </a:r>
            <a:endParaRPr lang="en-US" b="1" dirty="0">
              <a:latin typeface="Bamini" pitchFamily="2" charset="0"/>
            </a:endParaRPr>
          </a:p>
        </p:txBody>
      </p:sp>
    </p:spTree>
    <p:extLst>
      <p:ext uri="{BB962C8B-B14F-4D97-AF65-F5344CB8AC3E}">
        <p14:creationId xmlns:p14="http://schemas.microsoft.com/office/powerpoint/2010/main" val="2620626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681" y="0"/>
            <a:ext cx="6534117" cy="663388"/>
          </a:xfrm>
        </p:spPr>
        <p:txBody>
          <a:bodyPr>
            <a:normAutofit fontScale="90000"/>
          </a:bodyPr>
          <a:lstStyle/>
          <a:p>
            <a:pPr algn="ctr"/>
            <a:r>
              <a:rPr lang="en-US" sz="4400" dirty="0" err="1" smtClean="0">
                <a:latin typeface="Latha" panose="020B0604020202020204" pitchFamily="34" charset="0"/>
                <a:cs typeface="Latha" panose="020B0604020202020204" pitchFamily="34" charset="0"/>
              </a:rPr>
              <a:t>செம்மொழித்</a:t>
            </a:r>
            <a:r>
              <a:rPr lang="en-US" sz="4400" dirty="0" smtClean="0">
                <a:latin typeface="Latha" panose="020B0604020202020204" pitchFamily="34" charset="0"/>
                <a:cs typeface="Latha" panose="020B0604020202020204" pitchFamily="34" charset="0"/>
              </a:rPr>
              <a:t> </a:t>
            </a:r>
            <a:r>
              <a:rPr lang="en-US" sz="4400" dirty="0" err="1" smtClean="0">
                <a:latin typeface="Latha" panose="020B0604020202020204" pitchFamily="34" charset="0"/>
                <a:cs typeface="Latha" panose="020B0604020202020204" pitchFamily="34" charset="0"/>
              </a:rPr>
              <a:t>தகுதிகள்</a:t>
            </a:r>
            <a:endParaRPr lang="en-US" sz="4400" dirty="0">
              <a:latin typeface="Latha" panose="020B0604020202020204" pitchFamily="34" charset="0"/>
              <a:cs typeface="Latha" panose="020B0604020202020204" pitchFamily="34" charset="0"/>
            </a:endParaRPr>
          </a:p>
        </p:txBody>
      </p:sp>
      <p:sp>
        <p:nvSpPr>
          <p:cNvPr id="5" name="Rectangle 4"/>
          <p:cNvSpPr/>
          <p:nvPr/>
        </p:nvSpPr>
        <p:spPr>
          <a:xfrm>
            <a:off x="116539" y="858933"/>
            <a:ext cx="11582400" cy="4562788"/>
          </a:xfrm>
          <a:prstGeom prst="rect">
            <a:avLst/>
          </a:prstGeom>
        </p:spPr>
        <p:txBody>
          <a:bodyPr wrap="square">
            <a:spAutoFit/>
          </a:bodyPr>
          <a:lstStyle/>
          <a:p>
            <a:pPr algn="just"/>
            <a:r>
              <a:rPr lang="ta-IN" sz="1700" dirty="0" smtClean="0">
                <a:solidFill>
                  <a:srgbClr val="222222"/>
                </a:solidFill>
                <a:latin typeface="Arial" panose="020B0604020202020204" pitchFamily="34" charset="0"/>
              </a:rPr>
              <a:t>ஒரு </a:t>
            </a:r>
            <a:r>
              <a:rPr lang="ta-IN" sz="1700" dirty="0">
                <a:solidFill>
                  <a:srgbClr val="222222"/>
                </a:solidFill>
                <a:latin typeface="Arial" panose="020B0604020202020204" pitchFamily="34" charset="0"/>
              </a:rPr>
              <a:t>மொழிக்கு செம்மொழி என்ற தகுதி அம்மொழியில் இடம் பெற்றிருக்கும் </a:t>
            </a:r>
            <a:r>
              <a:rPr lang="ta-IN" sz="1700" dirty="0" smtClean="0">
                <a:solidFill>
                  <a:srgbClr val="0B0080"/>
                </a:solidFill>
                <a:latin typeface="Arial" panose="020B0604020202020204" pitchFamily="34" charset="0"/>
              </a:rPr>
              <a:t>இலக்கியத்</a:t>
            </a:r>
            <a:r>
              <a:rPr lang="en-US" sz="1700" dirty="0">
                <a:solidFill>
                  <a:srgbClr val="222222"/>
                </a:solidFill>
                <a:latin typeface="Arial" panose="020B0604020202020204" pitchFamily="34" charset="0"/>
              </a:rPr>
              <a:t> </a:t>
            </a:r>
            <a:r>
              <a:rPr lang="ta-IN" sz="1700" dirty="0" smtClean="0">
                <a:solidFill>
                  <a:srgbClr val="222222"/>
                </a:solidFill>
                <a:latin typeface="Arial" panose="020B0604020202020204" pitchFamily="34" charset="0"/>
              </a:rPr>
              <a:t>தரத்தின் </a:t>
            </a:r>
            <a:r>
              <a:rPr lang="ta-IN" sz="1700" dirty="0">
                <a:solidFill>
                  <a:srgbClr val="222222"/>
                </a:solidFill>
                <a:latin typeface="Arial" panose="020B0604020202020204" pitchFamily="34" charset="0"/>
              </a:rPr>
              <a:t>அடிப்படையில்தான் முடிவு செய்யப்படுகிறது. இருப்பினும் செம்மொழி என்பதற்கு அம்மொழியில் இடம் பெற்றிருக்கும் முக்கியமான இரண்டு சிறப்புகள் தேவையாய் இருக்கிறது.</a:t>
            </a:r>
          </a:p>
          <a:p>
            <a:pPr algn="just">
              <a:buFont typeface="+mj-lt"/>
              <a:buAutoNum type="arabicPeriod"/>
            </a:pPr>
            <a:r>
              <a:rPr lang="ta-IN" sz="1700" dirty="0" smtClean="0">
                <a:solidFill>
                  <a:srgbClr val="0B0080"/>
                </a:solidFill>
                <a:latin typeface="Arial" panose="020B0604020202020204" pitchFamily="34" charset="0"/>
              </a:rPr>
              <a:t>இலக்கியப்</a:t>
            </a:r>
            <a:r>
              <a:rPr lang="en-US" sz="1700" dirty="0">
                <a:solidFill>
                  <a:srgbClr val="222222"/>
                </a:solidFill>
                <a:latin typeface="Arial" panose="020B0604020202020204" pitchFamily="34" charset="0"/>
              </a:rPr>
              <a:t> </a:t>
            </a:r>
            <a:r>
              <a:rPr lang="ta-IN" sz="1700" dirty="0" smtClean="0">
                <a:solidFill>
                  <a:srgbClr val="222222"/>
                </a:solidFill>
                <a:latin typeface="Arial" panose="020B0604020202020204" pitchFamily="34" charset="0"/>
              </a:rPr>
              <a:t>படைப்புகள்</a:t>
            </a:r>
            <a:endParaRPr lang="ta-IN" sz="1700" dirty="0">
              <a:solidFill>
                <a:srgbClr val="222222"/>
              </a:solidFill>
              <a:latin typeface="Arial" panose="020B0604020202020204" pitchFamily="34" charset="0"/>
            </a:endParaRPr>
          </a:p>
          <a:p>
            <a:pPr algn="just">
              <a:buFont typeface="+mj-lt"/>
              <a:buAutoNum type="arabicPeriod"/>
            </a:pPr>
            <a:r>
              <a:rPr lang="ta-IN" sz="1700" dirty="0" smtClean="0">
                <a:solidFill>
                  <a:srgbClr val="0B0080"/>
                </a:solidFill>
                <a:latin typeface="Arial" panose="020B0604020202020204" pitchFamily="34" charset="0"/>
              </a:rPr>
              <a:t>கலைப்</a:t>
            </a:r>
            <a:r>
              <a:rPr lang="en-US" sz="1700" dirty="0">
                <a:solidFill>
                  <a:srgbClr val="222222"/>
                </a:solidFill>
                <a:latin typeface="Arial" panose="020B0604020202020204" pitchFamily="34" charset="0"/>
              </a:rPr>
              <a:t> </a:t>
            </a:r>
            <a:r>
              <a:rPr lang="ta-IN" sz="1700" dirty="0" smtClean="0">
                <a:solidFill>
                  <a:srgbClr val="222222"/>
                </a:solidFill>
                <a:latin typeface="Arial" panose="020B0604020202020204" pitchFamily="34" charset="0"/>
              </a:rPr>
              <a:t>படைப்புகள்</a:t>
            </a:r>
            <a:endParaRPr lang="ta-IN" sz="1700" dirty="0">
              <a:solidFill>
                <a:srgbClr val="222222"/>
              </a:solidFill>
              <a:latin typeface="Arial" panose="020B0604020202020204" pitchFamily="34" charset="0"/>
            </a:endParaRPr>
          </a:p>
          <a:p>
            <a:pPr algn="just"/>
            <a:r>
              <a:rPr lang="ta-IN" sz="1700" dirty="0">
                <a:solidFill>
                  <a:srgbClr val="222222"/>
                </a:solidFill>
                <a:latin typeface="Arial" panose="020B0604020202020204" pitchFamily="34" charset="0"/>
              </a:rPr>
              <a:t>இந்த இரு படைப்புகளைக் கொண்டே அந்த மொழி செம்மொழிகளாக அறிவிக்கப்படுகின்றன.</a:t>
            </a:r>
          </a:p>
          <a:p>
            <a:pPr algn="just"/>
            <a:endParaRPr lang="en-US" sz="800" b="1" dirty="0" smtClean="0">
              <a:solidFill>
                <a:srgbClr val="000000"/>
              </a:solidFill>
              <a:latin typeface="Arial" panose="020B0604020202020204" pitchFamily="34" charset="0"/>
            </a:endParaRPr>
          </a:p>
          <a:p>
            <a:pPr algn="just"/>
            <a:r>
              <a:rPr lang="ta-IN" sz="1700" b="1" dirty="0" smtClean="0">
                <a:solidFill>
                  <a:srgbClr val="000000"/>
                </a:solidFill>
                <a:latin typeface="Arial" panose="020B0604020202020204" pitchFamily="34" charset="0"/>
              </a:rPr>
              <a:t>இலக்கியப் படைப்புகள்</a:t>
            </a:r>
            <a:endParaRPr lang="ta-IN" sz="1700" b="1" dirty="0">
              <a:solidFill>
                <a:srgbClr val="000000"/>
              </a:solidFill>
              <a:latin typeface="Arial" panose="020B0604020202020204" pitchFamily="34" charset="0"/>
            </a:endParaRPr>
          </a:p>
          <a:p>
            <a:pPr algn="just"/>
            <a:r>
              <a:rPr lang="ta-IN" sz="1700" dirty="0">
                <a:solidFill>
                  <a:srgbClr val="222222"/>
                </a:solidFill>
                <a:latin typeface="Arial" panose="020B0604020202020204" pitchFamily="34" charset="0"/>
              </a:rPr>
              <a:t>ஒரு மொழியின் சிறப்பிற்கும் செம்மைக்கும் முதல் அடையாளமாகத் திகழ்வது அம்மொழியின் பழமை வாய்ந்த இலக்கியங்கள்தான். இந்த இலக்கியங்களில் இருக்கும் பழமையுடன் அதில் கருத்துச் செறிவுகளும் இருக்க வேண்டும். ஒரு மொழியின் சிறப்பு அந்த மொழியில் படைக்கப்பட்ட இலக்கியப் படைப்புகள் வழியாகத்தான் அறிய முடிகிறது.</a:t>
            </a:r>
          </a:p>
          <a:p>
            <a:pPr algn="just"/>
            <a:endParaRPr lang="en-US" sz="1050" b="1" dirty="0" smtClean="0">
              <a:solidFill>
                <a:srgbClr val="000000"/>
              </a:solidFill>
              <a:latin typeface="Arial" panose="020B0604020202020204" pitchFamily="34" charset="0"/>
            </a:endParaRPr>
          </a:p>
          <a:p>
            <a:pPr algn="just"/>
            <a:r>
              <a:rPr lang="ta-IN" sz="1700" b="1" dirty="0" smtClean="0">
                <a:solidFill>
                  <a:srgbClr val="000000"/>
                </a:solidFill>
                <a:latin typeface="Arial" panose="020B0604020202020204" pitchFamily="34" charset="0"/>
              </a:rPr>
              <a:t>கலைப் படைப்புகள்</a:t>
            </a:r>
            <a:endParaRPr lang="ta-IN" sz="1700" b="1" dirty="0">
              <a:solidFill>
                <a:srgbClr val="000000"/>
              </a:solidFill>
              <a:latin typeface="Arial" panose="020B0604020202020204" pitchFamily="34" charset="0"/>
            </a:endParaRPr>
          </a:p>
          <a:p>
            <a:pPr algn="just"/>
            <a:r>
              <a:rPr lang="ta-IN" sz="1700" dirty="0">
                <a:solidFill>
                  <a:srgbClr val="222222"/>
                </a:solidFill>
                <a:latin typeface="Arial" panose="020B0604020202020204" pitchFamily="34" charset="0"/>
              </a:rPr>
              <a:t>ஒரு மொழியின் பழமைக்கு இலக்கியம் சான்றாக இருந்தது என்பதுடன் அந்த மொழி சார்ந்த பகுதிகளில் உருவாக்கப்பட்ட கலைப் படைப்புகள் அந்த மொழியின் பழமையை உணர்த்தும் அடுத்த சான்றாக இருக்க வேண்டும். கலைப் படைப்புகள் என்பது </a:t>
            </a:r>
            <a:r>
              <a:rPr lang="ta-IN" sz="1700" dirty="0" smtClean="0">
                <a:solidFill>
                  <a:srgbClr val="0B0080"/>
                </a:solidFill>
                <a:latin typeface="Arial" panose="020B0604020202020204" pitchFamily="34" charset="0"/>
              </a:rPr>
              <a:t>கட்டிடக்</a:t>
            </a:r>
            <a:r>
              <a:rPr lang="ta-IN" sz="1700" dirty="0" smtClean="0">
                <a:solidFill>
                  <a:srgbClr val="222222"/>
                </a:solidFill>
                <a:latin typeface="Arial" panose="020B0604020202020204" pitchFamily="34" charset="0"/>
              </a:rPr>
              <a:t>கலை </a:t>
            </a:r>
            <a:r>
              <a:rPr lang="ta-IN" sz="1700" dirty="0">
                <a:solidFill>
                  <a:srgbClr val="222222"/>
                </a:solidFill>
                <a:latin typeface="Arial" panose="020B0604020202020204" pitchFamily="34" charset="0"/>
              </a:rPr>
              <a:t>, </a:t>
            </a:r>
            <a:r>
              <a:rPr lang="ta-IN" sz="1700" dirty="0" smtClean="0">
                <a:solidFill>
                  <a:srgbClr val="0B0080"/>
                </a:solidFill>
                <a:latin typeface="Arial" panose="020B0604020202020204" pitchFamily="34" charset="0"/>
              </a:rPr>
              <a:t>சிற்பக்</a:t>
            </a:r>
            <a:r>
              <a:rPr lang="ta-IN" sz="1700" dirty="0" smtClean="0">
                <a:solidFill>
                  <a:srgbClr val="222222"/>
                </a:solidFill>
                <a:latin typeface="Arial" panose="020B0604020202020204" pitchFamily="34" charset="0"/>
              </a:rPr>
              <a:t>கலை </a:t>
            </a:r>
            <a:r>
              <a:rPr lang="ta-IN" sz="1700" dirty="0">
                <a:solidFill>
                  <a:srgbClr val="222222"/>
                </a:solidFill>
                <a:latin typeface="Arial" panose="020B0604020202020204" pitchFamily="34" charset="0"/>
              </a:rPr>
              <a:t>போன்ற பழமை வாய்ந்த கலைச் சான்றுகளாக இருக்க வேண்டும்.</a:t>
            </a:r>
            <a:endParaRPr lang="ta-IN" sz="17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803490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249" y="0"/>
            <a:ext cx="9713258" cy="1151965"/>
          </a:xfrm>
        </p:spPr>
        <p:txBody>
          <a:bodyPr>
            <a:normAutofit fontScale="90000"/>
          </a:bodyPr>
          <a:lstStyle/>
          <a:p>
            <a:r>
              <a:rPr lang="ta-IN" sz="4000" dirty="0"/>
              <a:t>இந்தியாவில் செம்மொழிக்கான </a:t>
            </a:r>
            <a:r>
              <a:rPr lang="ta-IN" sz="4000" dirty="0" smtClean="0"/>
              <a:t>தகுதி</a:t>
            </a:r>
            <a:endParaRPr lang="en-US" dirty="0"/>
          </a:p>
        </p:txBody>
      </p:sp>
      <p:sp>
        <p:nvSpPr>
          <p:cNvPr id="3" name="Content Placeholder 2"/>
          <p:cNvSpPr>
            <a:spLocks noGrp="1"/>
          </p:cNvSpPr>
          <p:nvPr>
            <p:ph sz="quarter" idx="13"/>
          </p:nvPr>
        </p:nvSpPr>
        <p:spPr>
          <a:xfrm>
            <a:off x="685800" y="914400"/>
            <a:ext cx="10394707" cy="4460186"/>
          </a:xfrm>
        </p:spPr>
        <p:txBody>
          <a:bodyPr>
            <a:normAutofit/>
          </a:bodyPr>
          <a:lstStyle/>
          <a:p>
            <a:pPr algn="just"/>
            <a:r>
              <a:rPr lang="ta-IN" dirty="0" smtClean="0"/>
              <a:t>ஒரு </a:t>
            </a:r>
            <a:r>
              <a:rPr lang="ta-IN" dirty="0"/>
              <a:t>மொழியானது 1,500 முதல் 2,000 ஆண்டுகள் வரையிலான வரலாறு மற்றும் </a:t>
            </a:r>
            <a:r>
              <a:rPr lang="ta-IN" dirty="0" smtClean="0"/>
              <a:t>பழமையான </a:t>
            </a:r>
            <a:r>
              <a:rPr lang="ta-IN" dirty="0"/>
              <a:t>இலக்கியங்கள் கொண்டதாக இருக்க வேண்டும்</a:t>
            </a:r>
            <a:r>
              <a:rPr lang="ta-IN" dirty="0" smtClean="0"/>
              <a:t>.</a:t>
            </a:r>
            <a:endParaRPr lang="en-US" dirty="0" smtClean="0"/>
          </a:p>
          <a:p>
            <a:pPr algn="just"/>
            <a:r>
              <a:rPr lang="ta-IN" dirty="0" smtClean="0"/>
              <a:t>அம்மொழியின் </a:t>
            </a:r>
            <a:r>
              <a:rPr lang="ta-IN" dirty="0"/>
              <a:t>துவக்ககால இலக்கியங்கள் உயர் தரத்தில் இருத்தல் வேண்டும். </a:t>
            </a:r>
            <a:endParaRPr lang="en-US" dirty="0" smtClean="0"/>
          </a:p>
          <a:p>
            <a:pPr algn="just"/>
            <a:r>
              <a:rPr lang="ta-IN" dirty="0"/>
              <a:t>அம்மொழியின் இலக்கிய மரபு தொடக்கத்திலிருந்தே அம்மொழிக்கு உரிமையானதாக இருத்தல் வேண்டும். மற்ற மொழிகளின் இலக்கிய மரபுகளிலிருந்து பெறப்பட்டதாக இருக்கக் </a:t>
            </a:r>
            <a:r>
              <a:rPr lang="ta-IN" dirty="0" smtClean="0"/>
              <a:t>கூடாது.</a:t>
            </a:r>
            <a:r>
              <a:rPr lang="en-US" baseline="30000" dirty="0"/>
              <a:t> </a:t>
            </a:r>
            <a:endParaRPr lang="en-US" baseline="30000" dirty="0" smtClean="0"/>
          </a:p>
          <a:p>
            <a:pPr marL="0" indent="0" algn="just">
              <a:buNone/>
            </a:pPr>
            <a:r>
              <a:rPr lang="ta-IN" dirty="0"/>
              <a:t>இதன் அடிப்படையிலே ஒரு மொழிக்கு செம்மொழி தகுதியை இந்திய அரசு வழங்கி வருகிறது. இந்தியாவில் தமிழ், </a:t>
            </a:r>
            <a:r>
              <a:rPr lang="ta-IN" dirty="0" smtClean="0"/>
              <a:t>சமசுகிருதம்</a:t>
            </a:r>
            <a:r>
              <a:rPr lang="en-US" dirty="0" smtClean="0"/>
              <a:t>,</a:t>
            </a:r>
            <a:r>
              <a:rPr lang="en-US" baseline="30000" dirty="0" smtClean="0"/>
              <a:t> </a:t>
            </a:r>
            <a:r>
              <a:rPr lang="ta-IN" dirty="0" smtClean="0"/>
              <a:t>கன்னடம்</a:t>
            </a:r>
            <a:r>
              <a:rPr lang="ta-IN" dirty="0"/>
              <a:t>, மற்றும் ஒடியா </a:t>
            </a:r>
            <a:r>
              <a:rPr lang="ta-IN" dirty="0" smtClean="0"/>
              <a:t>மொழிகள் </a:t>
            </a:r>
            <a:r>
              <a:rPr lang="ta-IN" dirty="0"/>
              <a:t>செம்மொழிகளாக தகுதி பெற்றுள்ளது</a:t>
            </a:r>
            <a:r>
              <a:rPr lang="ta-IN" dirty="0" smtClean="0"/>
              <a:t>.</a:t>
            </a:r>
            <a:endParaRPr lang="ta-IN" dirty="0"/>
          </a:p>
        </p:txBody>
      </p:sp>
      <p:pic>
        <p:nvPicPr>
          <p:cNvPr id="4" name="Thaguthigal - AUD-20190218-WA0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7563" y="5679386"/>
            <a:ext cx="609600" cy="609600"/>
          </a:xfrm>
          <a:prstGeom prst="rect">
            <a:avLst/>
          </a:prstGeom>
        </p:spPr>
      </p:pic>
    </p:spTree>
    <p:extLst>
      <p:ext uri="{BB962C8B-B14F-4D97-AF65-F5344CB8AC3E}">
        <p14:creationId xmlns:p14="http://schemas.microsoft.com/office/powerpoint/2010/main" val="206847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08" y="66598"/>
            <a:ext cx="7064189" cy="1093694"/>
          </a:xfrm>
        </p:spPr>
        <p:txBody>
          <a:bodyPr>
            <a:normAutofit fontScale="90000"/>
          </a:bodyPr>
          <a:lstStyle/>
          <a:p>
            <a:pPr algn="ctr"/>
            <a:r>
              <a:rPr lang="ta-IN" dirty="0" smtClean="0">
                <a:latin typeface="Latha" panose="020B0604020202020204" pitchFamily="34" charset="0"/>
                <a:cs typeface="Latha" panose="020B0604020202020204" pitchFamily="34" charset="0"/>
              </a:rPr>
              <a:t>செம்மொழி</a:t>
            </a:r>
            <a:r>
              <a:rPr lang="en-US" dirty="0" err="1" smtClean="0">
                <a:latin typeface="Latha" panose="020B0604020202020204" pitchFamily="34" charset="0"/>
                <a:cs typeface="Latha" panose="020B0604020202020204" pitchFamily="34" charset="0"/>
              </a:rPr>
              <a:t>த்</a:t>
            </a:r>
            <a:r>
              <a:rPr lang="en-US" dirty="0" smtClean="0">
                <a:latin typeface="Latha" panose="020B0604020202020204" pitchFamily="34" charset="0"/>
                <a:cs typeface="Latha" panose="020B0604020202020204" pitchFamily="34" charset="0"/>
              </a:rPr>
              <a:t> </a:t>
            </a:r>
            <a:r>
              <a:rPr lang="en-US" dirty="0" err="1" smtClean="0">
                <a:latin typeface="Latha" panose="020B0604020202020204" pitchFamily="34" charset="0"/>
                <a:cs typeface="Latha" panose="020B0604020202020204" pitchFamily="34" charset="0"/>
              </a:rPr>
              <a:t>தமிழ்</a:t>
            </a:r>
            <a:endParaRPr lang="en-US" dirty="0">
              <a:latin typeface="Latha" panose="020B0604020202020204" pitchFamily="34" charset="0"/>
              <a:cs typeface="Latha" panose="020B0604020202020204" pitchFamily="34" charset="0"/>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373037" y="197224"/>
            <a:ext cx="3279074" cy="5468470"/>
          </a:xfrm>
        </p:spPr>
      </p:pic>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25840"/>
          <a:stretch/>
        </p:blipFill>
        <p:spPr>
          <a:xfrm>
            <a:off x="114901" y="1828799"/>
            <a:ext cx="8276796" cy="2388638"/>
          </a:xfrm>
          <a:prstGeom prst="rect">
            <a:avLst/>
          </a:prstGeom>
        </p:spPr>
      </p:pic>
      <p:sp>
        <p:nvSpPr>
          <p:cNvPr id="3" name="Rectangle 2"/>
          <p:cNvSpPr/>
          <p:nvPr/>
        </p:nvSpPr>
        <p:spPr>
          <a:xfrm>
            <a:off x="0" y="1160292"/>
            <a:ext cx="8438160" cy="4247317"/>
          </a:xfrm>
          <a:prstGeom prst="rect">
            <a:avLst/>
          </a:prstGeom>
        </p:spPr>
        <p:txBody>
          <a:bodyPr wrap="square">
            <a:spAutoFit/>
          </a:bodyPr>
          <a:lstStyle/>
          <a:p>
            <a:r>
              <a:rPr lang="ta-IN" dirty="0">
                <a:solidFill>
                  <a:srgbClr val="333333"/>
                </a:solidFill>
                <a:latin typeface="Latha" panose="020B0604020202020204" pitchFamily="34" charset="0"/>
              </a:rPr>
              <a:t>பாவாணர்</a:t>
            </a:r>
            <a:r>
              <a:rPr lang="ta-IN" dirty="0">
                <a:solidFill>
                  <a:srgbClr val="333333"/>
                </a:solidFill>
                <a:latin typeface="Helvetica Neue Light"/>
              </a:rPr>
              <a:t> </a:t>
            </a:r>
            <a:r>
              <a:rPr lang="ta-IN" dirty="0">
                <a:solidFill>
                  <a:srgbClr val="333333"/>
                </a:solidFill>
                <a:latin typeface="Latha" panose="020B0604020202020204" pitchFamily="34" charset="0"/>
              </a:rPr>
              <a:t>பதினாறு</a:t>
            </a:r>
            <a:r>
              <a:rPr lang="ta-IN" dirty="0">
                <a:solidFill>
                  <a:srgbClr val="333333"/>
                </a:solidFill>
                <a:latin typeface="Helvetica Neue Light"/>
              </a:rPr>
              <a:t> </a:t>
            </a:r>
            <a:r>
              <a:rPr lang="ta-IN" dirty="0">
                <a:solidFill>
                  <a:srgbClr val="333333"/>
                </a:solidFill>
                <a:latin typeface="Latha" panose="020B0604020202020204" pitchFamily="34" charset="0"/>
              </a:rPr>
              <a:t>தன்மைகளால்</a:t>
            </a:r>
            <a:r>
              <a:rPr lang="ta-IN" dirty="0">
                <a:solidFill>
                  <a:srgbClr val="333333"/>
                </a:solidFill>
                <a:latin typeface="Helvetica Neue Light"/>
              </a:rPr>
              <a:t> </a:t>
            </a:r>
            <a:r>
              <a:rPr lang="ta-IN" dirty="0">
                <a:solidFill>
                  <a:srgbClr val="333333"/>
                </a:solidFill>
                <a:latin typeface="Latha" panose="020B0604020202020204" pitchFamily="34" charset="0"/>
              </a:rPr>
              <a:t>தமிழ்</a:t>
            </a:r>
            <a:r>
              <a:rPr lang="ta-IN" dirty="0">
                <a:solidFill>
                  <a:srgbClr val="333333"/>
                </a:solidFill>
                <a:latin typeface="Helvetica Neue Light"/>
              </a:rPr>
              <a:t> </a:t>
            </a:r>
            <a:r>
              <a:rPr lang="ta-IN" dirty="0">
                <a:solidFill>
                  <a:srgbClr val="333333"/>
                </a:solidFill>
                <a:latin typeface="Latha" panose="020B0604020202020204" pitchFamily="34" charset="0"/>
              </a:rPr>
              <a:t>செம்மொழித்</a:t>
            </a:r>
            <a:r>
              <a:rPr lang="ta-IN" dirty="0">
                <a:solidFill>
                  <a:srgbClr val="333333"/>
                </a:solidFill>
                <a:latin typeface="Helvetica Neue Light"/>
              </a:rPr>
              <a:t> </a:t>
            </a:r>
            <a:r>
              <a:rPr lang="ta-IN" dirty="0">
                <a:solidFill>
                  <a:srgbClr val="333333"/>
                </a:solidFill>
                <a:latin typeface="Latha" panose="020B0604020202020204" pitchFamily="34" charset="0"/>
              </a:rPr>
              <a:t>தன்மை</a:t>
            </a:r>
            <a:r>
              <a:rPr lang="ta-IN" dirty="0">
                <a:solidFill>
                  <a:srgbClr val="333333"/>
                </a:solidFill>
                <a:latin typeface="Helvetica Neue Light"/>
              </a:rPr>
              <a:t> </a:t>
            </a:r>
            <a:r>
              <a:rPr lang="en-US" dirty="0" smtClean="0">
                <a:solidFill>
                  <a:srgbClr val="333333"/>
                </a:solidFill>
                <a:latin typeface="Helvetica Neue Light"/>
              </a:rPr>
              <a:t>   </a:t>
            </a:r>
            <a:r>
              <a:rPr lang="en-US" dirty="0" smtClean="0">
                <a:solidFill>
                  <a:srgbClr val="333333"/>
                </a:solidFill>
                <a:latin typeface="Helvetica Neue Light"/>
              </a:rPr>
              <a:t>  </a:t>
            </a:r>
            <a:r>
              <a:rPr lang="ta-IN" dirty="0" smtClean="0">
                <a:solidFill>
                  <a:srgbClr val="333333"/>
                </a:solidFill>
                <a:latin typeface="Latha" panose="020B0604020202020204" pitchFamily="34" charset="0"/>
              </a:rPr>
              <a:t>பெற்றுள்ளது</a:t>
            </a:r>
            <a:r>
              <a:rPr lang="ta-IN" dirty="0">
                <a:solidFill>
                  <a:srgbClr val="333333"/>
                </a:solidFill>
                <a:latin typeface="Helvetica Neue Light"/>
              </a:rPr>
              <a:t> </a:t>
            </a:r>
            <a:r>
              <a:rPr lang="ta-IN" dirty="0">
                <a:solidFill>
                  <a:srgbClr val="333333"/>
                </a:solidFill>
                <a:latin typeface="Latha" panose="020B0604020202020204" pitchFamily="34" charset="0"/>
              </a:rPr>
              <a:t>என்று</a:t>
            </a:r>
            <a:r>
              <a:rPr lang="ta-IN" dirty="0">
                <a:solidFill>
                  <a:srgbClr val="333333"/>
                </a:solidFill>
                <a:latin typeface="Helvetica Neue Light"/>
              </a:rPr>
              <a:t> </a:t>
            </a:r>
            <a:r>
              <a:rPr lang="ta-IN" dirty="0">
                <a:solidFill>
                  <a:srgbClr val="333333"/>
                </a:solidFill>
                <a:latin typeface="Latha" panose="020B0604020202020204" pitchFamily="34" charset="0"/>
              </a:rPr>
              <a:t>கருதுகின்றார்</a:t>
            </a:r>
            <a:r>
              <a:rPr lang="ta-IN" dirty="0">
                <a:solidFill>
                  <a:srgbClr val="333333"/>
                </a:solidFill>
                <a:latin typeface="Helvetica Neue Light"/>
              </a:rPr>
              <a:t>.</a:t>
            </a:r>
            <a:br>
              <a:rPr lang="ta-IN" dirty="0">
                <a:solidFill>
                  <a:srgbClr val="333333"/>
                </a:solidFill>
                <a:latin typeface="Helvetica Neue Light"/>
              </a:rPr>
            </a:br>
            <a:endParaRPr lang="en-US" dirty="0" smtClean="0">
              <a:solidFill>
                <a:srgbClr val="333333"/>
              </a:solidFill>
              <a:latin typeface="Helvetica Neue Light"/>
            </a:endParaRPr>
          </a:p>
          <a:p>
            <a:endParaRPr lang="en-US" dirty="0" smtClean="0">
              <a:solidFill>
                <a:srgbClr val="333333"/>
              </a:solidFill>
              <a:latin typeface="Helvetica Neue Light"/>
            </a:endParaRPr>
          </a:p>
          <a:p>
            <a:endParaRPr lang="en-US" dirty="0">
              <a:solidFill>
                <a:srgbClr val="333333"/>
              </a:solidFill>
              <a:latin typeface="Helvetica Neue Light"/>
            </a:endParaRPr>
          </a:p>
          <a:p>
            <a:endParaRPr lang="en-US" dirty="0" smtClean="0">
              <a:solidFill>
                <a:srgbClr val="333333"/>
              </a:solidFill>
              <a:latin typeface="Helvetica Neue Light"/>
            </a:endParaRPr>
          </a:p>
          <a:p>
            <a:endParaRPr lang="en-US" dirty="0">
              <a:solidFill>
                <a:srgbClr val="333333"/>
              </a:solidFill>
              <a:latin typeface="Helvetica Neue Light"/>
            </a:endParaRPr>
          </a:p>
          <a:p>
            <a:endParaRPr lang="en-US" dirty="0" smtClean="0">
              <a:solidFill>
                <a:srgbClr val="333333"/>
              </a:solidFill>
              <a:latin typeface="Helvetica Neue Light"/>
            </a:endParaRPr>
          </a:p>
          <a:p>
            <a:r>
              <a:rPr lang="ta-IN" dirty="0">
                <a:solidFill>
                  <a:srgbClr val="333333"/>
                </a:solidFill>
                <a:latin typeface="Helvetica Neue Light"/>
              </a:rPr>
              <a:t> </a:t>
            </a:r>
            <a:endParaRPr lang="en-US" dirty="0" smtClean="0">
              <a:solidFill>
                <a:srgbClr val="333333"/>
              </a:solidFill>
              <a:latin typeface="Helvetica Neue Light"/>
            </a:endParaRPr>
          </a:p>
          <a:p>
            <a:endParaRPr lang="en-US" dirty="0">
              <a:solidFill>
                <a:srgbClr val="333333"/>
              </a:solidFill>
              <a:latin typeface="Helvetica Neue Light"/>
            </a:endParaRPr>
          </a:p>
          <a:p>
            <a:endParaRPr lang="en-US" dirty="0" smtClean="0">
              <a:solidFill>
                <a:srgbClr val="333333"/>
              </a:solidFill>
              <a:latin typeface="Latha" panose="020B0604020202020204" pitchFamily="34" charset="0"/>
            </a:endParaRPr>
          </a:p>
          <a:p>
            <a:endParaRPr lang="en-US" dirty="0">
              <a:solidFill>
                <a:srgbClr val="333333"/>
              </a:solidFill>
              <a:latin typeface="Latha" panose="020B0604020202020204" pitchFamily="34" charset="0"/>
            </a:endParaRPr>
          </a:p>
          <a:p>
            <a:pPr algn="just"/>
            <a:r>
              <a:rPr lang="ta-IN" dirty="0" smtClean="0">
                <a:solidFill>
                  <a:srgbClr val="333333"/>
                </a:solidFill>
                <a:latin typeface="Latha" panose="020B0604020202020204" pitchFamily="34" charset="0"/>
              </a:rPr>
              <a:t>என்ற</a:t>
            </a:r>
            <a:r>
              <a:rPr lang="ta-IN" dirty="0">
                <a:solidFill>
                  <a:srgbClr val="333333"/>
                </a:solidFill>
                <a:latin typeface="Helvetica Neue Light"/>
              </a:rPr>
              <a:t> </a:t>
            </a:r>
            <a:r>
              <a:rPr lang="ta-IN" dirty="0">
                <a:solidFill>
                  <a:srgbClr val="333333"/>
                </a:solidFill>
                <a:latin typeface="Latha" panose="020B0604020202020204" pitchFamily="34" charset="0"/>
              </a:rPr>
              <a:t>பதினாறு</a:t>
            </a:r>
            <a:r>
              <a:rPr lang="ta-IN" dirty="0">
                <a:solidFill>
                  <a:srgbClr val="333333"/>
                </a:solidFill>
                <a:latin typeface="Helvetica Neue Light"/>
              </a:rPr>
              <a:t> </a:t>
            </a:r>
            <a:r>
              <a:rPr lang="ta-IN" dirty="0">
                <a:solidFill>
                  <a:srgbClr val="333333"/>
                </a:solidFill>
                <a:latin typeface="Latha" panose="020B0604020202020204" pitchFamily="34" charset="0"/>
              </a:rPr>
              <a:t>தன்மையும்</a:t>
            </a:r>
            <a:r>
              <a:rPr lang="ta-IN" dirty="0">
                <a:solidFill>
                  <a:srgbClr val="333333"/>
                </a:solidFill>
                <a:latin typeface="Helvetica Neue Light"/>
              </a:rPr>
              <a:t> </a:t>
            </a:r>
            <a:r>
              <a:rPr lang="ta-IN" dirty="0">
                <a:solidFill>
                  <a:srgbClr val="333333"/>
                </a:solidFill>
                <a:latin typeface="Latha" panose="020B0604020202020204" pitchFamily="34" charset="0"/>
              </a:rPr>
              <a:t>தமிழுக்கு</a:t>
            </a:r>
            <a:r>
              <a:rPr lang="ta-IN" dirty="0">
                <a:solidFill>
                  <a:srgbClr val="333333"/>
                </a:solidFill>
                <a:latin typeface="Helvetica Neue Light"/>
              </a:rPr>
              <a:t> </a:t>
            </a:r>
            <a:r>
              <a:rPr lang="ta-IN" dirty="0" smtClean="0">
                <a:solidFill>
                  <a:srgbClr val="333333"/>
                </a:solidFill>
                <a:latin typeface="Latha" panose="020B0604020202020204" pitchFamily="34" charset="0"/>
              </a:rPr>
              <a:t>இருப்பதாகப்</a:t>
            </a:r>
            <a:r>
              <a:rPr lang="en-US" dirty="0" smtClean="0">
                <a:solidFill>
                  <a:srgbClr val="333333"/>
                </a:solidFill>
                <a:latin typeface="Latha" panose="020B0604020202020204" pitchFamily="34" charset="0"/>
              </a:rPr>
              <a:t> </a:t>
            </a:r>
            <a:r>
              <a:rPr lang="ta-IN" dirty="0" smtClean="0">
                <a:solidFill>
                  <a:srgbClr val="333333"/>
                </a:solidFill>
                <a:latin typeface="Latha" panose="020B0604020202020204" pitchFamily="34" charset="0"/>
              </a:rPr>
              <a:t>பாவாணர்</a:t>
            </a:r>
            <a:r>
              <a:rPr lang="ta-IN" dirty="0">
                <a:solidFill>
                  <a:srgbClr val="333333"/>
                </a:solidFill>
                <a:latin typeface="Helvetica Neue Light"/>
              </a:rPr>
              <a:t> </a:t>
            </a:r>
            <a:r>
              <a:rPr lang="en-US" dirty="0" smtClean="0">
                <a:solidFill>
                  <a:srgbClr val="333333"/>
                </a:solidFill>
                <a:latin typeface="Helvetica Neue Light"/>
              </a:rPr>
              <a:t> </a:t>
            </a:r>
            <a:r>
              <a:rPr lang="ta-IN" dirty="0" smtClean="0">
                <a:solidFill>
                  <a:srgbClr val="333333"/>
                </a:solidFill>
                <a:latin typeface="Latha" panose="020B0604020202020204" pitchFamily="34" charset="0"/>
              </a:rPr>
              <a:t>கருதுகின்றார்</a:t>
            </a:r>
            <a:r>
              <a:rPr lang="ta-IN" dirty="0">
                <a:solidFill>
                  <a:srgbClr val="333333"/>
                </a:solidFill>
                <a:latin typeface="Helvetica Neue Light"/>
              </a:rPr>
              <a:t>. </a:t>
            </a:r>
            <a:r>
              <a:rPr lang="ta-IN" dirty="0">
                <a:solidFill>
                  <a:srgbClr val="333333"/>
                </a:solidFill>
                <a:latin typeface="Latha" panose="020B0604020202020204" pitchFamily="34" charset="0"/>
              </a:rPr>
              <a:t>இதன்</a:t>
            </a:r>
            <a:r>
              <a:rPr lang="ta-IN" dirty="0">
                <a:solidFill>
                  <a:srgbClr val="333333"/>
                </a:solidFill>
                <a:latin typeface="Helvetica Neue Light"/>
              </a:rPr>
              <a:t> </a:t>
            </a:r>
            <a:r>
              <a:rPr lang="ta-IN" dirty="0">
                <a:solidFill>
                  <a:srgbClr val="333333"/>
                </a:solidFill>
                <a:latin typeface="Latha" panose="020B0604020202020204" pitchFamily="34" charset="0"/>
              </a:rPr>
              <a:t>காரணமாகவும்</a:t>
            </a:r>
            <a:r>
              <a:rPr lang="ta-IN" dirty="0">
                <a:solidFill>
                  <a:srgbClr val="333333"/>
                </a:solidFill>
                <a:latin typeface="Helvetica Neue Light"/>
              </a:rPr>
              <a:t> </a:t>
            </a:r>
            <a:r>
              <a:rPr lang="ta-IN" dirty="0">
                <a:solidFill>
                  <a:srgbClr val="333333"/>
                </a:solidFill>
                <a:latin typeface="Latha" panose="020B0604020202020204" pitchFamily="34" charset="0"/>
              </a:rPr>
              <a:t>தமிழ்</a:t>
            </a:r>
            <a:r>
              <a:rPr lang="ta-IN" dirty="0">
                <a:solidFill>
                  <a:srgbClr val="333333"/>
                </a:solidFill>
                <a:latin typeface="Helvetica Neue Light"/>
              </a:rPr>
              <a:t> </a:t>
            </a:r>
            <a:r>
              <a:rPr lang="ta-IN" dirty="0" smtClean="0">
                <a:solidFill>
                  <a:srgbClr val="333333"/>
                </a:solidFill>
                <a:latin typeface="Latha" panose="020B0604020202020204" pitchFamily="34" charset="0"/>
              </a:rPr>
              <a:t>செம்மொழித்</a:t>
            </a:r>
            <a:r>
              <a:rPr lang="ta-IN" dirty="0">
                <a:solidFill>
                  <a:srgbClr val="333333"/>
                </a:solidFill>
                <a:latin typeface="Helvetica Neue Light"/>
              </a:rPr>
              <a:t> </a:t>
            </a:r>
            <a:r>
              <a:rPr lang="ta-IN" dirty="0">
                <a:solidFill>
                  <a:srgbClr val="333333"/>
                </a:solidFill>
                <a:latin typeface="Latha" panose="020B0604020202020204" pitchFamily="34" charset="0"/>
              </a:rPr>
              <a:t>தகுதியைப்</a:t>
            </a:r>
            <a:r>
              <a:rPr lang="ta-IN" dirty="0">
                <a:solidFill>
                  <a:srgbClr val="333333"/>
                </a:solidFill>
                <a:latin typeface="Helvetica Neue Light"/>
              </a:rPr>
              <a:t> </a:t>
            </a:r>
            <a:r>
              <a:rPr lang="ta-IN" dirty="0">
                <a:solidFill>
                  <a:srgbClr val="333333"/>
                </a:solidFill>
                <a:latin typeface="Latha" panose="020B0604020202020204" pitchFamily="34" charset="0"/>
              </a:rPr>
              <a:t>பெற்றிருக்கிறது</a:t>
            </a:r>
            <a:r>
              <a:rPr lang="ta-IN" dirty="0">
                <a:solidFill>
                  <a:srgbClr val="333333"/>
                </a:solidFill>
                <a:latin typeface="Helvetica Neue Light"/>
              </a:rPr>
              <a:t> </a:t>
            </a:r>
            <a:r>
              <a:rPr lang="ta-IN" dirty="0">
                <a:solidFill>
                  <a:srgbClr val="333333"/>
                </a:solidFill>
                <a:latin typeface="Latha" panose="020B0604020202020204" pitchFamily="34" charset="0"/>
              </a:rPr>
              <a:t>என்பது</a:t>
            </a:r>
            <a:r>
              <a:rPr lang="ta-IN" dirty="0">
                <a:solidFill>
                  <a:srgbClr val="333333"/>
                </a:solidFill>
                <a:latin typeface="Helvetica Neue Light"/>
              </a:rPr>
              <a:t> </a:t>
            </a:r>
            <a:r>
              <a:rPr lang="ta-IN" dirty="0">
                <a:solidFill>
                  <a:srgbClr val="333333"/>
                </a:solidFill>
                <a:latin typeface="Latha" panose="020B0604020202020204" pitchFamily="34" charset="0"/>
              </a:rPr>
              <a:t>அறியத்தக்கதாகும்</a:t>
            </a:r>
            <a:r>
              <a:rPr lang="ta-IN" dirty="0">
                <a:solidFill>
                  <a:srgbClr val="333333"/>
                </a:solidFill>
                <a:latin typeface="Helvetica Neue Light"/>
              </a:rPr>
              <a:t>.</a:t>
            </a:r>
            <a:endParaRPr lang="en-US" dirty="0"/>
          </a:p>
        </p:txBody>
      </p:sp>
    </p:spTree>
    <p:extLst>
      <p:ext uri="{BB962C8B-B14F-4D97-AF65-F5344CB8AC3E}">
        <p14:creationId xmlns:p14="http://schemas.microsoft.com/office/powerpoint/2010/main" val="1576068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 y="275254"/>
            <a:ext cx="11756571" cy="620486"/>
          </a:xfrm>
        </p:spPr>
        <p:txBody>
          <a:bodyPr>
            <a:noAutofit/>
          </a:bodyPr>
          <a:lstStyle/>
          <a:p>
            <a:r>
              <a:rPr lang="ta-IN" sz="2800" dirty="0"/>
              <a:t>தமிழின் செம்மொழித் </a:t>
            </a:r>
            <a:r>
              <a:rPr lang="ta-IN" sz="2800" dirty="0" smtClean="0"/>
              <a:t>தன்மையை</a:t>
            </a:r>
            <a:r>
              <a:rPr lang="ta-IN" sz="2800" dirty="0"/>
              <a:t> உலகிற்கு உணர்த்தியவர் </a:t>
            </a:r>
            <a:endParaRPr lang="en-US" sz="2800" dirty="0"/>
          </a:p>
        </p:txBody>
      </p:sp>
      <p:sp>
        <p:nvSpPr>
          <p:cNvPr id="3" name="Content Placeholder 2"/>
          <p:cNvSpPr>
            <a:spLocks noGrp="1"/>
          </p:cNvSpPr>
          <p:nvPr>
            <p:ph sz="quarter" idx="13"/>
          </p:nvPr>
        </p:nvSpPr>
        <p:spPr>
          <a:xfrm>
            <a:off x="179558" y="773566"/>
            <a:ext cx="11584056" cy="4758613"/>
          </a:xfrm>
        </p:spPr>
        <p:txBody>
          <a:bodyPr>
            <a:noAutofit/>
          </a:bodyPr>
          <a:lstStyle/>
          <a:p>
            <a:pPr marL="0" indent="0" algn="just">
              <a:buNone/>
            </a:pPr>
            <a:r>
              <a:rPr lang="ta-IN" sz="1800" dirty="0"/>
              <a:t>தமிழின் செம்மொழித் தன்மையைத் தற்போது உலகிற்கு உணர்த்தியவர் உணர்த்தி </a:t>
            </a:r>
            <a:r>
              <a:rPr lang="ta-IN" sz="1800" dirty="0" smtClean="0"/>
              <a:t>வருபவர்</a:t>
            </a:r>
            <a:r>
              <a:rPr lang="en-US" sz="1800" dirty="0" smtClean="0"/>
              <a:t> </a:t>
            </a:r>
            <a:r>
              <a:rPr lang="ta-IN" sz="1800" dirty="0" smtClean="0">
                <a:solidFill>
                  <a:srgbClr val="0070C0"/>
                </a:solidFill>
              </a:rPr>
              <a:t>கலிபோர்னியாவில்</a:t>
            </a:r>
            <a:r>
              <a:rPr lang="ta-IN" sz="1800" dirty="0">
                <a:solidFill>
                  <a:srgbClr val="0070C0"/>
                </a:solidFill>
              </a:rPr>
              <a:t> வாழும் பேராசிரியர்முனைவர் ஜார்ஜ் ஹார்ட்</a:t>
            </a:r>
            <a:r>
              <a:rPr lang="ta-IN" sz="1800" dirty="0"/>
              <a:t> ஆவார். தமிழ் </a:t>
            </a:r>
            <a:r>
              <a:rPr lang="ta-IN" sz="1800" dirty="0" smtClean="0"/>
              <a:t>செம்மொழித்</a:t>
            </a:r>
            <a:r>
              <a:rPr lang="ta-IN" sz="1800" dirty="0"/>
              <a:t> </a:t>
            </a:r>
            <a:r>
              <a:rPr lang="en-US" sz="1800" dirty="0" smtClean="0"/>
              <a:t> </a:t>
            </a:r>
            <a:r>
              <a:rPr lang="ta-IN" sz="1800" dirty="0" smtClean="0"/>
              <a:t>தகுதியைப்</a:t>
            </a:r>
            <a:r>
              <a:rPr lang="ta-IN" sz="1800" dirty="0"/>
              <a:t> பெற்றிருப்பதற்கான காரணங்களாக நான்கினை அவர்முன்னிறுத்துகிறார்</a:t>
            </a:r>
            <a:r>
              <a:rPr lang="ta-IN" sz="1800" dirty="0" smtClean="0"/>
              <a:t>.</a:t>
            </a:r>
            <a:endParaRPr lang="en-US" sz="1800" dirty="0" smtClean="0"/>
          </a:p>
          <a:p>
            <a:pPr algn="just">
              <a:buFont typeface="Wingdings" panose="05000000000000000000" pitchFamily="2" charset="2"/>
              <a:buChar char="Ø"/>
            </a:pPr>
            <a:r>
              <a:rPr lang="ta-IN" sz="1800" dirty="0" smtClean="0"/>
              <a:t>தமிழ்மொழி</a:t>
            </a:r>
            <a:r>
              <a:rPr lang="ta-IN" sz="1800" dirty="0"/>
              <a:t> பழமைச் சிறப்பு வாய்ந்தது. </a:t>
            </a:r>
            <a:endParaRPr lang="en-US" sz="1800" dirty="0" smtClean="0"/>
          </a:p>
          <a:p>
            <a:pPr algn="just">
              <a:buFont typeface="Wingdings" panose="05000000000000000000" pitchFamily="2" charset="2"/>
              <a:buChar char="Ø"/>
            </a:pPr>
            <a:r>
              <a:rPr lang="ta-IN" sz="1800" dirty="0" smtClean="0"/>
              <a:t>தமிழ்</a:t>
            </a:r>
            <a:r>
              <a:rPr lang="ta-IN" sz="1800" dirty="0"/>
              <a:t> தனக்கான தனித்த இலக்கிய மரபினை உடையது. </a:t>
            </a:r>
            <a:endParaRPr lang="en-US" sz="1800" dirty="0" smtClean="0"/>
          </a:p>
          <a:p>
            <a:pPr algn="just">
              <a:buFont typeface="Wingdings" panose="05000000000000000000" pitchFamily="2" charset="2"/>
              <a:buChar char="Ø"/>
            </a:pPr>
            <a:r>
              <a:rPr lang="ta-IN" sz="1800" dirty="0" smtClean="0"/>
              <a:t>தமிழ்</a:t>
            </a:r>
            <a:r>
              <a:rPr lang="ta-IN" sz="1800" dirty="0"/>
              <a:t> மொழியின்செவ்விலக்கியங்களான சங்க இலக்கியங்கள் மற்ற </a:t>
            </a:r>
            <a:r>
              <a:rPr lang="ta-IN" sz="1800" dirty="0" smtClean="0"/>
              <a:t>செம்மொழிகளின் </a:t>
            </a:r>
            <a:r>
              <a:rPr lang="en-US" sz="1800" dirty="0" smtClean="0"/>
              <a:t>            </a:t>
            </a:r>
            <a:r>
              <a:rPr lang="ta-IN" sz="1800" dirty="0" smtClean="0"/>
              <a:t>இலக்கியங்களுடன்</a:t>
            </a:r>
            <a:r>
              <a:rPr lang="en-US" sz="1800" dirty="0" smtClean="0"/>
              <a:t> </a:t>
            </a:r>
            <a:r>
              <a:rPr lang="ta-IN" sz="1800" dirty="0" smtClean="0"/>
              <a:t>ஒப்பு</a:t>
            </a:r>
            <a:r>
              <a:rPr lang="ta-IN" sz="1800" dirty="0"/>
              <a:t> நோக்கத்தக்கவை. </a:t>
            </a:r>
            <a:endParaRPr lang="en-US" sz="1800" dirty="0" smtClean="0"/>
          </a:p>
          <a:p>
            <a:pPr algn="just">
              <a:buFont typeface="Wingdings" panose="05000000000000000000" pitchFamily="2" charset="2"/>
              <a:buChar char="Ø"/>
            </a:pPr>
            <a:r>
              <a:rPr lang="ta-IN" sz="1800" dirty="0" smtClean="0"/>
              <a:t>இந்தியப்</a:t>
            </a:r>
            <a:r>
              <a:rPr lang="ta-IN" sz="1800" dirty="0"/>
              <a:t> பண்பாடு மரபுகளின் தனித்துவம் உடையதாக </a:t>
            </a:r>
            <a:r>
              <a:rPr lang="ta-IN" sz="1800" dirty="0" smtClean="0"/>
              <a:t>தமிழ்ச்</a:t>
            </a:r>
            <a:r>
              <a:rPr lang="ta-IN" sz="1800" dirty="0"/>
              <a:t> செவ்விலக்கியங்கள் </a:t>
            </a:r>
            <a:r>
              <a:rPr lang="en-US" sz="1800" dirty="0" smtClean="0"/>
              <a:t>                     </a:t>
            </a:r>
            <a:r>
              <a:rPr lang="ta-IN" sz="1800" dirty="0" smtClean="0"/>
              <a:t>விளங்குகின்றன.</a:t>
            </a:r>
            <a:r>
              <a:rPr lang="ta-IN" sz="1800" dirty="0"/>
              <a:t/>
            </a:r>
            <a:br>
              <a:rPr lang="ta-IN" sz="1800" dirty="0"/>
            </a:br>
            <a:r>
              <a:rPr lang="ta-IN" sz="1800" dirty="0" smtClean="0"/>
              <a:t>இந்த</a:t>
            </a:r>
            <a:r>
              <a:rPr lang="ta-IN" sz="1800" dirty="0"/>
              <a:t> நான்கு கருத்துக்களை அவர் எடுத்துக் கூறியதோடு மட்டுமில்லாமல் அதற்கான சான்றுகளையும் எடுத்துக் கூறி </a:t>
            </a:r>
            <a:r>
              <a:rPr lang="ta-IN" sz="1800" dirty="0" smtClean="0"/>
              <a:t>தமிழின்</a:t>
            </a:r>
            <a:r>
              <a:rPr lang="en-US" sz="1800" dirty="0" smtClean="0"/>
              <a:t> </a:t>
            </a:r>
            <a:r>
              <a:rPr lang="ta-IN" sz="1800" dirty="0" smtClean="0"/>
              <a:t>செம்மொழித்</a:t>
            </a:r>
            <a:r>
              <a:rPr lang="ta-IN" sz="1800" dirty="0"/>
              <a:t> தன்மையை உலகிற்கு எடுத்துக்காட்டினர்.</a:t>
            </a:r>
            <a:endParaRPr lang="en-US" sz="1800" dirty="0"/>
          </a:p>
        </p:txBody>
      </p:sp>
      <p:pic>
        <p:nvPicPr>
          <p:cNvPr id="4" name="George heartAUD-20190218-WA0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4014" y="5725691"/>
            <a:ext cx="609600" cy="609600"/>
          </a:xfrm>
          <a:prstGeom prst="rect">
            <a:avLst/>
          </a:prstGeom>
        </p:spPr>
      </p:pic>
    </p:spTree>
    <p:extLst>
      <p:ext uri="{BB962C8B-B14F-4D97-AF65-F5344CB8AC3E}">
        <p14:creationId xmlns:p14="http://schemas.microsoft.com/office/powerpoint/2010/main" val="12118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531" y="-26825"/>
            <a:ext cx="7713881" cy="937727"/>
          </a:xfrm>
        </p:spPr>
        <p:txBody>
          <a:bodyPr>
            <a:normAutofit/>
          </a:bodyPr>
          <a:lstStyle/>
          <a:p>
            <a:r>
              <a:rPr lang="ta-IN" sz="4400" b="1" dirty="0"/>
              <a:t>செவ்வியல் </a:t>
            </a:r>
            <a:r>
              <a:rPr lang="ta-IN" sz="4400" b="1" dirty="0" smtClean="0"/>
              <a:t>நூல்கள்</a:t>
            </a:r>
            <a:r>
              <a:rPr lang="en-US" sz="4400" b="1" dirty="0" smtClean="0"/>
              <a:t> - 41</a:t>
            </a:r>
            <a:endParaRPr lang="en-US" sz="4400" dirty="0"/>
          </a:p>
        </p:txBody>
      </p:sp>
      <p:sp>
        <p:nvSpPr>
          <p:cNvPr id="3" name="Content Placeholder 2"/>
          <p:cNvSpPr>
            <a:spLocks noGrp="1"/>
          </p:cNvSpPr>
          <p:nvPr>
            <p:ph sz="quarter" idx="13"/>
          </p:nvPr>
        </p:nvSpPr>
        <p:spPr>
          <a:xfrm>
            <a:off x="247466" y="720791"/>
            <a:ext cx="11388012" cy="1243304"/>
          </a:xfrm>
        </p:spPr>
        <p:txBody>
          <a:bodyPr>
            <a:normAutofit/>
          </a:bodyPr>
          <a:lstStyle/>
          <a:p>
            <a:r>
              <a:rPr lang="ta-IN" sz="1800" dirty="0" smtClean="0"/>
              <a:t>செவ்வியல் </a:t>
            </a:r>
            <a:r>
              <a:rPr lang="ta-IN" sz="1800" dirty="0"/>
              <a:t>நூல்கள் என வரையறுக்கப்பட்டவை அனைத்தும் கி.பி. 6 ஆம் நூற்றாண்டிற்கு முந்தியவை. தனித்தன்மை கொண்டவை. 41 செவ்வியல் நூல்கள் கீழே குறிப்பிடப்பட்டுள்ளன</a:t>
            </a:r>
            <a:r>
              <a:rPr lang="ta-IN" sz="1800" dirty="0" smtClean="0"/>
              <a:t>.</a:t>
            </a:r>
            <a:endParaRPr lang="en-US" sz="1800" dirty="0"/>
          </a:p>
        </p:txBody>
      </p:sp>
      <p:sp>
        <p:nvSpPr>
          <p:cNvPr id="4" name="Rectangle 3"/>
          <p:cNvSpPr/>
          <p:nvPr/>
        </p:nvSpPr>
        <p:spPr>
          <a:xfrm>
            <a:off x="0" y="1868458"/>
            <a:ext cx="2916797" cy="2862322"/>
          </a:xfrm>
          <a:prstGeom prst="rect">
            <a:avLst/>
          </a:prstGeom>
        </p:spPr>
        <p:txBody>
          <a:bodyPr wrap="square">
            <a:spAutoFit/>
          </a:bodyPr>
          <a:lstStyle/>
          <a:p>
            <a:pPr marL="742950" indent="-285750">
              <a:buFont typeface="Wingdings" panose="05000000000000000000" pitchFamily="2" charset="2"/>
              <a:buChar char="v"/>
            </a:pPr>
            <a:r>
              <a:rPr lang="ta-IN" dirty="0">
                <a:solidFill>
                  <a:srgbClr val="009EB8"/>
                </a:solidFill>
                <a:latin typeface="Latha" panose="020B0604020202020204" pitchFamily="34" charset="0"/>
              </a:rPr>
              <a:t>தொல்காப்பியம்</a:t>
            </a:r>
            <a:endParaRPr lang="ta-IN" dirty="0">
              <a:solidFill>
                <a:srgbClr val="333333"/>
              </a:solidFill>
              <a:latin typeface="Helvetica Neue Light"/>
            </a:endParaRPr>
          </a:p>
          <a:p>
            <a:pPr marL="285750" indent="-285750">
              <a:buFont typeface="Wingdings" panose="05000000000000000000" pitchFamily="2" charset="2"/>
              <a:buChar char="v"/>
            </a:pPr>
            <a:r>
              <a:rPr lang="ta-IN" b="1" dirty="0">
                <a:solidFill>
                  <a:srgbClr val="00B0F0"/>
                </a:solidFill>
                <a:latin typeface="Latha" panose="020B0604020202020204" pitchFamily="34" charset="0"/>
              </a:rPr>
              <a:t>எட்டுத்தொகை</a:t>
            </a:r>
            <a:endParaRPr lang="ta-IN" dirty="0">
              <a:solidFill>
                <a:srgbClr val="00B0F0"/>
              </a:solidFill>
              <a:latin typeface="Helvetica Neue Light"/>
            </a:endParaRPr>
          </a:p>
          <a:p>
            <a:pPr marL="742950" indent="-285750">
              <a:buFont typeface="Wingdings" panose="05000000000000000000" pitchFamily="2" charset="2"/>
              <a:buChar char="v"/>
            </a:pPr>
            <a:r>
              <a:rPr lang="ta-IN" dirty="0" smtClean="0">
                <a:solidFill>
                  <a:srgbClr val="009EB8"/>
                </a:solidFill>
                <a:latin typeface="Latha" panose="020B0604020202020204" pitchFamily="34" charset="0"/>
                <a:hlinkClick r:id="rId2" tooltip="நற்றிணை"/>
              </a:rPr>
              <a:t>நற்றிணை</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 tooltip="குறுந்தொகை"/>
              </a:rPr>
              <a:t>குறுந்தொகை</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4" tooltip="ஐங்குறுநூறு"/>
              </a:rPr>
              <a:t>ஐங்குறுநூறு</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5" tooltip="பதிற்றுப்பத்து"/>
              </a:rPr>
              <a:t>பதிற்றுப்பத்து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6" tooltip="பரிபாடல்"/>
              </a:rPr>
              <a:t>பரிபாடல்</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7" tooltip="கலித்தொகை"/>
              </a:rPr>
              <a:t>கலித்தொகை</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8" tooltip="அகநானூறு"/>
              </a:rPr>
              <a:t>அகநானூறு</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9" tooltip="புறநானூறு"/>
              </a:rPr>
              <a:t>புறநானூறு</a:t>
            </a:r>
            <a:endParaRPr lang="ta-IN" b="0" i="0" dirty="0">
              <a:solidFill>
                <a:srgbClr val="333333"/>
              </a:solidFill>
              <a:effectLst/>
              <a:latin typeface="Helvetica Neue Light"/>
            </a:endParaRPr>
          </a:p>
        </p:txBody>
      </p:sp>
      <p:sp>
        <p:nvSpPr>
          <p:cNvPr id="5" name="Rectangle 4"/>
          <p:cNvSpPr/>
          <p:nvPr/>
        </p:nvSpPr>
        <p:spPr>
          <a:xfrm>
            <a:off x="2511692" y="1852132"/>
            <a:ext cx="3893975" cy="3139321"/>
          </a:xfrm>
          <a:prstGeom prst="rect">
            <a:avLst/>
          </a:prstGeom>
        </p:spPr>
        <p:txBody>
          <a:bodyPr wrap="square">
            <a:spAutoFit/>
          </a:bodyPr>
          <a:lstStyle/>
          <a:p>
            <a:pPr marL="514350" indent="-285750">
              <a:buFont typeface="Wingdings" panose="05000000000000000000" pitchFamily="2" charset="2"/>
              <a:buChar char="v"/>
            </a:pPr>
            <a:r>
              <a:rPr lang="ta-IN" b="1" dirty="0">
                <a:solidFill>
                  <a:srgbClr val="FF0000"/>
                </a:solidFill>
                <a:latin typeface="Helvetica Neue Light"/>
              </a:rPr>
              <a:t> </a:t>
            </a:r>
            <a:r>
              <a:rPr lang="ta-IN" b="1" dirty="0">
                <a:solidFill>
                  <a:srgbClr val="00B0F0"/>
                </a:solidFill>
                <a:latin typeface="Helvetica Neue Light"/>
              </a:rPr>
              <a:t> </a:t>
            </a:r>
            <a:r>
              <a:rPr lang="ta-IN" b="1" dirty="0" smtClean="0">
                <a:solidFill>
                  <a:srgbClr val="00B0F0"/>
                </a:solidFill>
                <a:latin typeface="Latha" panose="020B0604020202020204" pitchFamily="34" charset="0"/>
              </a:rPr>
              <a:t>பத்துப்பாட்டு</a:t>
            </a:r>
            <a:endParaRPr lang="ta-IN" dirty="0">
              <a:solidFill>
                <a:srgbClr val="00B0F0"/>
              </a:solidFill>
              <a:latin typeface="Helvetica Neue Light"/>
            </a:endParaRPr>
          </a:p>
          <a:p>
            <a:pPr marL="742950" indent="-285750">
              <a:buFont typeface="Wingdings" panose="05000000000000000000" pitchFamily="2" charset="2"/>
              <a:buChar char="v"/>
            </a:pPr>
            <a:r>
              <a:rPr lang="ta-IN" dirty="0" smtClean="0">
                <a:solidFill>
                  <a:srgbClr val="009EB8"/>
                </a:solidFill>
                <a:latin typeface="Latha" panose="020B0604020202020204" pitchFamily="34" charset="0"/>
                <a:hlinkClick r:id="rId10" tooltip="திருமுருகாற்றுப்படை"/>
              </a:rPr>
              <a:t>திருமுருகாற்றுப்படை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1" tooltip="பொருநராற்றுப்படை"/>
              </a:rPr>
              <a:t>பொருநராற்றுப்படை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2" tooltip="சிறுபாணாற்றுப்படை"/>
              </a:rPr>
              <a:t>சிறுபாணாற்றுப்படை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3" tooltip="பெரும்பாணாற்றுப்படை"/>
              </a:rPr>
              <a:t>பெரும்பாணாற்றுப்படை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4" tooltip="முல்லைப்பாட்டு"/>
              </a:rPr>
              <a:t>முல்லைப்பாட்டு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5" tooltip="மதுரைக்காஞ்சி"/>
              </a:rPr>
              <a:t>மதுரைக்காஞ்சி</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6" tooltip="நெடுநல்வாடை"/>
              </a:rPr>
              <a:t>நெடுநல்வாடை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7" tooltip="குறிஞ்சிப்பாட்டு"/>
              </a:rPr>
              <a:t>குறிஞ்சிப்பாட்டு</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8" tooltip="பட்டினப்பாலை"/>
              </a:rPr>
              <a:t>பட்டினப்பாலை</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19" tooltip="மலைபடுகடாம்"/>
              </a:rPr>
              <a:t>மலைபடுகடாம்</a:t>
            </a:r>
            <a:endParaRPr lang="ta-IN" b="0" i="0" dirty="0">
              <a:solidFill>
                <a:srgbClr val="333333"/>
              </a:solidFill>
              <a:effectLst/>
              <a:latin typeface="Helvetica Neue Light"/>
            </a:endParaRPr>
          </a:p>
        </p:txBody>
      </p:sp>
      <p:sp>
        <p:nvSpPr>
          <p:cNvPr id="6" name="Rectangle 5"/>
          <p:cNvSpPr/>
          <p:nvPr/>
        </p:nvSpPr>
        <p:spPr>
          <a:xfrm>
            <a:off x="5954886" y="1732041"/>
            <a:ext cx="4427375" cy="3693319"/>
          </a:xfrm>
          <a:prstGeom prst="rect">
            <a:avLst/>
          </a:prstGeom>
        </p:spPr>
        <p:txBody>
          <a:bodyPr wrap="square">
            <a:spAutoFit/>
          </a:bodyPr>
          <a:lstStyle/>
          <a:p>
            <a:pPr marL="285750" indent="-285750">
              <a:buFont typeface="Wingdings" panose="05000000000000000000" pitchFamily="2" charset="2"/>
              <a:buChar char="v"/>
            </a:pPr>
            <a:r>
              <a:rPr lang="ta-IN" b="1" dirty="0">
                <a:solidFill>
                  <a:srgbClr val="00B0F0"/>
                </a:solidFill>
                <a:latin typeface="Latha" panose="020B0604020202020204" pitchFamily="34" charset="0"/>
              </a:rPr>
              <a:t>பதினெண்கீழ்க்கணக்கு</a:t>
            </a:r>
            <a:endParaRPr lang="ta-IN" dirty="0">
              <a:solidFill>
                <a:srgbClr val="00B0F0"/>
              </a:solidFill>
              <a:latin typeface="Helvetica Neue Light"/>
            </a:endParaRPr>
          </a:p>
          <a:p>
            <a:pPr marL="742950" indent="-285750">
              <a:buFont typeface="Wingdings" panose="05000000000000000000" pitchFamily="2" charset="2"/>
              <a:buChar char="v"/>
            </a:pPr>
            <a:r>
              <a:rPr lang="ta-IN" dirty="0" smtClean="0">
                <a:solidFill>
                  <a:srgbClr val="009EB8"/>
                </a:solidFill>
                <a:latin typeface="Latha" panose="020B0604020202020204" pitchFamily="34" charset="0"/>
                <a:hlinkClick r:id="rId20" tooltip="நாலடியார்"/>
              </a:rPr>
              <a:t>நாலடியார்</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1" tooltip="நான்மணிக்கடிகை"/>
              </a:rPr>
              <a:t>நான்மணிக்கடிகை</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2" tooltip="இன்னா நாற்பது"/>
              </a:rPr>
              <a:t>இன்னா</a:t>
            </a:r>
            <a:r>
              <a:rPr lang="ta-IN" dirty="0">
                <a:solidFill>
                  <a:srgbClr val="009EB8"/>
                </a:solidFill>
                <a:latin typeface="Helvetica Neue Light"/>
                <a:hlinkClick r:id="rId22" tooltip="இன்னா நாற்பது"/>
              </a:rPr>
              <a:t> </a:t>
            </a:r>
            <a:r>
              <a:rPr lang="ta-IN" dirty="0">
                <a:solidFill>
                  <a:srgbClr val="009EB8"/>
                </a:solidFill>
                <a:latin typeface="Latha" panose="020B0604020202020204" pitchFamily="34" charset="0"/>
                <a:hlinkClick r:id="rId22" tooltip="இன்னா நாற்பது"/>
              </a:rPr>
              <a:t>நாற்பது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3" tooltip="இனியவை நாற்பது"/>
              </a:rPr>
              <a:t>இனியவை</a:t>
            </a:r>
            <a:r>
              <a:rPr lang="ta-IN" dirty="0">
                <a:solidFill>
                  <a:srgbClr val="009EB8"/>
                </a:solidFill>
                <a:latin typeface="Helvetica Neue Light"/>
                <a:hlinkClick r:id="rId23" tooltip="இனியவை நாற்பது"/>
              </a:rPr>
              <a:t> </a:t>
            </a:r>
            <a:r>
              <a:rPr lang="ta-IN" dirty="0">
                <a:solidFill>
                  <a:srgbClr val="009EB8"/>
                </a:solidFill>
                <a:latin typeface="Latha" panose="020B0604020202020204" pitchFamily="34" charset="0"/>
                <a:hlinkClick r:id="rId23" tooltip="இனியவை நாற்பது"/>
              </a:rPr>
              <a:t>நாற்பது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4" tooltip="கார் நாற்பது"/>
              </a:rPr>
              <a:t>கார்</a:t>
            </a:r>
            <a:r>
              <a:rPr lang="ta-IN" dirty="0">
                <a:solidFill>
                  <a:srgbClr val="009EB8"/>
                </a:solidFill>
                <a:latin typeface="Helvetica Neue Light"/>
                <a:hlinkClick r:id="rId24" tooltip="கார் நாற்பது"/>
              </a:rPr>
              <a:t> </a:t>
            </a:r>
            <a:r>
              <a:rPr lang="ta-IN" dirty="0">
                <a:solidFill>
                  <a:srgbClr val="009EB8"/>
                </a:solidFill>
                <a:latin typeface="Latha" panose="020B0604020202020204" pitchFamily="34" charset="0"/>
                <a:hlinkClick r:id="rId24" tooltip="கார் நாற்பது"/>
              </a:rPr>
              <a:t>நாற்பது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5" tooltip="களவழி நாற்பது"/>
              </a:rPr>
              <a:t>களவழி</a:t>
            </a:r>
            <a:r>
              <a:rPr lang="ta-IN" dirty="0">
                <a:solidFill>
                  <a:srgbClr val="009EB8"/>
                </a:solidFill>
                <a:latin typeface="Helvetica Neue Light"/>
                <a:hlinkClick r:id="rId25" tooltip="களவழி நாற்பது"/>
              </a:rPr>
              <a:t> </a:t>
            </a:r>
            <a:r>
              <a:rPr lang="ta-IN" dirty="0">
                <a:solidFill>
                  <a:srgbClr val="009EB8"/>
                </a:solidFill>
                <a:latin typeface="Latha" panose="020B0604020202020204" pitchFamily="34" charset="0"/>
                <a:hlinkClick r:id="rId25" tooltip="களவழி நாற்பது"/>
              </a:rPr>
              <a:t>நாற்பது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6" tooltip="ஐந்திணை ஐம்பது"/>
              </a:rPr>
              <a:t>ஐந்திணை</a:t>
            </a:r>
            <a:r>
              <a:rPr lang="ta-IN" dirty="0">
                <a:solidFill>
                  <a:srgbClr val="009EB8"/>
                </a:solidFill>
                <a:latin typeface="Helvetica Neue Light"/>
                <a:hlinkClick r:id="rId26" tooltip="ஐந்திணை ஐம்பது"/>
              </a:rPr>
              <a:t> </a:t>
            </a:r>
            <a:r>
              <a:rPr lang="ta-IN" dirty="0">
                <a:solidFill>
                  <a:srgbClr val="009EB8"/>
                </a:solidFill>
                <a:latin typeface="Latha" panose="020B0604020202020204" pitchFamily="34" charset="0"/>
                <a:hlinkClick r:id="rId26" tooltip="ஐந்திணை ஐம்பது"/>
              </a:rPr>
              <a:t>ஐம்பது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7" tooltip="ஐந்திணை எழுபது"/>
              </a:rPr>
              <a:t>ஐந்திணை</a:t>
            </a:r>
            <a:r>
              <a:rPr lang="ta-IN" dirty="0">
                <a:solidFill>
                  <a:srgbClr val="009EB8"/>
                </a:solidFill>
                <a:latin typeface="Helvetica Neue Light"/>
                <a:hlinkClick r:id="rId27" tooltip="ஐந்திணை எழுபது"/>
              </a:rPr>
              <a:t> </a:t>
            </a:r>
            <a:r>
              <a:rPr lang="ta-IN" dirty="0">
                <a:solidFill>
                  <a:srgbClr val="009EB8"/>
                </a:solidFill>
                <a:latin typeface="Latha" panose="020B0604020202020204" pitchFamily="34" charset="0"/>
                <a:hlinkClick r:id="rId27" tooltip="ஐந்திணை எழுபது"/>
              </a:rPr>
              <a:t>எழுபது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8" tooltip="திணைமொழி ஐம்பது"/>
              </a:rPr>
              <a:t>திணைமொழி</a:t>
            </a:r>
            <a:r>
              <a:rPr lang="ta-IN" dirty="0">
                <a:solidFill>
                  <a:srgbClr val="009EB8"/>
                </a:solidFill>
                <a:latin typeface="Helvetica Neue Light"/>
                <a:hlinkClick r:id="rId28" tooltip="திணைமொழி ஐம்பது"/>
              </a:rPr>
              <a:t> </a:t>
            </a:r>
            <a:r>
              <a:rPr lang="ta-IN" dirty="0">
                <a:solidFill>
                  <a:srgbClr val="009EB8"/>
                </a:solidFill>
                <a:latin typeface="Latha" panose="020B0604020202020204" pitchFamily="34" charset="0"/>
                <a:hlinkClick r:id="rId28" tooltip="திணைமொழி ஐம்பது"/>
              </a:rPr>
              <a:t>ஐம்பது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29" tooltip="திணைமாலை நூற்றைம்பது"/>
              </a:rPr>
              <a:t>திணைமாலை</a:t>
            </a:r>
            <a:r>
              <a:rPr lang="ta-IN" dirty="0">
                <a:solidFill>
                  <a:srgbClr val="009EB8"/>
                </a:solidFill>
                <a:latin typeface="Helvetica Neue Light"/>
                <a:hlinkClick r:id="rId29" tooltip="திணைமாலை நூற்றைம்பது"/>
              </a:rPr>
              <a:t> </a:t>
            </a:r>
            <a:r>
              <a:rPr lang="ta-IN" dirty="0">
                <a:solidFill>
                  <a:srgbClr val="009EB8"/>
                </a:solidFill>
                <a:latin typeface="Latha" panose="020B0604020202020204" pitchFamily="34" charset="0"/>
                <a:hlinkClick r:id="rId29" tooltip="திணைமாலை நூற்றைம்பது"/>
              </a:rPr>
              <a:t>நூற்றைம்பது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0" tooltip="பழமொழி"/>
              </a:rPr>
              <a:t>பழமொழி</a:t>
            </a:r>
            <a:endParaRPr lang="ta-IN" dirty="0">
              <a:solidFill>
                <a:srgbClr val="333333"/>
              </a:solidFill>
              <a:latin typeface="Helvetica Neue Light"/>
            </a:endParaRPr>
          </a:p>
          <a:p>
            <a:pPr marL="742950" indent="-285750">
              <a:buFont typeface="Wingdings" panose="05000000000000000000" pitchFamily="2" charset="2"/>
              <a:buChar char="v"/>
            </a:pPr>
            <a:r>
              <a:rPr lang="ta-IN" dirty="0" smtClean="0">
                <a:solidFill>
                  <a:srgbClr val="009EB8"/>
                </a:solidFill>
                <a:latin typeface="Latha" panose="020B0604020202020204" pitchFamily="34" charset="0"/>
                <a:hlinkClick r:id="rId31" tooltip="சிறுபஞ்சமூலம்"/>
              </a:rPr>
              <a:t>சிறுபஞ்சமூலம்</a:t>
            </a:r>
            <a:endParaRPr lang="ta-IN" dirty="0">
              <a:solidFill>
                <a:srgbClr val="333333"/>
              </a:solidFill>
              <a:latin typeface="Helvetica Neue Light"/>
            </a:endParaRPr>
          </a:p>
        </p:txBody>
      </p:sp>
      <p:sp>
        <p:nvSpPr>
          <p:cNvPr id="7" name="Rectangle 6"/>
          <p:cNvSpPr/>
          <p:nvPr/>
        </p:nvSpPr>
        <p:spPr>
          <a:xfrm>
            <a:off x="100507" y="5007779"/>
            <a:ext cx="3755570" cy="646331"/>
          </a:xfrm>
          <a:prstGeom prst="rect">
            <a:avLst/>
          </a:prstGeom>
        </p:spPr>
        <p:txBody>
          <a:bodyPr wrap="square">
            <a:spAutoFit/>
          </a:bodyPr>
          <a:lstStyle/>
          <a:p>
            <a:pPr marL="285750" indent="-285750">
              <a:buFont typeface="Wingdings" panose="05000000000000000000" pitchFamily="2" charset="2"/>
              <a:buChar char="v"/>
            </a:pPr>
            <a:r>
              <a:rPr lang="ta-IN" b="1" dirty="0">
                <a:solidFill>
                  <a:srgbClr val="00B0F0"/>
                </a:solidFill>
                <a:latin typeface="Latha" panose="020B0604020202020204" pitchFamily="34" charset="0"/>
              </a:rPr>
              <a:t>சிலப்பதிகாரம்</a:t>
            </a:r>
            <a:endParaRPr lang="ta-IN" dirty="0">
              <a:solidFill>
                <a:srgbClr val="00B0F0"/>
              </a:solidFill>
              <a:latin typeface="Helvetica Neue Light"/>
            </a:endParaRPr>
          </a:p>
          <a:p>
            <a:pPr marL="285750" indent="-285750">
              <a:buFont typeface="Wingdings" panose="05000000000000000000" pitchFamily="2" charset="2"/>
              <a:buChar char="v"/>
            </a:pPr>
            <a:r>
              <a:rPr lang="ta-IN" b="1" dirty="0" smtClean="0">
                <a:solidFill>
                  <a:srgbClr val="00B0F0"/>
                </a:solidFill>
                <a:latin typeface="Latha" panose="020B0604020202020204" pitchFamily="34" charset="0"/>
              </a:rPr>
              <a:t>மணிமேகலை</a:t>
            </a:r>
            <a:endParaRPr lang="ta-IN" dirty="0">
              <a:solidFill>
                <a:srgbClr val="00B0F0"/>
              </a:solidFill>
              <a:latin typeface="Helvetica Neue Light"/>
            </a:endParaRPr>
          </a:p>
        </p:txBody>
      </p:sp>
      <p:sp>
        <p:nvSpPr>
          <p:cNvPr id="8" name="Rectangle 7"/>
          <p:cNvSpPr/>
          <p:nvPr/>
        </p:nvSpPr>
        <p:spPr>
          <a:xfrm>
            <a:off x="8580307" y="1964095"/>
            <a:ext cx="3402563" cy="1754326"/>
          </a:xfrm>
          <a:prstGeom prst="rect">
            <a:avLst/>
          </a:prstGeom>
        </p:spPr>
        <p:txBody>
          <a:bodyPr wrap="square">
            <a:spAutoFit/>
          </a:bodyPr>
          <a:lstStyle/>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2" tooltip="திருக்குறள்"/>
              </a:rPr>
              <a:t>திருக்குறள்</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3" tooltip="திரிகடுகம்"/>
              </a:rPr>
              <a:t>திரிகடுகம்</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4" tooltip="ஆசாரக்கோவை"/>
              </a:rPr>
              <a:t>ஆசாரக்கோவை</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5" tooltip="முதுமொழிக்காஞ்சி"/>
              </a:rPr>
              <a:t>முதுமொழிக்காஞ்சி</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6" tooltip="ஏலாதி"/>
              </a:rPr>
              <a:t>ஏலாதி</a:t>
            </a:r>
            <a:endParaRPr lang="ta-IN" dirty="0">
              <a:solidFill>
                <a:srgbClr val="333333"/>
              </a:solidFill>
              <a:latin typeface="Helvetica Neue Light"/>
            </a:endParaRPr>
          </a:p>
          <a:p>
            <a:pPr marL="742950" indent="-285750">
              <a:buFont typeface="Wingdings" panose="05000000000000000000" pitchFamily="2" charset="2"/>
              <a:buChar char="v"/>
            </a:pPr>
            <a:r>
              <a:rPr lang="ta-IN" dirty="0">
                <a:solidFill>
                  <a:srgbClr val="009EB8"/>
                </a:solidFill>
                <a:latin typeface="Latha" panose="020B0604020202020204" pitchFamily="34" charset="0"/>
                <a:hlinkClick r:id="rId37" tooltip="கைந்நிலை"/>
              </a:rPr>
              <a:t>கைந்நிலை</a:t>
            </a:r>
            <a:endParaRPr lang="ta-IN" dirty="0">
              <a:solidFill>
                <a:srgbClr val="333333"/>
              </a:solidFill>
              <a:latin typeface="Helvetica Neue Light"/>
            </a:endParaRPr>
          </a:p>
        </p:txBody>
      </p:sp>
      <p:sp>
        <p:nvSpPr>
          <p:cNvPr id="9" name="Rectangle 8"/>
          <p:cNvSpPr/>
          <p:nvPr/>
        </p:nvSpPr>
        <p:spPr>
          <a:xfrm>
            <a:off x="2720852" y="4995982"/>
            <a:ext cx="6096000" cy="646331"/>
          </a:xfrm>
          <a:prstGeom prst="rect">
            <a:avLst/>
          </a:prstGeom>
        </p:spPr>
        <p:txBody>
          <a:bodyPr>
            <a:spAutoFit/>
          </a:bodyPr>
          <a:lstStyle/>
          <a:p>
            <a:pPr marL="285750" indent="-285750">
              <a:buFont typeface="Wingdings" panose="05000000000000000000" pitchFamily="2" charset="2"/>
              <a:buChar char="v"/>
            </a:pPr>
            <a:r>
              <a:rPr lang="ta-IN" b="1" dirty="0">
                <a:solidFill>
                  <a:srgbClr val="00B0F0"/>
                </a:solidFill>
                <a:latin typeface="Latha" panose="020B0604020202020204" pitchFamily="34" charset="0"/>
              </a:rPr>
              <a:t>முத்தொள்ளாயிரம்</a:t>
            </a:r>
            <a:endParaRPr lang="ta-IN" dirty="0">
              <a:solidFill>
                <a:srgbClr val="00B0F0"/>
              </a:solidFill>
              <a:latin typeface="Helvetica Neue Light"/>
            </a:endParaRPr>
          </a:p>
          <a:p>
            <a:pPr marL="285750" indent="-285750">
              <a:buFont typeface="Wingdings" panose="05000000000000000000" pitchFamily="2" charset="2"/>
              <a:buChar char="v"/>
            </a:pPr>
            <a:r>
              <a:rPr lang="ta-IN" b="1" dirty="0">
                <a:solidFill>
                  <a:srgbClr val="00B0F0"/>
                </a:solidFill>
                <a:latin typeface="Latha" panose="020B0604020202020204" pitchFamily="34" charset="0"/>
              </a:rPr>
              <a:t>இறையனார்</a:t>
            </a:r>
            <a:r>
              <a:rPr lang="ta-IN" b="1" dirty="0">
                <a:solidFill>
                  <a:srgbClr val="00B0F0"/>
                </a:solidFill>
                <a:latin typeface="Helvetica Neue Light"/>
              </a:rPr>
              <a:t> </a:t>
            </a:r>
            <a:r>
              <a:rPr lang="ta-IN" b="1" dirty="0">
                <a:solidFill>
                  <a:srgbClr val="00B0F0"/>
                </a:solidFill>
                <a:latin typeface="Latha" panose="020B0604020202020204" pitchFamily="34" charset="0"/>
              </a:rPr>
              <a:t>களவியல்</a:t>
            </a:r>
            <a:endParaRPr lang="ta-IN" dirty="0">
              <a:solidFill>
                <a:srgbClr val="00B0F0"/>
              </a:solidFill>
              <a:latin typeface="Helvetica Neue Light"/>
            </a:endParaRPr>
          </a:p>
        </p:txBody>
      </p:sp>
    </p:spTree>
    <p:extLst>
      <p:ext uri="{BB962C8B-B14F-4D97-AF65-F5344CB8AC3E}">
        <p14:creationId xmlns:p14="http://schemas.microsoft.com/office/powerpoint/2010/main" val="96906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6" y="371476"/>
            <a:ext cx="10251831" cy="857250"/>
          </a:xfrm>
        </p:spPr>
        <p:txBody>
          <a:bodyPr>
            <a:normAutofit fontScale="90000"/>
          </a:bodyPr>
          <a:lstStyle/>
          <a:p>
            <a:pPr algn="ctr"/>
            <a:r>
              <a:rPr lang="ta-IN" b="1" dirty="0"/>
              <a:t>உலகத் தமிழ் </a:t>
            </a:r>
            <a:r>
              <a:rPr lang="ta-IN" b="1" dirty="0" smtClean="0"/>
              <a:t>மாநாடு</a:t>
            </a:r>
            <a:r>
              <a:rPr lang="ta-IN" b="1" dirty="0"/>
              <a:t>கள்</a:t>
            </a:r>
            <a:r>
              <a:rPr lang="ta-IN" dirty="0"/>
              <a:t> </a:t>
            </a:r>
            <a:endParaRPr lang="en-US" dirty="0"/>
          </a:p>
        </p:txBody>
      </p:sp>
      <p:sp>
        <p:nvSpPr>
          <p:cNvPr id="3" name="Content Placeholder 2"/>
          <p:cNvSpPr>
            <a:spLocks noGrp="1"/>
          </p:cNvSpPr>
          <p:nvPr>
            <p:ph sz="quarter" idx="13"/>
          </p:nvPr>
        </p:nvSpPr>
        <p:spPr>
          <a:xfrm>
            <a:off x="828676" y="1571626"/>
            <a:ext cx="10572750" cy="2843212"/>
          </a:xfrm>
        </p:spPr>
        <p:txBody>
          <a:bodyPr/>
          <a:lstStyle/>
          <a:p>
            <a:pPr algn="just"/>
            <a:r>
              <a:rPr lang="ta-IN" dirty="0" smtClean="0"/>
              <a:t>உலகத் </a:t>
            </a:r>
            <a:r>
              <a:rPr lang="ta-IN" dirty="0"/>
              <a:t>தமிழ் மாநாடு என்பது உலகில் உள்ள அனைத்து </a:t>
            </a:r>
            <a:r>
              <a:rPr lang="ta-IN" dirty="0" smtClean="0"/>
              <a:t>தமிழா்க</a:t>
            </a:r>
            <a:r>
              <a:rPr lang="en-US" dirty="0" err="1" smtClean="0"/>
              <a:t>ளை</a:t>
            </a:r>
            <a:r>
              <a:rPr lang="ta-IN" dirty="0" smtClean="0"/>
              <a:t>யும் </a:t>
            </a:r>
            <a:r>
              <a:rPr lang="ta-IN" dirty="0"/>
              <a:t>மொழியின் பால் ஒன்று சோ்ப்பதற்காக நடைபெறும் ஒரு முக்கிய நிகழ்வாகும். </a:t>
            </a:r>
            <a:endParaRPr lang="en-US" dirty="0" smtClean="0"/>
          </a:p>
          <a:p>
            <a:pPr algn="just"/>
            <a:r>
              <a:rPr lang="ta-IN" dirty="0" smtClean="0"/>
              <a:t>தமிழையும்</a:t>
            </a:r>
            <a:r>
              <a:rPr lang="ta-IN" dirty="0"/>
              <a:t>, </a:t>
            </a:r>
            <a:r>
              <a:rPr lang="ta-IN" dirty="0" smtClean="0"/>
              <a:t>தமிழன் </a:t>
            </a:r>
            <a:r>
              <a:rPr lang="ta-IN" dirty="0"/>
              <a:t>பெருமையையும் உலகோர் அறியச் செய்ய கருப்பொருளாக விளங்குகிறது. </a:t>
            </a:r>
            <a:endParaRPr lang="en-US" dirty="0" smtClean="0"/>
          </a:p>
        </p:txBody>
      </p:sp>
    </p:spTree>
    <p:extLst>
      <p:ext uri="{BB962C8B-B14F-4D97-AF65-F5344CB8AC3E}">
        <p14:creationId xmlns:p14="http://schemas.microsoft.com/office/powerpoint/2010/main" val="97468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1547534"/>
            <a:ext cx="6257925" cy="2021505"/>
          </a:xfrm>
        </p:spPr>
        <p:txBody>
          <a:bodyPr>
            <a:noAutofit/>
          </a:bodyPr>
          <a:lstStyle/>
          <a:p>
            <a:pPr>
              <a:lnSpc>
                <a:spcPct val="100000"/>
              </a:lnSpc>
            </a:pPr>
            <a:r>
              <a:rPr lang="ta-IN" sz="2400" dirty="0"/>
              <a:t>முதல் மாநாடு மலேசியா 1966</a:t>
            </a:r>
          </a:p>
          <a:p>
            <a:pPr>
              <a:lnSpc>
                <a:spcPct val="100000"/>
              </a:lnSpc>
            </a:pPr>
            <a:r>
              <a:rPr lang="ta-IN" sz="2400" dirty="0"/>
              <a:t>இரண்டாம் மாநாடு சென்னை 1968</a:t>
            </a:r>
          </a:p>
          <a:p>
            <a:pPr>
              <a:lnSpc>
                <a:spcPct val="100000"/>
              </a:lnSpc>
            </a:pPr>
            <a:r>
              <a:rPr lang="ta-IN" sz="2400" dirty="0"/>
              <a:t>மூன்றாம் மாநாடு பாரிஸ் 1970</a:t>
            </a:r>
          </a:p>
          <a:p>
            <a:pPr>
              <a:lnSpc>
                <a:spcPct val="100000"/>
              </a:lnSpc>
            </a:pPr>
            <a:r>
              <a:rPr lang="ta-IN" sz="2400" dirty="0"/>
              <a:t>நான்காம் மாநாடு இலங்கை 1974</a:t>
            </a:r>
          </a:p>
          <a:p>
            <a:pPr>
              <a:lnSpc>
                <a:spcPct val="100000"/>
              </a:lnSpc>
            </a:pPr>
            <a:r>
              <a:rPr lang="ta-IN" sz="2400" dirty="0"/>
              <a:t>ஐந்தாம் மாநாடு மதுரை </a:t>
            </a:r>
            <a:r>
              <a:rPr lang="ta-IN" sz="2400" dirty="0" smtClean="0"/>
              <a:t>1981</a:t>
            </a:r>
            <a:endParaRPr lang="ta-IN"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4166" b="35000"/>
          <a:stretch/>
        </p:blipFill>
        <p:spPr>
          <a:xfrm>
            <a:off x="209550" y="106808"/>
            <a:ext cx="6048375" cy="105727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7789"/>
            <a:ext cx="5794125" cy="24452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962" y="1"/>
            <a:ext cx="6126038" cy="327793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2101" y="3329836"/>
            <a:ext cx="6279899" cy="2943224"/>
          </a:xfrm>
          <a:prstGeom prst="rect">
            <a:avLst/>
          </a:prstGeom>
        </p:spPr>
      </p:pic>
    </p:spTree>
    <p:extLst>
      <p:ext uri="{BB962C8B-B14F-4D97-AF65-F5344CB8AC3E}">
        <p14:creationId xmlns:p14="http://schemas.microsoft.com/office/powerpoint/2010/main" val="1841753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0" y="630043"/>
            <a:ext cx="7029450" cy="2913618"/>
          </a:xfrm>
          <a:prstGeom prst="rect">
            <a:avLst/>
          </a:prstGeom>
        </p:spPr>
        <p:txBody>
          <a:bodyPr wrap="square">
            <a:spAutoFit/>
          </a:bodyPr>
          <a:lstStyle/>
          <a:p>
            <a:pPr>
              <a:lnSpc>
                <a:spcPct val="150000"/>
              </a:lnSpc>
            </a:pPr>
            <a:r>
              <a:rPr lang="ta-IN" dirty="0"/>
              <a:t>ஆறாம் மாநாடு மலேசியா 1987</a:t>
            </a:r>
          </a:p>
          <a:p>
            <a:pPr>
              <a:lnSpc>
                <a:spcPct val="150000"/>
              </a:lnSpc>
            </a:pPr>
            <a:r>
              <a:rPr lang="ta-IN" dirty="0"/>
              <a:t>ஏழாம் மாநாடு மொரிசியஸ் 1989</a:t>
            </a:r>
          </a:p>
          <a:p>
            <a:pPr>
              <a:lnSpc>
                <a:spcPct val="150000"/>
              </a:lnSpc>
            </a:pPr>
            <a:r>
              <a:rPr lang="ta-IN" dirty="0"/>
              <a:t>எட்டாம் மாநாடு தஞ்சாவூர் 1995</a:t>
            </a:r>
          </a:p>
          <a:p>
            <a:pPr>
              <a:lnSpc>
                <a:spcPct val="150000"/>
              </a:lnSpc>
            </a:pPr>
            <a:r>
              <a:rPr lang="ta-IN" dirty="0"/>
              <a:t>ஒன்பதாம் மாநாடு மலேசியா 2015</a:t>
            </a:r>
          </a:p>
          <a:p>
            <a:pPr>
              <a:lnSpc>
                <a:spcPct val="150000"/>
              </a:lnSpc>
            </a:pPr>
            <a:r>
              <a:rPr lang="ta-IN" dirty="0"/>
              <a:t>உலகத் தமிழ் செம்மொழி</a:t>
            </a:r>
            <a:r>
              <a:rPr lang="en-US" dirty="0"/>
              <a:t> </a:t>
            </a:r>
            <a:r>
              <a:rPr lang="ta-IN" dirty="0"/>
              <a:t>மாநாடு கோவை 2010</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7273" b="16288"/>
          <a:stretch/>
        </p:blipFill>
        <p:spPr>
          <a:xfrm>
            <a:off x="0" y="3868905"/>
            <a:ext cx="11558587" cy="194983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995"/>
          <a:stretch/>
        </p:blipFill>
        <p:spPr>
          <a:xfrm>
            <a:off x="5360894" y="630043"/>
            <a:ext cx="6197693" cy="2364170"/>
          </a:xfrm>
          <a:prstGeom prst="rect">
            <a:avLst/>
          </a:prstGeom>
        </p:spPr>
      </p:pic>
    </p:spTree>
    <p:extLst>
      <p:ext uri="{BB962C8B-B14F-4D97-AF65-F5344CB8AC3E}">
        <p14:creationId xmlns:p14="http://schemas.microsoft.com/office/powerpoint/2010/main" val="2150607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8410" y="183777"/>
            <a:ext cx="2933764" cy="906275"/>
          </a:xfrm>
        </p:spPr>
        <p:txBody>
          <a:bodyPr>
            <a:normAutofit/>
          </a:bodyPr>
          <a:lstStyle/>
          <a:p>
            <a:pPr algn="ctr"/>
            <a:r>
              <a:rPr lang="ta-IN" sz="4800" dirty="0"/>
              <a:t>மொழி </a:t>
            </a:r>
            <a:endParaRPr lang="en-US" sz="4800" dirty="0"/>
          </a:p>
        </p:txBody>
      </p:sp>
      <p:sp>
        <p:nvSpPr>
          <p:cNvPr id="3" name="Content Placeholder 2"/>
          <p:cNvSpPr>
            <a:spLocks noGrp="1"/>
          </p:cNvSpPr>
          <p:nvPr>
            <p:ph sz="quarter" idx="13"/>
          </p:nvPr>
        </p:nvSpPr>
        <p:spPr>
          <a:xfrm>
            <a:off x="112620" y="1090052"/>
            <a:ext cx="6673944" cy="4360022"/>
          </a:xfrm>
        </p:spPr>
        <p:txBody>
          <a:bodyPr>
            <a:noAutofit/>
          </a:bodyPr>
          <a:lstStyle/>
          <a:p>
            <a:pPr>
              <a:lnSpc>
                <a:spcPct val="100000"/>
              </a:lnSpc>
            </a:pPr>
            <a:r>
              <a:rPr lang="ta-IN" sz="1800" dirty="0"/>
              <a:t>எண்ணங்களை வெளிப்படுத்தும் ஒரு </a:t>
            </a:r>
            <a:r>
              <a:rPr lang="ta-IN" sz="1800" dirty="0" smtClean="0"/>
              <a:t>கருவி</a:t>
            </a:r>
            <a:r>
              <a:rPr lang="en-US" sz="1800" dirty="0" smtClean="0"/>
              <a:t>.</a:t>
            </a:r>
          </a:p>
          <a:p>
            <a:pPr>
              <a:lnSpc>
                <a:spcPct val="100000"/>
              </a:lnSpc>
            </a:pPr>
            <a:r>
              <a:rPr lang="ta-IN" sz="1800" dirty="0" smtClean="0"/>
              <a:t>மொழி என்பது மனிதர்களுக்கு மட்டுமான ஒன்று</a:t>
            </a:r>
            <a:endParaRPr lang="en-US" sz="1800" dirty="0" smtClean="0"/>
          </a:p>
          <a:p>
            <a:pPr>
              <a:lnSpc>
                <a:spcPct val="100000"/>
              </a:lnSpc>
            </a:pPr>
            <a:r>
              <a:rPr lang="ta-IN" sz="1800" dirty="0" smtClean="0"/>
              <a:t>உயிருள்ளபிற விலங்குகளுக்கு</a:t>
            </a:r>
            <a:r>
              <a:rPr lang="en-US" sz="1800" dirty="0" smtClean="0"/>
              <a:t> </a:t>
            </a:r>
            <a:r>
              <a:rPr lang="ta-IN" sz="1800" dirty="0" smtClean="0"/>
              <a:t>இல்லை</a:t>
            </a:r>
            <a:r>
              <a:rPr lang="en-US" sz="1800" dirty="0" smtClean="0"/>
              <a:t>.</a:t>
            </a:r>
          </a:p>
          <a:p>
            <a:pPr>
              <a:lnSpc>
                <a:spcPct val="100000"/>
              </a:lnSpc>
            </a:pPr>
            <a:r>
              <a:rPr lang="ta-IN" sz="1800" dirty="0"/>
              <a:t>வாய்மொழி அல்லது குறியீட்டு </a:t>
            </a:r>
            <a:r>
              <a:rPr lang="ta-IN" sz="1800" dirty="0" smtClean="0"/>
              <a:t>ஒலிப்புக</a:t>
            </a:r>
            <a:r>
              <a:rPr lang="en-US" sz="1800" dirty="0" err="1" smtClean="0">
                <a:latin typeface="Latha" panose="020B0604020202020204" pitchFamily="34" charset="0"/>
                <a:cs typeface="Latha" panose="020B0604020202020204" pitchFamily="34" charset="0"/>
              </a:rPr>
              <a:t>ள்</a:t>
            </a:r>
            <a:r>
              <a:rPr lang="ta-IN" sz="1800" dirty="0" smtClean="0"/>
              <a:t> பரிமாறிக்கொள்ளப்படுகிறது</a:t>
            </a:r>
            <a:r>
              <a:rPr lang="en-US" sz="1800" dirty="0" smtClean="0"/>
              <a:t>.</a:t>
            </a:r>
          </a:p>
          <a:p>
            <a:pPr>
              <a:lnSpc>
                <a:spcPct val="100000"/>
              </a:lnSpc>
            </a:pPr>
            <a:r>
              <a:rPr lang="ta-IN" sz="1800" dirty="0"/>
              <a:t>மனிதருடைய மொழிகளில், ஒலியும், </a:t>
            </a:r>
            <a:r>
              <a:rPr lang="ta-IN" sz="1800" dirty="0" smtClean="0"/>
              <a:t>கை அசைவுகளும்</a:t>
            </a:r>
            <a:r>
              <a:rPr lang="ta-IN" sz="1800" dirty="0"/>
              <a:t>, குறியீடுகளாகப் பயன்படுகின்றன</a:t>
            </a:r>
            <a:r>
              <a:rPr lang="ta-IN" sz="1800" dirty="0" smtClean="0"/>
              <a:t>.</a:t>
            </a:r>
            <a:endParaRPr lang="en-US" sz="1800" dirty="0" smtClean="0"/>
          </a:p>
          <a:p>
            <a:pPr>
              <a:lnSpc>
                <a:spcPct val="100000"/>
              </a:lnSpc>
            </a:pPr>
            <a:r>
              <a:rPr lang="ta-IN" sz="1800" dirty="0"/>
              <a:t>ஒலிகளை எழுத்து வடிவமாக மாற்றமுடியும். </a:t>
            </a:r>
            <a:r>
              <a:rPr lang="ta-IN" sz="1800" dirty="0" smtClean="0"/>
              <a:t>சைகைகளை மாற்ற </a:t>
            </a:r>
            <a:r>
              <a:rPr lang="ta-IN" sz="1800" dirty="0"/>
              <a:t>முடியாது.</a:t>
            </a:r>
            <a:endParaRPr lang="en-US" sz="1800" dirty="0" smtClean="0"/>
          </a:p>
          <a:p>
            <a:pPr>
              <a:lnSpc>
                <a:spcPct val="100000"/>
              </a:lnSpc>
            </a:pPr>
            <a:r>
              <a:rPr lang="ta-IN" sz="1800" dirty="0"/>
              <a:t>மனித மொழியானது இயற்கையான </a:t>
            </a:r>
            <a:r>
              <a:rPr lang="ta-IN" sz="1800" dirty="0" smtClean="0"/>
              <a:t>மொழியாகும் </a:t>
            </a:r>
            <a:r>
              <a:rPr lang="ta-IN" sz="1800" dirty="0"/>
              <a:t>(</a:t>
            </a:r>
            <a:r>
              <a:rPr lang="en-US" sz="1800" dirty="0"/>
              <a:t>natural language).</a:t>
            </a:r>
            <a:endParaRPr lang="en-US" sz="1800"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779"/>
          <a:stretch/>
        </p:blipFill>
        <p:spPr>
          <a:xfrm>
            <a:off x="6786564" y="0"/>
            <a:ext cx="4933947" cy="2700338"/>
          </a:xfrm>
          <a:prstGeom prst="rect">
            <a:avLst/>
          </a:prstGeom>
        </p:spPr>
      </p:pic>
      <p:pic>
        <p:nvPicPr>
          <p:cNvPr id="5122" name="Picture 2" descr="à®¤à¯à®à®°à¯à®ªà¯à®à¯à®¯ à®ªà®à®®à¯"/>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564" y="2814638"/>
            <a:ext cx="4949801"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7" y="127187"/>
            <a:ext cx="10644190" cy="848434"/>
          </a:xfrm>
        </p:spPr>
        <p:txBody>
          <a:bodyPr>
            <a:noAutofit/>
          </a:bodyPr>
          <a:lstStyle/>
          <a:p>
            <a:r>
              <a:rPr lang="ta-IN" sz="3600" dirty="0"/>
              <a:t>உலகத் தமிழ்ச் செம்மொழி </a:t>
            </a:r>
            <a:r>
              <a:rPr lang="ta-IN" sz="3600" dirty="0" smtClean="0"/>
              <a:t>மாநாடு</a:t>
            </a:r>
            <a:r>
              <a:rPr lang="en-US" sz="3600" dirty="0" smtClean="0"/>
              <a:t> - 2010</a:t>
            </a:r>
            <a:endParaRPr lang="en-US" sz="3600" dirty="0"/>
          </a:p>
        </p:txBody>
      </p:sp>
      <p:sp>
        <p:nvSpPr>
          <p:cNvPr id="3" name="Content Placeholder 2"/>
          <p:cNvSpPr>
            <a:spLocks noGrp="1"/>
          </p:cNvSpPr>
          <p:nvPr>
            <p:ph sz="quarter" idx="13"/>
          </p:nvPr>
        </p:nvSpPr>
        <p:spPr>
          <a:xfrm>
            <a:off x="85724" y="3493967"/>
            <a:ext cx="11610975" cy="2231022"/>
          </a:xfrm>
        </p:spPr>
        <p:txBody>
          <a:bodyPr>
            <a:normAutofit/>
          </a:bodyPr>
          <a:lstStyle/>
          <a:p>
            <a:r>
              <a:rPr lang="ta-IN" sz="1800" b="1" dirty="0"/>
              <a:t>உலகத் தமிழ்ச் செம்மொழி மாநாடு</a:t>
            </a:r>
            <a:r>
              <a:rPr lang="ta-IN" sz="1800" dirty="0"/>
              <a:t> 2010 ஆம் ஆண்டு </a:t>
            </a:r>
            <a:r>
              <a:rPr lang="ta-IN" sz="1800" dirty="0" smtClean="0"/>
              <a:t>சூன் 23</a:t>
            </a:r>
            <a:r>
              <a:rPr lang="ta-IN" sz="1800" dirty="0"/>
              <a:t> முதல் சூன் 27 வரை கோயம்புத்தூரில் </a:t>
            </a:r>
            <a:r>
              <a:rPr lang="ta-IN" sz="1800" dirty="0" smtClean="0"/>
              <a:t>கொடிசியா</a:t>
            </a:r>
            <a:r>
              <a:rPr lang="en-US" sz="1800" dirty="0" smtClean="0"/>
              <a:t> </a:t>
            </a:r>
            <a:r>
              <a:rPr lang="ta-IN" sz="1800" dirty="0" smtClean="0"/>
              <a:t>வளாகத்தில்</a:t>
            </a:r>
            <a:r>
              <a:rPr lang="ta-IN" sz="1800" dirty="0"/>
              <a:t> நடைபெற்றது. </a:t>
            </a:r>
            <a:endParaRPr lang="en-US" sz="1800" dirty="0" smtClean="0"/>
          </a:p>
          <a:p>
            <a:r>
              <a:rPr lang="ta-IN" sz="1800" dirty="0" smtClean="0"/>
              <a:t>கோயம்புத்தூரில் </a:t>
            </a:r>
            <a:r>
              <a:rPr lang="ta-IN" sz="1800" dirty="0"/>
              <a:t>2010 இல் நடைபெற இருந்த உலகத் தமிழாராய்ச்சி மாநாட்டுக்கு ஈடாகத் தமிழக முதல்வர் மு. கருணாநிதி இந்த மாநாட்டை ஒருங்கிணைத்து இருக்கிறார். </a:t>
            </a:r>
            <a:r>
              <a:rPr lang="ta-IN" sz="1800" dirty="0" smtClean="0"/>
              <a:t>இந்த மாநாட்டுடன்</a:t>
            </a:r>
            <a:r>
              <a:rPr lang="ta-IN" sz="1800" dirty="0"/>
              <a:t> தமிழ் இணைய மாநாடும் சேர்த்து நடத்தப்பட்டது.</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588" y="1104208"/>
            <a:ext cx="7695835" cy="25708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4" y="1104208"/>
            <a:ext cx="3285762" cy="2389759"/>
          </a:xfrm>
          <a:prstGeom prst="rect">
            <a:avLst/>
          </a:prstGeom>
        </p:spPr>
      </p:pic>
    </p:spTree>
    <p:extLst>
      <p:ext uri="{BB962C8B-B14F-4D97-AF65-F5344CB8AC3E}">
        <p14:creationId xmlns:p14="http://schemas.microsoft.com/office/powerpoint/2010/main" val="1755901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580" y="135157"/>
            <a:ext cx="6124920" cy="852937"/>
          </a:xfrm>
        </p:spPr>
        <p:txBody>
          <a:bodyPr>
            <a:normAutofit/>
          </a:bodyPr>
          <a:lstStyle/>
          <a:p>
            <a:pPr algn="ctr"/>
            <a:r>
              <a:rPr lang="ta-IN" sz="4400" dirty="0" smtClean="0"/>
              <a:t>மாநாட்டு குழுக்கள்</a:t>
            </a:r>
            <a:endParaRPr lang="en-US" sz="4400" dirty="0"/>
          </a:p>
        </p:txBody>
      </p:sp>
      <p:sp>
        <p:nvSpPr>
          <p:cNvPr id="3" name="Content Placeholder 2"/>
          <p:cNvSpPr>
            <a:spLocks noGrp="1"/>
          </p:cNvSpPr>
          <p:nvPr>
            <p:ph sz="quarter" idx="13"/>
          </p:nvPr>
        </p:nvSpPr>
        <p:spPr>
          <a:xfrm>
            <a:off x="8572500" y="2611255"/>
            <a:ext cx="3743325" cy="3311189"/>
          </a:xfrm>
        </p:spPr>
        <p:txBody>
          <a:bodyPr>
            <a:normAutofit/>
          </a:bodyPr>
          <a:lstStyle/>
          <a:p>
            <a:pPr marL="0" indent="0">
              <a:buNone/>
            </a:pPr>
            <a:r>
              <a:rPr lang="ta-IN" dirty="0"/>
              <a:t/>
            </a:r>
            <a:br>
              <a:rPr lang="ta-IN" dirty="0"/>
            </a:br>
            <a:endParaRPr lang="ta-IN" dirty="0"/>
          </a:p>
          <a:p>
            <a:endParaRPr lang="en-US" dirty="0"/>
          </a:p>
        </p:txBody>
      </p:sp>
      <p:sp>
        <p:nvSpPr>
          <p:cNvPr id="4" name="Rectangle 3"/>
          <p:cNvSpPr/>
          <p:nvPr/>
        </p:nvSpPr>
        <p:spPr>
          <a:xfrm>
            <a:off x="0" y="2223619"/>
            <a:ext cx="5124450" cy="2308324"/>
          </a:xfrm>
          <a:prstGeom prst="rect">
            <a:avLst/>
          </a:prstGeom>
        </p:spPr>
        <p:txBody>
          <a:bodyPr wrap="square">
            <a:spAutoFit/>
          </a:bodyPr>
          <a:lstStyle/>
          <a:p>
            <a:pPr marL="285750" indent="-285750">
              <a:buFont typeface="Arial" panose="020B0604020202020204" pitchFamily="34" charset="0"/>
              <a:buChar char="•"/>
            </a:pPr>
            <a:r>
              <a:rPr lang="ta-IN" dirty="0" smtClean="0">
                <a:solidFill>
                  <a:schemeClr val="accent1">
                    <a:lumMod val="60000"/>
                    <a:lumOff val="40000"/>
                  </a:schemeClr>
                </a:solidFill>
              </a:rPr>
              <a:t>மாநாட்டுத் </a:t>
            </a:r>
            <a:r>
              <a:rPr lang="ta-IN" dirty="0">
                <a:solidFill>
                  <a:schemeClr val="accent1">
                    <a:lumMod val="60000"/>
                    <a:lumOff val="40000"/>
                  </a:schemeClr>
                </a:solidFill>
              </a:rPr>
              <a:t>தலைமைக் குழு</a:t>
            </a:r>
          </a:p>
          <a:p>
            <a:pPr marL="285750" indent="-285750">
              <a:buFont typeface="Arial" panose="020B0604020202020204" pitchFamily="34" charset="0"/>
              <a:buChar char="•"/>
            </a:pPr>
            <a:r>
              <a:rPr lang="ta-IN" dirty="0">
                <a:solidFill>
                  <a:schemeClr val="accent1">
                    <a:lumMod val="60000"/>
                    <a:lumOff val="40000"/>
                  </a:schemeClr>
                </a:solidFill>
              </a:rPr>
              <a:t>மாநாட்டு ஆலோசனைக் குழு</a:t>
            </a:r>
          </a:p>
          <a:p>
            <a:pPr marL="285750" indent="-285750">
              <a:buFont typeface="Arial" panose="020B0604020202020204" pitchFamily="34" charset="0"/>
              <a:buChar char="•"/>
            </a:pPr>
            <a:r>
              <a:rPr lang="ta-IN" dirty="0">
                <a:solidFill>
                  <a:schemeClr val="accent1">
                    <a:lumMod val="60000"/>
                    <a:lumOff val="40000"/>
                  </a:schemeClr>
                </a:solidFill>
              </a:rPr>
              <a:t>மாநாட்டுச் சிறப்பு மலர்க் குழு</a:t>
            </a:r>
          </a:p>
          <a:p>
            <a:pPr marL="285750" indent="-285750">
              <a:buFont typeface="Arial" panose="020B0604020202020204" pitchFamily="34" charset="0"/>
              <a:buChar char="•"/>
            </a:pPr>
            <a:r>
              <a:rPr lang="ta-IN" dirty="0">
                <a:solidFill>
                  <a:schemeClr val="accent1">
                    <a:lumMod val="60000"/>
                    <a:lumOff val="40000"/>
                  </a:schemeClr>
                </a:solidFill>
              </a:rPr>
              <a:t>மாநாடு ஆய்வரங்க அமைப்புக் குழு</a:t>
            </a:r>
          </a:p>
          <a:p>
            <a:pPr marL="285750" indent="-285750">
              <a:buFont typeface="Arial" panose="020B0604020202020204" pitchFamily="34" charset="0"/>
              <a:buChar char="•"/>
            </a:pPr>
            <a:r>
              <a:rPr lang="ta-IN" dirty="0">
                <a:solidFill>
                  <a:schemeClr val="accent1">
                    <a:lumMod val="60000"/>
                    <a:lumOff val="40000"/>
                  </a:schemeClr>
                </a:solidFill>
              </a:rPr>
              <a:t>தமிழ் இணைய மாநாட்டுக் குழு</a:t>
            </a:r>
          </a:p>
          <a:p>
            <a:pPr marL="285750" indent="-285750">
              <a:buFont typeface="Arial" panose="020B0604020202020204" pitchFamily="34" charset="0"/>
              <a:buChar char="•"/>
            </a:pPr>
            <a:r>
              <a:rPr lang="ta-IN" dirty="0">
                <a:solidFill>
                  <a:schemeClr val="accent1">
                    <a:lumMod val="60000"/>
                    <a:lumOff val="40000"/>
                  </a:schemeClr>
                </a:solidFill>
              </a:rPr>
              <a:t>மாநாட்டு ஒருங்கிணைப்புக் குழு</a:t>
            </a:r>
          </a:p>
          <a:p>
            <a:pPr marL="285750" indent="-285750">
              <a:buFont typeface="Arial" panose="020B0604020202020204" pitchFamily="34" charset="0"/>
              <a:buChar char="•"/>
            </a:pPr>
            <a:r>
              <a:rPr lang="ta-IN" dirty="0">
                <a:solidFill>
                  <a:schemeClr val="accent1">
                    <a:lumMod val="60000"/>
                    <a:lumOff val="40000"/>
                  </a:schemeClr>
                </a:solidFill>
              </a:rPr>
              <a:t>வரவேற்புக் குழு</a:t>
            </a:r>
          </a:p>
          <a:p>
            <a:pPr marL="285750" indent="-285750">
              <a:buFont typeface="Arial" panose="020B0604020202020204" pitchFamily="34" charset="0"/>
              <a:buChar char="•"/>
            </a:pPr>
            <a:r>
              <a:rPr lang="ta-IN" dirty="0">
                <a:solidFill>
                  <a:schemeClr val="accent1">
                    <a:lumMod val="60000"/>
                    <a:lumOff val="40000"/>
                  </a:schemeClr>
                </a:solidFill>
              </a:rPr>
              <a:t>ஊர்வலக் குழு</a:t>
            </a:r>
          </a:p>
        </p:txBody>
      </p:sp>
      <p:sp>
        <p:nvSpPr>
          <p:cNvPr id="5" name="Rectangle 4"/>
          <p:cNvSpPr/>
          <p:nvPr/>
        </p:nvSpPr>
        <p:spPr>
          <a:xfrm>
            <a:off x="4767263" y="2033445"/>
            <a:ext cx="6762749" cy="3416320"/>
          </a:xfrm>
          <a:prstGeom prst="rect">
            <a:avLst/>
          </a:prstGeom>
        </p:spPr>
        <p:txBody>
          <a:bodyPr wrap="square">
            <a:spAutoFit/>
          </a:bodyPr>
          <a:lstStyle/>
          <a:p>
            <a:pPr marL="285750" indent="-285750">
              <a:buFont typeface="Courier New" panose="02070309020205020404" pitchFamily="49" charset="0"/>
              <a:buChar char="o"/>
            </a:pPr>
            <a:r>
              <a:rPr lang="ta-IN" dirty="0">
                <a:solidFill>
                  <a:schemeClr val="accent5">
                    <a:lumMod val="75000"/>
                  </a:schemeClr>
                </a:solidFill>
              </a:rPr>
              <a:t>விருந்தோம்பல் குழு</a:t>
            </a:r>
          </a:p>
          <a:p>
            <a:pPr marL="285750" indent="-285750">
              <a:buFont typeface="Courier New" panose="02070309020205020404" pitchFamily="49" charset="0"/>
              <a:buChar char="o"/>
            </a:pPr>
            <a:r>
              <a:rPr lang="ta-IN" dirty="0">
                <a:solidFill>
                  <a:schemeClr val="accent5">
                    <a:lumMod val="75000"/>
                  </a:schemeClr>
                </a:solidFill>
              </a:rPr>
              <a:t>கண்காட்சி அமைப்புக் குழு</a:t>
            </a:r>
          </a:p>
          <a:p>
            <a:pPr marL="285750" indent="-285750">
              <a:buFont typeface="Courier New" panose="02070309020205020404" pitchFamily="49" charset="0"/>
              <a:buChar char="o"/>
            </a:pPr>
            <a:r>
              <a:rPr lang="ta-IN" dirty="0">
                <a:solidFill>
                  <a:schemeClr val="accent5">
                    <a:lumMod val="75000"/>
                  </a:schemeClr>
                </a:solidFill>
              </a:rPr>
              <a:t>கலை நிகழ்ச்சிகள் மற்றும் சுற்றுலாக் குழு</a:t>
            </a:r>
          </a:p>
          <a:p>
            <a:pPr marL="285750" indent="-285750">
              <a:buFont typeface="Courier New" panose="02070309020205020404" pitchFamily="49" charset="0"/>
              <a:buChar char="o"/>
            </a:pPr>
            <a:r>
              <a:rPr lang="ta-IN" dirty="0">
                <a:solidFill>
                  <a:schemeClr val="accent5">
                    <a:lumMod val="75000"/>
                  </a:schemeClr>
                </a:solidFill>
              </a:rPr>
              <a:t>தங்கும் இட ஏற்பாட்டுக் குழு</a:t>
            </a:r>
          </a:p>
          <a:p>
            <a:pPr marL="285750" indent="-285750">
              <a:buFont typeface="Courier New" panose="02070309020205020404" pitchFamily="49" charset="0"/>
              <a:buChar char="o"/>
            </a:pPr>
            <a:r>
              <a:rPr lang="ta-IN" dirty="0">
                <a:solidFill>
                  <a:schemeClr val="accent5">
                    <a:lumMod val="75000"/>
                  </a:schemeClr>
                </a:solidFill>
              </a:rPr>
              <a:t>மாநாட்டு அரங்க அமைப்புக் குழு</a:t>
            </a:r>
          </a:p>
          <a:p>
            <a:pPr marL="285750" indent="-285750">
              <a:buFont typeface="Courier New" panose="02070309020205020404" pitchFamily="49" charset="0"/>
              <a:buChar char="o"/>
            </a:pPr>
            <a:r>
              <a:rPr lang="ta-IN" dirty="0">
                <a:solidFill>
                  <a:schemeClr val="accent5">
                    <a:lumMod val="75000"/>
                  </a:schemeClr>
                </a:solidFill>
              </a:rPr>
              <a:t>மக்கள் தொடர்பு மற்றும் விளம்பரக் குழு</a:t>
            </a:r>
          </a:p>
          <a:p>
            <a:pPr marL="285750" indent="-285750">
              <a:buFont typeface="Courier New" panose="02070309020205020404" pitchFamily="49" charset="0"/>
              <a:buChar char="o"/>
            </a:pPr>
            <a:r>
              <a:rPr lang="ta-IN" dirty="0">
                <a:solidFill>
                  <a:schemeClr val="accent5">
                    <a:lumMod val="75000"/>
                  </a:schemeClr>
                </a:solidFill>
              </a:rPr>
              <a:t>கோவை மாநகர மேம்பாட்டுக் குழு</a:t>
            </a:r>
          </a:p>
          <a:p>
            <a:pPr marL="285750" indent="-285750">
              <a:buFont typeface="Courier New" panose="02070309020205020404" pitchFamily="49" charset="0"/>
              <a:buChar char="o"/>
            </a:pPr>
            <a:r>
              <a:rPr lang="ta-IN" dirty="0">
                <a:solidFill>
                  <a:schemeClr val="accent5">
                    <a:lumMod val="75000"/>
                  </a:schemeClr>
                </a:solidFill>
              </a:rPr>
              <a:t>மருத்துவம் மற்றும் சுகாதாரக் குழு</a:t>
            </a:r>
          </a:p>
          <a:p>
            <a:pPr marL="285750" indent="-285750">
              <a:buFont typeface="Courier New" panose="02070309020205020404" pitchFamily="49" charset="0"/>
              <a:buChar char="o"/>
            </a:pPr>
            <a:r>
              <a:rPr lang="ta-IN" dirty="0">
                <a:solidFill>
                  <a:schemeClr val="accent5">
                    <a:lumMod val="75000"/>
                  </a:schemeClr>
                </a:solidFill>
              </a:rPr>
              <a:t>மாநாட்டு ஏற்பாடுகள் மேற்பார்வைக்குழு</a:t>
            </a:r>
          </a:p>
          <a:p>
            <a:pPr marL="285750" indent="-285750">
              <a:buFont typeface="Courier New" panose="02070309020205020404" pitchFamily="49" charset="0"/>
              <a:buChar char="o"/>
            </a:pPr>
            <a:r>
              <a:rPr lang="ta-IN" dirty="0">
                <a:solidFill>
                  <a:schemeClr val="accent5">
                    <a:lumMod val="75000"/>
                  </a:schemeClr>
                </a:solidFill>
              </a:rPr>
              <a:t>போக்குவரத்து ஏற்பாட்டுக் குழு</a:t>
            </a:r>
          </a:p>
          <a:p>
            <a:pPr marL="285750" indent="-285750">
              <a:buFont typeface="Courier New" panose="02070309020205020404" pitchFamily="49" charset="0"/>
              <a:buChar char="o"/>
            </a:pPr>
            <a:r>
              <a:rPr lang="ta-IN" dirty="0">
                <a:solidFill>
                  <a:schemeClr val="accent5">
                    <a:lumMod val="75000"/>
                  </a:schemeClr>
                </a:solidFill>
              </a:rPr>
              <a:t>பாதுகாப்பு ஏற்பாடு மற்றும் மீட்புப் பணிகள் குழு</a:t>
            </a:r>
          </a:p>
          <a:p>
            <a:pPr marL="285750" indent="-285750">
              <a:buFont typeface="Courier New" panose="02070309020205020404" pitchFamily="49" charset="0"/>
              <a:buChar char="o"/>
            </a:pPr>
            <a:r>
              <a:rPr lang="ta-IN" dirty="0">
                <a:solidFill>
                  <a:schemeClr val="accent5">
                    <a:lumMod val="75000"/>
                  </a:schemeClr>
                </a:solidFill>
              </a:rPr>
              <a:t>ஆய்வரங்க அமைப்பு உதவிக் குழு</a:t>
            </a:r>
          </a:p>
        </p:txBody>
      </p:sp>
      <p:sp>
        <p:nvSpPr>
          <p:cNvPr id="6" name="Rectangle 5"/>
          <p:cNvSpPr/>
          <p:nvPr/>
        </p:nvSpPr>
        <p:spPr>
          <a:xfrm>
            <a:off x="109884" y="1479448"/>
            <a:ext cx="11520141" cy="646331"/>
          </a:xfrm>
          <a:prstGeom prst="rect">
            <a:avLst/>
          </a:prstGeom>
        </p:spPr>
        <p:txBody>
          <a:bodyPr wrap="square">
            <a:spAutoFit/>
          </a:bodyPr>
          <a:lstStyle/>
          <a:p>
            <a:r>
              <a:rPr lang="ta-IN" dirty="0"/>
              <a:t>உலகத்தமிழ் செம்மொழி மாநாட்டினை சிறப்பான முறையில் நடத்திட தமிழ்நாடு அரசு பல குழுக்களை அமைத்திருந்தது.</a:t>
            </a:r>
          </a:p>
        </p:txBody>
      </p:sp>
      <p:pic>
        <p:nvPicPr>
          <p:cNvPr id="7" name="Kulukkal - AUD-20190218-WA00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0412" y="5698962"/>
            <a:ext cx="609600" cy="609600"/>
          </a:xfrm>
          <a:prstGeom prst="rect">
            <a:avLst/>
          </a:prstGeom>
        </p:spPr>
      </p:pic>
    </p:spTree>
    <p:extLst>
      <p:ext uri="{BB962C8B-B14F-4D97-AF65-F5344CB8AC3E}">
        <p14:creationId xmlns:p14="http://schemas.microsoft.com/office/powerpoint/2010/main" val="146021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3176" y="371475"/>
            <a:ext cx="8329612" cy="1151965"/>
          </a:xfrm>
        </p:spPr>
        <p:txBody>
          <a:bodyPr>
            <a:normAutofit/>
          </a:bodyPr>
          <a:lstStyle/>
          <a:p>
            <a:r>
              <a:rPr lang="ta-IN" sz="4400" b="1" dirty="0"/>
              <a:t>உலகத் தமிழ் மாநாடுகள்</a:t>
            </a:r>
            <a:endParaRPr lang="en-US" sz="4400" dirty="0"/>
          </a:p>
        </p:txBody>
      </p:sp>
      <p:sp>
        <p:nvSpPr>
          <p:cNvPr id="5" name="Rectangle 4"/>
          <p:cNvSpPr/>
          <p:nvPr/>
        </p:nvSpPr>
        <p:spPr>
          <a:xfrm>
            <a:off x="0" y="1408837"/>
            <a:ext cx="11630025" cy="1200329"/>
          </a:xfrm>
          <a:prstGeom prst="rect">
            <a:avLst/>
          </a:prstGeom>
        </p:spPr>
        <p:txBody>
          <a:bodyPr wrap="square">
            <a:spAutoFit/>
          </a:bodyPr>
          <a:lstStyle/>
          <a:p>
            <a:pPr marL="285750" indent="-285750" algn="just">
              <a:buFont typeface="Wingdings" panose="05000000000000000000" pitchFamily="2" charset="2"/>
              <a:buChar char="Ø"/>
            </a:pPr>
            <a:r>
              <a:rPr lang="ta-IN" dirty="0"/>
              <a:t>அனைத்துலகத் தமிழ் ஆய்வு மன்றம், வட அமெரிக்கத் தமிழ்ச்சங்கப் பேரவை மற்றும் சிகாகோ தமிழ்ச்சங்கம் </a:t>
            </a:r>
            <a:r>
              <a:rPr lang="ta-IN" dirty="0" smtClean="0"/>
              <a:t>இணைந்து</a:t>
            </a:r>
            <a:r>
              <a:rPr lang="en-US" dirty="0"/>
              <a:t>,</a:t>
            </a:r>
            <a:r>
              <a:rPr lang="ta-IN" dirty="0" smtClean="0"/>
              <a:t> </a:t>
            </a:r>
            <a:endParaRPr lang="en-US" dirty="0" smtClean="0"/>
          </a:p>
          <a:p>
            <a:pPr marL="285750" indent="-285750" algn="just">
              <a:buFont typeface="Wingdings" panose="05000000000000000000" pitchFamily="2" charset="2"/>
              <a:buChar char="Ø"/>
            </a:pPr>
            <a:r>
              <a:rPr lang="ta-IN" dirty="0" smtClean="0"/>
              <a:t>பத்தாவது </a:t>
            </a:r>
            <a:r>
              <a:rPr lang="ta-IN" dirty="0"/>
              <a:t>உலகத்தமிழ் ஆராய்ச்சி மாநாட்டை 19-23 ஆடவை (ஆனி) 2050 (3-7 சூலை 2019)ல் சிகாகோவில் நடத்த முடிவெடுத்துள்ளது.</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63" y="2714625"/>
            <a:ext cx="10929937" cy="3700463"/>
          </a:xfrm>
          <a:prstGeom prst="rect">
            <a:avLst/>
          </a:prstGeom>
        </p:spPr>
      </p:pic>
    </p:spTree>
    <p:extLst>
      <p:ext uri="{BB962C8B-B14F-4D97-AF65-F5344CB8AC3E}">
        <p14:creationId xmlns:p14="http://schemas.microsoft.com/office/powerpoint/2010/main" val="568879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17" y="171451"/>
            <a:ext cx="10958512" cy="681040"/>
          </a:xfrm>
        </p:spPr>
        <p:txBody>
          <a:bodyPr>
            <a:normAutofit fontScale="90000"/>
          </a:bodyPr>
          <a:lstStyle/>
          <a:p>
            <a:r>
              <a:rPr lang="ta-IN" dirty="0"/>
              <a:t>தமிழ்ச் செம்மொழி </a:t>
            </a:r>
            <a:r>
              <a:rPr lang="ta-IN" dirty="0" smtClean="0"/>
              <a:t>அறிந்தேற்பு</a:t>
            </a:r>
            <a:endParaRPr lang="en-US" dirty="0"/>
          </a:p>
        </p:txBody>
      </p:sp>
      <p:sp>
        <p:nvSpPr>
          <p:cNvPr id="3" name="Content Placeholder 2"/>
          <p:cNvSpPr>
            <a:spLocks noGrp="1"/>
          </p:cNvSpPr>
          <p:nvPr>
            <p:ph sz="quarter" idx="13"/>
          </p:nvPr>
        </p:nvSpPr>
        <p:spPr>
          <a:xfrm>
            <a:off x="872728" y="4967288"/>
            <a:ext cx="10427491" cy="647700"/>
          </a:xfrm>
        </p:spPr>
        <p:txBody>
          <a:bodyPr>
            <a:normAutofit fontScale="85000" lnSpcReduction="10000"/>
          </a:bodyPr>
          <a:lstStyle/>
          <a:p>
            <a:r>
              <a:rPr lang="ta-IN" dirty="0" smtClean="0"/>
              <a:t>பரிதிமாற்கலைஞர் </a:t>
            </a:r>
            <a:r>
              <a:rPr lang="ta-IN" dirty="0"/>
              <a:t>அவர்கள் முதல் கலைஞர் திரு.மு.கருணாநிதி அவர்கள் </a:t>
            </a:r>
            <a:r>
              <a:rPr lang="ta-IN" dirty="0" smtClean="0"/>
              <a:t>வரை</a:t>
            </a:r>
            <a:endParaRPr lang="ta-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50" y="852491"/>
            <a:ext cx="5414963" cy="40100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38" y="981078"/>
            <a:ext cx="5900736" cy="4010021"/>
          </a:xfrm>
          <a:prstGeom prst="rect">
            <a:avLst/>
          </a:prstGeom>
        </p:spPr>
      </p:pic>
      <p:sp>
        <p:nvSpPr>
          <p:cNvPr id="6" name="Title 1"/>
          <p:cNvSpPr txBox="1">
            <a:spLocks/>
          </p:cNvSpPr>
          <p:nvPr/>
        </p:nvSpPr>
        <p:spPr>
          <a:xfrm>
            <a:off x="2816559" y="5719762"/>
            <a:ext cx="6539828" cy="600075"/>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ta-IN" altLang="en-US" b="1" cap="none" smtClean="0">
                <a:solidFill>
                  <a:srgbClr val="3399BB"/>
                </a:solidFill>
                <a:latin typeface="Arial" panose="020B0604020202020204" pitchFamily="34" charset="0"/>
              </a:rPr>
              <a:t>தமிழ் அறிஞர்கள்</a:t>
            </a:r>
            <a:endParaRPr lang="en-US" dirty="0"/>
          </a:p>
        </p:txBody>
      </p:sp>
    </p:spTree>
    <p:extLst>
      <p:ext uri="{BB962C8B-B14F-4D97-AF65-F5344CB8AC3E}">
        <p14:creationId xmlns:p14="http://schemas.microsoft.com/office/powerpoint/2010/main" val="2513898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687" y="166689"/>
            <a:ext cx="5114924" cy="712694"/>
          </a:xfrm>
        </p:spPr>
        <p:txBody>
          <a:bodyPr>
            <a:noAutofit/>
          </a:bodyPr>
          <a:lstStyle/>
          <a:p>
            <a:pPr algn="ctr"/>
            <a:r>
              <a:rPr lang="ta-IN" sz="4000" dirty="0"/>
              <a:t>தமிழ்ச்சங்கங்கள்</a:t>
            </a:r>
            <a:endParaRPr lang="en-US" sz="4000" dirty="0"/>
          </a:p>
        </p:txBody>
      </p:sp>
      <p:sp>
        <p:nvSpPr>
          <p:cNvPr id="3" name="Content Placeholder 2"/>
          <p:cNvSpPr>
            <a:spLocks noGrp="1"/>
          </p:cNvSpPr>
          <p:nvPr>
            <p:ph sz="quarter" idx="13"/>
          </p:nvPr>
        </p:nvSpPr>
        <p:spPr>
          <a:xfrm>
            <a:off x="0" y="1093695"/>
            <a:ext cx="11544299" cy="4078380"/>
          </a:xfrm>
        </p:spPr>
        <p:txBody>
          <a:bodyPr>
            <a:noAutofit/>
          </a:bodyPr>
          <a:lstStyle/>
          <a:p>
            <a:pPr algn="just"/>
            <a:r>
              <a:rPr lang="ta-IN" sz="1800" dirty="0"/>
              <a:t>சங்ககாலம் பொற்காலம் என்று தமிழ்அறிஞர்களும், சோழர்காலம் பொற்காலம் என்று பண்டாரத்தார் போன்ற வரலாற்றாசிரியர்களும், பக்திக்காலம் பொற்காலம் என்று சமயம்சார்ந்தவர்களும் நீண்டகாலம் சொல்லிக் கொண்டிருந்தார்கள். </a:t>
            </a:r>
            <a:endParaRPr lang="en-US" sz="1800" dirty="0" smtClean="0"/>
          </a:p>
          <a:p>
            <a:pPr algn="just"/>
            <a:r>
              <a:rPr lang="ta-IN" sz="1800" dirty="0" smtClean="0"/>
              <a:t>இருபதாம் </a:t>
            </a:r>
            <a:r>
              <a:rPr lang="ta-IN" sz="1800" dirty="0"/>
              <a:t>நூற்றாண்டுத் தொடக்கத்தில் ஏற்பட்ட நிறுவனங்களின் ஆய்வுப் பணி குறிப்பிடத்தக்கது. எத்தனையோ தமிழ்ச்சங்கங்கள் சென்ற நூற்றாண்டில் </a:t>
            </a:r>
            <a:r>
              <a:rPr lang="ta-IN" sz="1800" dirty="0" smtClean="0"/>
              <a:t>எழுந்தன</a:t>
            </a:r>
            <a:r>
              <a:rPr lang="ta-IN" sz="1800" dirty="0"/>
              <a:t>. மிகவும் குறிப்பிடத் தக்கவை </a:t>
            </a:r>
            <a:endParaRPr lang="en-US" sz="1800" dirty="0" smtClean="0"/>
          </a:p>
          <a:p>
            <a:pPr algn="just"/>
            <a:r>
              <a:rPr lang="ta-IN" sz="1800" dirty="0" smtClean="0"/>
              <a:t>மதுரைத் </a:t>
            </a:r>
            <a:r>
              <a:rPr lang="ta-IN" sz="1800" dirty="0"/>
              <a:t>தமிழ்ச் சங்கம், கரந்தைத் தமிழ்ச் சங்கம், திருநெல்வேலி சைவசித்தாந்த சபை, சென்னை மாகாணத் தமிழ்ச் சங்கம் போன்ற அமைப்புகள்</a:t>
            </a:r>
            <a:r>
              <a:rPr lang="ta-IN" sz="1800" dirty="0" smtClean="0"/>
              <a:t>.</a:t>
            </a:r>
            <a:endParaRPr lang="en-US" sz="1800" dirty="0" smtClean="0"/>
          </a:p>
          <a:p>
            <a:pPr algn="just"/>
            <a:r>
              <a:rPr lang="ta-IN" sz="1800" dirty="0"/>
              <a:t>1912ஆம் ஆண்டு அளவிலேயே தமிழ்ப்பல்கலைக்கழகம் ஒன்றைத் தோற்றுவிக்கவேண்டும் என்ற வேண்டுகோள் முன்வைக்கப்பட்டது. </a:t>
            </a:r>
            <a:endParaRPr lang="en-US" sz="1800" dirty="0" smtClean="0"/>
          </a:p>
          <a:p>
            <a:pPr algn="just"/>
            <a:r>
              <a:rPr lang="ta-IN" sz="1800" dirty="0"/>
              <a:t>உலகத்தமிழாராய்ச்சி நிறுவனம், தமிழ்ப்பல்கலைக் கழகம் போன்றவை தோன்றின. </a:t>
            </a:r>
            <a:endParaRPr lang="en-US" sz="1800" dirty="0"/>
          </a:p>
        </p:txBody>
      </p:sp>
      <p:pic>
        <p:nvPicPr>
          <p:cNvPr id="4" name="Sanga kaala,18 Feb 7.24 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4699" y="5724525"/>
            <a:ext cx="609600" cy="609600"/>
          </a:xfrm>
          <a:prstGeom prst="rect">
            <a:avLst/>
          </a:prstGeom>
        </p:spPr>
      </p:pic>
    </p:spTree>
    <p:extLst>
      <p:ext uri="{BB962C8B-B14F-4D97-AF65-F5344CB8AC3E}">
        <p14:creationId xmlns:p14="http://schemas.microsoft.com/office/powerpoint/2010/main" val="7223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09" y="228041"/>
            <a:ext cx="10396882" cy="640976"/>
          </a:xfrm>
        </p:spPr>
        <p:txBody>
          <a:bodyPr>
            <a:noAutofit/>
          </a:bodyPr>
          <a:lstStyle/>
          <a:p>
            <a:r>
              <a:rPr lang="ta-IN" sz="3200" dirty="0"/>
              <a:t>செம்மொழித் தமிழாய்வு மத்திய </a:t>
            </a:r>
            <a:r>
              <a:rPr lang="ta-IN" sz="3200" dirty="0" smtClean="0"/>
              <a:t>நிறுவனம்</a:t>
            </a:r>
            <a:endParaRPr lang="en-US" sz="3200" dirty="0"/>
          </a:p>
        </p:txBody>
      </p:sp>
      <p:sp>
        <p:nvSpPr>
          <p:cNvPr id="3" name="Content Placeholder 2"/>
          <p:cNvSpPr>
            <a:spLocks noGrp="1"/>
          </p:cNvSpPr>
          <p:nvPr>
            <p:ph sz="quarter" idx="13"/>
          </p:nvPr>
        </p:nvSpPr>
        <p:spPr>
          <a:xfrm>
            <a:off x="340691" y="1054754"/>
            <a:ext cx="11087100" cy="4625788"/>
          </a:xfrm>
        </p:spPr>
        <p:txBody>
          <a:bodyPr>
            <a:normAutofit fontScale="92500" lnSpcReduction="20000"/>
          </a:bodyPr>
          <a:lstStyle/>
          <a:p>
            <a:pPr algn="just"/>
            <a:r>
              <a:rPr lang="ta-IN" dirty="0"/>
              <a:t>தமிழ் மொழியின் வளர்ச்சிக்காக இந்திய அரசின் இந்திய மொழிகளின் நடுவண் </a:t>
            </a:r>
            <a:r>
              <a:rPr lang="ta-IN" dirty="0" smtClean="0"/>
              <a:t>நிறுவனத்தின்</a:t>
            </a:r>
            <a:r>
              <a:rPr lang="en-US" dirty="0"/>
              <a:t> </a:t>
            </a:r>
            <a:r>
              <a:rPr lang="ta-IN" dirty="0" smtClean="0"/>
              <a:t>கீழ் </a:t>
            </a:r>
            <a:r>
              <a:rPr lang="ta-IN" dirty="0"/>
              <a:t>அமைக்கப்பட்ட மையமாகும். </a:t>
            </a:r>
            <a:endParaRPr lang="en-US" dirty="0" smtClean="0"/>
          </a:p>
          <a:p>
            <a:pPr algn="just"/>
            <a:r>
              <a:rPr lang="ta-IN" dirty="0" smtClean="0"/>
              <a:t>இந்திய அரசால்</a:t>
            </a:r>
            <a:r>
              <a:rPr lang="en-US" dirty="0"/>
              <a:t> </a:t>
            </a:r>
            <a:r>
              <a:rPr lang="ta-IN" dirty="0" smtClean="0"/>
              <a:t>தமிழ் </a:t>
            </a:r>
            <a:r>
              <a:rPr lang="ta-IN" dirty="0"/>
              <a:t>செம்மொழியாக அறிவிக்கப்பட்ட பின்பு, 2006 மார்ச்சு முதல் 2008 மே 18 வரை மைசூரிலுள்ள இந்திய மொழிகளின் நடுவண் நிறுவனத்தில் செம்மொழித் தமிழ் உயராய்வு மையம் என்னும் பெயரில் செயற்பட்டுவந்தது. </a:t>
            </a:r>
            <a:endParaRPr lang="en-US" dirty="0" smtClean="0"/>
          </a:p>
          <a:p>
            <a:pPr algn="just"/>
            <a:r>
              <a:rPr lang="ta-IN" dirty="0" smtClean="0"/>
              <a:t>2008 </a:t>
            </a:r>
            <a:r>
              <a:rPr lang="ta-IN" dirty="0"/>
              <a:t>மே 19 முதல் சென்னையில் இயங்கிவருகிறது</a:t>
            </a:r>
            <a:r>
              <a:rPr lang="ta-IN" dirty="0" smtClean="0"/>
              <a:t>.</a:t>
            </a:r>
            <a:endParaRPr lang="en-US" dirty="0" smtClean="0"/>
          </a:p>
          <a:p>
            <a:pPr algn="just"/>
            <a:r>
              <a:rPr lang="ta-IN" dirty="0"/>
              <a:t>செம்மொழித் தமிழாய்வு மத்திய நிறுவனம் ஜனவரி 21 2009 அன்று தமிழ்நாடு சங்கப் பதிவுச் சட்டம் உட்பிரிவு 10ன் கீழ் (1975 ஆம் ஆண்டு தமிழ்நாடு சட்டம் 27) பதிவு செய்யப்பட்டது. </a:t>
            </a:r>
            <a:endParaRPr lang="en-US" dirty="0" smtClean="0"/>
          </a:p>
          <a:p>
            <a:pPr algn="just"/>
            <a:r>
              <a:rPr lang="ta-IN" dirty="0" smtClean="0"/>
              <a:t>ஆட்சிக்குழு</a:t>
            </a:r>
            <a:r>
              <a:rPr lang="ta-IN" dirty="0"/>
              <a:t>, கல்விக்குழு, நிதிக்குழு, உயர்நிலைக்குழு, தலைவர், துணைத் தலைவர், செயலர், அலுவல்சார் உறுப்பினர்களைக் கொண்ட தன்னாட்சி நிறுவனமாகும்.</a:t>
            </a:r>
            <a:endParaRPr lang="en-US" dirty="0"/>
          </a:p>
        </p:txBody>
      </p:sp>
    </p:spTree>
    <p:extLst>
      <p:ext uri="{BB962C8B-B14F-4D97-AF65-F5344CB8AC3E}">
        <p14:creationId xmlns:p14="http://schemas.microsoft.com/office/powerpoint/2010/main" val="1193219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869" y="107263"/>
            <a:ext cx="7059144" cy="717176"/>
          </a:xfrm>
        </p:spPr>
        <p:txBody>
          <a:bodyPr>
            <a:noAutofit/>
          </a:bodyPr>
          <a:lstStyle/>
          <a:p>
            <a:r>
              <a:rPr lang="ta-IN" sz="3200" dirty="0"/>
              <a:t>திட்டங்களும் </a:t>
            </a:r>
            <a:r>
              <a:rPr lang="ta-IN" sz="3200" dirty="0" smtClean="0"/>
              <a:t>செயற்பாடுகளும்</a:t>
            </a:r>
            <a:endParaRPr lang="en-US" sz="3200" dirty="0"/>
          </a:p>
        </p:txBody>
      </p:sp>
      <p:sp>
        <p:nvSpPr>
          <p:cNvPr id="3" name="Content Placeholder 2"/>
          <p:cNvSpPr>
            <a:spLocks noGrp="1"/>
          </p:cNvSpPr>
          <p:nvPr>
            <p:ph sz="quarter" idx="13"/>
          </p:nvPr>
        </p:nvSpPr>
        <p:spPr>
          <a:xfrm>
            <a:off x="517087" y="1863634"/>
            <a:ext cx="10394707" cy="3311189"/>
          </a:xfrm>
        </p:spPr>
        <p:txBody>
          <a:bodyPr>
            <a:noAutofit/>
          </a:bodyPr>
          <a:lstStyle/>
          <a:p>
            <a:pPr>
              <a:lnSpc>
                <a:spcPct val="100000"/>
              </a:lnSpc>
            </a:pPr>
            <a:r>
              <a:rPr lang="ta-IN" sz="1200" dirty="0" smtClean="0"/>
              <a:t>பல்துறை </a:t>
            </a:r>
            <a:r>
              <a:rPr lang="ta-IN" sz="1200" dirty="0"/>
              <a:t>அறிஞர்களை ஒருங்கிணைத்துத் தமிழின் தொன்மை குறித்து ஆய்வு செய்தல்.</a:t>
            </a:r>
          </a:p>
          <a:p>
            <a:pPr>
              <a:lnSpc>
                <a:spcPct val="100000"/>
              </a:lnSpc>
            </a:pPr>
            <a:r>
              <a:rPr lang="ta-IN" sz="1200" dirty="0"/>
              <a:t>தமிழ் பிற திராவிட மொழிகள் மீது ஏற்படுத்தியுள்ள தாக்கம் குறித்து விரிவாக ஆய்தல்.</a:t>
            </a:r>
          </a:p>
          <a:p>
            <a:pPr>
              <a:lnSpc>
                <a:spcPct val="100000"/>
              </a:lnSpc>
            </a:pPr>
            <a:r>
              <a:rPr lang="ta-IN" sz="1200" dirty="0"/>
              <a:t>பண்டைத் தமிழ் இலக்கணம், இலக்கியம், தொல்லியல் சார்ந்த செய்திகளைக் குறும்படங்களாக உருவாக்குதல்</a:t>
            </a:r>
          </a:p>
          <a:p>
            <a:pPr>
              <a:lnSpc>
                <a:spcPct val="100000"/>
              </a:lnSpc>
            </a:pPr>
            <a:r>
              <a:rPr lang="ta-IN" sz="1200" dirty="0"/>
              <a:t>இணையவழிச் செம்மொழித் தமிழ் கற்பித்தல்</a:t>
            </a:r>
          </a:p>
          <a:p>
            <a:pPr>
              <a:lnSpc>
                <a:spcPct val="100000"/>
              </a:lnSpc>
            </a:pPr>
            <a:r>
              <a:rPr lang="ta-IN" sz="1200" dirty="0"/>
              <a:t>திராவிட மொழிகளின் வரலாற்று ஒப்பாய்வும் தமிழ் வழக்காறுகள் குறித்த ஆய்வும் மேற்கொள்ளல்.</a:t>
            </a:r>
          </a:p>
          <a:p>
            <a:pPr>
              <a:lnSpc>
                <a:spcPct val="100000"/>
              </a:lnSpc>
            </a:pPr>
            <a:r>
              <a:rPr lang="ta-IN" sz="1200" dirty="0"/>
              <a:t>உலக அளவில் ஆய்வுக்களங்களை உருவாக்கிப் பன்னாட்டு அறிஞர்களை ஆய்வில் ஈடுபடுத்தல்</a:t>
            </a:r>
          </a:p>
          <a:p>
            <a:pPr>
              <a:lnSpc>
                <a:spcPct val="100000"/>
              </a:lnSpc>
            </a:pPr>
            <a:r>
              <a:rPr lang="ta-IN" sz="1200" dirty="0"/>
              <a:t>பழந்தமிழ் நூற்களை வெளியிடவும் அவற்றை முறையே ஆங்கிலத்திலும் பிற இந்திய மொழிகளிலும் மொழிபெயர்த்து வெளியிடவும் நிதி வழங்குதல்.</a:t>
            </a:r>
          </a:p>
          <a:p>
            <a:pPr>
              <a:lnSpc>
                <a:spcPct val="100000"/>
              </a:lnSpc>
            </a:pPr>
            <a:r>
              <a:rPr lang="ta-IN" sz="1200" dirty="0"/>
              <a:t>தமிழாய்வில் நிலைத்த பணிபுரியும் நிறுவனங்களுக்கு ஆய்வுத் திட்டங்களை வழங்குதல்.</a:t>
            </a:r>
          </a:p>
          <a:p>
            <a:pPr>
              <a:lnSpc>
                <a:spcPct val="100000"/>
              </a:lnSpc>
            </a:pPr>
            <a:r>
              <a:rPr lang="ta-IN" sz="1200" dirty="0"/>
              <a:t>செம்மொழி தொடர்பான முனைவர் பட்ட ஆய்வாளர்களுக்கும், முனைவர் பட்ட மேலாய்வாளர்களுக்கும் உதவித்தொகை வழங்குதல்</a:t>
            </a:r>
          </a:p>
          <a:p>
            <a:pPr>
              <a:lnSpc>
                <a:spcPct val="100000"/>
              </a:lnSpc>
            </a:pPr>
            <a:r>
              <a:rPr lang="ta-IN" sz="1200" dirty="0"/>
              <a:t>செம்மொழித் தமிழாய்வில் குறிப்பிடத்தக்க பங்களிப்பு நல்கியோருக்கு விருதுகள் வழங்கிச் சிறப்பு செய்தல்.</a:t>
            </a:r>
          </a:p>
          <a:p>
            <a:pPr>
              <a:lnSpc>
                <a:spcPct val="100000"/>
              </a:lnSpc>
            </a:pPr>
            <a:r>
              <a:rPr lang="ta-IN" sz="1200" dirty="0"/>
              <a:t>41 பழந்தமிழ் நூல்களின் செம்பதிப்புக்களை வெளியிடுதல்</a:t>
            </a:r>
          </a:p>
          <a:p>
            <a:pPr>
              <a:lnSpc>
                <a:spcPct val="100000"/>
              </a:lnSpc>
            </a:pPr>
            <a:r>
              <a:rPr lang="ta-IN" sz="1200" dirty="0"/>
              <a:t>அந்த நூல்களை முக்கிய ஐரோப்பிய, இந்திய மொழிகளில் </a:t>
            </a:r>
            <a:r>
              <a:rPr lang="ta-IN" sz="1200" dirty="0" smtClean="0"/>
              <a:t>மொழிபெயர்த்தல்</a:t>
            </a:r>
            <a:endParaRPr lang="ta-IN" sz="1200" dirty="0"/>
          </a:p>
        </p:txBody>
      </p:sp>
      <p:sp>
        <p:nvSpPr>
          <p:cNvPr id="4" name="Rectangle 3"/>
          <p:cNvSpPr/>
          <p:nvPr/>
        </p:nvSpPr>
        <p:spPr>
          <a:xfrm>
            <a:off x="341220" y="807261"/>
            <a:ext cx="11219330" cy="523220"/>
          </a:xfrm>
          <a:prstGeom prst="rect">
            <a:avLst/>
          </a:prstGeom>
        </p:spPr>
        <p:txBody>
          <a:bodyPr wrap="square">
            <a:spAutoFit/>
          </a:bodyPr>
          <a:lstStyle/>
          <a:p>
            <a:r>
              <a:rPr lang="ta-IN" sz="1400" dirty="0"/>
              <a:t>தமிழின் தொன்மை, தனித்தன்மை, தமிழர்களின் நாகரீகம், பண்பாடு ஆகியவற்றின் சிறப்புக்களைக் கவனத்தில் கொண்டு பல திட்டங்களைத் தீட்டி இந்நிறுவனம் செயல்பட்டு வருகிறது.</a:t>
            </a:r>
          </a:p>
        </p:txBody>
      </p:sp>
      <p:sp>
        <p:nvSpPr>
          <p:cNvPr id="5" name="Rectangle 4"/>
          <p:cNvSpPr/>
          <p:nvPr/>
        </p:nvSpPr>
        <p:spPr>
          <a:xfrm>
            <a:off x="369795" y="5707976"/>
            <a:ext cx="10925799" cy="861774"/>
          </a:xfrm>
          <a:prstGeom prst="rect">
            <a:avLst/>
          </a:prstGeom>
        </p:spPr>
        <p:txBody>
          <a:bodyPr wrap="square">
            <a:spAutoFit/>
          </a:bodyPr>
          <a:lstStyle/>
          <a:p>
            <a:r>
              <a:rPr lang="ta-IN" sz="1600" dirty="0">
                <a:solidFill>
                  <a:srgbClr val="00B0F0"/>
                </a:solidFill>
              </a:rPr>
              <a:t>-இவை போன்று இன்னும் பல செம்மொழித் தமிழ் வளர்ச்சித் திட்டங்களை நடைமுறைப்படுத்த முயற்சிகள் மேற்கொள்ளப்பட்டுள்ளன.</a:t>
            </a:r>
          </a:p>
          <a:p>
            <a:endParaRPr lang="en-US" sz="1600" dirty="0">
              <a:solidFill>
                <a:srgbClr val="00B0F0"/>
              </a:solidFill>
            </a:endParaRPr>
          </a:p>
        </p:txBody>
      </p:sp>
    </p:spTree>
    <p:extLst>
      <p:ext uri="{BB962C8B-B14F-4D97-AF65-F5344CB8AC3E}">
        <p14:creationId xmlns:p14="http://schemas.microsoft.com/office/powerpoint/2010/main" val="27081485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1" y="557212"/>
            <a:ext cx="9901237" cy="371475"/>
          </a:xfrm>
        </p:spPr>
        <p:txBody>
          <a:bodyPr>
            <a:noAutofit/>
          </a:bodyPr>
          <a:lstStyle/>
          <a:p>
            <a:r>
              <a:rPr lang="ta-IN" sz="4000" dirty="0"/>
              <a:t>பத்து முதன்மைத் திட்டப் </a:t>
            </a:r>
            <a:r>
              <a:rPr lang="ta-IN" sz="4000" dirty="0" smtClean="0"/>
              <a:t>பணிகள்</a:t>
            </a:r>
            <a:endParaRPr lang="en-US" sz="4000" dirty="0"/>
          </a:p>
        </p:txBody>
      </p:sp>
      <p:sp>
        <p:nvSpPr>
          <p:cNvPr id="3" name="Content Placeholder 2"/>
          <p:cNvSpPr>
            <a:spLocks noGrp="1"/>
          </p:cNvSpPr>
          <p:nvPr>
            <p:ph sz="quarter" idx="13"/>
          </p:nvPr>
        </p:nvSpPr>
        <p:spPr>
          <a:xfrm>
            <a:off x="176211" y="2077684"/>
            <a:ext cx="11625264" cy="3311189"/>
          </a:xfrm>
        </p:spPr>
        <p:txBody>
          <a:bodyPr>
            <a:normAutofit fontScale="25000" lnSpcReduction="20000"/>
          </a:bodyPr>
          <a:lstStyle/>
          <a:p>
            <a:endParaRPr lang="ta-IN" sz="4400" dirty="0"/>
          </a:p>
          <a:p>
            <a:pPr marL="742950" indent="-742950">
              <a:buSzPct val="138000"/>
              <a:buFont typeface="+mj-lt"/>
              <a:buAutoNum type="arabicPeriod"/>
            </a:pPr>
            <a:r>
              <a:rPr lang="ta-IN" sz="6400" b="1" dirty="0"/>
              <a:t>பழந்தமிழ் நூல்களின் </a:t>
            </a:r>
            <a:r>
              <a:rPr lang="ta-IN" sz="6400" b="1" dirty="0" smtClean="0"/>
              <a:t>செம்பதிப்பு</a:t>
            </a:r>
            <a:r>
              <a:rPr lang="en-US" sz="6400" b="1" dirty="0" smtClean="0"/>
              <a:t> - </a:t>
            </a:r>
            <a:r>
              <a:rPr lang="ta-IN" sz="6400" dirty="0" smtClean="0"/>
              <a:t>தொன்மைக்காலம் </a:t>
            </a:r>
            <a:r>
              <a:rPr lang="ta-IN" sz="6400" dirty="0"/>
              <a:t>முதல் கி.பி. 6 ஆம் நூற்றாண்டு வரையிலான 41 நூல்களையும், மரபுவழி மூலபாடச் செம்பதிப்புகளாகச் சுவடிகள், பழம்பதிப்புகள், உரை மேற்கோள்கள் கொண்டு ஒப்பிட்டு உருவாக்குதல்.</a:t>
            </a:r>
          </a:p>
          <a:p>
            <a:pPr marL="742950" indent="-742950">
              <a:buSzPct val="138000"/>
              <a:buFont typeface="+mj-lt"/>
              <a:buAutoNum type="arabicPeriod"/>
            </a:pPr>
            <a:r>
              <a:rPr lang="ta-IN" sz="6400" b="1" dirty="0"/>
              <a:t>பழந்தமிழ் நூல்களை </a:t>
            </a:r>
            <a:r>
              <a:rPr lang="ta-IN" sz="6400" b="1" dirty="0" smtClean="0"/>
              <a:t>மொழிபெயர்த்தல்</a:t>
            </a:r>
            <a:r>
              <a:rPr lang="en-US" sz="6400" b="1" dirty="0" smtClean="0"/>
              <a:t>-  </a:t>
            </a:r>
            <a:r>
              <a:rPr lang="ta-IN" sz="6400" dirty="0" smtClean="0"/>
              <a:t>41 </a:t>
            </a:r>
            <a:r>
              <a:rPr lang="ta-IN" sz="6400" dirty="0"/>
              <a:t>நூல்களுக்கும் மொழிபெயர்ப்புகள் தொகுக்கப்பட்டு வெளியிடப்படும். புதிதாக இவற்றை ஆங்கிலத்தில் மொழிபெயர்க்கும் பணிகளும் மேற்கொள்ளப் பெறும்.</a:t>
            </a:r>
          </a:p>
          <a:p>
            <a:pPr marL="742950" indent="-742950">
              <a:buSzPct val="138000"/>
              <a:buFont typeface="+mj-lt"/>
              <a:buAutoNum type="arabicPeriod"/>
            </a:pPr>
            <a:r>
              <a:rPr lang="ta-IN" sz="6400" b="1" dirty="0"/>
              <a:t>வரலாற்று அடிப்படையில் தமிழ் </a:t>
            </a:r>
            <a:r>
              <a:rPr lang="ta-IN" sz="6400" b="1" dirty="0" smtClean="0"/>
              <a:t>இலக்கணம்</a:t>
            </a:r>
            <a:r>
              <a:rPr lang="en-US" sz="6400" b="1" dirty="0" smtClean="0"/>
              <a:t> - </a:t>
            </a:r>
            <a:r>
              <a:rPr lang="ta-IN" sz="6400" dirty="0" smtClean="0"/>
              <a:t>தொன்மைக்காலம் </a:t>
            </a:r>
            <a:r>
              <a:rPr lang="ta-IN" sz="6400" dirty="0"/>
              <a:t>தொடங்கி இக்காலம் வரையிலான தமிழ் இலக்கண ஆய்வு மேற்கொள்ளப்படும். இதற்கென இலக்கியங்கள், உரைநடைகள், கல்வெட்டுக்கள் ஆகியவற்றின் மொழிநடை கருத்தில் கொள்ளப்படும்.</a:t>
            </a:r>
          </a:p>
          <a:p>
            <a:pPr marL="742950" indent="-742950">
              <a:buSzPct val="138000"/>
              <a:buFont typeface="+mj-lt"/>
              <a:buAutoNum type="arabicPeriod"/>
            </a:pPr>
            <a:r>
              <a:rPr lang="ta-IN" sz="6400" b="1" dirty="0"/>
              <a:t>தமிழின் தொன்மை - ஒரு பன்முக </a:t>
            </a:r>
            <a:r>
              <a:rPr lang="ta-IN" sz="6400" b="1" dirty="0" smtClean="0"/>
              <a:t>ஆய்வு</a:t>
            </a:r>
            <a:r>
              <a:rPr lang="en-US" sz="6400" dirty="0"/>
              <a:t> </a:t>
            </a:r>
            <a:r>
              <a:rPr lang="en-US" sz="6400" dirty="0" smtClean="0"/>
              <a:t>-  </a:t>
            </a:r>
            <a:r>
              <a:rPr lang="ta-IN" sz="6400" dirty="0" smtClean="0"/>
              <a:t>பண்டைத் </a:t>
            </a:r>
            <a:r>
              <a:rPr lang="ta-IN" sz="6400" dirty="0"/>
              <a:t>தமிழரின் சமூகம், பண்பாடு, மொழி ஆகியவற்றின் இயல்புகளை வெளிக்கொணரும் வகையில் தமிழின் தொன்மை பற்றிய பன்முக ஆய்வு நிகழ்த்தப் பெறும்.</a:t>
            </a:r>
          </a:p>
          <a:p>
            <a:pPr marL="742950" indent="-742950">
              <a:buSzPct val="138000"/>
              <a:buFont typeface="+mj-lt"/>
              <a:buAutoNum type="arabicPeriod"/>
            </a:pPr>
            <a:r>
              <a:rPr lang="ta-IN" sz="6400" b="1" dirty="0"/>
              <a:t>தமிழ் வழக்காறுகள் ஆய்வுத் </a:t>
            </a:r>
            <a:r>
              <a:rPr lang="ta-IN" sz="6400" b="1" dirty="0" smtClean="0"/>
              <a:t>திட்டம்</a:t>
            </a:r>
            <a:r>
              <a:rPr lang="en-US" sz="6400" b="1" dirty="0" smtClean="0"/>
              <a:t> - </a:t>
            </a:r>
            <a:r>
              <a:rPr lang="ta-IN" sz="6400" dirty="0" smtClean="0"/>
              <a:t>வட்டாரம்</a:t>
            </a:r>
            <a:r>
              <a:rPr lang="ta-IN" sz="6400" dirty="0"/>
              <a:t>, தொழில் சார்ந்த தமிழ் வழக்காறுகள் தொகுக்கப்படும். அகராதிகளில் பதிவு செய்யப்படாத இலட்சத்திற்கும் மேற்பட்ட வழக்குச் சொற்கள் திரட்டப்படும்</a:t>
            </a:r>
            <a:r>
              <a:rPr lang="ta-IN" sz="6400" dirty="0" smtClean="0"/>
              <a:t>.</a:t>
            </a:r>
            <a:endParaRPr lang="ta-IN" sz="6400" dirty="0"/>
          </a:p>
        </p:txBody>
      </p:sp>
      <p:sp>
        <p:nvSpPr>
          <p:cNvPr id="4" name="Rectangle 3"/>
          <p:cNvSpPr/>
          <p:nvPr/>
        </p:nvSpPr>
        <p:spPr>
          <a:xfrm>
            <a:off x="490536" y="1128624"/>
            <a:ext cx="11168063" cy="646331"/>
          </a:xfrm>
          <a:prstGeom prst="rect">
            <a:avLst/>
          </a:prstGeom>
        </p:spPr>
        <p:txBody>
          <a:bodyPr wrap="square">
            <a:spAutoFit/>
          </a:bodyPr>
          <a:lstStyle/>
          <a:p>
            <a:r>
              <a:rPr lang="ta-IN" dirty="0"/>
              <a:t>செம்மொழித் தமிழின் தொன்மையையும் தனித்தன்மையையும் புலப்படுத்தும் பத்து முதன்மைத் திட்டப்பணிகள் வகுக்கப்பட்டுள்ளன.</a:t>
            </a:r>
            <a:endParaRPr lang="en-US" dirty="0"/>
          </a:p>
        </p:txBody>
      </p:sp>
    </p:spTree>
    <p:extLst>
      <p:ext uri="{BB962C8B-B14F-4D97-AF65-F5344CB8AC3E}">
        <p14:creationId xmlns:p14="http://schemas.microsoft.com/office/powerpoint/2010/main" val="9607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14350" y="714376"/>
            <a:ext cx="11187113" cy="4431610"/>
          </a:xfrm>
        </p:spPr>
        <p:txBody>
          <a:bodyPr>
            <a:noAutofit/>
          </a:bodyPr>
          <a:lstStyle/>
          <a:p>
            <a:pPr marL="457200" indent="-457200">
              <a:buFont typeface="+mj-lt"/>
              <a:buAutoNum type="arabicPeriod" startAt="6"/>
            </a:pPr>
            <a:r>
              <a:rPr lang="ta-IN" sz="1600" b="1" dirty="0" smtClean="0"/>
              <a:t>தமிழும் </a:t>
            </a:r>
            <a:r>
              <a:rPr lang="ta-IN" sz="1600" b="1" dirty="0"/>
              <a:t>பிற மொழிகளும்</a:t>
            </a:r>
            <a:r>
              <a:rPr lang="en-US" sz="1600" dirty="0"/>
              <a:t> - </a:t>
            </a:r>
            <a:r>
              <a:rPr lang="ta-IN" sz="1600" dirty="0"/>
              <a:t>தமிழை இந்திய மொழிகளோடும் பிற உலக மொழிகளோடும் ஒப்பிட்டு ஆராய்தல்.</a:t>
            </a:r>
          </a:p>
          <a:p>
            <a:pPr marL="457200" indent="-457200">
              <a:buFont typeface="+mj-lt"/>
              <a:buAutoNum type="arabicPeriod" startAt="6"/>
            </a:pPr>
            <a:r>
              <a:rPr lang="ta-IN" sz="1600" b="1" dirty="0" smtClean="0"/>
              <a:t>பழந்தமிழ் </a:t>
            </a:r>
            <a:r>
              <a:rPr lang="ta-IN" sz="1600" b="1" dirty="0"/>
              <a:t>ஆய்விற்கான மின் நூலகம்</a:t>
            </a:r>
            <a:r>
              <a:rPr lang="en-US" sz="1600" dirty="0"/>
              <a:t> -  </a:t>
            </a:r>
            <a:r>
              <a:rPr lang="ta-IN" sz="1600" dirty="0"/>
              <a:t>அரிய சுவடிகள், கையெழுத்துச் சுவடிகள், நூல்கள் ஆகியவற்றைத் தேடித் தொகுத்து மின்பதிப்பு ஆக்குவதோடு தமிழ் ஆய்வாளர் ஆய்வுத் தரவுகளை எளிதில் பெற்றுக் கொள்ள மின் நூலகம் வடிவமைக்கப்படுகிறது.</a:t>
            </a:r>
          </a:p>
          <a:p>
            <a:pPr marL="457200" indent="-457200">
              <a:buFont typeface="+mj-lt"/>
              <a:buAutoNum type="arabicPeriod" startAt="6"/>
            </a:pPr>
            <a:r>
              <a:rPr lang="ta-IN" sz="1600" b="1" dirty="0" smtClean="0"/>
              <a:t>இணையவழிச் </a:t>
            </a:r>
            <a:r>
              <a:rPr lang="ta-IN" sz="1600" b="1" dirty="0"/>
              <a:t>செம்மொழியைக் கற்பித்தல்</a:t>
            </a:r>
            <a:r>
              <a:rPr lang="en-US" sz="1600" b="1" dirty="0"/>
              <a:t> - </a:t>
            </a:r>
            <a:r>
              <a:rPr lang="ta-IN" sz="1600" dirty="0"/>
              <a:t>உலகெங்கும் உள்ளோர் பழந்தமிழ் நூல்களை எளிய முறையில் இணைய வழியே கற்றுப் பயன்பெறப் பாடத்திட்டம் வகுக்கப் பெற்றுள்ளது.</a:t>
            </a:r>
          </a:p>
          <a:p>
            <a:pPr marL="457200" indent="-457200">
              <a:buFont typeface="+mj-lt"/>
              <a:buAutoNum type="arabicPeriod" startAt="6"/>
            </a:pPr>
            <a:r>
              <a:rPr lang="ta-IN" sz="1600" b="1" dirty="0" smtClean="0"/>
              <a:t>பழந்தமிழ் </a:t>
            </a:r>
            <a:r>
              <a:rPr lang="ta-IN" sz="1600" b="1" dirty="0"/>
              <a:t>நூல்களுக்கான தரவகம்</a:t>
            </a:r>
            <a:r>
              <a:rPr lang="en-US" sz="1600" dirty="0"/>
              <a:t> -  </a:t>
            </a:r>
            <a:r>
              <a:rPr lang="ta-IN" sz="1600" dirty="0"/>
              <a:t>41 பழந்தமிழ் நூல்களும் அவற்றிற்கான எழுத்துப் பெயர்ப்பு, மொழிபெயர்ப்பு, உரைகள், அருஞ்சொற்பொருட்கள், இலக்கணக் குறிப்புகள் முதலியனவும் கணினியில் உள்ளீடு செய்யப்படும். இந்நூற்கலைப் பற்றிய அனைத்துக் குறிப்புக்களையும் அறிய தொழில்நுட்ப ஏந்துகள் உருவாக்கப்படும்.</a:t>
            </a:r>
          </a:p>
          <a:p>
            <a:pPr marL="457200" indent="-457200">
              <a:buFont typeface="+mj-lt"/>
              <a:buAutoNum type="arabicPeriod" startAt="6"/>
            </a:pPr>
            <a:r>
              <a:rPr lang="ta-IN" sz="1600" b="1" dirty="0" smtClean="0"/>
              <a:t>பழந்தமிழ்க் </a:t>
            </a:r>
            <a:r>
              <a:rPr lang="ta-IN" sz="1600" b="1" dirty="0"/>
              <a:t>குறுங்காட்சிப் படங்கள்</a:t>
            </a:r>
            <a:r>
              <a:rPr lang="en-US" sz="1600" dirty="0"/>
              <a:t> - </a:t>
            </a:r>
            <a:r>
              <a:rPr lang="ta-IN" sz="1600" dirty="0"/>
              <a:t>தமிழின் அரிய வரலாற்றுக் கருவூலங்களான இலக்கணம், இலக்கியம், கல்வெட்டு, நாணயம், கலை, பண்பாடு, அயலகத் தமிழ் உறவு குறித்த காட்சிக் குறும்படங்கள் உருவாக்கப்படுகின்றன</a:t>
            </a:r>
            <a:r>
              <a:rPr lang="ta-IN" sz="1600" dirty="0" smtClean="0"/>
              <a:t>.</a:t>
            </a:r>
            <a:endParaRPr lang="en-US" sz="1100" dirty="0"/>
          </a:p>
        </p:txBody>
      </p:sp>
    </p:spTree>
    <p:extLst>
      <p:ext uri="{BB962C8B-B14F-4D97-AF65-F5344CB8AC3E}">
        <p14:creationId xmlns:p14="http://schemas.microsoft.com/office/powerpoint/2010/main" val="952077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037" y="255494"/>
            <a:ext cx="6754905" cy="945777"/>
          </a:xfrm>
        </p:spPr>
        <p:txBody>
          <a:bodyPr>
            <a:normAutofit fontScale="90000"/>
          </a:bodyPr>
          <a:lstStyle/>
          <a:p>
            <a:r>
              <a:rPr lang="ta-IN" dirty="0"/>
              <a:t>உயர்நிலைக் குழு</a:t>
            </a:r>
            <a:endParaRPr lang="en-US" dirty="0"/>
          </a:p>
        </p:txBody>
      </p:sp>
      <p:sp>
        <p:nvSpPr>
          <p:cNvPr id="3" name="Content Placeholder 2"/>
          <p:cNvSpPr>
            <a:spLocks noGrp="1"/>
          </p:cNvSpPr>
          <p:nvPr>
            <p:ph sz="quarter" idx="13"/>
          </p:nvPr>
        </p:nvSpPr>
        <p:spPr>
          <a:xfrm>
            <a:off x="297517" y="1529882"/>
            <a:ext cx="11075894" cy="3685055"/>
          </a:xfrm>
        </p:spPr>
        <p:txBody>
          <a:bodyPr>
            <a:noAutofit/>
          </a:bodyPr>
          <a:lstStyle/>
          <a:p>
            <a:pPr algn="just"/>
            <a:r>
              <a:rPr lang="ta-IN" sz="1800" dirty="0" smtClean="0"/>
              <a:t>மனிதவள </a:t>
            </a:r>
            <a:r>
              <a:rPr lang="ta-IN" sz="1800" dirty="0"/>
              <a:t>மேம்பாட்டு அமைச்சகம் நிறுவனத்தின் திட்டங்களையும், செயல்பாடுகளையும் நடைமுறைப்படுத்த ஐம்பெருங்குழு, </a:t>
            </a:r>
            <a:r>
              <a:rPr lang="ta-IN" sz="1800" dirty="0" smtClean="0"/>
              <a:t>எண்பேராயம் </a:t>
            </a:r>
            <a:r>
              <a:rPr lang="ta-IN" sz="1800" dirty="0"/>
              <a:t>அடங்கிய உயர்நிலைக் குழுவை அமைத்துள்ளது.</a:t>
            </a:r>
          </a:p>
          <a:p>
            <a:pPr algn="just"/>
            <a:r>
              <a:rPr lang="ta-IN" sz="1800" b="1" dirty="0" smtClean="0"/>
              <a:t>தலைவர்</a:t>
            </a:r>
            <a:r>
              <a:rPr lang="en-US" sz="1800" b="1" dirty="0" smtClean="0"/>
              <a:t>  -</a:t>
            </a:r>
            <a:r>
              <a:rPr lang="en-US" sz="1800" dirty="0" smtClean="0"/>
              <a:t>	</a:t>
            </a:r>
            <a:r>
              <a:rPr lang="ta-IN" sz="1800" dirty="0" smtClean="0"/>
              <a:t>தமிழக முதலமைச்சராக</a:t>
            </a:r>
            <a:r>
              <a:rPr lang="en-US" sz="1800" dirty="0" smtClean="0"/>
              <a:t> </a:t>
            </a:r>
            <a:r>
              <a:rPr lang="ta-IN" sz="1800" dirty="0" smtClean="0"/>
              <a:t>இருப்பவர்களே </a:t>
            </a:r>
            <a:r>
              <a:rPr lang="ta-IN" sz="1800" dirty="0"/>
              <a:t>செம்மொழித் தமிழாய்வு மத்திய நிறுவனத்தின் தலைவராகவும் </a:t>
            </a:r>
            <a:r>
              <a:rPr lang="ta-IN" sz="1800" dirty="0" smtClean="0"/>
              <a:t>இருக்கின்றனர்</a:t>
            </a:r>
            <a:r>
              <a:rPr lang="ta-IN" sz="1800" baseline="30000" dirty="0" smtClean="0"/>
              <a:t>[</a:t>
            </a:r>
            <a:endParaRPr lang="ta-IN" sz="1800" dirty="0"/>
          </a:p>
          <a:p>
            <a:pPr algn="just"/>
            <a:r>
              <a:rPr lang="ta-IN" sz="1800" b="1" dirty="0" smtClean="0"/>
              <a:t>செயலர்</a:t>
            </a:r>
            <a:endParaRPr lang="en-US" sz="1800" b="1" dirty="0"/>
          </a:p>
          <a:p>
            <a:pPr algn="just"/>
            <a:r>
              <a:rPr lang="ta-IN" sz="1800" b="1" dirty="0" smtClean="0"/>
              <a:t>இயக்குனர்</a:t>
            </a:r>
            <a:r>
              <a:rPr lang="ta-IN" sz="1800" dirty="0"/>
              <a:t>, செம்மொழித் தமிழாய்வு மத்திய நிறுவனம், சென்னை.</a:t>
            </a:r>
          </a:p>
          <a:p>
            <a:pPr algn="just"/>
            <a:r>
              <a:rPr lang="ta-IN" sz="1800" b="1" dirty="0"/>
              <a:t>அலுவல் சார் </a:t>
            </a:r>
            <a:r>
              <a:rPr lang="ta-IN" sz="1800" b="1" dirty="0" smtClean="0"/>
              <a:t>உறுப்பினர்கள்</a:t>
            </a:r>
            <a:endParaRPr lang="en-US" sz="1800" b="1" dirty="0" smtClean="0"/>
          </a:p>
          <a:p>
            <a:pPr algn="just"/>
            <a:r>
              <a:rPr lang="ta-IN" sz="1800" b="1" dirty="0" smtClean="0"/>
              <a:t>நிதி </a:t>
            </a:r>
            <a:r>
              <a:rPr lang="ta-IN" sz="1800" b="1" dirty="0"/>
              <a:t>ஆலோசகர்,</a:t>
            </a:r>
            <a:r>
              <a:rPr lang="ta-IN" sz="1800" dirty="0"/>
              <a:t> மனிதவள மேம்பாட்டு அமைச்சகம், இந்திய அரசு, </a:t>
            </a:r>
            <a:r>
              <a:rPr lang="ta-IN" sz="1800" dirty="0" smtClean="0"/>
              <a:t>புதுதில்லி.</a:t>
            </a:r>
            <a:endParaRPr lang="en-US" sz="1800" dirty="0" smtClean="0"/>
          </a:p>
          <a:p>
            <a:pPr algn="just"/>
            <a:r>
              <a:rPr lang="ta-IN" sz="1800" b="1" dirty="0" smtClean="0"/>
              <a:t>இணைச்செயலாளர் </a:t>
            </a:r>
            <a:r>
              <a:rPr lang="ta-IN" sz="1800" b="1" dirty="0"/>
              <a:t>(மொ),</a:t>
            </a:r>
            <a:r>
              <a:rPr lang="ta-IN" sz="1800" dirty="0"/>
              <a:t> மனிதவள மேம்பாட்டு அமைச்சகம், இந்திய அரசு, புதுதில்லி</a:t>
            </a:r>
            <a:r>
              <a:rPr lang="ta-IN" sz="1800" dirty="0" smtClean="0"/>
              <a:t>.</a:t>
            </a:r>
            <a:endParaRPr lang="ta-IN" sz="1800" dirty="0"/>
          </a:p>
        </p:txBody>
      </p:sp>
    </p:spTree>
    <p:extLst>
      <p:ext uri="{BB962C8B-B14F-4D97-AF65-F5344CB8AC3E}">
        <p14:creationId xmlns:p14="http://schemas.microsoft.com/office/powerpoint/2010/main" val="199993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977" y="0"/>
            <a:ext cx="6468034" cy="1151965"/>
          </a:xfrm>
        </p:spPr>
        <p:txBody>
          <a:bodyPr>
            <a:normAutofit/>
          </a:bodyPr>
          <a:lstStyle/>
          <a:p>
            <a:pPr algn="ctr"/>
            <a:r>
              <a:rPr lang="ta-IN" sz="4400" dirty="0"/>
              <a:t>மொழித் </a:t>
            </a:r>
            <a:r>
              <a:rPr lang="ta-IN" sz="4400" dirty="0" smtClean="0"/>
              <a:t>தோற்றம்</a:t>
            </a:r>
            <a:endParaRPr lang="en-US" sz="4400" dirty="0"/>
          </a:p>
        </p:txBody>
      </p:sp>
      <p:sp>
        <p:nvSpPr>
          <p:cNvPr id="3" name="Content Placeholder 2"/>
          <p:cNvSpPr>
            <a:spLocks noGrp="1"/>
          </p:cNvSpPr>
          <p:nvPr>
            <p:ph sz="quarter" idx="13"/>
          </p:nvPr>
        </p:nvSpPr>
        <p:spPr>
          <a:xfrm>
            <a:off x="349277" y="1518117"/>
            <a:ext cx="6408711" cy="3511083"/>
          </a:xfrm>
        </p:spPr>
        <p:txBody>
          <a:bodyPr/>
          <a:lstStyle/>
          <a:p>
            <a:r>
              <a:rPr lang="ta-IN" dirty="0"/>
              <a:t>உலகில் ஏறத்தாழ 6000 மொழிகள்</a:t>
            </a:r>
            <a:r>
              <a:rPr lang="ta-IN" dirty="0">
                <a:latin typeface="Latha" panose="020B0604020202020204" pitchFamily="34" charset="0"/>
                <a:cs typeface="Latha" panose="020B0604020202020204" pitchFamily="34" charset="0"/>
              </a:rPr>
              <a:t> </a:t>
            </a:r>
            <a:r>
              <a:rPr lang="en-US" dirty="0" err="1" smtClean="0">
                <a:latin typeface="Latha" panose="020B0604020202020204" pitchFamily="34" charset="0"/>
                <a:cs typeface="Latha" panose="020B0604020202020204" pitchFamily="34" charset="0"/>
              </a:rPr>
              <a:t>முதல்</a:t>
            </a:r>
            <a:r>
              <a:rPr lang="ta-IN" dirty="0" smtClean="0"/>
              <a:t> </a:t>
            </a:r>
            <a:r>
              <a:rPr lang="ta-IN" dirty="0"/>
              <a:t>7000 மொழிகள் வரை இருக்கக் கூடும் </a:t>
            </a:r>
            <a:r>
              <a:rPr lang="en-US" dirty="0" smtClean="0"/>
              <a:t>,</a:t>
            </a:r>
          </a:p>
          <a:p>
            <a:r>
              <a:rPr lang="ta-IN" dirty="0"/>
              <a:t>ஒரு மொழி காலப்போக்கில் மாற்றம் பெற்று கிளைமொழிகளாகப் பிரிகின்றது</a:t>
            </a:r>
            <a:r>
              <a:rPr lang="ta-IN" dirty="0" smtClean="0"/>
              <a:t>.</a:t>
            </a:r>
            <a:r>
              <a:rPr lang="en-US" dirty="0" smtClean="0"/>
              <a:t> </a:t>
            </a:r>
          </a:p>
          <a:p>
            <a:r>
              <a:rPr lang="en-US" dirty="0" smtClean="0"/>
              <a:t> </a:t>
            </a:r>
            <a:r>
              <a:rPr lang="ta-IN" dirty="0"/>
              <a:t>ஒரு மொழிக் குடும்பத்தைச் </a:t>
            </a:r>
            <a:r>
              <a:rPr lang="ta-IN" dirty="0" smtClean="0"/>
              <a:t>சேர்ந்தவை</a:t>
            </a:r>
            <a:r>
              <a:rPr lang="en-US" dirty="0"/>
              <a:t>.</a:t>
            </a:r>
            <a:endParaRPr lang="en-US" dirty="0" smtClean="0"/>
          </a:p>
          <a:p>
            <a:r>
              <a:rPr lang="ta-IN" dirty="0"/>
              <a:t>உலகில் பேசப்படும் பெரும்பாலான மொழிகள் இந்தோ - ஐரோப்பிய, சீன-திபெத்திய குடும்பங்களைச் சேர்ந்தவை.</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8" y="942975"/>
            <a:ext cx="4748213" cy="4600575"/>
          </a:xfrm>
          <a:prstGeom prst="rect">
            <a:avLst/>
          </a:prstGeom>
        </p:spPr>
      </p:pic>
    </p:spTree>
    <p:extLst>
      <p:ext uri="{BB962C8B-B14F-4D97-AF65-F5344CB8AC3E}">
        <p14:creationId xmlns:p14="http://schemas.microsoft.com/office/powerpoint/2010/main" val="1018906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1" y="242887"/>
            <a:ext cx="3786187" cy="1151965"/>
          </a:xfrm>
        </p:spPr>
        <p:txBody>
          <a:bodyPr/>
          <a:lstStyle/>
          <a:p>
            <a:r>
              <a:rPr lang="ta-IN" dirty="0" smtClean="0"/>
              <a:t>தலைவர்</a:t>
            </a:r>
            <a:endParaRPr lang="en-US" dirty="0"/>
          </a:p>
        </p:txBody>
      </p:sp>
      <p:sp>
        <p:nvSpPr>
          <p:cNvPr id="3" name="Content Placeholder 2"/>
          <p:cNvSpPr>
            <a:spLocks noGrp="1"/>
          </p:cNvSpPr>
          <p:nvPr>
            <p:ph sz="quarter" idx="13"/>
          </p:nvPr>
        </p:nvSpPr>
        <p:spPr>
          <a:xfrm>
            <a:off x="400050" y="1394852"/>
            <a:ext cx="6886575" cy="4020111"/>
          </a:xfrm>
        </p:spPr>
        <p:txBody>
          <a:bodyPr>
            <a:normAutofit/>
          </a:bodyPr>
          <a:lstStyle/>
          <a:p>
            <a:r>
              <a:rPr lang="ta-IN" dirty="0"/>
              <a:t>2008-ஆம் ஆண்டு இந்த நிறுவனம் சென்னையில் நிறுவப்பட்ட போது தமிழகத்தின் முதலமைச்சராக இருந்தவர் கலைஞர். அதனால் அவர் இந்நிறுவனத்தின் தலைவர் </a:t>
            </a:r>
            <a:r>
              <a:rPr lang="ta-IN" dirty="0" smtClean="0"/>
              <a:t>ஆனார்.</a:t>
            </a:r>
            <a:endParaRPr lang="en-US" dirty="0" smtClean="0"/>
          </a:p>
          <a:p>
            <a:r>
              <a:rPr lang="ta-IN" dirty="0"/>
              <a:t>கலைஞர் தலைவர் ஆனதும் தமிழ் செம்மொழி நிறுவனத்தின் உயர்நிலைக்குழுவில் ஐம்பெருங்குழு, எண்பேராயம் என்ற இரு அமைப்புகளை ஏற்படுத்தினார். </a:t>
            </a:r>
            <a:endParaRPr lang="en-US" dirty="0"/>
          </a:p>
        </p:txBody>
      </p:sp>
      <p:pic>
        <p:nvPicPr>
          <p:cNvPr id="2050" name="Picture 2" descr="à®¤à¯à®à®°à¯à®ªà¯à®à¯à®¯ à®ªà®à®®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51" y="1194827"/>
            <a:ext cx="4146550" cy="439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142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748" y="200025"/>
            <a:ext cx="4729162" cy="1151965"/>
          </a:xfrm>
        </p:spPr>
        <p:txBody>
          <a:bodyPr>
            <a:noAutofit/>
          </a:bodyPr>
          <a:lstStyle/>
          <a:p>
            <a:pPr algn="ctr"/>
            <a:r>
              <a:rPr lang="ta-IN" sz="4000" b="1" dirty="0" smtClean="0"/>
              <a:t>ஐம்பெருங்குழு</a:t>
            </a:r>
            <a:endParaRPr lang="en-US" sz="4000" b="1" dirty="0"/>
          </a:p>
        </p:txBody>
      </p:sp>
      <p:sp>
        <p:nvSpPr>
          <p:cNvPr id="3" name="Content Placeholder 2"/>
          <p:cNvSpPr>
            <a:spLocks noGrp="1"/>
          </p:cNvSpPr>
          <p:nvPr>
            <p:ph sz="quarter" idx="13"/>
          </p:nvPr>
        </p:nvSpPr>
        <p:spPr>
          <a:xfrm>
            <a:off x="0" y="1223402"/>
            <a:ext cx="7284450" cy="3311189"/>
          </a:xfrm>
        </p:spPr>
        <p:txBody>
          <a:bodyPr>
            <a:normAutofit/>
          </a:bodyPr>
          <a:lstStyle/>
          <a:p>
            <a:r>
              <a:rPr lang="ta-IN" sz="1800" dirty="0" smtClean="0"/>
              <a:t>முனைவர் </a:t>
            </a:r>
            <a:r>
              <a:rPr lang="ta-IN" sz="1800" dirty="0"/>
              <a:t>அவ்வை நடராசன், </a:t>
            </a:r>
            <a:endParaRPr lang="en-US" sz="1800" dirty="0" smtClean="0"/>
          </a:p>
          <a:p>
            <a:r>
              <a:rPr lang="ta-IN" sz="1800" dirty="0" smtClean="0"/>
              <a:t>அறிவியல் </a:t>
            </a:r>
            <a:r>
              <a:rPr lang="ta-IN" sz="1800" dirty="0"/>
              <a:t>தமிழறிஞர் மணவை முஸ்தபா, </a:t>
            </a:r>
            <a:endParaRPr lang="en-US" sz="1800" dirty="0" smtClean="0"/>
          </a:p>
          <a:p>
            <a:r>
              <a:rPr lang="ta-IN" sz="1800" dirty="0" smtClean="0"/>
              <a:t>கவிப்பேரரசு </a:t>
            </a:r>
            <a:r>
              <a:rPr lang="ta-IN" sz="1800" dirty="0"/>
              <a:t>வைரமுத்து, </a:t>
            </a:r>
            <a:endParaRPr lang="en-US" sz="1800" dirty="0" smtClean="0"/>
          </a:p>
          <a:p>
            <a:r>
              <a:rPr lang="ta-IN" sz="1800" dirty="0" smtClean="0"/>
              <a:t>முனைவர் </a:t>
            </a:r>
            <a:r>
              <a:rPr lang="ta-IN" sz="1800" dirty="0"/>
              <a:t>பு.பா.இராஜராஜேஸ்வரி, </a:t>
            </a:r>
            <a:endParaRPr lang="en-US" sz="1800" dirty="0" smtClean="0"/>
          </a:p>
          <a:p>
            <a:r>
              <a:rPr lang="ta-IN" sz="1800" dirty="0" smtClean="0"/>
              <a:t>கவிஞர் </a:t>
            </a:r>
            <a:r>
              <a:rPr lang="ta-IN" sz="1800" dirty="0"/>
              <a:t>கனிமொழி (மாநிலங்களவை உறுப்பினர்) </a:t>
            </a:r>
            <a:endParaRPr lang="en-US" sz="1800" dirty="0" smtClean="0"/>
          </a:p>
          <a:p>
            <a:pPr marL="0" indent="0">
              <a:buNone/>
            </a:pPr>
            <a:r>
              <a:rPr lang="en-US" sz="1800" dirty="0" smtClean="0"/>
              <a:t>                                                </a:t>
            </a:r>
            <a:r>
              <a:rPr lang="ta-IN" sz="1800" dirty="0" smtClean="0"/>
              <a:t>ஆகிய </a:t>
            </a:r>
            <a:r>
              <a:rPr lang="ta-IN" sz="1800" dirty="0"/>
              <a:t>ஐவரும் நியமிக்கப்பட்டனர். </a:t>
            </a:r>
            <a:endParaRPr lang="en-US" sz="1800" dirty="0"/>
          </a:p>
        </p:txBody>
      </p:sp>
      <p:pic>
        <p:nvPicPr>
          <p:cNvPr id="4" name="Picture 3"/>
          <p:cNvPicPr>
            <a:picLocks noChangeAspect="1"/>
          </p:cNvPicPr>
          <p:nvPr/>
        </p:nvPicPr>
        <p:blipFill rotWithShape="1">
          <a:blip r:embed="rId2"/>
          <a:srcRect l="17579" t="10606" r="18671" b="4978"/>
          <a:stretch/>
        </p:blipFill>
        <p:spPr>
          <a:xfrm>
            <a:off x="6472238" y="1223402"/>
            <a:ext cx="5562599" cy="5362294"/>
          </a:xfrm>
          <a:prstGeom prst="rect">
            <a:avLst/>
          </a:prstGeom>
        </p:spPr>
      </p:pic>
    </p:spTree>
    <p:extLst>
      <p:ext uri="{BB962C8B-B14F-4D97-AF65-F5344CB8AC3E}">
        <p14:creationId xmlns:p14="http://schemas.microsoft.com/office/powerpoint/2010/main" val="1820555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185" y="225631"/>
            <a:ext cx="4186236" cy="1151965"/>
          </a:xfrm>
        </p:spPr>
        <p:txBody>
          <a:bodyPr>
            <a:normAutofit/>
          </a:bodyPr>
          <a:lstStyle/>
          <a:p>
            <a:r>
              <a:rPr lang="ta-IN" sz="4400" dirty="0" smtClean="0"/>
              <a:t>எண்பேராயம்</a:t>
            </a:r>
            <a:endParaRPr lang="en-US" sz="4400" dirty="0"/>
          </a:p>
        </p:txBody>
      </p:sp>
      <p:sp>
        <p:nvSpPr>
          <p:cNvPr id="3" name="Content Placeholder 2"/>
          <p:cNvSpPr>
            <a:spLocks noGrp="1"/>
          </p:cNvSpPr>
          <p:nvPr>
            <p:ph sz="quarter" idx="13"/>
          </p:nvPr>
        </p:nvSpPr>
        <p:spPr>
          <a:xfrm>
            <a:off x="742950" y="1377595"/>
            <a:ext cx="10394707" cy="4251679"/>
          </a:xfrm>
        </p:spPr>
        <p:txBody>
          <a:bodyPr>
            <a:noAutofit/>
          </a:bodyPr>
          <a:lstStyle/>
          <a:p>
            <a:r>
              <a:rPr lang="ta-IN" sz="1800" dirty="0"/>
              <a:t> </a:t>
            </a:r>
            <a:r>
              <a:rPr lang="ta-IN" sz="1800" dirty="0" smtClean="0"/>
              <a:t>முனைவர் </a:t>
            </a:r>
            <a:r>
              <a:rPr lang="ta-IN" sz="1800" dirty="0"/>
              <a:t>மா. நன்னன், </a:t>
            </a:r>
            <a:endParaRPr lang="en-US" sz="1800" dirty="0" smtClean="0"/>
          </a:p>
          <a:p>
            <a:r>
              <a:rPr lang="ta-IN" sz="1800" dirty="0" smtClean="0"/>
              <a:t>கவிக்கோ </a:t>
            </a:r>
            <a:r>
              <a:rPr lang="ta-IN" sz="1800" dirty="0"/>
              <a:t>அப்துல் ரகுமான், </a:t>
            </a:r>
            <a:endParaRPr lang="en-US" sz="1800" dirty="0" smtClean="0"/>
          </a:p>
          <a:p>
            <a:r>
              <a:rPr lang="ta-IN" sz="1800" dirty="0" smtClean="0"/>
              <a:t>முனைவர் </a:t>
            </a:r>
            <a:r>
              <a:rPr lang="ta-IN" sz="1800" dirty="0"/>
              <a:t>சிலம்பொலி சு.செல்லப்பன், </a:t>
            </a:r>
            <a:endParaRPr lang="en-US" sz="1800" dirty="0" smtClean="0"/>
          </a:p>
          <a:p>
            <a:r>
              <a:rPr lang="ta-IN" sz="1800" dirty="0" smtClean="0"/>
              <a:t>கவிஞர் </a:t>
            </a:r>
            <a:r>
              <a:rPr lang="ta-IN" sz="1800" dirty="0"/>
              <a:t>வாலி, </a:t>
            </a:r>
            <a:endParaRPr lang="en-US" sz="1800" dirty="0" smtClean="0"/>
          </a:p>
          <a:p>
            <a:r>
              <a:rPr lang="ta-IN" sz="1800" dirty="0" smtClean="0"/>
              <a:t>பேராசிரியர் </a:t>
            </a:r>
            <a:r>
              <a:rPr lang="ta-IN" sz="1800" dirty="0"/>
              <a:t>சாலமன் பாப்பையா, </a:t>
            </a:r>
            <a:endParaRPr lang="en-US" sz="1800" dirty="0" smtClean="0"/>
          </a:p>
          <a:p>
            <a:r>
              <a:rPr lang="ta-IN" sz="1800" dirty="0" smtClean="0"/>
              <a:t>கவிவேந்தர் </a:t>
            </a:r>
            <a:r>
              <a:rPr lang="ta-IN" sz="1800" dirty="0"/>
              <a:t>கா. வேழவேந்தன், </a:t>
            </a:r>
            <a:endParaRPr lang="en-US" sz="1800" dirty="0" smtClean="0"/>
          </a:p>
          <a:p>
            <a:r>
              <a:rPr lang="ta-IN" sz="1800" dirty="0" smtClean="0"/>
              <a:t>விடுதலை </a:t>
            </a:r>
            <a:r>
              <a:rPr lang="ta-IN" sz="1800" dirty="0"/>
              <a:t>சிறுத்தைகள் கட்சியைச் சேர்ந்த சட்டப்பேரவை உறுப்பினரும், எழுத்தாளருமான இரவிக்குமார், </a:t>
            </a:r>
            <a:endParaRPr lang="en-US" sz="1800" dirty="0" smtClean="0"/>
          </a:p>
          <a:p>
            <a:r>
              <a:rPr lang="ta-IN" sz="1800" dirty="0" smtClean="0"/>
              <a:t>பெருங்கவிக்கோ </a:t>
            </a:r>
            <a:r>
              <a:rPr lang="ta-IN" sz="1800" dirty="0"/>
              <a:t>வா. மு. சேதுராமன் </a:t>
            </a:r>
            <a:endParaRPr lang="en-US" sz="1800" dirty="0" smtClean="0"/>
          </a:p>
          <a:p>
            <a:pPr marL="0" indent="0">
              <a:buNone/>
            </a:pPr>
            <a:r>
              <a:rPr lang="en-US" sz="1800" dirty="0"/>
              <a:t> </a:t>
            </a:r>
            <a:r>
              <a:rPr lang="en-US" sz="1800" dirty="0" smtClean="0"/>
              <a:t>                                </a:t>
            </a:r>
            <a:r>
              <a:rPr lang="ta-IN" sz="1800" dirty="0" smtClean="0"/>
              <a:t>ஆகிய </a:t>
            </a:r>
            <a:r>
              <a:rPr lang="ta-IN" sz="1800" dirty="0"/>
              <a:t>8 பேரும் உறுப்பினர்களாக நியமிக்கப்பட்டனர்.</a:t>
            </a:r>
            <a:br>
              <a:rPr lang="ta-IN" sz="1800" dirty="0"/>
            </a:br>
            <a:endParaRPr lang="en-US" sz="1800" dirty="0"/>
          </a:p>
        </p:txBody>
      </p:sp>
    </p:spTree>
    <p:extLst>
      <p:ext uri="{BB962C8B-B14F-4D97-AF65-F5344CB8AC3E}">
        <p14:creationId xmlns:p14="http://schemas.microsoft.com/office/powerpoint/2010/main" val="2185870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816" y="571501"/>
            <a:ext cx="3114674" cy="914400"/>
          </a:xfrm>
        </p:spPr>
        <p:txBody>
          <a:bodyPr/>
          <a:lstStyle/>
          <a:p>
            <a:pPr algn="ctr"/>
            <a:r>
              <a:rPr lang="ta-IN" dirty="0"/>
              <a:t>நூலகம்</a:t>
            </a:r>
            <a:endParaRPr lang="en-US" dirty="0"/>
          </a:p>
        </p:txBody>
      </p:sp>
      <p:sp>
        <p:nvSpPr>
          <p:cNvPr id="3" name="Content Placeholder 2"/>
          <p:cNvSpPr>
            <a:spLocks noGrp="1"/>
          </p:cNvSpPr>
          <p:nvPr>
            <p:ph sz="quarter" idx="13"/>
          </p:nvPr>
        </p:nvSpPr>
        <p:spPr>
          <a:xfrm>
            <a:off x="211015" y="1857376"/>
            <a:ext cx="5672138" cy="2400299"/>
          </a:xfrm>
        </p:spPr>
        <p:txBody>
          <a:bodyPr>
            <a:normAutofit/>
          </a:bodyPr>
          <a:lstStyle/>
          <a:p>
            <a:r>
              <a:rPr lang="ta-IN" dirty="0" smtClean="0"/>
              <a:t>செம்மொழி </a:t>
            </a:r>
            <a:r>
              <a:rPr lang="ta-IN" dirty="0"/>
              <a:t>நூலகத்தில் 40, 000 அரிய நூல்களும், பழந்தமிழ் ஆய்வுக்கு உதவும் மின்படியாக்கப்பட்ட நூல்களும், ஓலைச்சுவடிகளும், இதழ்களும் தொகுத்து வைக்கப்பட்டுள்ளன</a:t>
            </a:r>
            <a:r>
              <a:rPr lang="ta-IN" dirty="0" smtClean="0"/>
              <a:t>.</a:t>
            </a:r>
            <a:endParaRPr lang="ta-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1263543"/>
            <a:ext cx="6015037" cy="4322870"/>
          </a:xfrm>
          <a:prstGeom prst="rect">
            <a:avLst/>
          </a:prstGeom>
        </p:spPr>
      </p:pic>
    </p:spTree>
    <p:extLst>
      <p:ext uri="{BB962C8B-B14F-4D97-AF65-F5344CB8AC3E}">
        <p14:creationId xmlns:p14="http://schemas.microsoft.com/office/powerpoint/2010/main" val="17069060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26" y="0"/>
            <a:ext cx="6254078" cy="1151965"/>
          </a:xfrm>
        </p:spPr>
        <p:txBody>
          <a:bodyPr>
            <a:normAutofit/>
          </a:bodyPr>
          <a:lstStyle/>
          <a:p>
            <a:r>
              <a:rPr lang="ta-IN" sz="4400" dirty="0"/>
              <a:t>உதவித் </a:t>
            </a:r>
            <a:r>
              <a:rPr lang="ta-IN" sz="4400" dirty="0" smtClean="0"/>
              <a:t>தொகைகள்</a:t>
            </a:r>
            <a:endParaRPr lang="en-US" sz="4400" dirty="0"/>
          </a:p>
        </p:txBody>
      </p:sp>
      <p:sp>
        <p:nvSpPr>
          <p:cNvPr id="3" name="Content Placeholder 2"/>
          <p:cNvSpPr>
            <a:spLocks noGrp="1"/>
          </p:cNvSpPr>
          <p:nvPr>
            <p:ph sz="quarter" idx="13"/>
          </p:nvPr>
        </p:nvSpPr>
        <p:spPr>
          <a:xfrm>
            <a:off x="497680" y="819592"/>
            <a:ext cx="11087102" cy="3311189"/>
          </a:xfrm>
        </p:spPr>
        <p:txBody>
          <a:bodyPr>
            <a:normAutofit fontScale="85000" lnSpcReduction="10000"/>
          </a:bodyPr>
          <a:lstStyle/>
          <a:p>
            <a:r>
              <a:rPr lang="ta-IN" b="1" dirty="0" smtClean="0"/>
              <a:t>முனைவர் </a:t>
            </a:r>
            <a:r>
              <a:rPr lang="ta-IN" b="1" dirty="0"/>
              <a:t>பட்ட ஆய்வு உதவித் </a:t>
            </a:r>
            <a:r>
              <a:rPr lang="ta-IN" b="1" dirty="0" smtClean="0"/>
              <a:t>தொகை</a:t>
            </a:r>
            <a:endParaRPr lang="ta-IN" b="1" dirty="0"/>
          </a:p>
          <a:p>
            <a:pPr marL="0" indent="0">
              <a:buNone/>
            </a:pPr>
            <a:r>
              <a:rPr lang="en-US" dirty="0" smtClean="0"/>
              <a:t>	</a:t>
            </a:r>
            <a:r>
              <a:rPr lang="ta-IN" dirty="0" smtClean="0"/>
              <a:t>செம்மொழித் </a:t>
            </a:r>
            <a:r>
              <a:rPr lang="ta-IN" dirty="0"/>
              <a:t>தமிழாய்வில் ஈடுபட்டுள்ள இளம் ஆய்வாளர்களை ஊக்குவிக்கும் நோக்கில் இந்நிறுவனம் முனைவர் பட்ட ஆய்வாளர்களுக்கு மாத உதவித் தொகை ரூ 12 ஆயிரத்தை இரண்டாண்டுகளுக்கு வழங்குகிறது. ஆய்வு தொடர்பான பிற செலவுகளுக்கு ஆண்டுக்கு ரூ 12 ஆயிரம் வழங்குகிறது.</a:t>
            </a:r>
          </a:p>
          <a:p>
            <a:r>
              <a:rPr lang="ta-IN" b="1" dirty="0"/>
              <a:t>முனைவர் பட்ட மேலாய்வு உதவித் </a:t>
            </a:r>
            <a:r>
              <a:rPr lang="ta-IN" b="1" dirty="0" smtClean="0"/>
              <a:t>தொகை</a:t>
            </a:r>
            <a:endParaRPr lang="ta-IN" b="1" dirty="0"/>
          </a:p>
          <a:p>
            <a:pPr marL="0" indent="0">
              <a:buNone/>
            </a:pPr>
            <a:r>
              <a:rPr lang="en-US" dirty="0" smtClean="0"/>
              <a:t>	</a:t>
            </a:r>
            <a:r>
              <a:rPr lang="ta-IN" dirty="0" smtClean="0"/>
              <a:t>முனைவர் </a:t>
            </a:r>
            <a:r>
              <a:rPr lang="ta-IN" dirty="0"/>
              <a:t>பட்டம் பெற்ற பின் பழந்தமிழாய்வில் ஈடுபட விரும்பும் முனைவர் பட்ட மேலாய்வாளர்களுக்கு மாத உதவித் தொகை ரூ 18 ஆயிரத்தை வழங்குகிறது. ஒவ்வோராண்டும் பிற செலவினங்களுக்காக ரூ 30 ஆயிரம் வழங்குகிறது</a:t>
            </a:r>
            <a:r>
              <a:rPr lang="ta-IN" dirty="0" smtClean="0"/>
              <a:t>.</a:t>
            </a:r>
            <a:endParaRPr lang="ta-IN" dirty="0"/>
          </a:p>
        </p:txBody>
      </p:sp>
      <p:sp>
        <p:nvSpPr>
          <p:cNvPr id="4" name="Rectangle 3"/>
          <p:cNvSpPr/>
          <p:nvPr/>
        </p:nvSpPr>
        <p:spPr>
          <a:xfrm>
            <a:off x="242887" y="4016481"/>
            <a:ext cx="11596687" cy="1631216"/>
          </a:xfrm>
          <a:prstGeom prst="rect">
            <a:avLst/>
          </a:prstGeom>
        </p:spPr>
        <p:txBody>
          <a:bodyPr wrap="square">
            <a:spAutoFit/>
          </a:bodyPr>
          <a:lstStyle/>
          <a:p>
            <a:pPr marL="285750" indent="-285750">
              <a:buFont typeface="Wingdings" panose="05000000000000000000" pitchFamily="2" charset="2"/>
              <a:buChar char="Ø"/>
            </a:pPr>
            <a:r>
              <a:rPr lang="ta-IN" b="1" dirty="0"/>
              <a:t>குறுகிய காலத் திட்டப் </a:t>
            </a:r>
            <a:r>
              <a:rPr lang="ta-IN" b="1" dirty="0" smtClean="0"/>
              <a:t>பணிகள்</a:t>
            </a:r>
            <a:endParaRPr lang="en-US" b="1" dirty="0" smtClean="0"/>
          </a:p>
          <a:p>
            <a:endParaRPr lang="en-US" sz="1000" dirty="0" smtClean="0"/>
          </a:p>
          <a:p>
            <a:pPr algn="just"/>
            <a:r>
              <a:rPr lang="en-US" dirty="0" smtClean="0"/>
              <a:t>	</a:t>
            </a:r>
            <a:r>
              <a:rPr lang="ta-IN" dirty="0" smtClean="0"/>
              <a:t>பழந்தமிழ்ச் </a:t>
            </a:r>
            <a:r>
              <a:rPr lang="ta-IN" dirty="0"/>
              <a:t>சமுதாயத்தின் தொன்மையையும் தனித்தன்மையையும் தமிழ் மொழியின் செவ்வியல் தன்மையையும் வெளிப்படுத்தும் </a:t>
            </a:r>
            <a:r>
              <a:rPr lang="ta-IN" dirty="0" smtClean="0"/>
              <a:t>வகையில்</a:t>
            </a:r>
            <a:r>
              <a:rPr lang="en-US" dirty="0" smtClean="0"/>
              <a:t>,</a:t>
            </a:r>
            <a:r>
              <a:rPr lang="ta-IN" dirty="0" smtClean="0"/>
              <a:t> </a:t>
            </a:r>
            <a:r>
              <a:rPr lang="ta-IN" dirty="0"/>
              <a:t>ஆய்வு மேற்கொள்ளும் ஆய்வறிஞர்களுக்கும், ஆய்வு நிறுவனங்களுக்கும் நிறுவனம் நிதியுதவி அளிக்கிறது</a:t>
            </a:r>
            <a:r>
              <a:rPr lang="ta-IN" dirty="0" smtClean="0"/>
              <a:t>.</a:t>
            </a:r>
            <a:endParaRPr lang="ta-IN" dirty="0"/>
          </a:p>
        </p:txBody>
      </p:sp>
    </p:spTree>
    <p:extLst>
      <p:ext uri="{BB962C8B-B14F-4D97-AF65-F5344CB8AC3E}">
        <p14:creationId xmlns:p14="http://schemas.microsoft.com/office/powerpoint/2010/main" val="3724705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440" y="0"/>
            <a:ext cx="9115425" cy="1151965"/>
          </a:xfrm>
        </p:spPr>
        <p:txBody>
          <a:bodyPr>
            <a:normAutofit fontScale="90000"/>
          </a:bodyPr>
          <a:lstStyle/>
          <a:p>
            <a:r>
              <a:rPr lang="ta-IN" sz="4400" b="1" dirty="0"/>
              <a:t>செம்மொழித் தமிழ் </a:t>
            </a:r>
            <a:r>
              <a:rPr lang="ta-IN" sz="4400" b="1" dirty="0" smtClean="0"/>
              <a:t>விருதுகள்</a:t>
            </a:r>
            <a:endParaRPr lang="en-US" sz="4400" b="1" dirty="0"/>
          </a:p>
        </p:txBody>
      </p:sp>
      <p:sp>
        <p:nvSpPr>
          <p:cNvPr id="4" name="Rectangle 3"/>
          <p:cNvSpPr/>
          <p:nvPr/>
        </p:nvSpPr>
        <p:spPr>
          <a:xfrm>
            <a:off x="528637" y="1397655"/>
            <a:ext cx="10972800" cy="3785652"/>
          </a:xfrm>
          <a:prstGeom prst="rect">
            <a:avLst/>
          </a:prstGeom>
        </p:spPr>
        <p:txBody>
          <a:bodyPr wrap="square">
            <a:spAutoFit/>
          </a:bodyPr>
          <a:lstStyle/>
          <a:p>
            <a:pPr>
              <a:lnSpc>
                <a:spcPct val="200000"/>
              </a:lnSpc>
            </a:pPr>
            <a:r>
              <a:rPr lang="ta-IN" sz="2000" dirty="0"/>
              <a:t>செம்மொழித் தமிழில் சிறப்பாகப் பணியாற்றியவர்களுக்கு </a:t>
            </a:r>
            <a:endParaRPr lang="en-US" sz="2000" dirty="0" smtClean="0"/>
          </a:p>
          <a:p>
            <a:pPr marL="285750" indent="-285750">
              <a:lnSpc>
                <a:spcPct val="200000"/>
              </a:lnSpc>
              <a:buFont typeface="Wingdings" panose="05000000000000000000" pitchFamily="2" charset="2"/>
              <a:buChar char="v"/>
            </a:pPr>
            <a:r>
              <a:rPr lang="ta-IN" sz="2000" dirty="0" smtClean="0"/>
              <a:t>தொல்காப்பியர் </a:t>
            </a:r>
            <a:r>
              <a:rPr lang="ta-IN" sz="2000" dirty="0"/>
              <a:t>விருது, </a:t>
            </a:r>
            <a:endParaRPr lang="en-US" sz="2000" dirty="0" smtClean="0"/>
          </a:p>
          <a:p>
            <a:pPr marL="285750" indent="-285750">
              <a:lnSpc>
                <a:spcPct val="200000"/>
              </a:lnSpc>
              <a:buFont typeface="Wingdings" panose="05000000000000000000" pitchFamily="2" charset="2"/>
              <a:buChar char="v"/>
            </a:pPr>
            <a:r>
              <a:rPr lang="ta-IN" sz="2000" dirty="0" smtClean="0"/>
              <a:t>குறள் </a:t>
            </a:r>
            <a:r>
              <a:rPr lang="ta-IN" sz="2000" dirty="0"/>
              <a:t>பீடம் விருது, </a:t>
            </a:r>
            <a:endParaRPr lang="en-US" sz="2000" dirty="0" smtClean="0"/>
          </a:p>
          <a:p>
            <a:pPr marL="285750" indent="-285750">
              <a:lnSpc>
                <a:spcPct val="200000"/>
              </a:lnSpc>
              <a:buFont typeface="Wingdings" panose="05000000000000000000" pitchFamily="2" charset="2"/>
              <a:buChar char="v"/>
            </a:pPr>
            <a:r>
              <a:rPr lang="ta-IN" sz="2000" dirty="0" smtClean="0"/>
              <a:t>இளம் </a:t>
            </a:r>
            <a:r>
              <a:rPr lang="ta-IN" sz="2000" dirty="0"/>
              <a:t>ஆய்வாளர் விருது </a:t>
            </a:r>
            <a:endParaRPr lang="en-US" sz="2000" dirty="0" smtClean="0"/>
          </a:p>
          <a:p>
            <a:pPr marL="285750" indent="-285750">
              <a:lnSpc>
                <a:spcPct val="200000"/>
              </a:lnSpc>
              <a:buFont typeface="Wingdings" panose="05000000000000000000" pitchFamily="2" charset="2"/>
              <a:buChar char="v"/>
            </a:pPr>
            <a:r>
              <a:rPr lang="ta-IN" sz="2000" b="1" dirty="0"/>
              <a:t>கலைஞர் மு. கருணாநிதி செம்மொழித் தமிழ் </a:t>
            </a:r>
            <a:r>
              <a:rPr lang="ta-IN" sz="2000" b="1" dirty="0" smtClean="0"/>
              <a:t>விருது</a:t>
            </a:r>
            <a:endParaRPr lang="en-US" sz="2000" dirty="0" smtClean="0"/>
          </a:p>
          <a:p>
            <a:pPr>
              <a:lnSpc>
                <a:spcPct val="200000"/>
              </a:lnSpc>
            </a:pPr>
            <a:r>
              <a:rPr lang="en-US" sz="2000" dirty="0"/>
              <a:t>	</a:t>
            </a:r>
            <a:r>
              <a:rPr lang="ta-IN" sz="2000" dirty="0" smtClean="0"/>
              <a:t>போன்றவை </a:t>
            </a:r>
            <a:r>
              <a:rPr lang="ta-IN" sz="2000" dirty="0"/>
              <a:t>ஒவ்வொரு வருடமும் வழங்கப்பட்டு வருகின்றன.</a:t>
            </a:r>
            <a:endParaRPr lang="en-US" sz="2000" dirty="0"/>
          </a:p>
        </p:txBody>
      </p:sp>
      <p:pic>
        <p:nvPicPr>
          <p:cNvPr id="3" name="Viruthugal - AUD-20190218-WA00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6637" y="5724525"/>
            <a:ext cx="609600" cy="609600"/>
          </a:xfrm>
          <a:prstGeom prst="rect">
            <a:avLst/>
          </a:prstGeom>
        </p:spPr>
      </p:pic>
    </p:spTree>
    <p:extLst>
      <p:ext uri="{BB962C8B-B14F-4D97-AF65-F5344CB8AC3E}">
        <p14:creationId xmlns:p14="http://schemas.microsoft.com/office/powerpoint/2010/main" val="18769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428626" y="242889"/>
            <a:ext cx="11158537" cy="5357811"/>
          </a:xfrm>
        </p:spPr>
        <p:txBody>
          <a:bodyPr>
            <a:noAutofit/>
          </a:bodyPr>
          <a:lstStyle/>
          <a:p>
            <a:r>
              <a:rPr lang="ta-IN" sz="1200" b="1" dirty="0" smtClean="0"/>
              <a:t>தொல்காப்பியர் விருது</a:t>
            </a:r>
          </a:p>
          <a:p>
            <a:pPr marL="0" indent="0" algn="just">
              <a:buNone/>
            </a:pPr>
            <a:r>
              <a:rPr lang="en-US" sz="1200" dirty="0" smtClean="0"/>
              <a:t>	</a:t>
            </a:r>
            <a:r>
              <a:rPr lang="ta-IN" sz="1200" b="1" dirty="0" smtClean="0">
                <a:solidFill>
                  <a:srgbClr val="7030A0"/>
                </a:solidFill>
              </a:rPr>
              <a:t>தமிழியல் ஆய்வில் ஈடுபட்டு ஒப்பிலாப் பங்களிப்பை வழங்கியுள்ள இந்தியத் தமிழறிஞருக்கு </a:t>
            </a:r>
            <a:r>
              <a:rPr lang="ta-IN" sz="1200" dirty="0" smtClean="0"/>
              <a:t>ஒவ்வோராண்டும் </a:t>
            </a:r>
            <a:r>
              <a:rPr lang="ta-IN" sz="1200" dirty="0" smtClean="0">
                <a:solidFill>
                  <a:srgbClr val="00B050"/>
                </a:solidFill>
              </a:rPr>
              <a:t>சான்றிதழும் நினைவுப் பரிசும் 5 இலட்சம் ரூபாய் பரிசுத் தொகையும் அடங்கிய “தொல்காப்பியர் விருது”</a:t>
            </a:r>
            <a:r>
              <a:rPr lang="ta-IN" sz="1200" dirty="0" smtClean="0"/>
              <a:t> வழங்கப்படுகிறது. </a:t>
            </a:r>
            <a:endParaRPr lang="en-US" sz="1200" dirty="0" smtClean="0"/>
          </a:p>
          <a:p>
            <a:pPr marL="0" indent="0" algn="just">
              <a:buNone/>
            </a:pPr>
            <a:r>
              <a:rPr lang="en-US" sz="1200" dirty="0" smtClean="0"/>
              <a:t>  </a:t>
            </a:r>
            <a:r>
              <a:rPr lang="ta-IN" sz="1200" dirty="0" smtClean="0"/>
              <a:t>இந்தியர் </a:t>
            </a:r>
            <a:r>
              <a:rPr lang="ta-IN" sz="1200" dirty="0"/>
              <a:t>ஒருவருக்கு </a:t>
            </a:r>
            <a:r>
              <a:rPr lang="en-US" sz="1200" dirty="0" smtClean="0"/>
              <a:t>, </a:t>
            </a:r>
            <a:r>
              <a:rPr lang="ta-IN" sz="1200" dirty="0" smtClean="0"/>
              <a:t>ஆண்டிற்கு </a:t>
            </a:r>
            <a:r>
              <a:rPr lang="ta-IN" sz="1200" dirty="0"/>
              <a:t>ஒரு </a:t>
            </a:r>
            <a:r>
              <a:rPr lang="ta-IN" sz="1200" dirty="0" smtClean="0"/>
              <a:t>முறை</a:t>
            </a:r>
          </a:p>
          <a:p>
            <a:r>
              <a:rPr lang="ta-IN" sz="1200" b="1" dirty="0" smtClean="0"/>
              <a:t>குறள் பீடம் விருது</a:t>
            </a:r>
          </a:p>
          <a:p>
            <a:pPr marL="0" indent="0" algn="just">
              <a:buNone/>
            </a:pPr>
            <a:r>
              <a:rPr lang="en-US" sz="1200" dirty="0" smtClean="0"/>
              <a:t>	</a:t>
            </a:r>
            <a:r>
              <a:rPr lang="ta-IN" sz="1200" b="1" dirty="0" smtClean="0">
                <a:solidFill>
                  <a:srgbClr val="7030A0"/>
                </a:solidFill>
              </a:rPr>
              <a:t>தமிழியல் </a:t>
            </a:r>
            <a:r>
              <a:rPr lang="ta-IN" sz="1200" b="1" dirty="0">
                <a:solidFill>
                  <a:srgbClr val="7030A0"/>
                </a:solidFill>
              </a:rPr>
              <a:t>ஆய்வில் ஈடுபட்டு ஒப்பிலாப் பங்களிப்பை வழங்கியுள்ள </a:t>
            </a:r>
            <a:r>
              <a:rPr lang="ta-IN" sz="1200" b="1" dirty="0">
                <a:solidFill>
                  <a:srgbClr val="0070C0"/>
                </a:solidFill>
              </a:rPr>
              <a:t>இந்தியத் தமிழறிஞர் ஒருவருக்கும், பிற நாட்டுத் தமிழறிஞர் ஒருவருக்கும் </a:t>
            </a:r>
            <a:r>
              <a:rPr lang="ta-IN" sz="1200" dirty="0"/>
              <a:t>ஒவ்வோராண்டும் </a:t>
            </a:r>
            <a:r>
              <a:rPr lang="ta-IN" sz="1200" dirty="0">
                <a:solidFill>
                  <a:srgbClr val="00B050"/>
                </a:solidFill>
              </a:rPr>
              <a:t>சான்றிதழும் நினைவுப் பரிசும் 5 இலட்சம்</a:t>
            </a:r>
            <a:r>
              <a:rPr lang="ta-IN" sz="1200" dirty="0"/>
              <a:t> </a:t>
            </a:r>
            <a:r>
              <a:rPr lang="ta-IN" sz="1200" dirty="0" smtClean="0">
                <a:solidFill>
                  <a:srgbClr val="00B050"/>
                </a:solidFill>
              </a:rPr>
              <a:t>ரூபாய் </a:t>
            </a:r>
            <a:r>
              <a:rPr lang="ta-IN" sz="1200" dirty="0">
                <a:solidFill>
                  <a:srgbClr val="00B050"/>
                </a:solidFill>
              </a:rPr>
              <a:t>பரிசுத் தொகையும் அடங்கிய “குறள்பீடம் விருது”கள்</a:t>
            </a:r>
            <a:r>
              <a:rPr lang="ta-IN" sz="1200" dirty="0"/>
              <a:t> வழங்கப்படுகிறது. </a:t>
            </a:r>
            <a:endParaRPr lang="en-US" sz="1200" dirty="0" smtClean="0"/>
          </a:p>
          <a:p>
            <a:pPr marL="0" indent="0" algn="just">
              <a:buNone/>
            </a:pPr>
            <a:r>
              <a:rPr lang="ta-IN" sz="1200" dirty="0" smtClean="0"/>
              <a:t>ஒரு </a:t>
            </a:r>
            <a:r>
              <a:rPr lang="ta-IN" sz="1200" dirty="0"/>
              <a:t>முறை </a:t>
            </a:r>
            <a:r>
              <a:rPr lang="en-US" sz="1200" dirty="0" smtClean="0"/>
              <a:t>, </a:t>
            </a:r>
            <a:r>
              <a:rPr lang="ta-IN" sz="1200" dirty="0" smtClean="0"/>
              <a:t>ஆண்டிற்கு இருவருக்கு</a:t>
            </a:r>
            <a:endParaRPr lang="ta-IN" sz="1200" dirty="0"/>
          </a:p>
          <a:p>
            <a:r>
              <a:rPr lang="ta-IN" sz="1200" b="1" dirty="0"/>
              <a:t>இளம் ஆய்வாளர் </a:t>
            </a:r>
            <a:r>
              <a:rPr lang="ta-IN" sz="1200" b="1" dirty="0" smtClean="0"/>
              <a:t>விருது</a:t>
            </a:r>
            <a:endParaRPr lang="ta-IN" sz="1200" b="1" dirty="0"/>
          </a:p>
          <a:p>
            <a:pPr marL="0" indent="0">
              <a:buNone/>
            </a:pPr>
            <a:r>
              <a:rPr lang="en-US" sz="1200" dirty="0" smtClean="0"/>
              <a:t>	</a:t>
            </a:r>
            <a:r>
              <a:rPr lang="ta-IN" sz="1200" b="1" dirty="0" smtClean="0">
                <a:solidFill>
                  <a:srgbClr val="7030A0"/>
                </a:solidFill>
              </a:rPr>
              <a:t>தமிழியல் </a:t>
            </a:r>
            <a:r>
              <a:rPr lang="ta-IN" sz="1200" b="1" dirty="0">
                <a:solidFill>
                  <a:srgbClr val="7030A0"/>
                </a:solidFill>
              </a:rPr>
              <a:t>ஆய்வில் ஈடுபட்டுள்ள 30 - 40 அகவைக்குட்பட்ட இளம் அறிஞர்களை ஊக்குவிக்கும் வகையில் </a:t>
            </a:r>
            <a:r>
              <a:rPr lang="ta-IN" sz="1200" dirty="0">
                <a:solidFill>
                  <a:srgbClr val="00B050"/>
                </a:solidFill>
              </a:rPr>
              <a:t>மதிப்புச் சான்றிதழும் நினைவுப் பரிசும் 1 இலட்சம்</a:t>
            </a:r>
            <a:r>
              <a:rPr lang="ta-IN" sz="1200" dirty="0" smtClean="0">
                <a:solidFill>
                  <a:srgbClr val="00B050"/>
                </a:solidFill>
              </a:rPr>
              <a:t> </a:t>
            </a:r>
            <a:r>
              <a:rPr lang="ta-IN" sz="1200" dirty="0">
                <a:solidFill>
                  <a:srgbClr val="00B050"/>
                </a:solidFill>
              </a:rPr>
              <a:t>ரூபாய் பரிசுத் தொகையும் அடங்கிய “இளம் அறிஞருக்கான விருது”கள் </a:t>
            </a:r>
            <a:r>
              <a:rPr lang="ta-IN" sz="1200" dirty="0"/>
              <a:t>ஒவ்வோராண்டும் ஐந்து நபர்களுக்கு வழங்கப்படுகிறது.</a:t>
            </a:r>
          </a:p>
          <a:p>
            <a:r>
              <a:rPr lang="ta-IN" sz="1200" b="1" dirty="0"/>
              <a:t>கலைஞர் மு. கருணாநிதி செம்மொழித் தமிழ் </a:t>
            </a:r>
            <a:r>
              <a:rPr lang="ta-IN" sz="1200" b="1" dirty="0" smtClean="0"/>
              <a:t>விருது</a:t>
            </a:r>
            <a:r>
              <a:rPr lang="en-US" sz="1200" b="1" dirty="0" smtClean="0"/>
              <a:t>  (</a:t>
            </a:r>
            <a:r>
              <a:rPr lang="ta-IN" sz="1200" b="1" dirty="0"/>
              <a:t>அறக்கட்டளை </a:t>
            </a:r>
            <a:r>
              <a:rPr lang="ta-IN" sz="1200" b="1" dirty="0" smtClean="0"/>
              <a:t>விருது</a:t>
            </a:r>
            <a:r>
              <a:rPr lang="en-US" sz="1200" b="1" dirty="0" smtClean="0"/>
              <a:t>)</a:t>
            </a:r>
            <a:endParaRPr lang="ta-IN" sz="1200" b="1" dirty="0"/>
          </a:p>
          <a:p>
            <a:pPr marL="0" indent="0">
              <a:buNone/>
            </a:pPr>
            <a:r>
              <a:rPr lang="en-US" sz="1200" dirty="0" smtClean="0"/>
              <a:t>	</a:t>
            </a:r>
            <a:r>
              <a:rPr lang="ta-IN" sz="1200" dirty="0" smtClean="0"/>
              <a:t>முன்னாள் </a:t>
            </a:r>
            <a:r>
              <a:rPr lang="ta-IN" sz="1200" dirty="0"/>
              <a:t>தமிழக முதலமைச்சரான </a:t>
            </a:r>
            <a:r>
              <a:rPr lang="ta-IN" sz="1200" dirty="0">
                <a:hlinkClick r:id="rId2" tooltip="மு. கருணாநிதி"/>
              </a:rPr>
              <a:t>மு. கருணாநிதி</a:t>
            </a:r>
            <a:r>
              <a:rPr lang="ta-IN" sz="1200" dirty="0"/>
              <a:t>, அவருடைய சொந்த நிதியிலிருந்து ஒரு கோடி ரூபாய் வழங்கி “கலைஞர் மு. கருணாநிதி செம்மொழித் தமிழ் அறக்கட்டளை” ஒன்றை நிறுவனத்தில் நிறுவியுள்ளார். அறக்கட்டளை மூலம் ஆண்டுதோறும் </a:t>
            </a:r>
            <a:r>
              <a:rPr lang="ta-IN" sz="1200" b="1" dirty="0">
                <a:solidFill>
                  <a:srgbClr val="7030A0"/>
                </a:solidFill>
              </a:rPr>
              <a:t>தகுதி வாய்ந்த தமிழறிஞருக்கு </a:t>
            </a:r>
            <a:r>
              <a:rPr lang="ta-IN" sz="1200" dirty="0">
                <a:solidFill>
                  <a:srgbClr val="00B050"/>
                </a:solidFill>
              </a:rPr>
              <a:t>இந்தியாவிலேயே மிக மதிப்புயர்ந்த ரூ 10 இலட்சம்</a:t>
            </a:r>
            <a:r>
              <a:rPr lang="ta-IN" sz="1200" dirty="0" smtClean="0">
                <a:solidFill>
                  <a:srgbClr val="00B050"/>
                </a:solidFill>
              </a:rPr>
              <a:t> </a:t>
            </a:r>
            <a:r>
              <a:rPr lang="ta-IN" sz="1200" dirty="0">
                <a:solidFill>
                  <a:srgbClr val="00B050"/>
                </a:solidFill>
              </a:rPr>
              <a:t>பரிசுத் தொகையும், பாராட்டிதழும், ஐம்பொன்னாலான நினைவுப் பரிசும் அடங்கிய விருது</a:t>
            </a:r>
            <a:r>
              <a:rPr lang="ta-IN" sz="1200" dirty="0"/>
              <a:t> அளிக்கப்படுகிறது</a:t>
            </a:r>
            <a:r>
              <a:rPr lang="ta-IN" sz="1200" dirty="0" smtClean="0"/>
              <a:t>.</a:t>
            </a:r>
            <a:endParaRPr lang="ta-IN" sz="1200" dirty="0"/>
          </a:p>
        </p:txBody>
      </p:sp>
    </p:spTree>
    <p:extLst>
      <p:ext uri="{BB962C8B-B14F-4D97-AF65-F5344CB8AC3E}">
        <p14:creationId xmlns:p14="http://schemas.microsoft.com/office/powerpoint/2010/main" val="1629062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684" y="414338"/>
            <a:ext cx="5214937" cy="828675"/>
          </a:xfrm>
        </p:spPr>
        <p:txBody>
          <a:bodyPr>
            <a:normAutofit fontScale="90000"/>
          </a:bodyPr>
          <a:lstStyle/>
          <a:p>
            <a:pPr algn="ctr"/>
            <a:r>
              <a:rPr lang="ta-IN" dirty="0" smtClean="0"/>
              <a:t>வெளியீடுகள்</a:t>
            </a:r>
            <a:endParaRPr lang="en-US" dirty="0"/>
          </a:p>
        </p:txBody>
      </p:sp>
      <p:sp>
        <p:nvSpPr>
          <p:cNvPr id="3" name="Content Placeholder 2"/>
          <p:cNvSpPr>
            <a:spLocks noGrp="1"/>
          </p:cNvSpPr>
          <p:nvPr>
            <p:ph sz="quarter" idx="13"/>
          </p:nvPr>
        </p:nvSpPr>
        <p:spPr>
          <a:xfrm>
            <a:off x="257175" y="1271588"/>
            <a:ext cx="10394707" cy="4251679"/>
          </a:xfrm>
        </p:spPr>
        <p:txBody>
          <a:bodyPr>
            <a:normAutofit/>
          </a:bodyPr>
          <a:lstStyle/>
          <a:p>
            <a:r>
              <a:rPr lang="ta-IN" dirty="0" smtClean="0"/>
              <a:t>செம்மொழித் </a:t>
            </a:r>
            <a:r>
              <a:rPr lang="ta-IN" dirty="0"/>
              <a:t>தமிழாய்வு மத்திய நிறுவனம் </a:t>
            </a:r>
            <a:r>
              <a:rPr lang="ta-IN" dirty="0">
                <a:solidFill>
                  <a:srgbClr val="00B050"/>
                </a:solidFill>
              </a:rPr>
              <a:t>செம்மொழிச் செய்திமடல் </a:t>
            </a:r>
            <a:r>
              <a:rPr lang="ta-IN" dirty="0"/>
              <a:t>எனும் தலைப்பில் ஆங்கிலம், </a:t>
            </a:r>
            <a:r>
              <a:rPr lang="ta-IN" dirty="0" smtClean="0"/>
              <a:t>தமிழ்</a:t>
            </a:r>
            <a:r>
              <a:rPr lang="en-US" dirty="0"/>
              <a:t> </a:t>
            </a:r>
            <a:r>
              <a:rPr lang="ta-IN" dirty="0" smtClean="0"/>
              <a:t>என </a:t>
            </a:r>
            <a:r>
              <a:rPr lang="ta-IN" dirty="0"/>
              <a:t>இருமொழிகளில் இதழ்கள் வெளியிடப்படுகின்றன.</a:t>
            </a:r>
          </a:p>
          <a:p>
            <a:r>
              <a:rPr lang="ta-IN" dirty="0"/>
              <a:t>நூல்கள் வெளியிடப்படுகின்றன.</a:t>
            </a:r>
          </a:p>
          <a:p>
            <a:r>
              <a:rPr lang="ta-IN" dirty="0"/>
              <a:t>ஒலிப்பேழைகள் வெளியிடப்படுகின்றன. </a:t>
            </a:r>
            <a:endParaRPr lang="en-US" dirty="0" smtClean="0"/>
          </a:p>
          <a:p>
            <a:pPr lvl="1"/>
            <a:r>
              <a:rPr lang="ta-IN" dirty="0" smtClean="0"/>
              <a:t>தொல்காப்பியம் </a:t>
            </a:r>
            <a:r>
              <a:rPr lang="ta-IN" dirty="0"/>
              <a:t>முற்றோதல், </a:t>
            </a:r>
            <a:endParaRPr lang="en-US" dirty="0" smtClean="0"/>
          </a:p>
          <a:p>
            <a:pPr lvl="1"/>
            <a:r>
              <a:rPr lang="ta-IN" dirty="0" smtClean="0"/>
              <a:t>பத்துப்பாட்டு </a:t>
            </a:r>
            <a:r>
              <a:rPr lang="ta-IN" dirty="0"/>
              <a:t>முற்றோதல், </a:t>
            </a:r>
            <a:endParaRPr lang="en-US" dirty="0" smtClean="0"/>
          </a:p>
          <a:p>
            <a:pPr lvl="1"/>
            <a:r>
              <a:rPr lang="ta-IN" dirty="0" smtClean="0"/>
              <a:t>மரபிசையில் </a:t>
            </a:r>
            <a:r>
              <a:rPr lang="ta-IN" dirty="0"/>
              <a:t>சங்கப்பாடல்கள் </a:t>
            </a:r>
            <a:endParaRPr lang="en-US" dirty="0" smtClean="0"/>
          </a:p>
          <a:p>
            <a:pPr marL="457200" lvl="1" indent="0">
              <a:buNone/>
            </a:pPr>
            <a:r>
              <a:rPr lang="en-US" dirty="0"/>
              <a:t>	</a:t>
            </a:r>
            <a:r>
              <a:rPr lang="en-US" dirty="0" smtClean="0"/>
              <a:t>	</a:t>
            </a:r>
            <a:r>
              <a:rPr lang="ta-IN" dirty="0" smtClean="0"/>
              <a:t>எனும் </a:t>
            </a:r>
            <a:r>
              <a:rPr lang="ta-IN" dirty="0"/>
              <a:t>தலைப்பில் ஒலிப்பேழைகள் வெளியிடப்பட்டுள்ளன</a:t>
            </a:r>
            <a:r>
              <a:rPr lang="ta-IN" dirty="0" smtClean="0"/>
              <a:t>.</a:t>
            </a:r>
            <a:endParaRPr lang="ta-IN" dirty="0"/>
          </a:p>
        </p:txBody>
      </p:sp>
      <p:pic>
        <p:nvPicPr>
          <p:cNvPr id="4" name="Picture 3"/>
          <p:cNvPicPr>
            <a:picLocks noChangeAspect="1"/>
          </p:cNvPicPr>
          <p:nvPr/>
        </p:nvPicPr>
        <p:blipFill rotWithShape="1">
          <a:blip r:embed="rId2"/>
          <a:srcRect l="24844" t="21236" r="26407" b="22278"/>
          <a:stretch/>
        </p:blipFill>
        <p:spPr>
          <a:xfrm>
            <a:off x="6172201" y="2286539"/>
            <a:ext cx="5543550" cy="2596788"/>
          </a:xfrm>
          <a:prstGeom prst="rect">
            <a:avLst/>
          </a:prstGeom>
        </p:spPr>
      </p:pic>
    </p:spTree>
    <p:extLst>
      <p:ext uri="{BB962C8B-B14F-4D97-AF65-F5344CB8AC3E}">
        <p14:creationId xmlns:p14="http://schemas.microsoft.com/office/powerpoint/2010/main" val="77614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903" y="257177"/>
            <a:ext cx="5032497" cy="728662"/>
          </a:xfrm>
        </p:spPr>
        <p:txBody>
          <a:bodyPr>
            <a:normAutofit fontScale="90000"/>
          </a:bodyPr>
          <a:lstStyle/>
          <a:p>
            <a:r>
              <a:rPr lang="ta-IN" dirty="0" smtClean="0"/>
              <a:t>இணையதளம்</a:t>
            </a:r>
            <a:endParaRPr lang="en-US" dirty="0"/>
          </a:p>
        </p:txBody>
      </p:sp>
      <p:pic>
        <p:nvPicPr>
          <p:cNvPr id="4" name="Content Placeholder 3"/>
          <p:cNvPicPr>
            <a:picLocks noGrp="1" noChangeAspect="1"/>
          </p:cNvPicPr>
          <p:nvPr>
            <p:ph sz="quarter" idx="13"/>
          </p:nvPr>
        </p:nvPicPr>
        <p:blipFill rotWithShape="1">
          <a:blip r:embed="rId2"/>
          <a:srcRect t="5025" b="5088"/>
          <a:stretch/>
        </p:blipFill>
        <p:spPr>
          <a:xfrm>
            <a:off x="153863" y="985839"/>
            <a:ext cx="11458575" cy="5357811"/>
          </a:xfrm>
          <a:prstGeom prst="rect">
            <a:avLst/>
          </a:prstGeom>
        </p:spPr>
      </p:pic>
    </p:spTree>
    <p:extLst>
      <p:ext uri="{BB962C8B-B14F-4D97-AF65-F5344CB8AC3E}">
        <p14:creationId xmlns:p14="http://schemas.microsoft.com/office/powerpoint/2010/main" val="2715877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547" t="8939" r="26055" b="5186"/>
          <a:stretch/>
        </p:blipFill>
        <p:spPr>
          <a:xfrm>
            <a:off x="114301" y="114304"/>
            <a:ext cx="11801474" cy="6357938"/>
          </a:xfrm>
          <a:prstGeom prst="rect">
            <a:avLst/>
          </a:prstGeom>
        </p:spPr>
      </p:pic>
    </p:spTree>
    <p:extLst>
      <p:ext uri="{BB962C8B-B14F-4D97-AF65-F5344CB8AC3E}">
        <p14:creationId xmlns:p14="http://schemas.microsoft.com/office/powerpoint/2010/main" val="1630927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994" y="113946"/>
            <a:ext cx="8350623" cy="820270"/>
          </a:xfrm>
        </p:spPr>
        <p:txBody>
          <a:bodyPr>
            <a:normAutofit fontScale="90000"/>
          </a:bodyPr>
          <a:lstStyle/>
          <a:p>
            <a:pPr algn="ctr"/>
            <a:r>
              <a:rPr lang="en-US" dirty="0" err="1" smtClean="0">
                <a:latin typeface="Latha" panose="020B0604020202020204" pitchFamily="34" charset="0"/>
                <a:cs typeface="Latha" panose="020B0604020202020204" pitchFamily="34" charset="0"/>
              </a:rPr>
              <a:t>உலகச்</a:t>
            </a:r>
            <a:r>
              <a:rPr lang="en-US" dirty="0" smtClean="0">
                <a:latin typeface="Latha" panose="020B0604020202020204" pitchFamily="34" charset="0"/>
                <a:cs typeface="Latha" panose="020B0604020202020204" pitchFamily="34" charset="0"/>
              </a:rPr>
              <a:t> </a:t>
            </a:r>
            <a:r>
              <a:rPr lang="en-US" dirty="0" err="1" smtClean="0">
                <a:latin typeface="Latha" panose="020B0604020202020204" pitchFamily="34" charset="0"/>
                <a:cs typeface="Latha" panose="020B0604020202020204" pitchFamily="34" charset="0"/>
              </a:rPr>
              <a:t>செம்மொழிகள்</a:t>
            </a:r>
            <a:endParaRPr lang="en-US" dirty="0">
              <a:latin typeface="Latha" panose="020B0604020202020204" pitchFamily="34" charset="0"/>
              <a:cs typeface="Latha" panose="020B0604020202020204" pitchFamily="34" charset="0"/>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07859" y="1201271"/>
            <a:ext cx="7117976" cy="4303057"/>
          </a:xfrm>
        </p:spPr>
      </p:pic>
      <p:sp>
        <p:nvSpPr>
          <p:cNvPr id="5" name="Rectangle 4"/>
          <p:cNvSpPr/>
          <p:nvPr/>
        </p:nvSpPr>
        <p:spPr>
          <a:xfrm>
            <a:off x="286870" y="898355"/>
            <a:ext cx="9233648" cy="4524315"/>
          </a:xfrm>
          <a:prstGeom prst="rect">
            <a:avLst/>
          </a:prstGeom>
        </p:spPr>
        <p:txBody>
          <a:bodyPr wrap="square">
            <a:spAutoFit/>
          </a:bodyPr>
          <a:lstStyle/>
          <a:p>
            <a:r>
              <a:rPr lang="ta-IN" dirty="0">
                <a:solidFill>
                  <a:srgbClr val="222222"/>
                </a:solidFill>
                <a:latin typeface="Arial" panose="020B0604020202020204" pitchFamily="34" charset="0"/>
              </a:rPr>
              <a:t>இன்று உலகில் செம்மொழிகளாகக் கருதப்படும் பல மொழிகளில் சில:</a:t>
            </a:r>
          </a:p>
          <a:p>
            <a:pPr>
              <a:buFont typeface="Arial" panose="020B0604020202020204" pitchFamily="34" charset="0"/>
              <a:buChar char="•"/>
            </a:pPr>
            <a:r>
              <a:rPr lang="ta-IN" dirty="0">
                <a:solidFill>
                  <a:srgbClr val="0070C0"/>
                </a:solidFill>
                <a:latin typeface="Arial" panose="020B0604020202020204" pitchFamily="34" charset="0"/>
              </a:rPr>
              <a:t>திராவிட மொழிகள்:</a:t>
            </a:r>
          </a:p>
          <a:p>
            <a:pPr marL="742950" lvl="1" indent="-285750">
              <a:buFont typeface="Wingdings" panose="05000000000000000000" pitchFamily="2" charset="2"/>
              <a:buChar char="Ø"/>
            </a:pPr>
            <a:r>
              <a:rPr lang="ta-IN" dirty="0">
                <a:latin typeface="Arial" panose="020B0604020202020204" pitchFamily="34" charset="0"/>
              </a:rPr>
              <a:t>தமிழ்</a:t>
            </a:r>
          </a:p>
          <a:p>
            <a:pPr marL="742950" lvl="1" indent="-285750">
              <a:buFont typeface="Wingdings" panose="05000000000000000000" pitchFamily="2" charset="2"/>
              <a:buChar char="Ø"/>
            </a:pPr>
            <a:r>
              <a:rPr lang="ta-IN" dirty="0">
                <a:latin typeface="Arial" panose="020B0604020202020204" pitchFamily="34" charset="0"/>
              </a:rPr>
              <a:t>தெலுங்கு</a:t>
            </a:r>
          </a:p>
          <a:p>
            <a:pPr marL="742950" lvl="1" indent="-285750">
              <a:buFont typeface="Wingdings" panose="05000000000000000000" pitchFamily="2" charset="2"/>
              <a:buChar char="Ø"/>
            </a:pPr>
            <a:r>
              <a:rPr lang="ta-IN" dirty="0">
                <a:latin typeface="Arial" panose="020B0604020202020204" pitchFamily="34" charset="0"/>
              </a:rPr>
              <a:t>கன்னடம்</a:t>
            </a:r>
          </a:p>
          <a:p>
            <a:pPr marL="742950" lvl="1" indent="-285750">
              <a:buFont typeface="Wingdings" panose="05000000000000000000" pitchFamily="2" charset="2"/>
              <a:buChar char="Ø"/>
            </a:pPr>
            <a:r>
              <a:rPr lang="ta-IN" dirty="0">
                <a:latin typeface="Arial" panose="020B0604020202020204" pitchFamily="34" charset="0"/>
              </a:rPr>
              <a:t>மலையாளம்</a:t>
            </a:r>
          </a:p>
          <a:p>
            <a:pPr>
              <a:buFont typeface="Arial" panose="020B0604020202020204" pitchFamily="34" charset="0"/>
              <a:buChar char="•"/>
            </a:pPr>
            <a:r>
              <a:rPr lang="ta-IN" dirty="0">
                <a:solidFill>
                  <a:srgbClr val="002060"/>
                </a:solidFill>
                <a:latin typeface="Arial" panose="020B0604020202020204" pitchFamily="34" charset="0"/>
              </a:rPr>
              <a:t>இந்தோ-ஐரோப்பிய மொழிகள்:</a:t>
            </a:r>
          </a:p>
          <a:p>
            <a:pPr marL="742950" lvl="1" indent="-285750">
              <a:buFont typeface="Wingdings" panose="05000000000000000000" pitchFamily="2" charset="2"/>
              <a:buChar char="v"/>
            </a:pPr>
            <a:r>
              <a:rPr lang="ta-IN" dirty="0">
                <a:latin typeface="Arial" panose="020B0604020202020204" pitchFamily="34" charset="0"/>
              </a:rPr>
              <a:t>கிரேக்க மொழி</a:t>
            </a:r>
          </a:p>
          <a:p>
            <a:pPr marL="742950" lvl="1" indent="-285750">
              <a:buFont typeface="Wingdings" panose="05000000000000000000" pitchFamily="2" charset="2"/>
              <a:buChar char="v"/>
            </a:pPr>
            <a:r>
              <a:rPr lang="ta-IN" dirty="0">
                <a:latin typeface="Arial" panose="020B0604020202020204" pitchFamily="34" charset="0"/>
              </a:rPr>
              <a:t>சமசுகிருதம்</a:t>
            </a:r>
          </a:p>
          <a:p>
            <a:pPr marL="742950" lvl="1" indent="-285750">
              <a:buFont typeface="Wingdings" panose="05000000000000000000" pitchFamily="2" charset="2"/>
              <a:buChar char="v"/>
            </a:pPr>
            <a:r>
              <a:rPr lang="ta-IN" dirty="0">
                <a:latin typeface="Arial" panose="020B0604020202020204" pitchFamily="34" charset="0"/>
              </a:rPr>
              <a:t>இலத்தீன்</a:t>
            </a:r>
          </a:p>
          <a:p>
            <a:pPr marL="742950" lvl="1" indent="-285750">
              <a:buFont typeface="Wingdings" panose="05000000000000000000" pitchFamily="2" charset="2"/>
              <a:buChar char="v"/>
            </a:pPr>
            <a:r>
              <a:rPr lang="ta-IN" dirty="0">
                <a:latin typeface="Arial" panose="020B0604020202020204" pitchFamily="34" charset="0"/>
              </a:rPr>
              <a:t>பாரசீக மொழி</a:t>
            </a:r>
          </a:p>
          <a:p>
            <a:pPr>
              <a:buFont typeface="Arial" panose="020B0604020202020204" pitchFamily="34" charset="0"/>
              <a:buChar char="•"/>
            </a:pPr>
            <a:r>
              <a:rPr lang="ta-IN" dirty="0" smtClean="0">
                <a:solidFill>
                  <a:srgbClr val="7030A0"/>
                </a:solidFill>
                <a:latin typeface="Arial" panose="020B0604020202020204" pitchFamily="34" charset="0"/>
              </a:rPr>
              <a:t>ஆ</a:t>
            </a:r>
            <a:r>
              <a:rPr lang="en-US" dirty="0" err="1" smtClean="0">
                <a:solidFill>
                  <a:srgbClr val="7030A0"/>
                </a:solidFill>
                <a:latin typeface="Latha" panose="020B0604020202020204" pitchFamily="34" charset="0"/>
                <a:cs typeface="Latha" panose="020B0604020202020204" pitchFamily="34" charset="0"/>
              </a:rPr>
              <a:t>ப்</a:t>
            </a:r>
            <a:r>
              <a:rPr lang="ta-IN" dirty="0" smtClean="0">
                <a:solidFill>
                  <a:srgbClr val="7030A0"/>
                </a:solidFill>
                <a:latin typeface="Arial" panose="020B0604020202020204" pitchFamily="34" charset="0"/>
              </a:rPr>
              <a:t>பிரிக்க-ஆசிய </a:t>
            </a:r>
            <a:r>
              <a:rPr lang="ta-IN" dirty="0">
                <a:solidFill>
                  <a:srgbClr val="7030A0"/>
                </a:solidFill>
                <a:latin typeface="Arial" panose="020B0604020202020204" pitchFamily="34" charset="0"/>
              </a:rPr>
              <a:t>மொழிகள்:</a:t>
            </a:r>
          </a:p>
          <a:p>
            <a:pPr marL="742950" lvl="1" indent="-285750">
              <a:buFont typeface="Wingdings" panose="05000000000000000000" pitchFamily="2" charset="2"/>
              <a:buChar char="ü"/>
            </a:pPr>
            <a:r>
              <a:rPr lang="ta-IN" dirty="0">
                <a:latin typeface="Arial" panose="020B0604020202020204" pitchFamily="34" charset="0"/>
              </a:rPr>
              <a:t>அரபு மொழி</a:t>
            </a:r>
          </a:p>
          <a:p>
            <a:pPr marL="742950" lvl="1" indent="-285750">
              <a:buFont typeface="Wingdings" panose="05000000000000000000" pitchFamily="2" charset="2"/>
              <a:buChar char="ü"/>
            </a:pPr>
            <a:r>
              <a:rPr lang="ta-IN" dirty="0">
                <a:latin typeface="Arial" panose="020B0604020202020204" pitchFamily="34" charset="0"/>
              </a:rPr>
              <a:t>எபிரேயம்</a:t>
            </a:r>
          </a:p>
          <a:p>
            <a:pPr>
              <a:buFont typeface="Arial" panose="020B0604020202020204" pitchFamily="34" charset="0"/>
              <a:buChar char="•"/>
            </a:pPr>
            <a:r>
              <a:rPr lang="ta-IN" dirty="0">
                <a:solidFill>
                  <a:srgbClr val="00B050"/>
                </a:solidFill>
                <a:latin typeface="Arial" panose="020B0604020202020204" pitchFamily="34" charset="0"/>
              </a:rPr>
              <a:t>சினோ-திபெத்திய மொழிகள்:</a:t>
            </a:r>
          </a:p>
          <a:p>
            <a:pPr marL="742950" lvl="1" indent="-285750">
              <a:buFont typeface="Courier New" panose="02070309020205020404" pitchFamily="49" charset="0"/>
              <a:buChar char="o"/>
            </a:pPr>
            <a:r>
              <a:rPr lang="ta-IN" dirty="0">
                <a:latin typeface="Arial" panose="020B0604020202020204" pitchFamily="34" charset="0"/>
              </a:rPr>
              <a:t>சீன மொழி</a:t>
            </a:r>
            <a:endParaRPr lang="ta-IN" b="0" i="0" dirty="0">
              <a:effectLst/>
              <a:latin typeface="Arial" panose="020B0604020202020204" pitchFamily="34" charset="0"/>
            </a:endParaRPr>
          </a:p>
        </p:txBody>
      </p:sp>
    </p:spTree>
    <p:extLst>
      <p:ext uri="{BB962C8B-B14F-4D97-AF65-F5344CB8AC3E}">
        <p14:creationId xmlns:p14="http://schemas.microsoft.com/office/powerpoint/2010/main" val="11590215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rotWithShape="1">
          <a:blip r:embed="rId2"/>
          <a:srcRect l="16759" t="32908" r="34257" b="14774"/>
          <a:stretch/>
        </p:blipFill>
        <p:spPr>
          <a:xfrm>
            <a:off x="7694482" y="1492249"/>
            <a:ext cx="3859688" cy="3311525"/>
          </a:xfrm>
          <a:prstGeom prst="rect">
            <a:avLst/>
          </a:prstGeom>
        </p:spPr>
      </p:pic>
      <p:pic>
        <p:nvPicPr>
          <p:cNvPr id="1026" name="Picture 2" descr="à®¤à¯à®à®°à¯à®ªà¯à®à¯à®¯ à®ªà®à®®à¯"/>
          <p:cNvPicPr>
            <a:picLocks noChangeAspect="1" noChangeArrowheads="1"/>
          </p:cNvPicPr>
          <p:nvPr/>
        </p:nvPicPr>
        <p:blipFill rotWithShape="1">
          <a:blip r:embed="rId3">
            <a:extLst>
              <a:ext uri="{28A0092B-C50C-407E-A947-70E740481C1C}">
                <a14:useLocalDpi xmlns:a14="http://schemas.microsoft.com/office/drawing/2010/main" val="0"/>
              </a:ext>
            </a:extLst>
          </a:blip>
          <a:srcRect l="32796" t="13060" r="32482" b="13699"/>
          <a:stretch/>
        </p:blipFill>
        <p:spPr bwMode="auto">
          <a:xfrm>
            <a:off x="4079081" y="1492250"/>
            <a:ext cx="3308219" cy="3311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à®à®à¯à®ªà¯à®ªà®¾à®à®¿ à®ªà®´à®©à®¿à®à®¾à®®à®¿ à®à¯à®à®¾à®© à®ªà® à®®à¯à®à®¿à®µ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1596231"/>
            <a:ext cx="3616325" cy="3207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2583" y="895962"/>
            <a:ext cx="1942305" cy="584775"/>
          </a:xfrm>
          <a:prstGeom prst="rect">
            <a:avLst/>
          </a:prstGeom>
          <a:noFill/>
        </p:spPr>
        <p:txBody>
          <a:bodyPr wrap="square" rtlCol="0">
            <a:spAutoFit/>
          </a:bodyPr>
          <a:lstStyle/>
          <a:p>
            <a:r>
              <a:rPr lang="en-US" sz="3200" b="1" dirty="0" err="1" smtClean="0">
                <a:latin typeface="Bamini" pitchFamily="2" charset="0"/>
              </a:rPr>
              <a:t>jiytu</a:t>
            </a:r>
            <a:r>
              <a:rPr lang="en-US" sz="3200" b="1" dirty="0" smtClean="0">
                <a:latin typeface="Bamini" pitchFamily="2" charset="0"/>
              </a:rPr>
              <a:t>;</a:t>
            </a:r>
            <a:endParaRPr lang="en-US" sz="3200" b="1" dirty="0">
              <a:latin typeface="Bamini" pitchFamily="2" charset="0"/>
            </a:endParaRPr>
          </a:p>
        </p:txBody>
      </p:sp>
      <p:sp>
        <p:nvSpPr>
          <p:cNvPr id="6" name="Rectangle 5"/>
          <p:cNvSpPr/>
          <p:nvPr/>
        </p:nvSpPr>
        <p:spPr>
          <a:xfrm>
            <a:off x="4194646" y="867785"/>
            <a:ext cx="3077088" cy="584775"/>
          </a:xfrm>
          <a:prstGeom prst="rect">
            <a:avLst/>
          </a:prstGeom>
        </p:spPr>
        <p:txBody>
          <a:bodyPr wrap="square">
            <a:spAutoFit/>
          </a:bodyPr>
          <a:lstStyle/>
          <a:p>
            <a:r>
              <a:rPr lang="en-US" sz="3200" b="1" dirty="0" err="1" smtClean="0">
                <a:latin typeface="Bamini" pitchFamily="2" charset="0"/>
              </a:rPr>
              <a:t>Jizj;jiytu</a:t>
            </a:r>
            <a:r>
              <a:rPr lang="en-US" sz="3200" b="1" dirty="0">
                <a:latin typeface="Bamini" pitchFamily="2" charset="0"/>
              </a:rPr>
              <a:t>;</a:t>
            </a:r>
          </a:p>
        </p:txBody>
      </p:sp>
      <p:sp>
        <p:nvSpPr>
          <p:cNvPr id="9" name="TextBox 8"/>
          <p:cNvSpPr txBox="1"/>
          <p:nvPr/>
        </p:nvSpPr>
        <p:spPr>
          <a:xfrm>
            <a:off x="8531492" y="867784"/>
            <a:ext cx="1942305" cy="584775"/>
          </a:xfrm>
          <a:prstGeom prst="rect">
            <a:avLst/>
          </a:prstGeom>
          <a:noFill/>
        </p:spPr>
        <p:txBody>
          <a:bodyPr wrap="square" rtlCol="0">
            <a:spAutoFit/>
          </a:bodyPr>
          <a:lstStyle/>
          <a:p>
            <a:r>
              <a:rPr lang="en-US" sz="3200" b="1" dirty="0" smtClean="0">
                <a:latin typeface="Bamini" pitchFamily="2" charset="0"/>
              </a:rPr>
              <a:t>,</a:t>
            </a:r>
            <a:r>
              <a:rPr lang="en-US" sz="3200" b="1" dirty="0" err="1" smtClean="0">
                <a:latin typeface="Bamini" pitchFamily="2" charset="0"/>
              </a:rPr>
              <a:t>af;Feu</a:t>
            </a:r>
            <a:r>
              <a:rPr lang="en-US" sz="3200" b="1" dirty="0" smtClean="0">
                <a:latin typeface="Bamini" pitchFamily="2" charset="0"/>
              </a:rPr>
              <a:t>;</a:t>
            </a:r>
            <a:endParaRPr lang="en-US" sz="3200" b="1" dirty="0">
              <a:latin typeface="Bamini" pitchFamily="2" charset="0"/>
            </a:endParaRPr>
          </a:p>
        </p:txBody>
      </p:sp>
      <p:sp>
        <p:nvSpPr>
          <p:cNvPr id="10" name="TextBox 9"/>
          <p:cNvSpPr txBox="1"/>
          <p:nvPr/>
        </p:nvSpPr>
        <p:spPr>
          <a:xfrm>
            <a:off x="155573" y="4919268"/>
            <a:ext cx="3616324" cy="830997"/>
          </a:xfrm>
          <a:prstGeom prst="rect">
            <a:avLst/>
          </a:prstGeom>
          <a:noFill/>
        </p:spPr>
        <p:txBody>
          <a:bodyPr wrap="square" rtlCol="0">
            <a:spAutoFit/>
          </a:bodyPr>
          <a:lstStyle/>
          <a:p>
            <a:r>
              <a:rPr lang="en-US" sz="2400" b="1" dirty="0" err="1">
                <a:latin typeface="Bamini" pitchFamily="2" charset="0"/>
              </a:rPr>
              <a:t>k</a:t>
            </a:r>
            <a:r>
              <a:rPr lang="en-US" sz="2400" b="1" dirty="0" err="1" smtClean="0">
                <a:latin typeface="Bamini" pitchFamily="2" charset="0"/>
              </a:rPr>
              <a:t>hz;GkpF</a:t>
            </a:r>
            <a:r>
              <a:rPr lang="en-US" sz="2400" b="1" dirty="0" smtClean="0">
                <a:latin typeface="Bamini" pitchFamily="2" charset="0"/>
              </a:rPr>
              <a:t> </a:t>
            </a:r>
            <a:r>
              <a:rPr lang="en-US" sz="2400" b="1" dirty="0" err="1" smtClean="0">
                <a:latin typeface="Bamini" pitchFamily="2" charset="0"/>
              </a:rPr>
              <a:t>Kjyikr;ru</a:t>
            </a:r>
            <a:r>
              <a:rPr lang="en-US" sz="2400" b="1" dirty="0" smtClean="0">
                <a:latin typeface="Bamini" pitchFamily="2" charset="0"/>
              </a:rPr>
              <a:t>;</a:t>
            </a:r>
          </a:p>
          <a:p>
            <a:r>
              <a:rPr lang="en-US" sz="2400" b="1" dirty="0" err="1" smtClean="0">
                <a:latin typeface="Bamini" pitchFamily="2" charset="0"/>
              </a:rPr>
              <a:t>jpU</a:t>
            </a:r>
            <a:r>
              <a:rPr lang="en-US" sz="2400" b="1" dirty="0" smtClean="0">
                <a:latin typeface="Bamini" pitchFamily="2" charset="0"/>
              </a:rPr>
              <a:t> </a:t>
            </a:r>
            <a:r>
              <a:rPr lang="en-US" sz="2400" b="1" dirty="0" err="1" smtClean="0">
                <a:latin typeface="Bamini" pitchFamily="2" charset="0"/>
              </a:rPr>
              <a:t>vlg;ghb</a:t>
            </a:r>
            <a:r>
              <a:rPr lang="en-US" sz="2400" b="1" dirty="0" smtClean="0">
                <a:latin typeface="Bamini" pitchFamily="2" charset="0"/>
              </a:rPr>
              <a:t> </a:t>
            </a:r>
            <a:r>
              <a:rPr lang="en-US" sz="2400" b="1" dirty="0" err="1" smtClean="0">
                <a:latin typeface="Bamini" pitchFamily="2" charset="0"/>
              </a:rPr>
              <a:t>godpr;rhkp</a:t>
            </a:r>
            <a:endParaRPr lang="en-US" sz="2400" b="1" dirty="0">
              <a:latin typeface="Bamini" pitchFamily="2" charset="0"/>
            </a:endParaRPr>
          </a:p>
        </p:txBody>
      </p:sp>
      <p:sp>
        <p:nvSpPr>
          <p:cNvPr id="11" name="Rectangle 10"/>
          <p:cNvSpPr/>
          <p:nvPr/>
        </p:nvSpPr>
        <p:spPr>
          <a:xfrm>
            <a:off x="4079081" y="4966573"/>
            <a:ext cx="3676501" cy="461665"/>
          </a:xfrm>
          <a:prstGeom prst="rect">
            <a:avLst/>
          </a:prstGeom>
        </p:spPr>
        <p:txBody>
          <a:bodyPr wrap="square">
            <a:spAutoFit/>
          </a:bodyPr>
          <a:lstStyle/>
          <a:p>
            <a:r>
              <a:rPr lang="en-US" sz="2400" b="1" dirty="0" err="1" smtClean="0">
                <a:latin typeface="Bamini" pitchFamily="2" charset="0"/>
              </a:rPr>
              <a:t>Kidtu</a:t>
            </a:r>
            <a:r>
              <a:rPr lang="en-US" sz="2400" b="1" dirty="0" smtClean="0">
                <a:latin typeface="Bamini" pitchFamily="2" charset="0"/>
              </a:rPr>
              <a:t>; </a:t>
            </a:r>
            <a:r>
              <a:rPr lang="en-US" sz="2400" b="1" dirty="0" err="1" smtClean="0">
                <a:latin typeface="Bamini" pitchFamily="2" charset="0"/>
              </a:rPr>
              <a:t>nj</a:t>
            </a:r>
            <a:r>
              <a:rPr lang="en-US" sz="2400" b="1" dirty="0" smtClean="0">
                <a:latin typeface="Bamini" pitchFamily="2" charset="0"/>
              </a:rPr>
              <a:t>. </a:t>
            </a:r>
            <a:r>
              <a:rPr lang="en-US" sz="2400" b="1" dirty="0" err="1" smtClean="0">
                <a:latin typeface="Bamini" pitchFamily="2" charset="0"/>
              </a:rPr>
              <a:t>QhdRe;juk</a:t>
            </a:r>
            <a:r>
              <a:rPr lang="en-US" sz="2400" b="1" dirty="0" smtClean="0">
                <a:latin typeface="Bamini" pitchFamily="2" charset="0"/>
              </a:rPr>
              <a:t>;</a:t>
            </a:r>
            <a:endParaRPr lang="en-US" sz="2400" b="1" dirty="0">
              <a:latin typeface="Bamini" pitchFamily="2" charset="0"/>
            </a:endParaRPr>
          </a:p>
        </p:txBody>
      </p:sp>
      <p:sp>
        <p:nvSpPr>
          <p:cNvPr id="12" name="TextBox 11"/>
          <p:cNvSpPr txBox="1"/>
          <p:nvPr/>
        </p:nvSpPr>
        <p:spPr>
          <a:xfrm>
            <a:off x="8688654" y="4966573"/>
            <a:ext cx="2527033" cy="461665"/>
          </a:xfrm>
          <a:prstGeom prst="rect">
            <a:avLst/>
          </a:prstGeom>
          <a:noFill/>
        </p:spPr>
        <p:txBody>
          <a:bodyPr wrap="square" rtlCol="0">
            <a:spAutoFit/>
          </a:bodyPr>
          <a:lstStyle/>
          <a:p>
            <a:r>
              <a:rPr lang="en-US" sz="2400" b="1" dirty="0" err="1" smtClean="0">
                <a:latin typeface="Bamini" pitchFamily="2" charset="0"/>
              </a:rPr>
              <a:t>jpU</a:t>
            </a:r>
            <a:r>
              <a:rPr lang="en-US" sz="2400" b="1" dirty="0" smtClean="0">
                <a:latin typeface="Bamini" pitchFamily="2" charset="0"/>
              </a:rPr>
              <a:t> </a:t>
            </a:r>
            <a:r>
              <a:rPr lang="en-US" sz="2400" b="1" dirty="0" err="1" smtClean="0">
                <a:latin typeface="Bamini" pitchFamily="2" charset="0"/>
              </a:rPr>
              <a:t>m.godpNty</a:t>
            </a:r>
            <a:r>
              <a:rPr lang="en-US" sz="2400" b="1" dirty="0" smtClean="0">
                <a:latin typeface="Bamini" pitchFamily="2" charset="0"/>
              </a:rPr>
              <a:t>;</a:t>
            </a:r>
            <a:endParaRPr lang="en-US" sz="2400" b="1" dirty="0">
              <a:latin typeface="Bamini" pitchFamily="2" charset="0"/>
            </a:endParaRPr>
          </a:p>
        </p:txBody>
      </p:sp>
    </p:spTree>
    <p:extLst>
      <p:ext uri="{BB962C8B-B14F-4D97-AF65-F5344CB8AC3E}">
        <p14:creationId xmlns:p14="http://schemas.microsoft.com/office/powerpoint/2010/main" val="2072177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46075" y="1023143"/>
            <a:ext cx="10394707" cy="4743450"/>
          </a:xfrm>
        </p:spPr>
        <p:txBody>
          <a:bodyPr>
            <a:noAutofit/>
          </a:bodyPr>
          <a:lstStyle/>
          <a:p>
            <a:pPr fontAlgn="base"/>
            <a:r>
              <a:rPr lang="ta-IN" sz="1400" dirty="0"/>
              <a:t>எல்லார்க்கும் எல்லா நிலைகளிலும் எல்லாப்பணிகளிலும் கணிப்பொறி என்பது தவிர்க்க இயலாததாக உள்ளது. எனவே, கணிப்பொறி பயன்பாடு சார்ந்த அறிவியலறிவு நமக்குத் தேவை. </a:t>
            </a:r>
            <a:endParaRPr lang="en-US" sz="1400" dirty="0" smtClean="0"/>
          </a:p>
          <a:p>
            <a:pPr fontAlgn="base"/>
            <a:r>
              <a:rPr lang="ta-IN" sz="1400" dirty="0" smtClean="0"/>
              <a:t>தொன்மை </a:t>
            </a:r>
            <a:r>
              <a:rPr lang="ta-IN" sz="1400" dirty="0"/>
              <a:t>வாய்ந்த தமிழ் மொழி புத்திளமையுடன் திகழக் கணிப்பொறி பயன்பாடு தேவை. </a:t>
            </a:r>
            <a:endParaRPr lang="en-US" sz="1400" dirty="0" smtClean="0"/>
          </a:p>
          <a:p>
            <a:pPr fontAlgn="base"/>
            <a:r>
              <a:rPr lang="ta-IN" sz="1400" dirty="0" smtClean="0"/>
              <a:t>சிறப்பு </a:t>
            </a:r>
            <a:r>
              <a:rPr lang="ta-IN" sz="1400" dirty="0"/>
              <a:t>வாய்ந்த கணிப்பொறிப் பயன்பாட்டைத் தமிழில் அறிமுகப்படுத்தவும் பயன்படுத்தவும் கூடிய கணித்தமிழ் அறிஞர்களில் முதன்மையானவர்களில் குறிப்பிடத்தக்கவராகப் </a:t>
            </a:r>
            <a:r>
              <a:rPr lang="ta-IN" sz="1400" b="1" dirty="0"/>
              <a:t>பேராசிரியர் முனைவர் ந.  தெய்வசுந்தரம்</a:t>
            </a:r>
            <a:r>
              <a:rPr lang="ta-IN" sz="1400" dirty="0"/>
              <a:t> உள்ளார்.</a:t>
            </a:r>
          </a:p>
          <a:p>
            <a:pPr fontAlgn="base"/>
            <a:r>
              <a:rPr lang="ta-IN" sz="1400" dirty="0"/>
              <a:t>பேரா. ந. தெய்வசுந்தரம் பயன்பாட்டு நிலைகளிலும் ஆய்வு நிலைகளிலும கணியன்களை(</a:t>
            </a:r>
            <a:r>
              <a:rPr lang="en-US" sz="1400" i="1" dirty="0" err="1"/>
              <a:t>softwares</a:t>
            </a:r>
            <a:r>
              <a:rPr lang="en-US" sz="1400" dirty="0"/>
              <a:t>) </a:t>
            </a:r>
            <a:r>
              <a:rPr lang="ta-IN" sz="1400" dirty="0"/>
              <a:t>உருவாக்கித் </a:t>
            </a:r>
            <a:r>
              <a:rPr lang="ta-IN" sz="1400" b="1" dirty="0"/>
              <a:t>தமிழுலகம் பயனுற உழைக்கிறார்</a:t>
            </a:r>
            <a:r>
              <a:rPr lang="ta-IN" sz="1400" dirty="0"/>
              <a:t>.</a:t>
            </a:r>
          </a:p>
          <a:p>
            <a:pPr fontAlgn="base"/>
            <a:r>
              <a:rPr lang="ta-IN" sz="1400" dirty="0"/>
              <a:t>அ) </a:t>
            </a:r>
            <a:r>
              <a:rPr lang="ta-IN" sz="1400" b="1" dirty="0"/>
              <a:t>உருவாக்கிய பயன்பாட்டுக் கணியன்கள்</a:t>
            </a:r>
            <a:r>
              <a:rPr lang="ta-IN" sz="1400" dirty="0"/>
              <a:t> (</a:t>
            </a:r>
            <a:r>
              <a:rPr lang="en-US" sz="1400" i="1" dirty="0"/>
              <a:t>Application software)</a:t>
            </a:r>
            <a:endParaRPr lang="en-US" sz="1400" dirty="0"/>
          </a:p>
          <a:p>
            <a:pPr lvl="1" fontAlgn="base"/>
            <a:r>
              <a:rPr lang="ta-IN" sz="1050" dirty="0" smtClean="0"/>
              <a:t>சுவிதா </a:t>
            </a:r>
            <a:r>
              <a:rPr lang="ta-IN" sz="1050" dirty="0"/>
              <a:t>– தமிழ்ச்சொல்லாளர் (1999)</a:t>
            </a:r>
          </a:p>
          <a:p>
            <a:pPr lvl="1" fontAlgn="base"/>
            <a:r>
              <a:rPr lang="ta-IN" sz="1050" dirty="0" smtClean="0"/>
              <a:t>தமிழ்ச்சொல் </a:t>
            </a:r>
            <a:r>
              <a:rPr lang="ta-IN" sz="1050" dirty="0"/>
              <a:t>2000</a:t>
            </a:r>
          </a:p>
          <a:p>
            <a:pPr lvl="1" fontAlgn="base"/>
            <a:r>
              <a:rPr lang="ta-IN" sz="1050" dirty="0" smtClean="0"/>
              <a:t>மென்தமிழ் </a:t>
            </a:r>
            <a:r>
              <a:rPr lang="ta-IN" sz="1050" dirty="0"/>
              <a:t>2007 – தமிழ்ச் சொல்லாளர்</a:t>
            </a:r>
          </a:p>
          <a:p>
            <a:pPr lvl="1" fontAlgn="base"/>
            <a:r>
              <a:rPr lang="ta-IN" sz="1050" dirty="0" smtClean="0"/>
              <a:t>பேச்சுத் </a:t>
            </a:r>
            <a:r>
              <a:rPr lang="ta-IN" sz="1050" dirty="0"/>
              <a:t>தமிழ்க் கல்வி – பல்லூடகக் கணியன்(மென்பொருள்)</a:t>
            </a:r>
          </a:p>
          <a:p>
            <a:pPr lvl="1" fontAlgn="base"/>
            <a:r>
              <a:rPr lang="ta-IN" sz="1050" dirty="0"/>
              <a:t>(சென்னைப் பல்கலைக்கழகம்)</a:t>
            </a:r>
          </a:p>
          <a:p>
            <a:pPr lvl="1" fontAlgn="base"/>
            <a:r>
              <a:rPr lang="ta-IN" sz="1050" dirty="0" smtClean="0"/>
              <a:t>எழுத்துத் </a:t>
            </a:r>
            <a:r>
              <a:rPr lang="ta-IN" sz="1050" dirty="0"/>
              <a:t>தமிழ்க் கல்வி – பல்லூடகக் கணியன்(மென்பொருள்)</a:t>
            </a:r>
          </a:p>
          <a:p>
            <a:pPr lvl="1" fontAlgn="base"/>
            <a:r>
              <a:rPr lang="ta-IN" sz="1050" dirty="0"/>
              <a:t>(சென்னைப் பல்கலைக்கழகம்)</a:t>
            </a:r>
          </a:p>
          <a:p>
            <a:endParaRPr lang="en-US" sz="1400" dirty="0"/>
          </a:p>
        </p:txBody>
      </p:sp>
      <p:sp>
        <p:nvSpPr>
          <p:cNvPr id="4" name="Rectangle 2"/>
          <p:cNvSpPr>
            <a:spLocks noChangeArrowheads="1"/>
          </p:cNvSpPr>
          <p:nvPr/>
        </p:nvSpPr>
        <p:spPr bwMode="auto">
          <a:xfrm>
            <a:off x="1300162" y="2946484"/>
            <a:ext cx="65" cy="105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500" b="1" i="0" u="none" strike="noStrike" cap="none" normalizeH="0" baseline="0" dirty="0" smtClean="0">
              <a:ln>
                <a:noFill/>
              </a:ln>
              <a:solidFill>
                <a:srgbClr val="3399BB"/>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100" name="Picture 4" descr="http://www.akaramuthala.in/wp-content/uploads/2018/10/thalaippukanithamizharignartheyvasundara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1315700"/>
            <a:ext cx="4105275" cy="37147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646238" y="194468"/>
            <a:ext cx="8455025" cy="657225"/>
          </a:xfrm>
        </p:spPr>
        <p:txBody>
          <a:bodyPr>
            <a:noAutofit/>
          </a:bodyPr>
          <a:lstStyle/>
          <a:p>
            <a:r>
              <a:rPr lang="ta-IN" sz="2800" b="1" dirty="0"/>
              <a:t>கணித்தமிழ் அறிஞர் ந. </a:t>
            </a:r>
            <a:r>
              <a:rPr lang="ta-IN" sz="2800" b="1" dirty="0" smtClean="0"/>
              <a:t>தெய்வசுந்தரம்</a:t>
            </a:r>
            <a:endParaRPr lang="en-US" sz="2800" dirty="0"/>
          </a:p>
        </p:txBody>
      </p:sp>
    </p:spTree>
    <p:extLst>
      <p:ext uri="{BB962C8B-B14F-4D97-AF65-F5344CB8AC3E}">
        <p14:creationId xmlns:p14="http://schemas.microsoft.com/office/powerpoint/2010/main" val="2721568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ta-IN" sz="3200" b="1" dirty="0" smtClean="0"/>
              <a:t>ஆய்வுத் </a:t>
            </a:r>
            <a:r>
              <a:rPr lang="ta-IN" sz="3200" b="1" dirty="0"/>
              <a:t>துணைமைகள்</a:t>
            </a:r>
            <a:r>
              <a:rPr lang="ta-IN" sz="3200" dirty="0"/>
              <a:t>(</a:t>
            </a:r>
            <a:r>
              <a:rPr lang="en-US" sz="3200" dirty="0"/>
              <a:t>Research Tools</a:t>
            </a:r>
            <a:r>
              <a:rPr lang="en-US" sz="3200" dirty="0" smtClean="0"/>
              <a:t>)</a:t>
            </a:r>
            <a:endParaRPr lang="en-US" sz="3200" dirty="0"/>
          </a:p>
        </p:txBody>
      </p:sp>
      <p:sp>
        <p:nvSpPr>
          <p:cNvPr id="3" name="Content Placeholder 2"/>
          <p:cNvSpPr>
            <a:spLocks noGrp="1"/>
          </p:cNvSpPr>
          <p:nvPr>
            <p:ph sz="quarter" idx="13"/>
          </p:nvPr>
        </p:nvSpPr>
        <p:spPr>
          <a:xfrm>
            <a:off x="685800" y="2063396"/>
            <a:ext cx="10872788" cy="3311189"/>
          </a:xfrm>
        </p:spPr>
        <p:txBody>
          <a:bodyPr>
            <a:normAutofit fontScale="70000" lnSpcReduction="20000"/>
          </a:bodyPr>
          <a:lstStyle/>
          <a:p>
            <a:pPr fontAlgn="base"/>
            <a:r>
              <a:rPr lang="ta-IN" dirty="0" smtClean="0"/>
              <a:t>தமிழ் </a:t>
            </a:r>
            <a:r>
              <a:rPr lang="ta-IN" dirty="0"/>
              <a:t>உருபன் பகுப்பி (</a:t>
            </a:r>
            <a:r>
              <a:rPr lang="en-US" dirty="0"/>
              <a:t>Morphological Parser for Tamil)</a:t>
            </a:r>
          </a:p>
          <a:p>
            <a:pPr fontAlgn="base"/>
            <a:r>
              <a:rPr lang="ta-IN" dirty="0" smtClean="0"/>
              <a:t>தமிழ்ச் </a:t>
            </a:r>
            <a:r>
              <a:rPr lang="ta-IN" dirty="0"/>
              <a:t>சொற்பிழைதிருத்தி (</a:t>
            </a:r>
            <a:r>
              <a:rPr lang="en-US" dirty="0"/>
              <a:t>Tamil Spell-checker)</a:t>
            </a:r>
          </a:p>
          <a:p>
            <a:pPr fontAlgn="base"/>
            <a:r>
              <a:rPr lang="ta-IN" dirty="0" smtClean="0"/>
              <a:t>தமிழ்ச் </a:t>
            </a:r>
            <a:r>
              <a:rPr lang="ta-IN" dirty="0"/>
              <a:t>சந்திப்பிழைதிருத்தி</a:t>
            </a:r>
          </a:p>
          <a:p>
            <a:pPr fontAlgn="base"/>
            <a:r>
              <a:rPr lang="ta-IN" dirty="0" smtClean="0"/>
              <a:t>தமிழ் </a:t>
            </a:r>
            <a:r>
              <a:rPr lang="ta-IN" dirty="0"/>
              <a:t>– ஆங்கிலம் கணிணி மின்- அகராதி (</a:t>
            </a:r>
            <a:r>
              <a:rPr lang="en-US" dirty="0"/>
              <a:t>Tamil – English Reversible digital dictionary)</a:t>
            </a:r>
          </a:p>
          <a:p>
            <a:pPr fontAlgn="base"/>
            <a:r>
              <a:rPr lang="ta-IN" dirty="0" smtClean="0"/>
              <a:t>கணினித்தமிழ் </a:t>
            </a:r>
            <a:r>
              <a:rPr lang="ta-IN" dirty="0"/>
              <a:t>மைய இலக்கணம் (ப.ந.ஆ. ஆய்வுத்திட்டம்) (</a:t>
            </a:r>
            <a:r>
              <a:rPr lang="en-US" dirty="0"/>
              <a:t>Computational Core Grammar of Tamil </a:t>
            </a:r>
            <a:r>
              <a:rPr lang="en-US" dirty="0" smtClean="0"/>
              <a:t>(UGC </a:t>
            </a:r>
            <a:r>
              <a:rPr lang="en-US" dirty="0"/>
              <a:t> Major Project)</a:t>
            </a:r>
          </a:p>
          <a:p>
            <a:pPr fontAlgn="base"/>
            <a:r>
              <a:rPr lang="ta-IN" dirty="0"/>
              <a:t>இயந்திரமொழிபெயர்ப்பு: தமிழ் – ஆங்கிலம் – இந்தி (ப.ந.ஆ. – </a:t>
            </a:r>
            <a:r>
              <a:rPr lang="en-US" dirty="0"/>
              <a:t>UGC </a:t>
            </a:r>
            <a:r>
              <a:rPr lang="ta-IN" dirty="0"/>
              <a:t>ஆய்வுத்திட்டம்) .</a:t>
            </a:r>
          </a:p>
          <a:p>
            <a:pPr fontAlgn="base"/>
            <a:r>
              <a:rPr lang="ta-IN" dirty="0" smtClean="0"/>
              <a:t>தமிழ் </a:t>
            </a:r>
            <a:r>
              <a:rPr lang="ta-IN" dirty="0"/>
              <a:t>தரவுத் தொகுப்பு ஆய்வு  (தமிழ் இணையப் பல்கலைக்கழகம்).</a:t>
            </a:r>
          </a:p>
          <a:p>
            <a:pPr fontAlgn="base"/>
            <a:r>
              <a:rPr lang="ta-IN" dirty="0" smtClean="0"/>
              <a:t>தமிழ்ப் </a:t>
            </a:r>
            <a:r>
              <a:rPr lang="ta-IN" dirty="0"/>
              <a:t>பிழை பார்ப்பி (தமிழ் வளர்ச்சி இயக்ககம், தமிழ்நாடு அரசு).</a:t>
            </a:r>
          </a:p>
          <a:p>
            <a:pPr fontAlgn="base"/>
            <a:r>
              <a:rPr lang="ta-IN" dirty="0"/>
              <a:t>சிங்கப்பூர் எழுத்துத்தமிழ் தரவகம் (2018)</a:t>
            </a:r>
          </a:p>
          <a:p>
            <a:endParaRPr lang="en-US" dirty="0"/>
          </a:p>
        </p:txBody>
      </p:sp>
    </p:spTree>
    <p:extLst>
      <p:ext uri="{BB962C8B-B14F-4D97-AF65-F5344CB8AC3E}">
        <p14:creationId xmlns:p14="http://schemas.microsoft.com/office/powerpoint/2010/main" val="4089506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7163" y="0"/>
            <a:ext cx="11658600" cy="6300788"/>
          </a:xfrm>
        </p:spPr>
      </p:pic>
    </p:spTree>
    <p:extLst>
      <p:ext uri="{BB962C8B-B14F-4D97-AF65-F5344CB8AC3E}">
        <p14:creationId xmlns:p14="http://schemas.microsoft.com/office/powerpoint/2010/main" val="2232083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542" y="112060"/>
            <a:ext cx="10269071" cy="1039905"/>
          </a:xfrm>
        </p:spPr>
        <p:txBody>
          <a:bodyPr>
            <a:normAutofit fontScale="90000"/>
          </a:bodyPr>
          <a:lstStyle/>
          <a:p>
            <a:pPr algn="ctr"/>
            <a:r>
              <a:rPr lang="en-US" dirty="0" err="1" smtClean="0">
                <a:latin typeface="Latha" panose="020B0604020202020204" pitchFamily="34" charset="0"/>
                <a:cs typeface="Latha" panose="020B0604020202020204" pitchFamily="34" charset="0"/>
              </a:rPr>
              <a:t>இந்திய</a:t>
            </a:r>
            <a:r>
              <a:rPr lang="en-US" dirty="0" smtClean="0">
                <a:latin typeface="Latha" panose="020B0604020202020204" pitchFamily="34" charset="0"/>
                <a:cs typeface="Latha" panose="020B0604020202020204" pitchFamily="34" charset="0"/>
              </a:rPr>
              <a:t> </a:t>
            </a:r>
            <a:r>
              <a:rPr lang="ta-IN" dirty="0" smtClean="0"/>
              <a:t>மொழிக் </a:t>
            </a:r>
            <a:r>
              <a:rPr lang="ta-IN" dirty="0"/>
              <a:t>குடும்பங்கள்</a:t>
            </a:r>
            <a:endParaRPr lang="en-US" dirty="0"/>
          </a:p>
        </p:txBody>
      </p:sp>
      <p:sp>
        <p:nvSpPr>
          <p:cNvPr id="3" name="Content Placeholder 2"/>
          <p:cNvSpPr>
            <a:spLocks noGrp="1"/>
          </p:cNvSpPr>
          <p:nvPr>
            <p:ph sz="quarter" idx="13"/>
          </p:nvPr>
        </p:nvSpPr>
        <p:spPr>
          <a:xfrm>
            <a:off x="506506" y="1151965"/>
            <a:ext cx="10394707" cy="3311189"/>
          </a:xfrm>
        </p:spPr>
        <p:txBody>
          <a:bodyPr/>
          <a:lstStyle/>
          <a:p>
            <a:r>
              <a:rPr lang="ta-IN" dirty="0"/>
              <a:t>இந்தியாவின் நான்கு மொழிக் </a:t>
            </a:r>
            <a:r>
              <a:rPr lang="ta-IN" dirty="0" smtClean="0"/>
              <a:t>குடும்பங்கள்</a:t>
            </a:r>
            <a:endParaRPr lang="ta-IN" dirty="0"/>
          </a:p>
          <a:p>
            <a:r>
              <a:rPr lang="ta-IN" dirty="0"/>
              <a:t>தமிழ் மொழிக் குடும்பம்</a:t>
            </a:r>
          </a:p>
          <a:p>
            <a:r>
              <a:rPr lang="ta-IN" dirty="0"/>
              <a:t>இந்திய-ஐரோப்பிய மொழிகள்‎</a:t>
            </a:r>
          </a:p>
          <a:p>
            <a:r>
              <a:rPr lang="ta-IN" dirty="0"/>
              <a:t>திபெத்திய-பர்மிய மொழிகள்</a:t>
            </a:r>
          </a:p>
          <a:p>
            <a:r>
              <a:rPr lang="ta-IN" dirty="0"/>
              <a:t>இந்திய-ஆரிய மொழிகள்</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6" y="3023906"/>
            <a:ext cx="6887754" cy="2461224"/>
          </a:xfrm>
          <a:prstGeom prst="rect">
            <a:avLst/>
          </a:prstGeom>
        </p:spPr>
      </p:pic>
    </p:spTree>
    <p:extLst>
      <p:ext uri="{BB962C8B-B14F-4D97-AF65-F5344CB8AC3E}">
        <p14:creationId xmlns:p14="http://schemas.microsoft.com/office/powerpoint/2010/main" val="3897714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16994"/>
            <a:ext cx="7723093" cy="554815"/>
          </a:xfrm>
        </p:spPr>
        <p:txBody>
          <a:bodyPr>
            <a:normAutofit/>
          </a:bodyPr>
          <a:lstStyle/>
          <a:p>
            <a:pPr algn="ctr"/>
            <a:r>
              <a:rPr lang="ta-IN" sz="2800" b="1" dirty="0">
                <a:solidFill>
                  <a:srgbClr val="FF0000"/>
                </a:solidFill>
                <a:latin typeface="Latha" panose="020B0604020202020204" pitchFamily="34" charset="0"/>
                <a:cs typeface="Latha" panose="020B0604020202020204" pitchFamily="34" charset="0"/>
              </a:rPr>
              <a:t>உலக </a:t>
            </a:r>
            <a:r>
              <a:rPr lang="ta-IN" sz="2800" b="1" dirty="0" smtClean="0">
                <a:solidFill>
                  <a:srgbClr val="FF0000"/>
                </a:solidFill>
                <a:latin typeface="Latha" panose="020B0604020202020204" pitchFamily="34" charset="0"/>
                <a:cs typeface="Latha" panose="020B0604020202020204" pitchFamily="34" charset="0"/>
              </a:rPr>
              <a:t>முதன்மொழி</a:t>
            </a:r>
            <a:endParaRPr lang="en-US" sz="2800" b="1" dirty="0">
              <a:solidFill>
                <a:srgbClr val="FF0000"/>
              </a:solidFill>
              <a:latin typeface="Latha" panose="020B0604020202020204" pitchFamily="34" charset="0"/>
              <a:cs typeface="Latha" panose="020B0604020202020204" pitchFamily="34" charset="0"/>
            </a:endParaRPr>
          </a:p>
        </p:txBody>
      </p:sp>
      <p:sp>
        <p:nvSpPr>
          <p:cNvPr id="4" name="Rectangle 3"/>
          <p:cNvSpPr/>
          <p:nvPr/>
        </p:nvSpPr>
        <p:spPr>
          <a:xfrm>
            <a:off x="271182" y="771809"/>
            <a:ext cx="11183470" cy="213520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a-IN" dirty="0" smtClean="0">
                <a:solidFill>
                  <a:srgbClr val="444444"/>
                </a:solidFill>
                <a:latin typeface="Latha" panose="020B0604020202020204" pitchFamily="34" charset="0"/>
                <a:cs typeface="Latha" panose="020B0604020202020204" pitchFamily="34" charset="0"/>
              </a:rPr>
              <a:t>தமிழ் </a:t>
            </a:r>
            <a:r>
              <a:rPr lang="ta-IN" dirty="0">
                <a:solidFill>
                  <a:srgbClr val="444444"/>
                </a:solidFill>
                <a:latin typeface="Latha" panose="020B0604020202020204" pitchFamily="34" charset="0"/>
                <a:cs typeface="Latha" panose="020B0604020202020204" pitchFamily="34" charset="0"/>
              </a:rPr>
              <a:t>மொழி உலக முதன் மொழியாகும். </a:t>
            </a:r>
            <a:endParaRPr lang="en-US" dirty="0" smtClean="0">
              <a:solidFill>
                <a:srgbClr val="444444"/>
              </a:solidFill>
              <a:latin typeface="Latha" panose="020B0604020202020204" pitchFamily="34" charset="0"/>
              <a:cs typeface="Latha" panose="020B0604020202020204" pitchFamily="34" charset="0"/>
            </a:endParaRPr>
          </a:p>
          <a:p>
            <a:pPr marL="285750" indent="-285750" algn="just">
              <a:lnSpc>
                <a:spcPct val="150000"/>
              </a:lnSpc>
              <a:buFont typeface="Arial" panose="020B0604020202020204" pitchFamily="34" charset="0"/>
              <a:buChar char="•"/>
            </a:pPr>
            <a:r>
              <a:rPr lang="ta-IN" dirty="0" smtClean="0">
                <a:solidFill>
                  <a:srgbClr val="444444"/>
                </a:solidFill>
                <a:latin typeface="Latha" panose="020B0604020202020204" pitchFamily="34" charset="0"/>
                <a:cs typeface="Latha" panose="020B0604020202020204" pitchFamily="34" charset="0"/>
              </a:rPr>
              <a:t>உலகத்தின் </a:t>
            </a:r>
            <a:r>
              <a:rPr lang="ta-IN" dirty="0">
                <a:solidFill>
                  <a:srgbClr val="444444"/>
                </a:solidFill>
                <a:latin typeface="Latha" panose="020B0604020202020204" pitchFamily="34" charset="0"/>
                <a:cs typeface="Latha" panose="020B0604020202020204" pitchFamily="34" charset="0"/>
              </a:rPr>
              <a:t>முதல் தாய்மொழியாகும். </a:t>
            </a:r>
            <a:endParaRPr lang="en-US" dirty="0" smtClean="0">
              <a:solidFill>
                <a:srgbClr val="444444"/>
              </a:solidFill>
              <a:latin typeface="Latha" panose="020B0604020202020204" pitchFamily="34" charset="0"/>
              <a:cs typeface="Latha" panose="020B0604020202020204" pitchFamily="34" charset="0"/>
            </a:endParaRPr>
          </a:p>
          <a:p>
            <a:pPr marL="285750" indent="-285750" algn="just">
              <a:lnSpc>
                <a:spcPct val="150000"/>
              </a:lnSpc>
              <a:buFont typeface="Arial" panose="020B0604020202020204" pitchFamily="34" charset="0"/>
              <a:buChar char="•"/>
            </a:pPr>
            <a:r>
              <a:rPr lang="ta-IN" dirty="0" smtClean="0">
                <a:solidFill>
                  <a:srgbClr val="444444"/>
                </a:solidFill>
                <a:latin typeface="Latha" panose="020B0604020202020204" pitchFamily="34" charset="0"/>
                <a:cs typeface="Latha" panose="020B0604020202020204" pitchFamily="34" charset="0"/>
              </a:rPr>
              <a:t>உயர்தனிச் </a:t>
            </a:r>
            <a:r>
              <a:rPr lang="ta-IN" dirty="0">
                <a:solidFill>
                  <a:srgbClr val="444444"/>
                </a:solidFill>
                <a:latin typeface="Latha" panose="020B0604020202020204" pitchFamily="34" charset="0"/>
                <a:cs typeface="Latha" panose="020B0604020202020204" pitchFamily="34" charset="0"/>
              </a:rPr>
              <a:t>செம்மொழியாகும். </a:t>
            </a:r>
            <a:endParaRPr lang="en-US" dirty="0" smtClean="0">
              <a:solidFill>
                <a:srgbClr val="444444"/>
              </a:solidFill>
              <a:latin typeface="Latha" panose="020B0604020202020204" pitchFamily="34" charset="0"/>
              <a:cs typeface="Latha" panose="020B0604020202020204" pitchFamily="34" charset="0"/>
            </a:endParaRPr>
          </a:p>
          <a:p>
            <a:pPr marL="285750" indent="-285750" algn="just">
              <a:lnSpc>
                <a:spcPct val="150000"/>
              </a:lnSpc>
              <a:buFont typeface="Arial" panose="020B0604020202020204" pitchFamily="34" charset="0"/>
              <a:buChar char="•"/>
            </a:pPr>
            <a:r>
              <a:rPr lang="ta-IN" dirty="0" smtClean="0">
                <a:solidFill>
                  <a:srgbClr val="444444"/>
                </a:solidFill>
                <a:latin typeface="Latha" panose="020B0604020202020204" pitchFamily="34" charset="0"/>
                <a:cs typeface="Latha" panose="020B0604020202020204" pitchFamily="34" charset="0"/>
              </a:rPr>
              <a:t>வரலாற்றிற்கு </a:t>
            </a:r>
            <a:r>
              <a:rPr lang="ta-IN" dirty="0">
                <a:solidFill>
                  <a:srgbClr val="444444"/>
                </a:solidFill>
                <a:latin typeface="Latha" panose="020B0604020202020204" pitchFamily="34" charset="0"/>
                <a:cs typeface="Latha" panose="020B0604020202020204" pitchFamily="34" charset="0"/>
              </a:rPr>
              <a:t>எட்டாத முதுபழந் </a:t>
            </a:r>
            <a:r>
              <a:rPr lang="ta-IN" dirty="0" smtClean="0">
                <a:solidFill>
                  <a:srgbClr val="444444"/>
                </a:solidFill>
                <a:latin typeface="Latha" panose="020B0604020202020204" pitchFamily="34" charset="0"/>
                <a:cs typeface="Latha" panose="020B0604020202020204" pitchFamily="34" charset="0"/>
              </a:rPr>
              <a:t>தொன்மொழியாகும்.</a:t>
            </a:r>
            <a:r>
              <a:rPr lang="en-US" dirty="0" smtClean="0">
                <a:solidFill>
                  <a:srgbClr val="444444"/>
                </a:solidFill>
                <a:latin typeface="Latha" panose="020B0604020202020204" pitchFamily="34" charset="0"/>
                <a:cs typeface="Latha" panose="020B0604020202020204" pitchFamily="34" charset="0"/>
              </a:rPr>
              <a:t> </a:t>
            </a:r>
          </a:p>
          <a:p>
            <a:pPr algn="just">
              <a:lnSpc>
                <a:spcPct val="150000"/>
              </a:lnSpc>
            </a:pPr>
            <a:r>
              <a:rPr lang="ta-IN" dirty="0" smtClean="0">
                <a:solidFill>
                  <a:srgbClr val="444444"/>
                </a:solidFill>
                <a:latin typeface="Latha" panose="020B0604020202020204" pitchFamily="34" charset="0"/>
                <a:cs typeface="Latha" panose="020B0604020202020204" pitchFamily="34" charset="0"/>
              </a:rPr>
              <a:t>தமிழை </a:t>
            </a:r>
            <a:r>
              <a:rPr lang="ta-IN" dirty="0">
                <a:solidFill>
                  <a:srgbClr val="444444"/>
                </a:solidFill>
                <a:latin typeface="Latha" panose="020B0604020202020204" pitchFamily="34" charset="0"/>
                <a:cs typeface="Latha" panose="020B0604020202020204" pitchFamily="34" charset="0"/>
              </a:rPr>
              <a:t>உலகத்து இருளை அகற்றும் சுடராகச் சொல்லும் பழம்பாடல்</a:t>
            </a:r>
            <a:r>
              <a:rPr lang="ta-IN" dirty="0" smtClean="0">
                <a:solidFill>
                  <a:srgbClr val="444444"/>
                </a:solidFill>
                <a:latin typeface="Latha" panose="020B0604020202020204" pitchFamily="34" charset="0"/>
                <a:cs typeface="Latha" panose="020B0604020202020204" pitchFamily="34" charset="0"/>
              </a:rPr>
              <a:t>.</a:t>
            </a:r>
            <a:endParaRPr lang="en-US" dirty="0">
              <a:latin typeface="Latha" panose="020B0604020202020204" pitchFamily="34" charset="0"/>
              <a:cs typeface="Latha" panose="020B0604020202020204" pitchFamily="34" charset="0"/>
            </a:endParaRPr>
          </a:p>
        </p:txBody>
      </p:sp>
      <p:sp>
        <p:nvSpPr>
          <p:cNvPr id="5" name="Rectangle 4"/>
          <p:cNvSpPr/>
          <p:nvPr/>
        </p:nvSpPr>
        <p:spPr>
          <a:xfrm>
            <a:off x="2324100" y="3081867"/>
            <a:ext cx="6759388" cy="1200329"/>
          </a:xfrm>
          <a:prstGeom prst="rect">
            <a:avLst/>
          </a:prstGeom>
        </p:spPr>
        <p:txBody>
          <a:bodyPr wrap="square">
            <a:spAutoFit/>
          </a:bodyPr>
          <a:lstStyle/>
          <a:p>
            <a:r>
              <a:rPr lang="ta-IN" dirty="0">
                <a:solidFill>
                  <a:srgbClr val="444444"/>
                </a:solidFill>
                <a:latin typeface="PT Sans"/>
              </a:rPr>
              <a:t>ஓங்க லிடைவந் துயர்ந்தோர் தொழவிளங்கி</a:t>
            </a:r>
            <a:r>
              <a:rPr lang="ta-IN" dirty="0"/>
              <a:t/>
            </a:r>
            <a:br>
              <a:rPr lang="ta-IN" dirty="0"/>
            </a:br>
            <a:r>
              <a:rPr lang="ta-IN" dirty="0">
                <a:solidFill>
                  <a:srgbClr val="444444"/>
                </a:solidFill>
                <a:latin typeface="PT Sans"/>
              </a:rPr>
              <a:t>ஏங்கொலிநீர் ஞாலத் திருளகற்றும் &amp; ஆங்கவற்றுள்</a:t>
            </a:r>
            <a:r>
              <a:rPr lang="ta-IN" dirty="0"/>
              <a:t/>
            </a:r>
            <a:br>
              <a:rPr lang="ta-IN" dirty="0"/>
            </a:br>
            <a:r>
              <a:rPr lang="ta-IN" dirty="0">
                <a:solidFill>
                  <a:srgbClr val="444444"/>
                </a:solidFill>
                <a:latin typeface="PT Sans"/>
              </a:rPr>
              <a:t>மின்னேர் தனியாழி வெங்கதிரொன் றேனையது</a:t>
            </a:r>
            <a:r>
              <a:rPr lang="ta-IN" dirty="0"/>
              <a:t/>
            </a:r>
            <a:br>
              <a:rPr lang="ta-IN" dirty="0"/>
            </a:br>
            <a:r>
              <a:rPr lang="ta-IN" dirty="0">
                <a:solidFill>
                  <a:srgbClr val="444444"/>
                </a:solidFill>
                <a:latin typeface="PT Sans"/>
              </a:rPr>
              <a:t>தன்னே ரிலாத தமிழ்.</a:t>
            </a:r>
            <a:endParaRPr lang="en-US" dirty="0"/>
          </a:p>
        </p:txBody>
      </p:sp>
      <p:sp>
        <p:nvSpPr>
          <p:cNvPr id="6" name="Rectangle 5"/>
          <p:cNvSpPr/>
          <p:nvPr/>
        </p:nvSpPr>
        <p:spPr>
          <a:xfrm>
            <a:off x="271182" y="4282196"/>
            <a:ext cx="10089776" cy="369332"/>
          </a:xfrm>
          <a:prstGeom prst="rect">
            <a:avLst/>
          </a:prstGeom>
        </p:spPr>
        <p:txBody>
          <a:bodyPr wrap="square">
            <a:spAutoFit/>
          </a:bodyPr>
          <a:lstStyle/>
          <a:p>
            <a:r>
              <a:rPr lang="ta-IN" dirty="0">
                <a:solidFill>
                  <a:srgbClr val="444444"/>
                </a:solidFill>
                <a:latin typeface="PT Sans"/>
              </a:rPr>
              <a:t>(தண்டியலங்கார உரையில் மேற்கோளாகக் காட்டப்பட்டுள்ள பழம்பாடல்)</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5764"/>
            <a:ext cx="11725835" cy="1843237"/>
          </a:xfrm>
          <a:prstGeom prst="rect">
            <a:avLst/>
          </a:prstGeom>
        </p:spPr>
      </p:pic>
    </p:spTree>
    <p:extLst>
      <p:ext uri="{BB962C8B-B14F-4D97-AF65-F5344CB8AC3E}">
        <p14:creationId xmlns:p14="http://schemas.microsoft.com/office/powerpoint/2010/main" val="2443338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78224" y="216667"/>
            <a:ext cx="10394707" cy="2652040"/>
          </a:xfrm>
        </p:spPr>
        <p:txBody>
          <a:bodyPr>
            <a:normAutofit fontScale="85000" lnSpcReduction="10000"/>
          </a:bodyPr>
          <a:lstStyle/>
          <a:p>
            <a:pPr algn="just"/>
            <a:r>
              <a:rPr lang="ta-IN" dirty="0"/>
              <a:t>எட்டாம் நூற்றாண்டினதாகச் சொல்லப்படும் புறப்பொரும் வெண்பா மாலையின் ஆசிரியராகிய ஐயனாரிதனர், குறிஞ்சியும் முல்லையுங் கலந்த பாலை நிலத்து மறவர் குடியின் பழைமையைக் குறிக்கும் இடத்து</a:t>
            </a:r>
            <a:r>
              <a:rPr lang="ta-IN" dirty="0" smtClean="0"/>
              <a:t>,</a:t>
            </a:r>
            <a:endParaRPr lang="en-US" dirty="0" smtClean="0"/>
          </a:p>
          <a:p>
            <a:pPr marL="0" indent="0">
              <a:buNone/>
            </a:pPr>
            <a:r>
              <a:rPr lang="ta-IN" sz="100" dirty="0"/>
              <a:t/>
            </a:r>
            <a:br>
              <a:rPr lang="ta-IN" sz="100" dirty="0"/>
            </a:br>
            <a:r>
              <a:rPr lang="en-US" dirty="0" smtClean="0"/>
              <a:t>	</a:t>
            </a:r>
            <a:r>
              <a:rPr lang="ta-IN" dirty="0" smtClean="0"/>
              <a:t>பொய்யகல </a:t>
            </a:r>
            <a:r>
              <a:rPr lang="ta-IN" dirty="0"/>
              <a:t>நாளும் புகழ்விளைத்த லென்வியப்பாம்</a:t>
            </a:r>
            <a:br>
              <a:rPr lang="ta-IN" dirty="0"/>
            </a:br>
            <a:r>
              <a:rPr lang="en-US" dirty="0" smtClean="0"/>
              <a:t>	</a:t>
            </a:r>
            <a:r>
              <a:rPr lang="ta-IN" dirty="0" smtClean="0"/>
              <a:t>வையகம் </a:t>
            </a:r>
            <a:r>
              <a:rPr lang="ta-IN" dirty="0"/>
              <a:t>போர்த்த வயங்கொலிநீர் – கையகலக்</a:t>
            </a:r>
            <a:br>
              <a:rPr lang="ta-IN" dirty="0"/>
            </a:br>
            <a:r>
              <a:rPr lang="en-US" dirty="0" smtClean="0"/>
              <a:t>	</a:t>
            </a:r>
            <a:r>
              <a:rPr lang="ta-IN" dirty="0" smtClean="0"/>
              <a:t>கற்றோன்றி </a:t>
            </a:r>
            <a:r>
              <a:rPr lang="ta-IN" dirty="0"/>
              <a:t>மண்டோன்றாக் காலத்தே வாளடு</a:t>
            </a:r>
            <a:br>
              <a:rPr lang="ta-IN" dirty="0"/>
            </a:br>
            <a:r>
              <a:rPr lang="en-US" dirty="0" smtClean="0"/>
              <a:t>	</a:t>
            </a:r>
            <a:r>
              <a:rPr lang="ta-IN" dirty="0" smtClean="0"/>
              <a:t>முற்றோன்றி </a:t>
            </a:r>
            <a:r>
              <a:rPr lang="ta-IN" dirty="0"/>
              <a:t>மூத்த குடி. </a:t>
            </a:r>
            <a:endParaRPr lang="en-US" dirty="0" smtClean="0"/>
          </a:p>
          <a:p>
            <a:pPr marL="0" indent="0">
              <a:buNone/>
            </a:pPr>
            <a:r>
              <a:rPr lang="ta-IN" dirty="0" smtClean="0"/>
              <a:t>என்று </a:t>
            </a:r>
            <a:r>
              <a:rPr lang="ta-IN" dirty="0"/>
              <a:t>கூறியிருப்பது கவனிக்கத்தக்கது. </a:t>
            </a:r>
            <a:endParaRPr lang="en-US" dirty="0"/>
          </a:p>
        </p:txBody>
      </p:sp>
      <p:sp>
        <p:nvSpPr>
          <p:cNvPr id="4" name="Rectangle 3"/>
          <p:cNvSpPr/>
          <p:nvPr/>
        </p:nvSpPr>
        <p:spPr>
          <a:xfrm>
            <a:off x="-1" y="3133409"/>
            <a:ext cx="11869271" cy="2277547"/>
          </a:xfrm>
          <a:prstGeom prst="rect">
            <a:avLst/>
          </a:prstGeom>
        </p:spPr>
        <p:txBody>
          <a:bodyPr wrap="square">
            <a:spAutoFit/>
          </a:bodyPr>
          <a:lstStyle/>
          <a:p>
            <a:pPr marL="285750" indent="-285750">
              <a:buFont typeface="Arial" panose="020B0604020202020204" pitchFamily="34" charset="0"/>
              <a:buChar char="•"/>
            </a:pPr>
            <a:r>
              <a:rPr lang="ta-IN" dirty="0">
                <a:latin typeface="PT Sans"/>
              </a:rPr>
              <a:t>முத்தமிழ்த் துறைபோகி முற்றத் துறந்து, மூவேந்தரையும் முத்தமிழ் நாட்டையும் ஒப்பப் புகழ்ந்த சேர முனிவர் இளங்கோவடிகள், </a:t>
            </a:r>
            <a:r>
              <a:rPr lang="ta-IN" dirty="0" smtClean="0">
                <a:latin typeface="PT Sans"/>
              </a:rPr>
              <a:t>2ஆம் </a:t>
            </a:r>
            <a:r>
              <a:rPr lang="ta-IN" dirty="0">
                <a:latin typeface="PT Sans"/>
              </a:rPr>
              <a:t>நூற்றாண்டில் இயற்றிய சிலப்பதிகாரத்துள்</a:t>
            </a:r>
            <a:r>
              <a:rPr lang="ta-IN" dirty="0"/>
              <a:t/>
            </a:r>
            <a:br>
              <a:rPr lang="ta-IN" dirty="0"/>
            </a:br>
            <a:endParaRPr lang="en-US" sz="400" dirty="0" smtClean="0"/>
          </a:p>
          <a:p>
            <a:r>
              <a:rPr lang="en-US" dirty="0" smtClean="0"/>
              <a:t>	</a:t>
            </a:r>
            <a:r>
              <a:rPr lang="ta-IN" dirty="0" smtClean="0">
                <a:latin typeface="PT Sans"/>
              </a:rPr>
              <a:t>பஃறுளி </a:t>
            </a:r>
            <a:r>
              <a:rPr lang="ta-IN" dirty="0">
                <a:latin typeface="PT Sans"/>
              </a:rPr>
              <a:t>யாற்றுடன் பன்மைலை யடுக்கத்துக்</a:t>
            </a:r>
            <a:r>
              <a:rPr lang="ta-IN" dirty="0"/>
              <a:t/>
            </a:r>
            <a:br>
              <a:rPr lang="ta-IN" dirty="0"/>
            </a:br>
            <a:r>
              <a:rPr lang="en-US" dirty="0" smtClean="0"/>
              <a:t>	</a:t>
            </a:r>
            <a:r>
              <a:rPr lang="ta-IN" dirty="0" smtClean="0">
                <a:latin typeface="PT Sans"/>
              </a:rPr>
              <a:t>குமரிக் </a:t>
            </a:r>
            <a:r>
              <a:rPr lang="ta-IN" dirty="0">
                <a:latin typeface="PT Sans"/>
              </a:rPr>
              <a:t>கோடுங் கொடுங்கடல் கொள்ள</a:t>
            </a:r>
            <a:r>
              <a:rPr lang="ta-IN" dirty="0"/>
              <a:t/>
            </a:r>
            <a:br>
              <a:rPr lang="ta-IN" dirty="0"/>
            </a:br>
            <a:r>
              <a:rPr lang="en-US" dirty="0" smtClean="0"/>
              <a:t>	</a:t>
            </a:r>
            <a:r>
              <a:rPr lang="ta-IN" dirty="0" smtClean="0">
                <a:latin typeface="PT Sans"/>
              </a:rPr>
              <a:t>வடதிசைக் </a:t>
            </a:r>
            <a:r>
              <a:rPr lang="ta-IN" dirty="0">
                <a:latin typeface="PT Sans"/>
              </a:rPr>
              <a:t>கங்கையும் இமயமும் கொண்டு</a:t>
            </a:r>
            <a:r>
              <a:rPr lang="ta-IN" dirty="0"/>
              <a:t/>
            </a:r>
            <a:br>
              <a:rPr lang="ta-IN" dirty="0"/>
            </a:br>
            <a:r>
              <a:rPr lang="en-US" dirty="0" smtClean="0"/>
              <a:t>	</a:t>
            </a:r>
            <a:r>
              <a:rPr lang="ta-IN" dirty="0" smtClean="0">
                <a:latin typeface="PT Sans"/>
              </a:rPr>
              <a:t>தென்றிசை </a:t>
            </a:r>
            <a:r>
              <a:rPr lang="ta-IN" dirty="0">
                <a:latin typeface="PT Sans"/>
              </a:rPr>
              <a:t>யாண்ட தென்னவன் </a:t>
            </a:r>
            <a:r>
              <a:rPr lang="ta-IN" dirty="0" smtClean="0">
                <a:latin typeface="PT Sans"/>
              </a:rPr>
              <a:t>வாழி.</a:t>
            </a:r>
            <a:endParaRPr lang="en-US" dirty="0" smtClean="0">
              <a:latin typeface="PT Sans"/>
            </a:endParaRPr>
          </a:p>
          <a:p>
            <a:endParaRPr lang="en-US" sz="1050" dirty="0" smtClean="0"/>
          </a:p>
          <a:p>
            <a:pPr marL="285750" indent="-285750">
              <a:buFont typeface="Arial" panose="020B0604020202020204" pitchFamily="34" charset="0"/>
              <a:buChar char="•"/>
            </a:pPr>
            <a:r>
              <a:rPr lang="ta-IN" dirty="0" smtClean="0">
                <a:latin typeface="PT Sans"/>
              </a:rPr>
              <a:t>குமரிக்கண்டமே </a:t>
            </a:r>
            <a:r>
              <a:rPr lang="ta-IN" dirty="0">
                <a:latin typeface="PT Sans"/>
              </a:rPr>
              <a:t>தமிழின் பிறந்தகம் என்பதும் தமிழின் </a:t>
            </a:r>
            <a:r>
              <a:rPr lang="ta-IN" dirty="0" smtClean="0">
                <a:latin typeface="PT Sans"/>
              </a:rPr>
              <a:t>தொன்மையும் விளக்குகின்றது</a:t>
            </a:r>
            <a:r>
              <a:rPr lang="ta-IN" dirty="0">
                <a:latin typeface="PT Sans"/>
              </a:rPr>
              <a:t>.</a:t>
            </a:r>
            <a:endParaRPr lang="en-US" dirty="0"/>
          </a:p>
        </p:txBody>
      </p:sp>
    </p:spTree>
    <p:extLst>
      <p:ext uri="{BB962C8B-B14F-4D97-AF65-F5344CB8AC3E}">
        <p14:creationId xmlns:p14="http://schemas.microsoft.com/office/powerpoint/2010/main" val="1834821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072" y="268941"/>
            <a:ext cx="6526306" cy="878541"/>
          </a:xfrm>
        </p:spPr>
        <p:txBody>
          <a:bodyPr>
            <a:normAutofit/>
          </a:bodyPr>
          <a:lstStyle/>
          <a:p>
            <a:r>
              <a:rPr lang="ta-IN" sz="4400" b="1" dirty="0" smtClean="0">
                <a:latin typeface="Latha" panose="020B0604020202020204" pitchFamily="34" charset="0"/>
                <a:cs typeface="Latha" panose="020B0604020202020204" pitchFamily="34" charset="0"/>
              </a:rPr>
              <a:t>தமி</a:t>
            </a:r>
            <a:r>
              <a:rPr lang="en-US" sz="4400" b="1" dirty="0" err="1" smtClean="0">
                <a:latin typeface="Latha" panose="020B0604020202020204" pitchFamily="34" charset="0"/>
                <a:cs typeface="Latha" panose="020B0604020202020204" pitchFamily="34" charset="0"/>
              </a:rPr>
              <a:t>ழின்</a:t>
            </a:r>
            <a:r>
              <a:rPr lang="en-US" sz="4400" b="1" dirty="0" smtClean="0">
                <a:latin typeface="Latha" panose="020B0604020202020204" pitchFamily="34" charset="0"/>
                <a:cs typeface="Latha" panose="020B0604020202020204" pitchFamily="34" charset="0"/>
              </a:rPr>
              <a:t> </a:t>
            </a:r>
            <a:r>
              <a:rPr lang="en-US" sz="4400" b="1" dirty="0" err="1" smtClean="0">
                <a:latin typeface="Latha" panose="020B0604020202020204" pitchFamily="34" charset="0"/>
                <a:cs typeface="Latha" panose="020B0604020202020204" pitchFamily="34" charset="0"/>
              </a:rPr>
              <a:t>தொன்மை</a:t>
            </a:r>
            <a:endParaRPr lang="en-US" sz="4400" dirty="0">
              <a:latin typeface="Latha" panose="020B0604020202020204" pitchFamily="34" charset="0"/>
              <a:cs typeface="Latha" panose="020B0604020202020204" pitchFamily="34" charset="0"/>
            </a:endParaRPr>
          </a:p>
        </p:txBody>
      </p:sp>
      <p:sp>
        <p:nvSpPr>
          <p:cNvPr id="3" name="Content Placeholder 2"/>
          <p:cNvSpPr>
            <a:spLocks noGrp="1"/>
          </p:cNvSpPr>
          <p:nvPr>
            <p:ph sz="quarter" idx="13"/>
          </p:nvPr>
        </p:nvSpPr>
        <p:spPr>
          <a:xfrm>
            <a:off x="165846" y="1147482"/>
            <a:ext cx="10394707" cy="4368898"/>
          </a:xfrm>
        </p:spPr>
        <p:txBody>
          <a:bodyPr>
            <a:normAutofit fontScale="85000" lnSpcReduction="10000"/>
          </a:bodyPr>
          <a:lstStyle/>
          <a:p>
            <a:pPr algn="just">
              <a:lnSpc>
                <a:spcPct val="160000"/>
              </a:lnSpc>
            </a:pPr>
            <a:r>
              <a:rPr lang="ta-IN" dirty="0" smtClean="0"/>
              <a:t>இந்தியாவில்</a:t>
            </a:r>
            <a:r>
              <a:rPr lang="ta-IN" dirty="0"/>
              <a:t> </a:t>
            </a:r>
            <a:r>
              <a:rPr lang="ta-IN" dirty="0">
                <a:solidFill>
                  <a:srgbClr val="0070C0"/>
                </a:solidFill>
              </a:rPr>
              <a:t>ஆரியம் சார்ந்த பண்பாட்டிற்கு</a:t>
            </a:r>
            <a:r>
              <a:rPr lang="ta-IN" dirty="0"/>
              <a:t> வடமொழி எப்படி விளங்கியதோ அதைப் போலவே </a:t>
            </a:r>
            <a:r>
              <a:rPr lang="ta-IN" dirty="0">
                <a:solidFill>
                  <a:srgbClr val="0070C0"/>
                </a:solidFill>
              </a:rPr>
              <a:t>திராவிடம் சார்ந்த பண்பாட்டிற்கு</a:t>
            </a:r>
            <a:r>
              <a:rPr lang="ta-IN" dirty="0"/>
              <a:t> திராவிட மொழிகளில் முதலாவதான தமிழ் 6000 ஆண்டுகள் மேற்பட்ட இலக்கியப் பழமை வாய்ந்தது. </a:t>
            </a:r>
            <a:endParaRPr lang="en-US" dirty="0" smtClean="0"/>
          </a:p>
          <a:p>
            <a:pPr algn="just">
              <a:lnSpc>
                <a:spcPct val="160000"/>
              </a:lnSpc>
            </a:pPr>
            <a:r>
              <a:rPr lang="ta-IN" dirty="0" smtClean="0"/>
              <a:t>ஐரோப்பிய </a:t>
            </a:r>
            <a:r>
              <a:rPr lang="ta-IN" dirty="0"/>
              <a:t>நாகரீகத்தை அறிந்து கொள்ள கிரேக்கம், இலத்தீன் மொழிகள் போல் தற்போதைய இந்திய வரலாற்றை அன்றைய சேர, சோழ ,</a:t>
            </a:r>
            <a:r>
              <a:rPr lang="ta-IN" dirty="0" smtClean="0"/>
              <a:t>பாண்டியர்கள் </a:t>
            </a:r>
            <a:r>
              <a:rPr lang="ta-IN" dirty="0"/>
              <a:t>போன்ற வரலாற்றை அறிய </a:t>
            </a:r>
            <a:r>
              <a:rPr lang="ta-IN" dirty="0" smtClean="0"/>
              <a:t>தமிழ்</a:t>
            </a:r>
            <a:r>
              <a:rPr lang="en-US" dirty="0" smtClean="0"/>
              <a:t> </a:t>
            </a:r>
            <a:r>
              <a:rPr lang="ta-IN" dirty="0" smtClean="0"/>
              <a:t>மொழி </a:t>
            </a:r>
            <a:r>
              <a:rPr lang="ta-IN" dirty="0"/>
              <a:t>தேவையாக உள்ளது.</a:t>
            </a:r>
            <a:endParaRPr lang="en-US" dirty="0"/>
          </a:p>
          <a:p>
            <a:pPr algn="just">
              <a:lnSpc>
                <a:spcPct val="160000"/>
              </a:lnSpc>
            </a:pPr>
            <a:r>
              <a:rPr lang="ta-IN" dirty="0" smtClean="0"/>
              <a:t> </a:t>
            </a:r>
            <a:r>
              <a:rPr lang="ta-IN" dirty="0"/>
              <a:t>தமிழின் செம்மொழித் தகுதிக்கு திருக்குறள் மற்றும் சங்க இலக்கிய நூல்களான எட்டுத்தொகை, பத்துப்பாட்டு, பதினெண் கீழ்க்கணக்கு நூல்கள், தொல்காப்பியம், சிலப்பதிகாரம், மணிமேகலை, முத்தொள்ளாயிரம், இறையனார் களவியல் போன்ற பல நூல்கள் உள்ளன</a:t>
            </a:r>
            <a:r>
              <a:rPr lang="ta-IN" dirty="0" smtClean="0"/>
              <a:t>.</a:t>
            </a:r>
            <a:endParaRPr lang="en-US" dirty="0"/>
          </a:p>
        </p:txBody>
      </p:sp>
    </p:spTree>
    <p:extLst>
      <p:ext uri="{BB962C8B-B14F-4D97-AF65-F5344CB8AC3E}">
        <p14:creationId xmlns:p14="http://schemas.microsoft.com/office/powerpoint/2010/main" val="181128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600" y="0"/>
            <a:ext cx="6929437" cy="600075"/>
          </a:xfrm>
        </p:spPr>
        <p:txBody>
          <a:bodyPr>
            <a:noAutofit/>
          </a:bodyPr>
          <a:lstStyle/>
          <a:p>
            <a:pPr algn="ctr"/>
            <a:r>
              <a:rPr lang="ta-IN" sz="2800" dirty="0"/>
              <a:t>தமிழின் தொன்மை</a:t>
            </a:r>
            <a:endParaRPr lang="en-US" sz="2800" dirty="0"/>
          </a:p>
        </p:txBody>
      </p:sp>
      <p:pic>
        <p:nvPicPr>
          <p:cNvPr id="4" name="தமிழின் பெருமை..!! ( Proud to be a Tamizhan)">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71450" y="520446"/>
            <a:ext cx="11501438" cy="5323142"/>
          </a:xfrm>
        </p:spPr>
      </p:pic>
    </p:spTree>
    <p:extLst>
      <p:ext uri="{BB962C8B-B14F-4D97-AF65-F5344CB8AC3E}">
        <p14:creationId xmlns:p14="http://schemas.microsoft.com/office/powerpoint/2010/main" val="2291665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978</TotalTime>
  <Words>1270</Words>
  <Application>Microsoft Office PowerPoint</Application>
  <PresentationFormat>Custom</PresentationFormat>
  <Paragraphs>344</Paragraphs>
  <Slides>43</Slides>
  <Notes>5</Notes>
  <HiddenSlides>0</HiddenSlides>
  <MMClips>8</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Main Event</vt:lpstr>
      <vt:lpstr>தமிழ்ச் செம்மொழி வரலாறு </vt:lpstr>
      <vt:lpstr>மொழி </vt:lpstr>
      <vt:lpstr>மொழித் தோற்றம்</vt:lpstr>
      <vt:lpstr>உலகச் செம்மொழிகள்</vt:lpstr>
      <vt:lpstr>இந்திய மொழிக் குடும்பங்கள்</vt:lpstr>
      <vt:lpstr>உலக முதன்மொழி</vt:lpstr>
      <vt:lpstr>PowerPoint Presentation</vt:lpstr>
      <vt:lpstr>தமிழின் தொன்மை</vt:lpstr>
      <vt:lpstr>தமிழின் தொன்மை</vt:lpstr>
      <vt:lpstr>தமிழின் தொன்மை</vt:lpstr>
      <vt:lpstr>கல்வெட்டுகள், செப்பேடுகள் </vt:lpstr>
      <vt:lpstr>செம்மொழித் தகுதிகள்</vt:lpstr>
      <vt:lpstr>இந்தியாவில் செம்மொழிக்கான தகுதி</vt:lpstr>
      <vt:lpstr>செம்மொழித் தமிழ்</vt:lpstr>
      <vt:lpstr>தமிழின் செம்மொழித் தன்மையை உலகிற்கு உணர்த்தியவர் </vt:lpstr>
      <vt:lpstr>செவ்வியல் நூல்கள் - 41</vt:lpstr>
      <vt:lpstr>உலகத் தமிழ் மாநாடுகள் </vt:lpstr>
      <vt:lpstr>PowerPoint Presentation</vt:lpstr>
      <vt:lpstr>PowerPoint Presentation</vt:lpstr>
      <vt:lpstr>உலகத் தமிழ்ச் செம்மொழி மாநாடு - 2010</vt:lpstr>
      <vt:lpstr>மாநாட்டு குழுக்கள்</vt:lpstr>
      <vt:lpstr>உலகத் தமிழ் மாநாடுகள்</vt:lpstr>
      <vt:lpstr>தமிழ்ச் செம்மொழி அறிந்தேற்பு</vt:lpstr>
      <vt:lpstr>தமிழ்ச்சங்கங்கள்</vt:lpstr>
      <vt:lpstr>செம்மொழித் தமிழாய்வு மத்திய நிறுவனம்</vt:lpstr>
      <vt:lpstr>திட்டங்களும் செயற்பாடுகளும்</vt:lpstr>
      <vt:lpstr>பத்து முதன்மைத் திட்டப் பணிகள்</vt:lpstr>
      <vt:lpstr>PowerPoint Presentation</vt:lpstr>
      <vt:lpstr>உயர்நிலைக் குழு</vt:lpstr>
      <vt:lpstr>தலைவர்</vt:lpstr>
      <vt:lpstr>ஐம்பெருங்குழு</vt:lpstr>
      <vt:lpstr>எண்பேராயம்</vt:lpstr>
      <vt:lpstr>நூலகம்</vt:lpstr>
      <vt:lpstr>உதவித் தொகைகள்</vt:lpstr>
      <vt:lpstr>செம்மொழித் தமிழ் விருதுகள்</vt:lpstr>
      <vt:lpstr>PowerPoint Presentation</vt:lpstr>
      <vt:lpstr>வெளியீடுகள்</vt:lpstr>
      <vt:lpstr>இணையதளம்</vt:lpstr>
      <vt:lpstr>PowerPoint Presentation</vt:lpstr>
      <vt:lpstr>PowerPoint Presentation</vt:lpstr>
      <vt:lpstr>கணித்தமிழ் அறிஞர் ந. தெய்வசுந்தரம்</vt:lpstr>
      <vt:lpstr>ஆய்வுத் துணைமைகள்(Research Tools)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Mani</dc:creator>
  <cp:lastModifiedBy>Tamil</cp:lastModifiedBy>
  <cp:revision>79</cp:revision>
  <dcterms:created xsi:type="dcterms:W3CDTF">2019-02-04T15:05:50Z</dcterms:created>
  <dcterms:modified xsi:type="dcterms:W3CDTF">2019-03-03T07:10:31Z</dcterms:modified>
</cp:coreProperties>
</file>