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99" autoAdjust="0"/>
    <p:restoredTop sz="94660"/>
  </p:normalViewPr>
  <p:slideViewPr>
    <p:cSldViewPr>
      <p:cViewPr varScale="1">
        <p:scale>
          <a:sx n="68" d="100"/>
          <a:sy n="68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75E016-68C9-43F7-9E17-3E1E43BB396E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2867E9-4E23-4ACF-96C2-933842C5C8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a-IN" dirty="0"/>
              <a:t>திருமூலர் </a:t>
            </a:r>
            <a:r>
              <a:rPr lang="ta-IN" dirty="0" smtClean="0"/>
              <a:t>திருமந்திரம்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a-IN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இளமை </a:t>
            </a:r>
            <a:r>
              <a:rPr lang="ta-I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நிலையாமை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5500694" y="4429132"/>
            <a:ext cx="1428760" cy="142876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357158" y="428604"/>
            <a:ext cx="785818" cy="78581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00198"/>
          </a:xfrm>
        </p:spPr>
        <p:txBody>
          <a:bodyPr>
            <a:noAutofit/>
          </a:bodyPr>
          <a:lstStyle/>
          <a:p>
            <a:r>
              <a:rPr lang="ta-IN" sz="3200" b="1" u="sng" dirty="0" smtClean="0">
                <a:solidFill>
                  <a:schemeClr val="tx1"/>
                </a:solidFill>
              </a:rPr>
              <a:t>அறிந்தார்</a:t>
            </a:r>
            <a:r>
              <a:rPr lang="en-IN" sz="3200" b="1" u="sng" dirty="0" smtClean="0">
                <a:solidFill>
                  <a:schemeClr val="tx1"/>
                </a:solidFill>
              </a:rPr>
              <a:t> -</a:t>
            </a:r>
            <a:r>
              <a:rPr lang="ta-IN" sz="3200" b="1" u="sng" dirty="0" smtClean="0">
                <a:solidFill>
                  <a:schemeClr val="tx1"/>
                </a:solidFill>
              </a:rPr>
              <a:t>விண்ணகம்</a:t>
            </a:r>
            <a:r>
              <a:rPr lang="en-IN" sz="3200" b="1" u="sng" dirty="0" smtClean="0">
                <a:solidFill>
                  <a:schemeClr val="tx1"/>
                </a:solidFill>
              </a:rPr>
              <a:t>,</a:t>
            </a:r>
            <a:r>
              <a:rPr lang="ta-IN" sz="3200" b="1" u="sng" dirty="0" smtClean="0">
                <a:solidFill>
                  <a:schemeClr val="tx1"/>
                </a:solidFill>
              </a:rPr>
              <a:t>அறியாதார்</a:t>
            </a:r>
            <a:r>
              <a:rPr lang="en-IN" sz="3200" b="1" u="sng" dirty="0" smtClean="0">
                <a:solidFill>
                  <a:schemeClr val="tx1"/>
                </a:solidFill>
              </a:rPr>
              <a:t>-</a:t>
            </a:r>
            <a:r>
              <a:rPr lang="ta-IN" sz="3200" b="1" u="sng" dirty="0" smtClean="0">
                <a:solidFill>
                  <a:schemeClr val="tx1"/>
                </a:solidFill>
              </a:rPr>
              <a:t>வினையால் அழிதல்</a:t>
            </a:r>
            <a:r>
              <a:rPr lang="en-IN" sz="3200" b="1" u="sng" dirty="0" smtClean="0">
                <a:solidFill>
                  <a:schemeClr val="tx1"/>
                </a:solidFill>
              </a:rPr>
              <a:t>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857652"/>
          </a:xfrm>
        </p:spPr>
        <p:txBody>
          <a:bodyPr/>
          <a:lstStyle/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கண்ணதுங் காய்கதி ரோனும் உலகினை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உண்ணின் நளக்கின்ற தொன்றும் அறிகிலார்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விண்ணுறுவா ரையும் வினையுறு வாரையும்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எண்ணுறும் முப்பதில் ஈர்ந்தொழிந் தாரே</a:t>
            </a:r>
            <a:r>
              <a:rPr lang="en-IN" sz="2400" b="1" dirty="0" smtClean="0">
                <a:solidFill>
                  <a:srgbClr val="FF0000"/>
                </a:solidFill>
              </a:rPr>
              <a:t>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ta-IN" sz="3600" b="1" u="sng" dirty="0" smtClean="0">
                <a:solidFill>
                  <a:schemeClr val="tx1"/>
                </a:solidFill>
              </a:rPr>
              <a:t>கலைவழி இறைவனைக் காண்</a:t>
            </a:r>
            <a:r>
              <a:rPr lang="en-IN" sz="3600" b="1" u="sng" dirty="0" smtClean="0">
                <a:solidFill>
                  <a:schemeClr val="tx1"/>
                </a:solidFill>
              </a:rPr>
              <a:t>:</a:t>
            </a:r>
            <a:r>
              <a:rPr lang="en-US" sz="3600" b="1" u="sng" dirty="0" smtClean="0">
                <a:solidFill>
                  <a:schemeClr val="tx1"/>
                </a:solidFill>
              </a:rPr>
              <a:t/>
            </a:r>
            <a:br>
              <a:rPr lang="en-US" sz="3600" b="1" u="sng" dirty="0" smtClean="0">
                <a:solidFill>
                  <a:schemeClr val="tx1"/>
                </a:solidFill>
              </a:rPr>
            </a:b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ஒன்றிய ஈரெண் கலையும் உடனுறு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நின்றது கண்டும் நினைக்கிலர் நீசர்கள்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கன்றிய காலன் கருங்குழி வைத்தபின்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சென்றதில் வீழ்வர் திகைப்பொழி யாரே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ta-IN" dirty="0" smtClean="0"/>
              <a:t>          சிறப்பு வாய்ந்த பதினாறு கலைகளும் ஒன்றி நிற்பதைக் கண்ட பின்பும் கீழானவர்கள் கலை வழியாகச் சென்று மேலாக விளங்கும் இறைவனைச் சிந்திப்பது இல்லை</a:t>
            </a:r>
            <a:r>
              <a:rPr lang="en-IN" dirty="0" smtClean="0"/>
              <a:t>.</a:t>
            </a:r>
            <a:r>
              <a:rPr lang="ta-IN" dirty="0" smtClean="0"/>
              <a:t>சினம் கொண்ட காலனாக உள்ள உருத்திரன் மீண்டும் கருப்பையில் வைத்து மறுபிறவிப கொடுக்கும்போது அதில் போய் மீண்டும் பிறவியில் வீழ்வார்கள்</a:t>
            </a:r>
            <a:r>
              <a:rPr lang="en-IN" dirty="0" smtClean="0"/>
              <a:t>.</a:t>
            </a:r>
            <a:r>
              <a:rPr lang="ta-IN" dirty="0" smtClean="0"/>
              <a:t>இவர்கள் மன மயக்கம் ஒழியாதவர்களாய் இருக்கிறார்கள்</a:t>
            </a:r>
            <a:r>
              <a:rPr lang="en-IN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ta-IN" sz="4000" b="1" u="sng" dirty="0" smtClean="0">
                <a:solidFill>
                  <a:schemeClr val="tx1"/>
                </a:solidFill>
              </a:rPr>
              <a:t>துதிப்பாடலால் பாடுவோம்</a:t>
            </a:r>
            <a:r>
              <a:rPr lang="en-IN" sz="4000" b="1" u="sng" dirty="0" smtClean="0">
                <a:solidFill>
                  <a:schemeClr val="tx1"/>
                </a:solidFill>
              </a:rPr>
              <a:t>:</a:t>
            </a:r>
            <a:r>
              <a:rPr lang="en-US" b="1" u="sng" dirty="0" smtClean="0">
                <a:solidFill>
                  <a:schemeClr val="tx1"/>
                </a:solidFill>
              </a:rPr>
              <a:t/>
            </a:r>
            <a:br>
              <a:rPr lang="en-US" b="1" u="sng" dirty="0" smtClean="0">
                <a:solidFill>
                  <a:schemeClr val="tx1"/>
                </a:solidFill>
              </a:rPr>
            </a:b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எய்திய நாளில் இளமை கழியாமை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எய்திய நாழில் இசையினால் ஏத்துமின்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எய்திய நாளில் எறிவ தறியாமல்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எய்திய நாளில் இருந்துகண் டேனே</a:t>
            </a:r>
            <a:r>
              <a:rPr lang="en-IN" b="1" dirty="0" smtClean="0">
                <a:solidFill>
                  <a:srgbClr val="FF0000"/>
                </a:solidFill>
              </a:rPr>
              <a:t>.</a:t>
            </a:r>
            <a:endParaRPr lang="ta-I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dirty="0" smtClean="0"/>
              <a:t>              </a:t>
            </a:r>
          </a:p>
          <a:p>
            <a:pPr>
              <a:buNone/>
            </a:pPr>
            <a:r>
              <a:rPr lang="ta-IN" dirty="0" smtClean="0"/>
              <a:t>   மோன நிலையில் இருக்கும் இறைவனை அடையும் பிராசாத நெறியில் சென்று சந்திரமண்டலம் விளங்கிய காலத்தில்</a:t>
            </a:r>
            <a:r>
              <a:rPr lang="en-IN" dirty="0" smtClean="0"/>
              <a:t>,</a:t>
            </a:r>
            <a:r>
              <a:rPr lang="ta-IN" dirty="0" smtClean="0"/>
              <a:t>இளமை நீங்காதிருக்கும் போதே</a:t>
            </a:r>
            <a:r>
              <a:rPr lang="en-IN" dirty="0" smtClean="0"/>
              <a:t>,</a:t>
            </a:r>
            <a:r>
              <a:rPr lang="ta-IN" dirty="0" smtClean="0"/>
              <a:t>துதிப்பாடல்களால் சிவனைப் புகழ்ந்து பாடுங்கள்</a:t>
            </a:r>
            <a:r>
              <a:rPr lang="en-IN" dirty="0" smtClean="0"/>
              <a:t>.</a:t>
            </a:r>
            <a:r>
              <a:rPr lang="ta-IN" dirty="0" smtClean="0"/>
              <a:t>அவ்வாறு போற்றி</a:t>
            </a:r>
            <a:r>
              <a:rPr lang="en-IN" dirty="0" smtClean="0"/>
              <a:t>,</a:t>
            </a:r>
            <a:r>
              <a:rPr lang="ta-IN" dirty="0" smtClean="0"/>
              <a:t>பிராண இயக்கம் நடைபெறுவதை உணராமல்</a:t>
            </a:r>
            <a:r>
              <a:rPr lang="en-IN" dirty="0" smtClean="0"/>
              <a:t>,</a:t>
            </a:r>
            <a:r>
              <a:rPr lang="ta-IN" dirty="0" smtClean="0"/>
              <a:t>அப்போது தியானத்தில் மூழ்கியிருந்து உண்மையை உணர்ந்தேன்</a:t>
            </a:r>
            <a:r>
              <a:rPr lang="en-IN" dirty="0" smtClean="0"/>
              <a:t>. </a:t>
            </a:r>
            <a:r>
              <a:rPr lang="ta-IN" dirty="0" smtClean="0"/>
              <a:t>இளமையிலேயே இறைவனை ஏத்தி வழிபட்டுச் சித்தி பெற்றிட வேண்டும்</a:t>
            </a:r>
            <a:r>
              <a:rPr lang="en-IN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amini" pitchFamily="2" charset="0"/>
              </a:rPr>
              <a:t>g</a:t>
            </a:r>
            <a:r>
              <a:rPr lang="en-US" dirty="0" err="1" smtClean="0">
                <a:latin typeface="Bamini" pitchFamily="2" charset="0"/>
              </a:rPr>
              <a:t>h.mDuhjh</a:t>
            </a:r>
            <a:endParaRPr lang="en-US" dirty="0">
              <a:latin typeface="Bamini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29642" cy="785818"/>
          </a:xfrm>
        </p:spPr>
        <p:txBody>
          <a:bodyPr>
            <a:normAutofit fontScale="90000"/>
          </a:bodyPr>
          <a:lstStyle/>
          <a:p>
            <a:r>
              <a:rPr lang="en-IN" u="sng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ta-IN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உதயசூரியனும்இளங்கன்றும்</a:t>
            </a:r>
            <a:r>
              <a:rPr lang="en-IN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ta-IN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ta-IN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115328" cy="521497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ta-IN" sz="5100" b="1" dirty="0">
                <a:solidFill>
                  <a:srgbClr val="FF0000"/>
                </a:solidFill>
              </a:rPr>
              <a:t>கிழக்கெழுந் தோடிய ஞாயிறு மேற்கே</a:t>
            </a:r>
          </a:p>
          <a:p>
            <a:pPr>
              <a:buNone/>
            </a:pPr>
            <a:r>
              <a:rPr lang="ta-IN" sz="5100" b="1" dirty="0">
                <a:solidFill>
                  <a:srgbClr val="FF0000"/>
                </a:solidFill>
              </a:rPr>
              <a:t>விழக்கண்டுண்ந் தேறார் விழியிலா மாந்தர்</a:t>
            </a:r>
          </a:p>
          <a:p>
            <a:pPr>
              <a:buNone/>
            </a:pPr>
            <a:r>
              <a:rPr lang="ta-IN" sz="5100" b="1" dirty="0">
                <a:solidFill>
                  <a:srgbClr val="FF0000"/>
                </a:solidFill>
              </a:rPr>
              <a:t>குழக்கன்று மூத்தெரு தாய்ச்சில நாறில்</a:t>
            </a:r>
          </a:p>
          <a:p>
            <a:pPr>
              <a:buNone/>
            </a:pPr>
            <a:r>
              <a:rPr lang="ta-IN" sz="5100" b="1" dirty="0">
                <a:solidFill>
                  <a:srgbClr val="FF0000"/>
                </a:solidFill>
              </a:rPr>
              <a:t>விழக்கண்டுந் தேறார் வியனுல </a:t>
            </a:r>
            <a:r>
              <a:rPr lang="ta-IN" sz="5100" b="1" dirty="0" smtClean="0">
                <a:solidFill>
                  <a:srgbClr val="FF0000"/>
                </a:solidFill>
              </a:rPr>
              <a:t>கோரே</a:t>
            </a:r>
            <a:r>
              <a:rPr lang="en-IN" sz="5100" b="1" dirty="0" smtClean="0">
                <a:solidFill>
                  <a:srgbClr val="FF0000"/>
                </a:solidFill>
              </a:rPr>
              <a:t>.</a:t>
            </a:r>
            <a:endParaRPr lang="en-US" sz="5100" b="1" dirty="0">
              <a:solidFill>
                <a:srgbClr val="FF0000"/>
              </a:solidFill>
            </a:endParaRPr>
          </a:p>
          <a:p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      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       </a:t>
            </a:r>
            <a:r>
              <a:rPr lang="ta-IN" sz="4200" dirty="0" smtClean="0"/>
              <a:t>கிழக்கே </a:t>
            </a:r>
            <a:r>
              <a:rPr lang="ta-IN" sz="4200" dirty="0"/>
              <a:t>வானத்தில் அழகான உதயமாகிய </a:t>
            </a:r>
            <a:r>
              <a:rPr lang="ta-IN" sz="4200" dirty="0" smtClean="0"/>
              <a:t>சூரியன்</a:t>
            </a:r>
            <a:r>
              <a:rPr lang="en-IN" sz="4200" dirty="0" smtClean="0"/>
              <a:t> </a:t>
            </a:r>
            <a:r>
              <a:rPr lang="ta-IN" sz="4200" dirty="0" smtClean="0"/>
              <a:t>மேற்கில் </a:t>
            </a:r>
            <a:r>
              <a:rPr lang="ta-IN" sz="4200" dirty="0"/>
              <a:t>மறைவதைக் கண்டும் அறிவில்லாத மக்கள் இளமையின் நிலையாமையை உனரவில்லை</a:t>
            </a:r>
            <a:r>
              <a:rPr lang="en-IN" sz="4200" dirty="0"/>
              <a:t>.</a:t>
            </a:r>
            <a:r>
              <a:rPr lang="ta-IN" sz="4200" dirty="0"/>
              <a:t>அதே போன்று இளங்கன்றானது சிலநாளிலேயே வளர்ந்து மூப்பு அடைந்து இறப்பதைக் கண்டும் அகன்று விரிந்த இவ்வுலகிலுள்ளோர் இளமை நிலையாமையை உணரமாட்டார்கள்</a:t>
            </a:r>
            <a:r>
              <a:rPr lang="en-IN" sz="4200" dirty="0"/>
              <a:t>.</a:t>
            </a:r>
            <a:r>
              <a:rPr lang="ta-IN" sz="4200" dirty="0"/>
              <a:t>உதய சூரியனும் இளங்கன்றும் இளமை நிலையாமைக்குரிய காட்சிப்பிரமாணமாகும்</a:t>
            </a:r>
            <a:r>
              <a:rPr lang="en-IN" sz="4200" dirty="0"/>
              <a:t>.</a:t>
            </a:r>
            <a:r>
              <a:rPr lang="ta-IN" sz="4200" dirty="0"/>
              <a:t>என்றும் இளமையாய் மக்கள் வாழ்தல் அரிதானதாகும் என்பதே இதன் கருத்து</a:t>
            </a:r>
            <a:r>
              <a:rPr lang="en-IN" sz="4200" dirty="0"/>
              <a:t>.</a:t>
            </a:r>
            <a:r>
              <a:rPr lang="ta-IN" sz="4200" dirty="0"/>
              <a:t> </a:t>
            </a:r>
            <a:endParaRPr lang="en-US" sz="4200" dirty="0"/>
          </a:p>
          <a:p>
            <a:endParaRPr lang="en-IN" sz="4200" i="1" dirty="0" smtClean="0"/>
          </a:p>
          <a:p>
            <a:pPr>
              <a:buNone/>
            </a:pPr>
            <a:endParaRPr lang="en-US" sz="4200" dirty="0"/>
          </a:p>
          <a:p>
            <a:endParaRPr lang="en-US" sz="4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714356"/>
          </a:xfrm>
        </p:spPr>
        <p:txBody>
          <a:bodyPr>
            <a:normAutofit/>
          </a:bodyPr>
          <a:lstStyle/>
          <a:p>
            <a:r>
              <a:rPr lang="ta-IN" sz="4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இறைவனை அறியார்</a:t>
            </a:r>
            <a:r>
              <a:rPr lang="en-IN" sz="4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en-US" sz="4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a-IN" sz="2400" b="1" dirty="0">
                <a:solidFill>
                  <a:srgbClr val="FF0000"/>
                </a:solidFill>
              </a:rPr>
              <a:t>ஆண்டு பலவுங் கழிந்தன அப்பனைப்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பூண்டுகொண் டாரும் புகுந்தறி வார்இல்லை 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நீண்டன </a:t>
            </a:r>
            <a:r>
              <a:rPr lang="ta-IN" sz="2400" b="1" dirty="0">
                <a:solidFill>
                  <a:srgbClr val="FF0000"/>
                </a:solidFill>
              </a:rPr>
              <a:t>காலங்கள் நீண்டு கொடுக்கினுந்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தூண்டு </a:t>
            </a:r>
            <a:r>
              <a:rPr lang="ta-IN" sz="2400" b="1" dirty="0">
                <a:solidFill>
                  <a:srgbClr val="FF0000"/>
                </a:solidFill>
              </a:rPr>
              <a:t>விளக்கின் சுடரறி </a:t>
            </a:r>
            <a:r>
              <a:rPr lang="ta-IN" sz="2400" b="1" dirty="0" smtClean="0">
                <a:solidFill>
                  <a:srgbClr val="FF0000"/>
                </a:solidFill>
              </a:rPr>
              <a:t>யாரே</a:t>
            </a:r>
            <a:r>
              <a:rPr lang="en-IN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IN" sz="2200" b="1" dirty="0" smtClean="0"/>
          </a:p>
          <a:p>
            <a:pPr>
              <a:buNone/>
            </a:pPr>
            <a:r>
              <a:rPr lang="en-IN" sz="2200" b="1" dirty="0" smtClean="0"/>
              <a:t>     </a:t>
            </a:r>
            <a:r>
              <a:rPr lang="ta-IN" sz="2400" dirty="0" smtClean="0"/>
              <a:t>பல </a:t>
            </a:r>
            <a:r>
              <a:rPr lang="ta-IN" sz="2400" dirty="0"/>
              <a:t>ஆண்டுகள் அறியமை இருளிலேயே கழிந்தோடின</a:t>
            </a:r>
            <a:r>
              <a:rPr lang="en-IN" sz="2400" dirty="0"/>
              <a:t>.</a:t>
            </a:r>
            <a:r>
              <a:rPr lang="ta-IN" sz="2400" dirty="0"/>
              <a:t>உயிர்த்தந்தையாகிய இறைவனை யாரும் தங்கள் உடலில் நிலைபெறச் செய்து அவனது அகண்ட ஒளியில் புகுந்து பேரறிவை பெறுபவர் இல்லை</a:t>
            </a:r>
            <a:r>
              <a:rPr lang="en-IN" sz="2400" dirty="0"/>
              <a:t>.</a:t>
            </a:r>
            <a:r>
              <a:rPr lang="ta-IN" sz="2400" dirty="0"/>
              <a:t>நீண்ட காலம் உலகில் வாழும் பெருமை பெற்றிருந்தாலும்</a:t>
            </a:r>
            <a:r>
              <a:rPr lang="en-IN" sz="2400" dirty="0"/>
              <a:t>,</a:t>
            </a:r>
            <a:r>
              <a:rPr lang="ta-IN" sz="2400" dirty="0"/>
              <a:t>தூண்டுகின்ற விளக்கின் சுடர் போன்ற இறைவனை உலகத்தவர் அறியாதவராய் உள்ளனர்</a:t>
            </a:r>
            <a:r>
              <a:rPr lang="en-IN" sz="2400" dirty="0"/>
              <a:t>.</a:t>
            </a:r>
            <a:endParaRPr lang="en-US" sz="2400" dirty="0"/>
          </a:p>
          <a:p>
            <a:pPr>
              <a:buNone/>
            </a:pPr>
            <a:endParaRPr lang="en-IN" sz="2200" b="1" dirty="0"/>
          </a:p>
          <a:p>
            <a:pPr>
              <a:buNone/>
            </a:pPr>
            <a:endParaRPr lang="en-IN" sz="2200" b="1" dirty="0" smtClean="0"/>
          </a:p>
          <a:p>
            <a:pPr>
              <a:buNone/>
            </a:pPr>
            <a:endParaRPr lang="en-IN" sz="2200" b="1" dirty="0"/>
          </a:p>
          <a:p>
            <a:pPr>
              <a:buNone/>
            </a:pPr>
            <a:endParaRPr lang="en-IN" sz="2200" b="1" dirty="0" smtClean="0"/>
          </a:p>
          <a:p>
            <a:pPr>
              <a:buNone/>
            </a:pPr>
            <a:endParaRPr lang="en-IN" sz="2200" b="1" dirty="0"/>
          </a:p>
          <a:p>
            <a:pPr>
              <a:buNone/>
            </a:pPr>
            <a:endParaRPr lang="en-IN" sz="2200" b="1" dirty="0" smtClean="0"/>
          </a:p>
          <a:p>
            <a:pPr>
              <a:buNone/>
            </a:pPr>
            <a:endParaRPr lang="en-IN" sz="2200" b="1" dirty="0"/>
          </a:p>
          <a:p>
            <a:pPr>
              <a:buNone/>
            </a:pPr>
            <a:endParaRPr lang="en-IN" sz="2200" b="1" dirty="0" smtClean="0"/>
          </a:p>
          <a:p>
            <a:pPr>
              <a:buNone/>
            </a:pPr>
            <a:endParaRPr lang="en-US" sz="2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000132"/>
          </a:xfrm>
        </p:spPr>
        <p:txBody>
          <a:bodyPr>
            <a:normAutofit fontScale="90000"/>
          </a:bodyPr>
          <a:lstStyle/>
          <a:p>
            <a:r>
              <a:rPr lang="ta-IN" sz="4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இளமையில் இறைவனை </a:t>
            </a:r>
            <a:r>
              <a:rPr lang="ta-IN" sz="4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அறி</a:t>
            </a:r>
            <a:r>
              <a:rPr lang="en-IN" sz="4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429684" cy="5429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a-IN" sz="2800" b="1" dirty="0">
                <a:solidFill>
                  <a:srgbClr val="FF0000"/>
                </a:solidFill>
              </a:rPr>
              <a:t>தேய்ந்தற் றொழிந்த இளமை கடைமுறை </a:t>
            </a:r>
          </a:p>
          <a:p>
            <a:pPr>
              <a:buNone/>
            </a:pPr>
            <a:r>
              <a:rPr lang="ta-IN" sz="2800" b="1" dirty="0">
                <a:solidFill>
                  <a:srgbClr val="FF0000"/>
                </a:solidFill>
              </a:rPr>
              <a:t>ஆய்ந்தற்ற பின்னை அரிய கருமங்கள்</a:t>
            </a:r>
          </a:p>
          <a:p>
            <a:pPr>
              <a:buNone/>
            </a:pPr>
            <a:r>
              <a:rPr lang="ta-IN" sz="2800" b="1" dirty="0">
                <a:solidFill>
                  <a:srgbClr val="FF0000"/>
                </a:solidFill>
              </a:rPr>
              <a:t>பாய்ந்தற்ற கங்கைப் படர்சடை நந்தியை </a:t>
            </a:r>
          </a:p>
          <a:p>
            <a:pPr>
              <a:buNone/>
            </a:pPr>
            <a:r>
              <a:rPr lang="ta-IN" sz="2800" b="1" dirty="0">
                <a:solidFill>
                  <a:srgbClr val="FF0000"/>
                </a:solidFill>
              </a:rPr>
              <a:t>ஓர்ந்துற்றுக் கொள்ளும் உயிருள்ள போதே</a:t>
            </a:r>
            <a:r>
              <a:rPr lang="en-IN" sz="28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ta-IN" sz="2200" b="1" dirty="0" smtClean="0">
                <a:solidFill>
                  <a:srgbClr val="FF0000"/>
                </a:solidFill>
              </a:rPr>
              <a:t> </a:t>
            </a:r>
            <a:endParaRPr lang="en-US" sz="22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sz="3300" dirty="0"/>
              <a:t> </a:t>
            </a:r>
            <a:r>
              <a:rPr lang="en-IN" sz="3300" dirty="0" smtClean="0"/>
              <a:t>   </a:t>
            </a:r>
            <a:r>
              <a:rPr lang="ta-IN" sz="2800" dirty="0" smtClean="0"/>
              <a:t>இளமையானது </a:t>
            </a:r>
            <a:r>
              <a:rPr lang="ta-IN" sz="2800" dirty="0"/>
              <a:t>நாள்தோறும் சிறிது சிறிதாகத் தேய்த்து</a:t>
            </a:r>
            <a:r>
              <a:rPr lang="en-IN" sz="2800" dirty="0"/>
              <a:t>,</a:t>
            </a:r>
            <a:r>
              <a:rPr lang="ta-IN" sz="2800" dirty="0"/>
              <a:t>கடைசியில் இற்று ஒழிந்தது</a:t>
            </a:r>
            <a:r>
              <a:rPr lang="en-IN" sz="2800" dirty="0"/>
              <a:t>.</a:t>
            </a:r>
            <a:r>
              <a:rPr lang="ta-IN" sz="2800" dirty="0"/>
              <a:t>மூப்பு எய்திய பின் அருமையான காரியங்கள் செய்ய முடியாதனவாகும்</a:t>
            </a:r>
            <a:r>
              <a:rPr lang="en-IN" sz="2800" dirty="0"/>
              <a:t>.</a:t>
            </a:r>
            <a:r>
              <a:rPr lang="ta-IN" sz="2800" dirty="0"/>
              <a:t>ஆதலால் உயிர் செழுமையான உடலில் இருக்கும் போதே</a:t>
            </a:r>
            <a:r>
              <a:rPr lang="en-IN" sz="2800" dirty="0"/>
              <a:t>,</a:t>
            </a:r>
            <a:r>
              <a:rPr lang="ta-IN" sz="2800" dirty="0"/>
              <a:t>கங்கையாறு பாய்ந்து </a:t>
            </a:r>
            <a:r>
              <a:rPr lang="ta-IN" sz="2800" dirty="0" smtClean="0"/>
              <a:t>மறைந்த</a:t>
            </a:r>
            <a:r>
              <a:rPr lang="en-IN" sz="2800" dirty="0" smtClean="0"/>
              <a:t>, </a:t>
            </a:r>
            <a:r>
              <a:rPr lang="ta-IN" sz="2800" dirty="0" smtClean="0"/>
              <a:t>பரவிய </a:t>
            </a:r>
            <a:r>
              <a:rPr lang="ta-IN" sz="2800" dirty="0"/>
              <a:t>சடையையுடைய சிவபெருமானை ஆராய்ந்து பொருந்தி கொள்ள வேண்டும்</a:t>
            </a:r>
            <a:r>
              <a:rPr lang="en-IN" sz="2800" dirty="0"/>
              <a:t>.</a:t>
            </a:r>
            <a:r>
              <a:rPr lang="ta-IN" sz="2800" dirty="0"/>
              <a:t>   </a:t>
            </a:r>
            <a:endParaRPr lang="en-US" sz="2800" dirty="0"/>
          </a:p>
          <a:p>
            <a:endParaRPr lang="en-US" sz="33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ta-IN" sz="3600" b="1" u="sng" dirty="0" smtClean="0">
                <a:solidFill>
                  <a:schemeClr val="tx1"/>
                </a:solidFill>
              </a:rPr>
              <a:t>கரும்பு எட்டிக்காய் ஆனது</a:t>
            </a:r>
            <a:r>
              <a:rPr lang="en-IN" sz="3600" b="1" u="sng" dirty="0" smtClean="0">
                <a:solidFill>
                  <a:schemeClr val="tx1"/>
                </a:solidFill>
              </a:rPr>
              <a:t>:</a:t>
            </a:r>
            <a:r>
              <a:rPr lang="en-US" sz="3600" b="1" u="sng" dirty="0" smtClean="0">
                <a:solidFill>
                  <a:schemeClr val="tx1"/>
                </a:solidFill>
              </a:rPr>
              <a:t/>
            </a:r>
            <a:br>
              <a:rPr lang="en-US" sz="3600" b="1" u="sng" dirty="0" smtClean="0">
                <a:solidFill>
                  <a:schemeClr val="tx1"/>
                </a:solidFill>
              </a:rPr>
            </a:br>
            <a:endParaRPr lang="en-US" sz="3600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விரும்புவர் முன்னென்னை மெல்லியல் மாதர் 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கரும்பு தகர்த்துக் கடைக்கொண்ட நீர்போல்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அரும்பொத்த மென்முலை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ta-IN" sz="2400" b="1" dirty="0" smtClean="0">
                <a:solidFill>
                  <a:srgbClr val="FF0000"/>
                </a:solidFill>
              </a:rPr>
              <a:t>ஆயிழை யார்க்குக்</a:t>
            </a:r>
          </a:p>
          <a:p>
            <a:pPr>
              <a:buNone/>
            </a:pPr>
            <a:r>
              <a:rPr lang="ta-IN" sz="2400" b="1" dirty="0" smtClean="0">
                <a:solidFill>
                  <a:srgbClr val="FF0000"/>
                </a:solidFill>
              </a:rPr>
              <a:t>கரும்பொத்துக் காஞ்சிரங் காயும்ஒத் தேனே</a:t>
            </a:r>
            <a:r>
              <a:rPr lang="en-IN" sz="2400" b="1" dirty="0" smtClean="0">
                <a:solidFill>
                  <a:srgbClr val="FF0000"/>
                </a:solidFill>
              </a:rPr>
              <a:t>.</a:t>
            </a:r>
            <a:r>
              <a:rPr lang="ta-IN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IN" sz="2000" dirty="0" smtClean="0"/>
          </a:p>
          <a:p>
            <a:r>
              <a:rPr lang="ta-IN" sz="2000" dirty="0" smtClean="0"/>
              <a:t>மென்மையான பெண்கள்</a:t>
            </a:r>
            <a:r>
              <a:rPr lang="en-IN" sz="2000" dirty="0" smtClean="0"/>
              <a:t>,</a:t>
            </a:r>
            <a:r>
              <a:rPr lang="ta-IN" sz="2000" dirty="0" smtClean="0"/>
              <a:t>கரும்பைப் பிழிந்து கடைசியில் வருகின்ற சாற்றினைப் போல்</a:t>
            </a:r>
            <a:r>
              <a:rPr lang="en-IN" sz="2000" dirty="0" smtClean="0"/>
              <a:t>,</a:t>
            </a:r>
            <a:r>
              <a:rPr lang="ta-IN" sz="2000" dirty="0" smtClean="0"/>
              <a:t>இளமைக்காலத்தில் என்னை இனிமையாய் விரும்புபவர்</a:t>
            </a:r>
            <a:r>
              <a:rPr lang="en-IN" sz="2000" dirty="0" smtClean="0"/>
              <a:t>.</a:t>
            </a:r>
            <a:r>
              <a:rPr lang="ta-IN" sz="2000" dirty="0" smtClean="0"/>
              <a:t>அத்தகையவன் தாமரை மொட்டுப் போன்ற முலையினையும் அழகிய அணியையும் உடைய பெண்களுக்கு</a:t>
            </a:r>
            <a:r>
              <a:rPr lang="en-IN" sz="2000" dirty="0" smtClean="0"/>
              <a:t>,</a:t>
            </a:r>
            <a:r>
              <a:rPr lang="ta-IN" sz="2000" dirty="0" smtClean="0"/>
              <a:t>இளமையில் கரும்பைப் போன்று இனிமையாயும் முதுமையில் எட்டிக்காய் போன்று கசப்பாயும் ஆகினேன்</a:t>
            </a:r>
            <a:r>
              <a:rPr lang="en-IN" sz="2000" dirty="0" smtClean="0"/>
              <a:t>.</a:t>
            </a:r>
            <a:r>
              <a:rPr lang="ta-IN" sz="2000" dirty="0" smtClean="0"/>
              <a:t>  </a:t>
            </a:r>
            <a:endParaRPr lang="en-US" sz="2000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a-IN" sz="3100" b="1" u="sng" dirty="0" smtClean="0">
                <a:solidFill>
                  <a:schemeClr val="tx1"/>
                </a:solidFill>
              </a:rPr>
              <a:t>அண்டங் கடந்தானை வணங்குவோம்</a:t>
            </a:r>
            <a:r>
              <a:rPr lang="en-IN" sz="3100" b="1" u="sng" dirty="0" smtClean="0">
                <a:solidFill>
                  <a:schemeClr val="tx1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பாலன் இளையன் விருத்தன் எனநின்ற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காலங் கழிவன கண்டும் அறிகிலார்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நாலங் கடந்தண்டம் ஊடறுத் தானடி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மேலுங் கிடந்து விரும்புவன் நானே</a:t>
            </a:r>
            <a:r>
              <a:rPr lang="en-IN" b="1" dirty="0" smtClean="0">
                <a:solidFill>
                  <a:srgbClr val="FF0000"/>
                </a:solidFill>
              </a:rPr>
              <a:t>.</a:t>
            </a:r>
            <a:r>
              <a:rPr lang="ta-IN" b="1" dirty="0" smtClean="0">
                <a:solidFill>
                  <a:srgbClr val="FF0000"/>
                </a:solidFill>
              </a:rPr>
              <a:t> 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</a:t>
            </a:r>
            <a:r>
              <a:rPr lang="ta-IN" sz="2400" dirty="0" smtClean="0"/>
              <a:t>பாலன் என்றும் இளையன் என்றும் முதியோன் என்றும் உள்ள</a:t>
            </a:r>
            <a:r>
              <a:rPr lang="en-IN" sz="2400" dirty="0" smtClean="0"/>
              <a:t>,</a:t>
            </a:r>
            <a:r>
              <a:rPr lang="ta-IN" sz="2400" dirty="0" smtClean="0"/>
              <a:t>பருவ காலங்கள் மாறுபடுவதைக் கண்டும் உலகத்தோர் அறிந்துக் கொள்ளவில்லை</a:t>
            </a:r>
            <a:r>
              <a:rPr lang="en-IN" sz="2400" dirty="0" smtClean="0"/>
              <a:t>.</a:t>
            </a:r>
            <a:r>
              <a:rPr lang="ta-IN" sz="2400" dirty="0" smtClean="0"/>
              <a:t>இவ்வுலகத்தைக் கடந்து அதற்கு மேலாய் உள்ள அண்டங்களையும் கடந்து நிற்கின்ற இறைவனது திருவடியை மேன்மேலும் பொருந்தி நான் அன்பு செய்வேன் என்கிறார்</a:t>
            </a:r>
            <a:r>
              <a:rPr lang="en-IN" sz="2400" dirty="0" smtClean="0"/>
              <a:t>.</a:t>
            </a:r>
            <a:r>
              <a:rPr lang="ta-IN" sz="2400" dirty="0" smtClean="0"/>
              <a:t>இளமையிலேயே அண்டம் கடந்து விளங்கும் சோதியை வணங்க வேண்டும்</a:t>
            </a:r>
            <a:r>
              <a:rPr lang="en-IN" sz="2400" dirty="0" smtClean="0"/>
              <a:t>.</a:t>
            </a:r>
            <a:r>
              <a:rPr lang="ta-IN" sz="2400" dirty="0" smtClean="0"/>
              <a:t>   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ta-IN" sz="2700" b="1" u="sng" dirty="0" smtClean="0">
                <a:solidFill>
                  <a:schemeClr val="tx1"/>
                </a:solidFill>
              </a:rPr>
              <a:t>வாழ்நாளை வீணாக்காது இறைவனை நினை</a:t>
            </a:r>
            <a:r>
              <a:rPr lang="en-IN" sz="2700" b="1" u="sng" dirty="0" smtClean="0">
                <a:solidFill>
                  <a:schemeClr val="tx1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காலை எழுந்தவர் நித்தலும் நித்தலும்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மாலை படுவதும் வாழ்நாள் கழிவதும்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சாலும்அவ் வீசன் சலவிய னாகிலும் </a:t>
            </a:r>
          </a:p>
          <a:p>
            <a:pPr>
              <a:buNone/>
            </a:pPr>
            <a:r>
              <a:rPr lang="ta-IN" b="1" dirty="0" smtClean="0">
                <a:solidFill>
                  <a:srgbClr val="FF0000"/>
                </a:solidFill>
              </a:rPr>
              <a:t>ஏல நினைப்பவர்க் கின்பஞ்செய் தானே</a:t>
            </a:r>
            <a:r>
              <a:rPr lang="en-IN" b="1" dirty="0" smtClean="0">
                <a:solidFill>
                  <a:srgbClr val="FF0000"/>
                </a:solidFill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/>
              <a:t>     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ta-IN" dirty="0" smtClean="0"/>
              <a:t>நாள்தோறும் காலையில் எழுந்தவர்கள்</a:t>
            </a:r>
            <a:r>
              <a:rPr lang="en-IN" dirty="0" smtClean="0"/>
              <a:t>,</a:t>
            </a:r>
            <a:r>
              <a:rPr lang="ta-IN" dirty="0" smtClean="0"/>
              <a:t>மாலையில் உறக்கத்துக்குச் செல்வது வாழ்நாள் குறைதலைக் குறிக்கும்</a:t>
            </a:r>
            <a:r>
              <a:rPr lang="en-IN" dirty="0" smtClean="0"/>
              <a:t>.</a:t>
            </a:r>
            <a:r>
              <a:rPr lang="ta-IN" dirty="0" smtClean="0"/>
              <a:t>அவ்வாறு வாழ்நாளைக் குறைக்கின்ற உருத்திரமூர்த்தி கோபம் உடையவன் என்றாலும்</a:t>
            </a:r>
            <a:r>
              <a:rPr lang="en-IN" dirty="0" smtClean="0"/>
              <a:t>,</a:t>
            </a:r>
            <a:r>
              <a:rPr lang="ta-IN" dirty="0" smtClean="0"/>
              <a:t>தன்னை உள்ளம் பொருந்த நினைப்பவர்களுக்கு இன்பம் அருளுகின்றான்</a:t>
            </a:r>
            <a:r>
              <a:rPr lang="en-IN" dirty="0" smtClean="0"/>
              <a:t>.</a:t>
            </a:r>
            <a:r>
              <a:rPr lang="ta-IN" dirty="0" smtClean="0"/>
              <a:t>வாழ்நாளை வீழ்நாளாக்காது இறைவன் தன்னை நினைப்பவர்களுக்கு அருள் செய்வான்</a:t>
            </a:r>
            <a:r>
              <a:rPr lang="en-IN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ta-IN" sz="3600" b="1" u="sng" dirty="0" smtClean="0">
                <a:solidFill>
                  <a:schemeClr val="tx1"/>
                </a:solidFill>
              </a:rPr>
              <a:t>உடம்பின் நினைவை நீக்கு</a:t>
            </a:r>
            <a:r>
              <a:rPr lang="en-IN" sz="3600" b="1" u="sng" dirty="0" smtClean="0">
                <a:solidFill>
                  <a:schemeClr val="tx1"/>
                </a:solidFill>
              </a:rPr>
              <a:t>:</a:t>
            </a:r>
            <a:r>
              <a:rPr lang="ta-IN" sz="3600" b="1" u="sng" dirty="0" smtClean="0">
                <a:solidFill>
                  <a:schemeClr val="tx1"/>
                </a:solidFill>
              </a:rPr>
              <a:t> </a:t>
            </a:r>
            <a:r>
              <a:rPr lang="en-US" sz="3600" b="1" u="sng" dirty="0" smtClean="0">
                <a:solidFill>
                  <a:schemeClr val="tx1"/>
                </a:solidFill>
              </a:rPr>
              <a:t/>
            </a:r>
            <a:br>
              <a:rPr lang="en-US" sz="3600" b="1" u="sng" dirty="0" smtClean="0">
                <a:solidFill>
                  <a:schemeClr val="tx1"/>
                </a:solidFill>
              </a:rPr>
            </a:b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a-IN" sz="2600" b="1" dirty="0" smtClean="0">
                <a:solidFill>
                  <a:srgbClr val="FF0000"/>
                </a:solidFill>
              </a:rPr>
              <a:t>பருவூசி ஐந்துமோர் பையினுள்</a:t>
            </a:r>
            <a:r>
              <a:rPr lang="en-IN" sz="2600" b="1" dirty="0" smtClean="0">
                <a:solidFill>
                  <a:srgbClr val="FF0000"/>
                </a:solidFill>
              </a:rPr>
              <a:t> </a:t>
            </a:r>
            <a:r>
              <a:rPr lang="ta-IN" sz="2600" b="1" dirty="0" smtClean="0">
                <a:solidFill>
                  <a:srgbClr val="FF0000"/>
                </a:solidFill>
              </a:rPr>
              <a:t>வாழும் </a:t>
            </a:r>
          </a:p>
          <a:p>
            <a:pPr>
              <a:buNone/>
            </a:pPr>
            <a:r>
              <a:rPr lang="ta-IN" sz="2600" b="1" dirty="0" smtClean="0">
                <a:solidFill>
                  <a:srgbClr val="FF0000"/>
                </a:solidFill>
              </a:rPr>
              <a:t>பருவூசி ஐந்தும் பறக்கும் விருகம்</a:t>
            </a:r>
          </a:p>
          <a:p>
            <a:pPr>
              <a:buNone/>
            </a:pPr>
            <a:r>
              <a:rPr lang="ta-IN" sz="2600" b="1" dirty="0" smtClean="0">
                <a:solidFill>
                  <a:srgbClr val="FF0000"/>
                </a:solidFill>
              </a:rPr>
              <a:t>பருவூசி ஐந்தும் பனித்தலைப் பட்டால்</a:t>
            </a:r>
            <a:r>
              <a:rPr lang="en-IN" sz="26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a-IN" sz="2600" b="1" dirty="0" smtClean="0">
                <a:solidFill>
                  <a:srgbClr val="FF0000"/>
                </a:solidFill>
              </a:rPr>
              <a:t>பருவூசிப் பையும் பறக்கின்ற வாறே</a:t>
            </a:r>
            <a:r>
              <a:rPr lang="en-IN" sz="2600" b="1" dirty="0" smtClean="0">
                <a:solidFill>
                  <a:srgbClr val="FF0000"/>
                </a:solidFill>
              </a:rPr>
              <a:t>.</a:t>
            </a:r>
            <a:r>
              <a:rPr lang="ta-IN" sz="2600" b="1" dirty="0" smtClean="0">
                <a:solidFill>
                  <a:srgbClr val="FF0000"/>
                </a:solidFill>
              </a:rPr>
              <a:t> 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sz="2400" dirty="0" smtClean="0"/>
              <a:t>    </a:t>
            </a:r>
          </a:p>
          <a:p>
            <a:pPr>
              <a:buNone/>
            </a:pPr>
            <a:r>
              <a:rPr lang="en-IN" sz="2400" dirty="0" smtClean="0"/>
              <a:t>     </a:t>
            </a:r>
            <a:r>
              <a:rPr lang="ta-IN" sz="2400" dirty="0" smtClean="0"/>
              <a:t>பருமையான ஊசிபோன்ற ஐந்து இந்திரியங்களும் ஒரு பை போன்ற உடம்பினுள் உள்ளன</a:t>
            </a:r>
            <a:r>
              <a:rPr lang="en-IN" sz="2400" dirty="0" smtClean="0"/>
              <a:t>.</a:t>
            </a:r>
            <a:r>
              <a:rPr lang="ta-IN" sz="2400" dirty="0" smtClean="0"/>
              <a:t>பறந்து சென்று தீயனவற்றைப்பற்றி உண்ணும் காக்கை போன்றவை இவ்வைந்து இந்திரியங்களுமாகும்</a:t>
            </a:r>
            <a:r>
              <a:rPr lang="en-IN" sz="2400" dirty="0" smtClean="0"/>
              <a:t>.</a:t>
            </a:r>
            <a:r>
              <a:rPr lang="ta-IN" sz="2400" dirty="0" smtClean="0"/>
              <a:t>ஐந்து இந்திரியங்களும் சிரசின்மேல் பனிப்படலம் போல விளங்கும் ஒளியில் தலைப்பட்டு அருமையுமாயின்</a:t>
            </a:r>
            <a:r>
              <a:rPr lang="en-IN" sz="2400" dirty="0" smtClean="0"/>
              <a:t>,</a:t>
            </a:r>
            <a:r>
              <a:rPr lang="ta-IN" sz="2400" dirty="0" smtClean="0"/>
              <a:t>ஐந்து இந்திரியங்களைக் கொண்ட உடம்பின் நினைவு நீங்கிவிடும்</a:t>
            </a:r>
            <a:r>
              <a:rPr lang="en-IN" sz="2400" dirty="0" smtClean="0"/>
              <a:t>.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443</TotalTime>
  <Words>580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திருமூலர் திருமந்திரம் </vt:lpstr>
      <vt:lpstr>Slide 2</vt:lpstr>
      <vt:lpstr>  உதயசூரியனும்இளங்கன்றும்: </vt:lpstr>
      <vt:lpstr>இறைவனை அறியார்:</vt:lpstr>
      <vt:lpstr>இளமையில் இறைவனை அறி:  </vt:lpstr>
      <vt:lpstr>கரும்பு எட்டிக்காய் ஆனது: </vt:lpstr>
      <vt:lpstr>அண்டங் கடந்தானை வணங்குவோம்: </vt:lpstr>
      <vt:lpstr>வாழ்நாளை வீணாக்காது இறைவனை நினை: </vt:lpstr>
      <vt:lpstr>உடம்பின் நினைவை நீக்கு:  </vt:lpstr>
      <vt:lpstr>அறிந்தார் -விண்ணகம்,அறியாதார்-வினையால் அழிதல்: </vt:lpstr>
      <vt:lpstr>கலைவழி இறைவனைக் காண்: </vt:lpstr>
      <vt:lpstr>துதிப்பாடலால் பாடுவோம்: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ELCOT</dc:creator>
  <cp:lastModifiedBy>AnuSiva</cp:lastModifiedBy>
  <cp:revision>47</cp:revision>
  <dcterms:created xsi:type="dcterms:W3CDTF">2019-12-25T01:49:37Z</dcterms:created>
  <dcterms:modified xsi:type="dcterms:W3CDTF">2020-06-13T08:59:04Z</dcterms:modified>
</cp:coreProperties>
</file>