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1" r:id="rId3"/>
    <p:sldId id="263" r:id="rId4"/>
    <p:sldId id="257" r:id="rId5"/>
    <p:sldId id="25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5" r:id="rId15"/>
    <p:sldId id="259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-8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261A7-B5BB-4193-BB6B-1BDC2791BCAD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70654-EFC6-459A-89F1-5FA8C0C89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137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2AB2C-FE7E-4669-BC24-A07CB5482B6A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7EE29-EE46-442C-8167-284D525A0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990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07EE29-EE46-442C-8167-284D525A0F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8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1F768-80CD-48F3-9BF5-B6BD0D90F6F4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3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F619-917B-4E28-833B-C170ABCD39B4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2826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F619-917B-4E28-833B-C170ABCD39B4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883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F619-917B-4E28-833B-C170ABCD39B4}" type="datetime1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4496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C5678-B8F0-4B10-8B17-657803C41C80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9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0B7A-541F-4D56-B47F-0243E6078EA7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4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A1B37-46F0-40DD-B0B2-1AB758061416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1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5BCF-81C2-434F-B233-EE21397BAFEC}" type="datetime1">
              <a:rPr lang="en-US" smtClean="0"/>
              <a:t>3/16/2020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6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C605D-D5E0-4AAF-BFE3-EDA4A20E402C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383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C9073-604B-4D3F-94FC-AF9BFA596AC2}" type="datetime1">
              <a:rPr lang="en-US" smtClean="0"/>
              <a:t>3/16/2020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147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6BF7F-B65C-42EC-88E7-0D3B317FA21D}" type="datetime1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1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289E-4DB3-46E8-8B0B-F36F30DA7A9B}" type="datetime1">
              <a:rPr lang="en-US" smtClean="0"/>
              <a:t>3/16/2020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0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1E5C2-42E5-4B2A-B171-99948E923597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1306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5E719F7-0F6D-42D9-8A0E-AC65186FB183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9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ta-IN" smtClean="0"/>
              <a:t>சங்க இலக்கியம்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43FAF619-917B-4E28-833B-C170ABCD39B4}" type="datetime1">
              <a:rPr lang="en-US" smtClean="0"/>
              <a:t>3/16/2020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B579E97-57AC-4CE5-988B-DA41435B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27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a.wikipedia.org/wiki/%E0%AE%AE%E0%AF%81%E0%AE%B0%E0%AF%81%E0%AE%95%E0%AE%A9%E0%AF%8D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ta.wikipedia.org/wiki/%E0%AE%A4%E0%AE%BF%E0%AE%B0%E0%AF%81%E0%AE%AE%E0%AE%BE%E0%AE%B2%E0%AF%8D" TargetMode="External"/><Relationship Id="rId12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hyperlink" Target="https://ta.wikipedia.org/wiki/%E0%AE%AA%E0%AE%B0%E0%AE%BF%E0%AE%AA%E0%AE%BE%E0%AE%9F%E0%AE%B2%E0%AF%8D#cite_note-4" TargetMode="External"/><Relationship Id="rId11" Type="http://schemas.openxmlformats.org/officeDocument/2006/relationships/image" Target="../media/image16.jpg"/><Relationship Id="rId5" Type="http://schemas.openxmlformats.org/officeDocument/2006/relationships/hyperlink" Target="https://ta.wikipedia.org/wiki/%E0%AE%AA%E0%AE%B0%E0%AE%BF%E0%AE%AA%E0%AE%BE%E0%AE%9F%E0%AE%B2%E0%AF%8D#cite_note-3" TargetMode="External"/><Relationship Id="rId10" Type="http://schemas.openxmlformats.org/officeDocument/2006/relationships/hyperlink" Target="https://ta.wikipedia.org/wiki/%E0%AE%AE%E0%AE%A4%E0%AF%81%E0%AE%B0%E0%AF%88" TargetMode="External"/><Relationship Id="rId4" Type="http://schemas.openxmlformats.org/officeDocument/2006/relationships/hyperlink" Target="https://ta.wikipedia.org/wiki/%E0%AE%AA%E0%AE%B0%E0%AE%BF%E0%AE%AA%E0%AE%BE%E0%AE%9F%E0%AE%B2%E0%AF%8D#cite_note-2" TargetMode="External"/><Relationship Id="rId9" Type="http://schemas.openxmlformats.org/officeDocument/2006/relationships/hyperlink" Target="https://ta.wikipedia.org/wiki/%E0%AE%95%E0%AE%BE%E0%AE%B3%E0%AE%B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hyperlink" Target="https://ta.wikipedia.org/wiki/%E0%AE%87%E0%AE%9F%E0%AF%88%E0%AE%95%E0%AF%8D%E0%AE%95%E0%AE%B4%E0%AE%BF%E0%AE%A8%E0%AE%BE%E0%AE%9F%E0%AF%8D%E0%AE%9F%E0%AF%81_%E0%AE%A8%E0%AE%B2%E0%AF%8D%E0%AE%B2%E0%AF%82%E0%AE%B0%E0%AF%8D_%E0%AE%A8%E0%AE%A4%E0%AF%8D%E0%AE%A4%E0%AE%A4%E0%AF%8D%E0%AE%A4%E0%AE%A9%E0%AE%BE%E0%AE%B0%E0%AF%8D" TargetMode="External"/><Relationship Id="rId5" Type="http://schemas.openxmlformats.org/officeDocument/2006/relationships/hyperlink" Target="https://ta.wikipedia.org/wiki/%E0%AE%AA%E0%AE%BE%E0%AE%A3%E0%AE%A9%E0%AF%8D" TargetMode="External"/><Relationship Id="rId4" Type="http://schemas.openxmlformats.org/officeDocument/2006/relationships/hyperlink" Target="https://ta.wikipedia.org/wiki/%E0%AE%AA%E0%AE%BE%E0%AE%A3%E0%AE%B0%E0%AF%8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hyperlink" Target="https://ta.wikipedia.org/wiki/%E0%AE%AA%E0%AE%BE%E0%AE%A3%E0%AF%8D%E0%AE%9F%E0%AE%BF%E0%AE%AF%E0%AE%B0%E0%AF%8D" TargetMode="External"/><Relationship Id="rId5" Type="http://schemas.openxmlformats.org/officeDocument/2006/relationships/hyperlink" Target="https://ta.wikipedia.org/wiki/%E0%AE%9A%E0%AF%8B%E0%AE%B4%E0%AE%B0%E0%AF%8D" TargetMode="External"/><Relationship Id="rId4" Type="http://schemas.openxmlformats.org/officeDocument/2006/relationships/hyperlink" Target="https://ta.wikipedia.org/wiki/%E0%AE%9A%E0%AF%87%E0%AE%B0%E0%AE%B0%E0%AF%8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hyperlink" Target="https://ta.wikipedia.org/wiki/%E0%AE%AA%E0%AF%81%E0%AE%B1%E0%AE%AA%E0%AF%8D%E0%AE%AA%E0%AF%8A%E0%AE%B0%E0%AF%81%E0%AE%B3%E0%AF%8D" TargetMode="External"/><Relationship Id="rId4" Type="http://schemas.openxmlformats.org/officeDocument/2006/relationships/hyperlink" Target="https://ta.wikipedia.org/wiki/%E0%AE%85%E0%AE%95%E0%AE%AA%E0%AF%8D%E0%AE%AA%E0%AF%8A%E0%AE%B0%E0%AF%81%E0%AE%B3%E0%AF%8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3106" y="0"/>
            <a:ext cx="8187380" cy="1851633"/>
          </a:xfrm>
        </p:spPr>
        <p:txBody>
          <a:bodyPr>
            <a:normAutofit/>
          </a:bodyPr>
          <a:lstStyle/>
          <a:p>
            <a:pPr algn="ctr"/>
            <a:r>
              <a:rPr lang="ta-IN" sz="5400" b="1" dirty="0" smtClean="0">
                <a:solidFill>
                  <a:srgbClr val="0070C0"/>
                </a:solidFill>
              </a:rPr>
              <a:t>இலக்கிய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ta-IN" sz="5400" b="1" dirty="0" smtClean="0">
                <a:solidFill>
                  <a:srgbClr val="0070C0"/>
                </a:solidFill>
              </a:rPr>
              <a:t>வரலாறு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ta-IN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smtClean="0">
                <a:solidFill>
                  <a:srgbClr val="0070C0"/>
                </a:solidFill>
              </a:rPr>
              <a:t> </a:t>
            </a:r>
            <a:r>
              <a:rPr lang="en-US" sz="5400" b="1" dirty="0" smtClean="0">
                <a:solidFill>
                  <a:srgbClr val="0070C0"/>
                </a:solidFill>
                <a:latin typeface="Latha" panose="020B0604020202020204" pitchFamily="34" charset="0"/>
                <a:cs typeface="Latha" panose="020B0604020202020204" pitchFamily="34" charset="0"/>
              </a:rPr>
              <a:t/>
            </a:r>
            <a:br>
              <a:rPr lang="en-US" sz="5400" b="1" dirty="0" smtClean="0">
                <a:solidFill>
                  <a:srgbClr val="0070C0"/>
                </a:solidFill>
                <a:latin typeface="Latha" panose="020B0604020202020204" pitchFamily="34" charset="0"/>
                <a:cs typeface="Latha" panose="020B0604020202020204" pitchFamily="34" charset="0"/>
              </a:rPr>
            </a:br>
            <a:r>
              <a:rPr lang="ta-IN" sz="5400" b="1" dirty="0" smtClean="0">
                <a:solidFill>
                  <a:srgbClr val="0070C0"/>
                </a:solidFill>
              </a:rPr>
              <a:t>சங்க </a:t>
            </a:r>
            <a:r>
              <a:rPr lang="en-US" sz="5400" b="1" dirty="0" err="1" smtClean="0">
                <a:solidFill>
                  <a:srgbClr val="0070C0"/>
                </a:solidFill>
                <a:latin typeface="Latha" panose="020B0604020202020204" pitchFamily="34" charset="0"/>
                <a:cs typeface="Latha" panose="020B0604020202020204" pitchFamily="34" charset="0"/>
              </a:rPr>
              <a:t>இலக்கியம்</a:t>
            </a:r>
            <a:endParaRPr lang="en-US" sz="5400" dirty="0">
              <a:solidFill>
                <a:srgbClr val="0070C0"/>
              </a:solidFill>
              <a:latin typeface="Latha" panose="020B0604020202020204" pitchFamily="34" charset="0"/>
              <a:cs typeface="Lath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95247" y="4962787"/>
            <a:ext cx="5396753" cy="12452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400" b="1" dirty="0" err="1" smtClean="0">
                <a:solidFill>
                  <a:srgbClr val="7030A0"/>
                </a:solidFill>
              </a:rPr>
              <a:t>குரல்</a:t>
            </a:r>
            <a:r>
              <a:rPr lang="en-US" sz="2400" b="1" dirty="0" smtClean="0">
                <a:solidFill>
                  <a:srgbClr val="7030A0"/>
                </a:solidFill>
              </a:rPr>
              <a:t> :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முனைவர்</a:t>
            </a:r>
            <a:r>
              <a:rPr lang="en-US" sz="2400" b="1" dirty="0" smtClean="0">
                <a:solidFill>
                  <a:srgbClr val="7030A0"/>
                </a:solidFill>
              </a:rPr>
              <a:t>  </a:t>
            </a:r>
            <a:r>
              <a:rPr lang="en-US" sz="2400" b="1" dirty="0" err="1" smtClean="0">
                <a:solidFill>
                  <a:srgbClr val="7030A0"/>
                </a:solidFill>
              </a:rPr>
              <a:t>ஜோ.அருணாதேவி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7030A0"/>
                </a:solidFill>
              </a:rPr>
              <a:t>உதவிப்பேராசிரியர்</a:t>
            </a:r>
            <a:r>
              <a:rPr lang="en-US" b="1" dirty="0" smtClean="0">
                <a:solidFill>
                  <a:srgbClr val="7030A0"/>
                </a:solidFill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</a:rPr>
              <a:t>தமிழ்த்துறை</a:t>
            </a:r>
            <a:r>
              <a:rPr lang="en-US" b="1" dirty="0" smtClean="0">
                <a:solidFill>
                  <a:srgbClr val="7030A0"/>
                </a:solidFill>
              </a:rPr>
              <a:t>, </a:t>
            </a:r>
          </a:p>
          <a:p>
            <a:pPr algn="ctr"/>
            <a:r>
              <a:rPr lang="en-US" b="1" dirty="0" err="1" smtClean="0">
                <a:solidFill>
                  <a:srgbClr val="7030A0"/>
                </a:solidFill>
              </a:rPr>
              <a:t>குந்தவை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நாச்சியார்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அரசு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</a:rPr>
              <a:t>கலைக்கல்லூரி</a:t>
            </a:r>
            <a:r>
              <a:rPr lang="en-US" b="1" dirty="0" smtClean="0">
                <a:solidFill>
                  <a:srgbClr val="7030A0"/>
                </a:solidFill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</a:rPr>
              <a:t>தஞ்சாவூர்</a:t>
            </a:r>
            <a:r>
              <a:rPr lang="en-US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86984" y="6208062"/>
            <a:ext cx="1062155" cy="490599"/>
          </a:xfrm>
        </p:spPr>
        <p:txBody>
          <a:bodyPr/>
          <a:lstStyle/>
          <a:p>
            <a:fld id="{6B579E97-57AC-4CE5-988B-DA41435B6D2C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 end="606927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062" y="6318300"/>
            <a:ext cx="609600" cy="60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4914302"/>
            <a:ext cx="4536141" cy="1673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</a:rPr>
              <a:t>உருவாக்கம்</a:t>
            </a:r>
            <a:r>
              <a:rPr lang="en-US" sz="2400" b="1" dirty="0">
                <a:solidFill>
                  <a:srgbClr val="002060"/>
                </a:solidFill>
              </a:rPr>
              <a:t>: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முனைவர்</a:t>
            </a:r>
            <a:r>
              <a:rPr lang="en-US" sz="2800" b="1" dirty="0" smtClean="0">
                <a:solidFill>
                  <a:srgbClr val="002060"/>
                </a:solidFill>
              </a:rPr>
              <a:t>  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b="1" dirty="0" err="1" smtClean="0">
                <a:solidFill>
                  <a:srgbClr val="002060"/>
                </a:solidFill>
              </a:rPr>
              <a:t>மு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புஷ்பரெஜினா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b="1" dirty="0" err="1">
                <a:solidFill>
                  <a:srgbClr val="002060"/>
                </a:solidFill>
              </a:rPr>
              <a:t>உதவிப்பேராசிரியர்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தமிழ்த்துறை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en-US" b="1" dirty="0" err="1" smtClean="0">
                <a:solidFill>
                  <a:srgbClr val="002060"/>
                </a:solidFill>
              </a:rPr>
              <a:t>பான்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செக்கர்ஸ்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மகளிர்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கல்லூரி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தஞ்சாவூர்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4447" y="251012"/>
            <a:ext cx="2868706" cy="179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71750" cy="178117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879139" y="2153173"/>
            <a:ext cx="7861347" cy="119456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பாரதிதாசன்</a:t>
            </a:r>
            <a:r>
              <a:rPr lang="en-US" dirty="0" smtClean="0"/>
              <a:t> </a:t>
            </a:r>
            <a:r>
              <a:rPr lang="en-US" dirty="0" err="1" smtClean="0"/>
              <a:t>பல்கலைக்கழக</a:t>
            </a:r>
            <a:r>
              <a:rPr lang="en-US" dirty="0" smtClean="0"/>
              <a:t> </a:t>
            </a:r>
            <a:r>
              <a:rPr lang="en-US" dirty="0" err="1" smtClean="0"/>
              <a:t>பாடத்திட்டத்தின்</a:t>
            </a:r>
            <a:r>
              <a:rPr lang="en-US" dirty="0" smtClean="0"/>
              <a:t> </a:t>
            </a:r>
            <a:r>
              <a:rPr lang="en-US" dirty="0" err="1" smtClean="0"/>
              <a:t>அடிப்படையில்</a:t>
            </a:r>
            <a:r>
              <a:rPr lang="en-US" dirty="0" smtClean="0"/>
              <a:t> </a:t>
            </a:r>
            <a:r>
              <a:rPr lang="en-US" dirty="0" err="1" smtClean="0"/>
              <a:t>உருவாக்கப்பட்டது</a:t>
            </a:r>
            <a:endParaRPr lang="en-US" dirty="0" smtClean="0"/>
          </a:p>
          <a:p>
            <a:pPr algn="ctr"/>
            <a:r>
              <a:rPr lang="en-US" dirty="0" err="1" smtClean="0"/>
              <a:t>இரண்டாமாண்டு</a:t>
            </a:r>
            <a:r>
              <a:rPr lang="en-US" dirty="0" smtClean="0"/>
              <a:t> </a:t>
            </a:r>
            <a:r>
              <a:rPr lang="en-US" dirty="0" err="1" smtClean="0"/>
              <a:t>நான்காம்</a:t>
            </a:r>
            <a:r>
              <a:rPr lang="en-US" dirty="0" smtClean="0"/>
              <a:t> </a:t>
            </a:r>
            <a:r>
              <a:rPr lang="en-US" dirty="0" err="1" smtClean="0"/>
              <a:t>பருவம்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dirty="0" err="1" smtClean="0"/>
              <a:t>பகுதி</a:t>
            </a:r>
            <a:r>
              <a:rPr lang="en-US" dirty="0" smtClean="0"/>
              <a:t> 1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</a:rPr>
              <a:t>பொதுத்தமிழ்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அலகு</a:t>
            </a:r>
            <a:r>
              <a:rPr lang="en-US" b="1" dirty="0" smtClean="0">
                <a:solidFill>
                  <a:srgbClr val="002060"/>
                </a:solidFill>
              </a:rPr>
              <a:t> :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0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776" y="0"/>
            <a:ext cx="3367553" cy="736320"/>
          </a:xfrm>
        </p:spPr>
        <p:txBody>
          <a:bodyPr>
            <a:normAutofit/>
          </a:bodyPr>
          <a:lstStyle/>
          <a:p>
            <a:r>
              <a:rPr lang="ta-IN" b="0" dirty="0"/>
              <a:t>அகநானூறு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3714"/>
            <a:ext cx="8271500" cy="6121680"/>
          </a:xfrm>
        </p:spPr>
        <p:txBody>
          <a:bodyPr>
            <a:normAutofit fontScale="92500" lnSpcReduction="10000"/>
          </a:bodyPr>
          <a:lstStyle/>
          <a:p>
            <a:r>
              <a:rPr lang="ta-IN" dirty="0"/>
              <a:t>அகம் என்னும் சொல்லால் குறிக்கப்படுவது அகநானூறு மட்டுமே. அகத் தொகையுள் நீண்ட பாடல்களைக் கொண்டமையால் இதனை, 'நெடுந்தொகை' என்றும் கூறுவர்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மிகக் குறைந்த அளவாகப் 13 அடிகளையும், கூடிய அளவு 31 அடிகளையும் கொண்டு </a:t>
            </a:r>
            <a:r>
              <a:rPr lang="ta-IN" dirty="0" smtClean="0"/>
              <a:t>அமைந்துள்ளன</a:t>
            </a:r>
            <a:r>
              <a:rPr lang="en-US" dirty="0" smtClean="0"/>
              <a:t>,</a:t>
            </a:r>
          </a:p>
          <a:p>
            <a:r>
              <a:rPr lang="ta-IN" dirty="0"/>
              <a:t>அகநானூற்றுப் புலவர்கள் 146 </a:t>
            </a:r>
            <a:r>
              <a:rPr lang="ta-IN" dirty="0" smtClean="0"/>
              <a:t>பேர்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  <a:r>
              <a:rPr lang="ta-IN" dirty="0"/>
              <a:t>தொகுத்தவர் மதுரை உப்பூரிகுடி கிழார் மகனார் உருத்திரசன்மர். இதனைத் தொகுப்பித்த மன்னன் பாண்டியன் உக்கிரப் பெருவழுதியார். </a:t>
            </a:r>
            <a:endParaRPr lang="en-US" dirty="0" smtClean="0"/>
          </a:p>
          <a:p>
            <a:r>
              <a:rPr lang="ta-IN" dirty="0" smtClean="0"/>
              <a:t>களிற்றியானை </a:t>
            </a:r>
            <a:r>
              <a:rPr lang="ta-IN" dirty="0"/>
              <a:t>நிரை(1-120), மணி மிடை பவளம் (121-300), நித்திலக் கோவை (301-400) என மூன்று பெரும் பகுதிகளாகப் பிரிக்கப்பட்டுள்ளன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ஒற்றைப்பட </a:t>
            </a:r>
            <a:r>
              <a:rPr lang="ta-IN" dirty="0" smtClean="0"/>
              <a:t>எண்</a:t>
            </a:r>
            <a:r>
              <a:rPr lang="en-US" dirty="0" smtClean="0"/>
              <a:t> - </a:t>
            </a:r>
            <a:r>
              <a:rPr lang="ta-IN" dirty="0" smtClean="0"/>
              <a:t>200-ம் </a:t>
            </a:r>
            <a:r>
              <a:rPr lang="ta-IN" dirty="0"/>
              <a:t>பாலைத் திணையைச் சேர்ந்தவை. </a:t>
            </a:r>
            <a:endParaRPr lang="en-US" dirty="0" smtClean="0"/>
          </a:p>
          <a:p>
            <a:r>
              <a:rPr lang="ta-IN" dirty="0" smtClean="0"/>
              <a:t>2,8</a:t>
            </a:r>
            <a:r>
              <a:rPr lang="en-US" dirty="0" smtClean="0"/>
              <a:t> - </a:t>
            </a:r>
            <a:r>
              <a:rPr lang="ta-IN" dirty="0" smtClean="0"/>
              <a:t>80-ம் </a:t>
            </a:r>
            <a:r>
              <a:rPr lang="ta-IN" dirty="0"/>
              <a:t>குறிஞ்சித் திணையைச் </a:t>
            </a:r>
            <a:r>
              <a:rPr lang="ta-IN" dirty="0" smtClean="0"/>
              <a:t>சேர்ந்தவை.</a:t>
            </a:r>
            <a:endParaRPr lang="en-US" dirty="0" smtClean="0"/>
          </a:p>
          <a:p>
            <a:r>
              <a:rPr lang="ta-IN" dirty="0" smtClean="0"/>
              <a:t>4 </a:t>
            </a:r>
            <a:r>
              <a:rPr lang="en-US" dirty="0" smtClean="0"/>
              <a:t>-</a:t>
            </a:r>
            <a:r>
              <a:rPr lang="ta-IN" dirty="0" smtClean="0"/>
              <a:t> </a:t>
            </a:r>
            <a:r>
              <a:rPr lang="ta-IN" dirty="0"/>
              <a:t>40-ம் முல்லைத் திணையைச் சேர்ந்தவை. </a:t>
            </a:r>
            <a:endParaRPr lang="en-US" dirty="0" smtClean="0"/>
          </a:p>
          <a:p>
            <a:r>
              <a:rPr lang="ta-IN" dirty="0" smtClean="0"/>
              <a:t>6 </a:t>
            </a:r>
            <a:r>
              <a:rPr lang="en-US" dirty="0" smtClean="0"/>
              <a:t>- </a:t>
            </a:r>
            <a:r>
              <a:rPr lang="ta-IN" dirty="0" smtClean="0"/>
              <a:t>40-ம் </a:t>
            </a:r>
            <a:r>
              <a:rPr lang="ta-IN" dirty="0"/>
              <a:t>மருதத் திணையைச் சேர்ந்தவை. </a:t>
            </a:r>
            <a:endParaRPr lang="en-US" dirty="0" smtClean="0"/>
          </a:p>
          <a:p>
            <a:r>
              <a:rPr lang="ta-IN" dirty="0" smtClean="0"/>
              <a:t>10 </a:t>
            </a:r>
            <a:r>
              <a:rPr lang="en-US" dirty="0" smtClean="0"/>
              <a:t>- </a:t>
            </a:r>
            <a:r>
              <a:rPr lang="ta-IN" dirty="0" smtClean="0"/>
              <a:t>40-ம் </a:t>
            </a:r>
            <a:r>
              <a:rPr lang="ta-IN" dirty="0"/>
              <a:t>நெய்தல் திணையைச் சேர்ந்தவை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அகநானூற்றின் 86, 136 ஆம் பாடல்களில் தமிழர் தம் திருமண நிகழ்ச்சி கூறப்படுகிறது.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9241" r="9132" b="14457"/>
          <a:stretch/>
        </p:blipFill>
        <p:spPr>
          <a:xfrm>
            <a:off x="8104094" y="0"/>
            <a:ext cx="4087906" cy="6651811"/>
          </a:xfrm>
          <a:prstGeom prst="rect">
            <a:avLst/>
          </a:prstGeom>
        </p:spPr>
      </p:pic>
      <p:pic>
        <p:nvPicPr>
          <p:cNvPr id="5" name="PTT-20181021-WA00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200" end="26690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19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b="0" dirty="0"/>
              <a:t>பதிற்றுப்பத்து</a:t>
            </a:r>
            <a:br>
              <a:rPr lang="ta-IN" b="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5043"/>
            <a:ext cx="7743825" cy="3088370"/>
          </a:xfrm>
        </p:spPr>
        <p:txBody>
          <a:bodyPr>
            <a:noAutofit/>
          </a:bodyPr>
          <a:lstStyle/>
          <a:p>
            <a:r>
              <a:rPr lang="ta-IN" sz="1600" dirty="0"/>
              <a:t>இது சேர </a:t>
            </a:r>
            <a:r>
              <a:rPr lang="ta-IN" sz="1600" dirty="0" smtClean="0"/>
              <a:t>மன்னர்கள்</a:t>
            </a:r>
            <a:r>
              <a:rPr lang="en-US" sz="1600" dirty="0"/>
              <a:t> </a:t>
            </a:r>
            <a:r>
              <a:rPr lang="ta-IN" sz="1600" dirty="0" smtClean="0"/>
              <a:t>பதின்மரைப் </a:t>
            </a:r>
            <a:r>
              <a:rPr lang="ta-IN" sz="1600" dirty="0"/>
              <a:t>பற்றி பத்துப் புலவர்கள் பத்துப் பத்தாகப் பாடிய பாடல்களின் </a:t>
            </a:r>
            <a:r>
              <a:rPr lang="ta-IN" sz="1600" dirty="0" smtClean="0"/>
              <a:t>தொகுப்பு</a:t>
            </a:r>
            <a:r>
              <a:rPr lang="ta-IN" sz="1600" dirty="0"/>
              <a:t> </a:t>
            </a:r>
            <a:endParaRPr lang="en-US" sz="1600" dirty="0" smtClean="0"/>
          </a:p>
          <a:p>
            <a:r>
              <a:rPr lang="ta-IN" sz="1600" dirty="0" smtClean="0"/>
              <a:t>முதற் </a:t>
            </a:r>
            <a:r>
              <a:rPr lang="ta-IN" sz="1600" dirty="0"/>
              <a:t>பத்தும், இறுதிப் பத்தும் கிடைக்கவில்லை. ஏனைய எட்டுப் பத்துகளே கிடைத்துள்ளன. </a:t>
            </a:r>
            <a:endParaRPr lang="en-US" sz="1600" dirty="0" smtClean="0"/>
          </a:p>
          <a:p>
            <a:r>
              <a:rPr lang="ta-IN" sz="1600" dirty="0"/>
              <a:t>உதியஞ்சேரல் வழித்தோன்றல்களான ஐந்து சேர மன்னர்களும் அந்துவஞ்சேரல் இரும்பொறை வழித்தோன்றல்கள் மூவரும் அந்த 8 பேர்</a:t>
            </a:r>
            <a:r>
              <a:rPr lang="ta-IN" sz="1600" dirty="0" smtClean="0"/>
              <a:t>.</a:t>
            </a:r>
            <a:endParaRPr lang="en-US" sz="1600" dirty="0" smtClean="0"/>
          </a:p>
          <a:p>
            <a:r>
              <a:rPr lang="ta-IN" sz="1600" dirty="0"/>
              <a:t>ஔவை துரைசாமிப்பிள்ளை </a:t>
            </a:r>
            <a:r>
              <a:rPr lang="ta-IN" sz="1600" dirty="0" smtClean="0"/>
              <a:t>உரை</a:t>
            </a:r>
            <a:r>
              <a:rPr lang="en-US" sz="1600" baseline="30000" dirty="0" smtClean="0"/>
              <a:t> </a:t>
            </a:r>
            <a:r>
              <a:rPr lang="ta-IN" sz="1600" dirty="0" smtClean="0"/>
              <a:t>யாழ்ப்பாணம் </a:t>
            </a:r>
            <a:r>
              <a:rPr lang="ta-IN" sz="1600" dirty="0"/>
              <a:t>அருளம்பலவாணர் உரை </a:t>
            </a:r>
          </a:p>
          <a:p>
            <a:r>
              <a:rPr lang="ta-IN" sz="1600" dirty="0"/>
              <a:t>அந்தாதித்தொடை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71" y="0"/>
            <a:ext cx="4285129" cy="6858000"/>
          </a:xfrm>
          <a:prstGeom prst="rect">
            <a:avLst/>
          </a:prstGeom>
        </p:spPr>
      </p:pic>
      <p:pic>
        <p:nvPicPr>
          <p:cNvPr id="5" name="PTT-20181021-WA00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323" end="17550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4612" y="611028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38554" r="20902" b="-1"/>
          <a:stretch/>
        </p:blipFill>
        <p:spPr>
          <a:xfrm>
            <a:off x="328612" y="4443413"/>
            <a:ext cx="7215187" cy="227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0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638" y="65418"/>
            <a:ext cx="3676275" cy="727562"/>
          </a:xfrm>
        </p:spPr>
        <p:txBody>
          <a:bodyPr>
            <a:normAutofit/>
          </a:bodyPr>
          <a:lstStyle/>
          <a:p>
            <a:r>
              <a:rPr lang="ta-IN" b="0" dirty="0" smtClean="0"/>
              <a:t>புறநானூறு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1" b="16891"/>
          <a:stretch/>
        </p:blipFill>
        <p:spPr>
          <a:xfrm>
            <a:off x="9377082" y="485776"/>
            <a:ext cx="2814918" cy="563711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3032" y="1100183"/>
            <a:ext cx="937959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a-IN" dirty="0"/>
              <a:t>புறம், புறப்பாட்டு என்றும் வழங்கப்படும்</a:t>
            </a:r>
            <a:endParaRPr lang="en-US" dirty="0" smtClean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a-IN" dirty="0" smtClean="0">
                <a:latin typeface="Arial" panose="020B0604020202020204" pitchFamily="34" charset="0"/>
              </a:rPr>
              <a:t>தொகுத்தவர் </a:t>
            </a:r>
            <a:r>
              <a:rPr lang="ta-IN" dirty="0">
                <a:latin typeface="Arial" panose="020B0604020202020204" pitchFamily="34" charset="0"/>
              </a:rPr>
              <a:t>பெயரும், தொகுப்பித்தவர் பெயரும் </a:t>
            </a:r>
            <a:r>
              <a:rPr lang="ta-IN" dirty="0" smtClean="0">
                <a:latin typeface="Arial" panose="020B0604020202020204" pitchFamily="34" charset="0"/>
              </a:rPr>
              <a:t>தெரியவில்லை</a:t>
            </a:r>
            <a:endParaRPr lang="en-US" dirty="0" smtClean="0"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a-IN" dirty="0"/>
              <a:t>அடி வரையறை 4 அடி முதல் 40 அடி வரை </a:t>
            </a:r>
            <a:r>
              <a:rPr lang="ta-IN" dirty="0" smtClean="0"/>
              <a:t>உள்ளன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a-IN" dirty="0"/>
              <a:t>சங்ககாலத்தில் ஆண்ட அரசர்களைப் பற்றியும் மக்களின் சமூக வாழ்க்கை பற்றியும் </a:t>
            </a:r>
            <a:r>
              <a:rPr lang="ta-IN" dirty="0" smtClean="0"/>
              <a:t>எடுத்துரைக்கின்றன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/>
              <a:t>அக்காலத் தமிழ் மக்களின் அரசியல், சமூகம், பொருளாதரம், கல்வி, நாகரிகம், கலை வளர்ச்சி, வீரம், கொடை, ஆடை, அணிகலன் பழக்க வழக்கங்கள், வாணிபம் போன்ற பல செய்திகளை புறநானூறு வழி அறியலாம்</a:t>
            </a:r>
            <a:r>
              <a:rPr lang="ta-IN" dirty="0" smtClean="0"/>
              <a:t>.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a-IN" dirty="0" smtClean="0"/>
              <a:t>கண்ணாடி </a:t>
            </a:r>
            <a:r>
              <a:rPr lang="ta-IN" dirty="0"/>
              <a:t>என புறநானூறு விளங்குகிறது</a:t>
            </a:r>
            <a:r>
              <a:rPr lang="ta-IN" dirty="0" smtClean="0"/>
              <a:t>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/>
              <a:t>பாண்டியன் நெடுஞ்செழியன் முதலான 15 பாண்டிய மன்னர்களையும், கரிகாற்சோழன் போன்ற 18 சோழ அரசர்களையும், இமயவரம்பன் நெடுஞ்சேரலாதன், சேரன் செங்குட்டுவன் போன்ற 18 சேர அரசர்களையும் சிறப்பித்துப் பாடியுள்ளனர். பண்டையப் போர்க் களங்களான வெண்ணிப்பறந்தலை, வாகைப்பறந்தலை, கமுமலம், தகடூர், தலையாலங்கானம், </a:t>
            </a:r>
            <a:r>
              <a:rPr lang="ta-IN" dirty="0" smtClean="0"/>
              <a:t>கானப்பேரெயில்</a:t>
            </a:r>
            <a:r>
              <a:rPr lang="en-US" dirty="0"/>
              <a:t> </a:t>
            </a:r>
            <a:r>
              <a:rPr lang="ta-IN" dirty="0" smtClean="0"/>
              <a:t>போன்ற </a:t>
            </a:r>
            <a:r>
              <a:rPr lang="ta-IN" dirty="0"/>
              <a:t>போர்க்களங்கள் </a:t>
            </a:r>
            <a:r>
              <a:rPr lang="ta-IN" dirty="0" smtClean="0"/>
              <a:t>குறிப்பிட</a:t>
            </a:r>
            <a:r>
              <a:rPr lang="ta-IN" dirty="0"/>
              <a:t>ப்ப</a:t>
            </a:r>
            <a:r>
              <a:rPr lang="ta-IN" dirty="0" smtClean="0"/>
              <a:t>ட்டுள்ளன</a:t>
            </a:r>
            <a:r>
              <a:rPr lang="ta-IN" dirty="0"/>
              <a:t>.</a:t>
            </a:r>
            <a:endParaRPr lang="en-US" dirty="0"/>
          </a:p>
        </p:txBody>
      </p:sp>
      <p:pic>
        <p:nvPicPr>
          <p:cNvPr id="3" name="PTT-20181021-WA00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100" end="79700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1900" y="6122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6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7600" y="455571"/>
            <a:ext cx="2793812" cy="970450"/>
          </a:xfrm>
        </p:spPr>
        <p:txBody>
          <a:bodyPr>
            <a:normAutofit/>
          </a:bodyPr>
          <a:lstStyle/>
          <a:p>
            <a:r>
              <a:rPr lang="ta-IN" b="0" dirty="0" smtClean="0"/>
              <a:t>பரிபாடல்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9975" y="1595718"/>
            <a:ext cx="7978589" cy="5262281"/>
          </a:xfrm>
        </p:spPr>
        <p:txBody>
          <a:bodyPr>
            <a:normAutofit/>
          </a:bodyPr>
          <a:lstStyle/>
          <a:p>
            <a:r>
              <a:rPr lang="ta-IN" sz="2000" dirty="0"/>
              <a:t>நான்கு பாவின் உறுப்புகளும் கொண்ட பாடல்.</a:t>
            </a:r>
            <a:r>
              <a:rPr lang="ta-IN" sz="2000" baseline="30000" dirty="0">
                <a:hlinkClick r:id="rId4"/>
              </a:rPr>
              <a:t>[2]</a:t>
            </a:r>
            <a:endParaRPr lang="ta-IN" sz="2000" dirty="0"/>
          </a:p>
          <a:p>
            <a:r>
              <a:rPr lang="ta-IN" sz="2000" dirty="0"/>
              <a:t>வெண்டளையும், ஆசிரியத்தளையும் விராய் வந்து துள்ளலோசைப்படச் சொல்லப்படும்.</a:t>
            </a:r>
            <a:r>
              <a:rPr lang="ta-IN" sz="2000" baseline="30000" dirty="0">
                <a:hlinkClick r:id="rId5"/>
              </a:rPr>
              <a:t>[3]</a:t>
            </a:r>
            <a:endParaRPr lang="ta-IN" sz="2000" dirty="0"/>
          </a:p>
          <a:p>
            <a:r>
              <a:rPr lang="ta-IN" sz="2000" dirty="0"/>
              <a:t>வெண்பா உறுப்பாகப் பரிபாடல் வரும்.</a:t>
            </a:r>
            <a:r>
              <a:rPr lang="ta-IN" sz="2000" baseline="30000" dirty="0">
                <a:hlinkClick r:id="rId6"/>
              </a:rPr>
              <a:t>[4]</a:t>
            </a:r>
            <a:endParaRPr lang="ta-IN" sz="2000" dirty="0"/>
          </a:p>
          <a:p>
            <a:r>
              <a:rPr lang="ta-IN" sz="2000" dirty="0"/>
              <a:t>கொச்சகம், அராகம், சுரிதகம், எருத்து ஆகிய நான்கு உறுப்புக்களையும் கொண்டிருக்கும். காமப் பொருளில் வரும்</a:t>
            </a:r>
            <a:r>
              <a:rPr lang="ta-IN" sz="2000" dirty="0" smtClean="0"/>
              <a:t>.</a:t>
            </a:r>
            <a:endParaRPr lang="en-US" sz="2000" dirty="0" smtClean="0"/>
          </a:p>
          <a:p>
            <a:r>
              <a:rPr lang="ta-IN" sz="2000" dirty="0"/>
              <a:t>பரிபாடலில் </a:t>
            </a:r>
            <a:r>
              <a:rPr lang="ta-IN" sz="2000" dirty="0">
                <a:hlinkClick r:id="rId7" tooltip="திருமால்"/>
              </a:rPr>
              <a:t>திருமாலுக்கு</a:t>
            </a:r>
            <a:r>
              <a:rPr lang="ta-IN" sz="2000" dirty="0"/>
              <a:t> 8 பாடல், செவ்வேளுக்கு (</a:t>
            </a:r>
            <a:r>
              <a:rPr lang="ta-IN" sz="2000" dirty="0">
                <a:hlinkClick r:id="rId8" tooltip="முருகன்"/>
              </a:rPr>
              <a:t>முருகனுக்கு</a:t>
            </a:r>
            <a:r>
              <a:rPr lang="ta-IN" sz="2000" dirty="0"/>
              <a:t>) 31 பாடல், காடுகாள் (காட்டில் இருக்கும் </a:t>
            </a:r>
            <a:r>
              <a:rPr lang="ta-IN" sz="2000" dirty="0">
                <a:hlinkClick r:id="rId9" tooltip="காளி"/>
              </a:rPr>
              <a:t>காளிக்கு</a:t>
            </a:r>
            <a:r>
              <a:rPr lang="ta-IN" sz="2000" dirty="0"/>
              <a:t> அதாவது கொற்றவைக்கு) 1 பாடல், படிப்பதற்கு இனிமையுள்ள வையைக்கு 26 பாடல், பெருநகரமாகிய </a:t>
            </a:r>
            <a:r>
              <a:rPr lang="ta-IN" sz="2000" dirty="0">
                <a:hlinkClick r:id="rId10" tooltip="மதுரை"/>
              </a:rPr>
              <a:t>மதுரைக்கு</a:t>
            </a:r>
            <a:r>
              <a:rPr lang="ta-IN" sz="2000" dirty="0"/>
              <a:t> 4 பாடல் என மொத்தம் 70 பாடல்கள் உள்ளன. </a:t>
            </a:r>
          </a:p>
          <a:p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7" b="9345"/>
          <a:stretch/>
        </p:blipFill>
        <p:spPr>
          <a:xfrm>
            <a:off x="0" y="1322604"/>
            <a:ext cx="4069976" cy="5535395"/>
          </a:xfrm>
          <a:prstGeom prst="rect">
            <a:avLst/>
          </a:prstGeom>
        </p:spPr>
      </p:pic>
      <p:pic>
        <p:nvPicPr>
          <p:cNvPr id="5" name="PTT-20181021-WA00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8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633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0" y="319310"/>
            <a:ext cx="4081836" cy="720596"/>
          </a:xfrm>
        </p:spPr>
        <p:txBody>
          <a:bodyPr>
            <a:normAutofit/>
          </a:bodyPr>
          <a:lstStyle/>
          <a:p>
            <a:pPr algn="ctr"/>
            <a:r>
              <a:rPr lang="ta-IN" b="1" dirty="0"/>
              <a:t>பத்துப்பாட்டு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2659"/>
            <a:ext cx="9610165" cy="3783107"/>
          </a:xfrm>
        </p:spPr>
        <p:txBody>
          <a:bodyPr>
            <a:normAutofit lnSpcReduction="10000"/>
          </a:bodyPr>
          <a:lstStyle/>
          <a:p>
            <a:r>
              <a:rPr lang="ta-IN" b="1" dirty="0"/>
              <a:t>பத்துப்பாட்டு</a:t>
            </a:r>
            <a:r>
              <a:rPr lang="ta-IN" dirty="0"/>
              <a:t> என்பது சங்க </a:t>
            </a:r>
            <a:r>
              <a:rPr lang="ta-IN" dirty="0" smtClean="0"/>
              <a:t>இலக்கியங்கள்</a:t>
            </a:r>
            <a:r>
              <a:rPr lang="en-US" dirty="0"/>
              <a:t> </a:t>
            </a:r>
            <a:r>
              <a:rPr lang="ta-IN" dirty="0" smtClean="0"/>
              <a:t>என்று </a:t>
            </a:r>
            <a:r>
              <a:rPr lang="ta-IN" dirty="0"/>
              <a:t>குறிப்பிடப்படும் பழந்தமிழ் நூல்களின் தொகுப்புகளுள் ஒன்றாகும்.</a:t>
            </a:r>
            <a:endParaRPr lang="en-US" dirty="0" smtClean="0"/>
          </a:p>
          <a:p>
            <a:r>
              <a:rPr lang="ta-IN" dirty="0" smtClean="0"/>
              <a:t>இவற்றுள்</a:t>
            </a:r>
            <a:r>
              <a:rPr lang="ta-IN" dirty="0"/>
              <a:t> </a:t>
            </a:r>
            <a:r>
              <a:rPr lang="ta-IN" dirty="0" smtClean="0"/>
              <a:t>திருமுருகாற்றுப்படை</a:t>
            </a:r>
            <a:r>
              <a:rPr lang="en-US" dirty="0"/>
              <a:t>,</a:t>
            </a:r>
            <a:r>
              <a:rPr lang="ta-IN" dirty="0"/>
              <a:t> </a:t>
            </a:r>
            <a:r>
              <a:rPr lang="ta-IN" dirty="0" smtClean="0"/>
              <a:t>பொருநராற்றுப்படை</a:t>
            </a:r>
            <a:r>
              <a:rPr lang="en-US" dirty="0"/>
              <a:t>,</a:t>
            </a:r>
            <a:r>
              <a:rPr lang="ta-IN" dirty="0"/>
              <a:t> </a:t>
            </a:r>
            <a:r>
              <a:rPr lang="ta-IN" dirty="0" smtClean="0"/>
              <a:t>சிறுபாணாற்றுப்படை</a:t>
            </a:r>
            <a:r>
              <a:rPr lang="en-US" dirty="0"/>
              <a:t>,</a:t>
            </a:r>
            <a:r>
              <a:rPr lang="en-US" dirty="0" smtClean="0"/>
              <a:t>   </a:t>
            </a:r>
            <a:r>
              <a:rPr lang="ta-IN" dirty="0" smtClean="0"/>
              <a:t>பெரும்பாணாற்றுப்படை</a:t>
            </a:r>
            <a:r>
              <a:rPr lang="en-US" dirty="0" smtClean="0"/>
              <a:t>, </a:t>
            </a:r>
            <a:r>
              <a:rPr lang="ta-IN" dirty="0" smtClean="0"/>
              <a:t>முல்லைப்பாட்டு</a:t>
            </a:r>
            <a:r>
              <a:rPr lang="en-US" dirty="0" smtClean="0"/>
              <a:t>, </a:t>
            </a:r>
            <a:r>
              <a:rPr lang="ta-IN" dirty="0"/>
              <a:t> </a:t>
            </a:r>
            <a:r>
              <a:rPr lang="ta-IN" dirty="0" smtClean="0"/>
              <a:t>மதுரைக்காஞ்சி</a:t>
            </a:r>
            <a:r>
              <a:rPr lang="en-US" dirty="0" smtClean="0"/>
              <a:t>, </a:t>
            </a:r>
            <a:r>
              <a:rPr lang="ta-IN" dirty="0" smtClean="0"/>
              <a:t>நெடுநல்வாடை</a:t>
            </a:r>
            <a:r>
              <a:rPr lang="en-US" dirty="0" smtClean="0"/>
              <a:t>, </a:t>
            </a:r>
            <a:r>
              <a:rPr lang="ta-IN" dirty="0"/>
              <a:t> குறிஞ்சிப் </a:t>
            </a:r>
            <a:r>
              <a:rPr lang="ta-IN" dirty="0" smtClean="0"/>
              <a:t>பாட்டு</a:t>
            </a:r>
            <a:r>
              <a:rPr lang="en-US" dirty="0" smtClean="0"/>
              <a:t>, </a:t>
            </a:r>
            <a:r>
              <a:rPr lang="ta-IN" dirty="0" smtClean="0"/>
              <a:t>பட்டினப் பாலை</a:t>
            </a:r>
            <a:r>
              <a:rPr lang="en-US" dirty="0" smtClean="0"/>
              <a:t>, </a:t>
            </a:r>
            <a:r>
              <a:rPr lang="ta-IN" dirty="0" smtClean="0"/>
              <a:t>மலைபடுகடாம்</a:t>
            </a:r>
            <a:r>
              <a:rPr lang="en-US" dirty="0"/>
              <a:t> </a:t>
            </a:r>
            <a:r>
              <a:rPr lang="ta-IN" dirty="0" smtClean="0"/>
              <a:t>ஆகிய </a:t>
            </a:r>
            <a:r>
              <a:rPr lang="ta-IN" dirty="0"/>
              <a:t>பத்து நூல்கள் அடங்கிய தொகுப்பே </a:t>
            </a:r>
            <a:r>
              <a:rPr lang="ta-IN" b="1" dirty="0"/>
              <a:t>பத்துப்பாட்டு</a:t>
            </a:r>
            <a:r>
              <a:rPr lang="ta-IN" dirty="0"/>
              <a:t> என வழங்கப்படுகிறது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பழந்தமிழ் நாட்டின் வாழ்க்கை முறை, </a:t>
            </a:r>
            <a:r>
              <a:rPr lang="ta-IN" dirty="0" smtClean="0"/>
              <a:t>பண்பாடு</a:t>
            </a:r>
            <a:r>
              <a:rPr lang="en-US" dirty="0"/>
              <a:t> </a:t>
            </a:r>
            <a:r>
              <a:rPr lang="ta-IN" dirty="0" smtClean="0"/>
              <a:t>பற்றிய </a:t>
            </a:r>
            <a:r>
              <a:rPr lang="ta-IN" dirty="0"/>
              <a:t>பல அரிய தகவல்கள் பொதிந்து கிடக்கின்றன. </a:t>
            </a:r>
            <a:endParaRPr lang="en-US" dirty="0" smtClean="0"/>
          </a:p>
          <a:p>
            <a:r>
              <a:rPr lang="ta-IN" dirty="0" smtClean="0"/>
              <a:t>வரலாற்றுச் </a:t>
            </a:r>
            <a:r>
              <a:rPr lang="ta-IN" dirty="0"/>
              <a:t>சம்பவங்கள், அரசர்களினதும் வள்ளல்களினதும் இயல்புகள், பொது மக்களின் காதல் வாழ்க்கை, </a:t>
            </a:r>
            <a:r>
              <a:rPr lang="ta-IN" dirty="0" smtClean="0"/>
              <a:t>அக்காலக் கலைகள்</a:t>
            </a:r>
            <a:r>
              <a:rPr lang="en-US" dirty="0"/>
              <a:t>,</a:t>
            </a:r>
            <a:r>
              <a:rPr lang="ta-IN" dirty="0"/>
              <a:t> </a:t>
            </a:r>
            <a:r>
              <a:rPr lang="ta-IN" dirty="0" smtClean="0"/>
              <a:t>நகரங்கள்</a:t>
            </a:r>
            <a:r>
              <a:rPr lang="en-US" dirty="0"/>
              <a:t> </a:t>
            </a:r>
            <a:r>
              <a:rPr lang="ta-IN" dirty="0" smtClean="0"/>
              <a:t>பற்றிய </a:t>
            </a:r>
            <a:r>
              <a:rPr lang="ta-IN" dirty="0"/>
              <a:t>தகவல்கள், இயற்கை பற்றிய வருணனைகள் போன்றவை தொடர்பான பல தகவல்களை இவற்றிலிருந்து பெற முடிகின்றது. 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8941" y="4948519"/>
            <a:ext cx="11618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முருகு பொருநாறு பாணிரண்டு முல்லை</a:t>
            </a:r>
            <a:r>
              <a:rPr lang="ta-IN" dirty="0">
                <a:solidFill>
                  <a:srgbClr val="00B0F0"/>
                </a:solidFill>
              </a:rPr>
              <a:t/>
            </a:r>
            <a:br>
              <a:rPr lang="ta-IN" dirty="0">
                <a:solidFill>
                  <a:srgbClr val="00B0F0"/>
                </a:solidFill>
              </a:rPr>
            </a:br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பெருகு வள மதுரைக் காஞ்சி-மருவினிய</a:t>
            </a:r>
            <a:r>
              <a:rPr lang="ta-IN" dirty="0">
                <a:solidFill>
                  <a:srgbClr val="00B0F0"/>
                </a:solidFill>
              </a:rPr>
              <a:t/>
            </a:r>
            <a:br>
              <a:rPr lang="ta-IN" dirty="0">
                <a:solidFill>
                  <a:srgbClr val="00B0F0"/>
                </a:solidFill>
              </a:rPr>
            </a:br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கோல நெடுநல் வாடை கோல்குறிஞ்சிப்பட்டினப்</a:t>
            </a:r>
            <a:r>
              <a:rPr lang="ta-IN" dirty="0">
                <a:solidFill>
                  <a:srgbClr val="00B0F0"/>
                </a:solidFill>
              </a:rPr>
              <a:t/>
            </a:r>
            <a:br>
              <a:rPr lang="ta-IN" dirty="0">
                <a:solidFill>
                  <a:srgbClr val="00B0F0"/>
                </a:solidFill>
              </a:rPr>
            </a:br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பாலை கடாத்தொடும் பத்து</a:t>
            </a:r>
            <a:r>
              <a:rPr lang="ta-IN" dirty="0">
                <a:solidFill>
                  <a:srgbClr val="00B0F0"/>
                </a:solidFill>
              </a:rPr>
              <a:t/>
            </a:r>
            <a:br>
              <a:rPr lang="ta-IN" dirty="0">
                <a:solidFill>
                  <a:srgbClr val="00B0F0"/>
                </a:solidFill>
              </a:rPr>
            </a:br>
            <a:endParaRPr lang="en-US" dirty="0" smtClean="0">
              <a:solidFill>
                <a:srgbClr val="00B0F0"/>
              </a:solidFill>
            </a:endParaRPr>
          </a:p>
          <a:p>
            <a:r>
              <a:rPr lang="ta-IN" dirty="0" smtClean="0">
                <a:latin typeface="Arial" panose="020B0604020202020204" pitchFamily="34" charset="0"/>
              </a:rPr>
              <a:t>என </a:t>
            </a:r>
            <a:r>
              <a:rPr lang="ta-IN" dirty="0">
                <a:latin typeface="Arial" panose="020B0604020202020204" pitchFamily="34" charset="0"/>
              </a:rPr>
              <a:t>வரும் பழம்பாடல், </a:t>
            </a:r>
            <a:r>
              <a:rPr lang="ta-IN" b="1" dirty="0"/>
              <a:t>பத்துப்பாட்டு </a:t>
            </a:r>
            <a:r>
              <a:rPr lang="ta-IN" dirty="0" smtClean="0">
                <a:latin typeface="Arial" panose="020B0604020202020204" pitchFamily="34" charset="0"/>
              </a:rPr>
              <a:t>நூல்கள் </a:t>
            </a:r>
            <a:r>
              <a:rPr lang="ta-IN" dirty="0">
                <a:latin typeface="Arial" panose="020B0604020202020204" pitchFamily="34" charset="0"/>
              </a:rPr>
              <a:t>எவை என்பதை மிகத் தெளிவாகக் காட்டும்.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13851" r="24618" b="15203"/>
          <a:stretch/>
        </p:blipFill>
        <p:spPr>
          <a:xfrm>
            <a:off x="9646024" y="838923"/>
            <a:ext cx="2545976" cy="484470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6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38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1695" y="301380"/>
            <a:ext cx="5181600" cy="810243"/>
          </a:xfrm>
        </p:spPr>
        <p:txBody>
          <a:bodyPr>
            <a:normAutofit fontScale="90000"/>
          </a:bodyPr>
          <a:lstStyle/>
          <a:p>
            <a:r>
              <a:rPr lang="ta-IN" dirty="0"/>
              <a:t>திருமுருகாற்றுப்படை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6" y="1272988"/>
            <a:ext cx="7064188" cy="5585012"/>
          </a:xfrm>
        </p:spPr>
        <p:txBody>
          <a:bodyPr>
            <a:normAutofit fontScale="92500" lnSpcReduction="10000"/>
          </a:bodyPr>
          <a:lstStyle/>
          <a:p>
            <a:r>
              <a:rPr lang="ta-IN" dirty="0"/>
              <a:t> மதுரையைச் சேர்ந்த நக்கீரன் என்னும் புலவரால் இது இயற்றப்பட்டது</a:t>
            </a:r>
            <a:r>
              <a:rPr lang="en-US" dirty="0"/>
              <a:t>.</a:t>
            </a:r>
          </a:p>
          <a:p>
            <a:r>
              <a:rPr lang="ta-IN" dirty="0" smtClean="0"/>
              <a:t>வேறுபெயர் </a:t>
            </a:r>
            <a:r>
              <a:rPr lang="ta-IN" dirty="0"/>
              <a:t>புலவராற்றுப்படை </a:t>
            </a:r>
            <a:r>
              <a:rPr lang="ta-IN" dirty="0" smtClean="0"/>
              <a:t>என்பதாகும்</a:t>
            </a:r>
            <a:r>
              <a:rPr lang="en-US" dirty="0" smtClean="0"/>
              <a:t>.</a:t>
            </a:r>
            <a:r>
              <a:rPr lang="ta-IN" dirty="0"/>
              <a:t> 317 அடிகளைக் </a:t>
            </a:r>
            <a:r>
              <a:rPr lang="ta-IN" dirty="0" smtClean="0"/>
              <a:t>கொண்டது</a:t>
            </a:r>
            <a:r>
              <a:rPr lang="en-US" dirty="0" smtClean="0"/>
              <a:t>.</a:t>
            </a:r>
          </a:p>
          <a:p>
            <a:r>
              <a:rPr lang="ta-IN" dirty="0" smtClean="0"/>
              <a:t>சைவத் </a:t>
            </a:r>
            <a:r>
              <a:rPr lang="ta-IN" dirty="0"/>
              <a:t>திருமுறைகளுள் 11ஆம் திருமுறையில் இணைத்து வைத்துள்ளனர்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வீடு பெறுதற்குப் பக்குவமடைந்த ஒருவனை வீடு பெற்ற ஒருவன் </a:t>
            </a:r>
            <a:r>
              <a:rPr lang="ta-IN" dirty="0" smtClean="0"/>
              <a:t>வழிப்படுத்துவது</a:t>
            </a:r>
            <a:endParaRPr lang="en-US" dirty="0" smtClean="0"/>
          </a:p>
          <a:p>
            <a:r>
              <a:rPr lang="ta-IN" dirty="0"/>
              <a:t>முருகப் பெருமானின் </a:t>
            </a:r>
            <a:r>
              <a:rPr lang="ta-IN" dirty="0" smtClean="0"/>
              <a:t>அறுபடைவீடுகள்</a:t>
            </a:r>
            <a:r>
              <a:rPr lang="en-US" dirty="0" smtClean="0"/>
              <a:t> (</a:t>
            </a:r>
            <a:r>
              <a:rPr lang="ta-IN" dirty="0"/>
              <a:t> </a:t>
            </a:r>
            <a:r>
              <a:rPr lang="ta-IN" dirty="0" smtClean="0"/>
              <a:t>திருப்பரங்குன்றம்</a:t>
            </a:r>
            <a:r>
              <a:rPr lang="en-US" dirty="0" smtClean="0"/>
              <a:t>, </a:t>
            </a:r>
            <a:r>
              <a:rPr lang="ta-IN" dirty="0" smtClean="0"/>
              <a:t>திருச்செந்தூர்</a:t>
            </a:r>
            <a:r>
              <a:rPr lang="en-US" dirty="0" smtClean="0"/>
              <a:t>, </a:t>
            </a:r>
            <a:r>
              <a:rPr lang="ta-IN" dirty="0" smtClean="0"/>
              <a:t>திருச்சீரலைவாய்</a:t>
            </a:r>
            <a:r>
              <a:rPr lang="en-US" dirty="0" smtClean="0"/>
              <a:t>, </a:t>
            </a:r>
            <a:r>
              <a:rPr lang="ta-IN" dirty="0"/>
              <a:t>திரு </a:t>
            </a:r>
            <a:r>
              <a:rPr lang="ta-IN" dirty="0" smtClean="0"/>
              <a:t>ஆவினன்குடி</a:t>
            </a:r>
            <a:r>
              <a:rPr lang="en-US" dirty="0" smtClean="0"/>
              <a:t>, </a:t>
            </a:r>
            <a:r>
              <a:rPr lang="ta-IN" dirty="0" smtClean="0"/>
              <a:t>திருவேரகம்</a:t>
            </a:r>
            <a:r>
              <a:rPr lang="en-US" dirty="0" smtClean="0"/>
              <a:t>, </a:t>
            </a:r>
            <a:r>
              <a:rPr lang="ta-IN" dirty="0"/>
              <a:t>குன்றுதோறாடல், பழமுதிர் சோலை</a:t>
            </a:r>
            <a:r>
              <a:rPr lang="en-US" dirty="0" smtClean="0"/>
              <a:t>)</a:t>
            </a:r>
            <a:r>
              <a:rPr lang="ta-IN" dirty="0"/>
              <a:t> ஒவ்வொன்றையும் பாராட்டுவனவாக அமைந்துள்ளது</a:t>
            </a:r>
            <a:endParaRPr lang="en-US" dirty="0"/>
          </a:p>
          <a:p>
            <a:r>
              <a:rPr lang="ta-IN" dirty="0"/>
              <a:t>பொருநன்,சிறுபாணான்,பெரும்பாணான்,கூத்தர் ஆகிய ஆற்றுப்படுத்தப்படும் இரவலர் பெயரில் ஏனைய நூல்கள் அமையப்பெற்றிருக்க</a:t>
            </a:r>
            <a:r>
              <a:rPr lang="ta-IN" dirty="0" smtClean="0"/>
              <a:t>,</a:t>
            </a:r>
            <a:endParaRPr lang="en-US" dirty="0" smtClean="0"/>
          </a:p>
          <a:p>
            <a:r>
              <a:rPr lang="ta-IN" dirty="0" smtClean="0"/>
              <a:t>திருமுருகாற்றுப்படை </a:t>
            </a:r>
            <a:r>
              <a:rPr lang="ta-IN" dirty="0"/>
              <a:t>நூல் மட்டும் ஆற்றுப்படுத்தும் தலைவனான முருகப்பெருமான் பெயரில் அமைந்துள்ளது.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13" y="1111623"/>
            <a:ext cx="4105834" cy="5378824"/>
          </a:xfrm>
          <a:prstGeom prst="rect">
            <a:avLst/>
          </a:prstGeom>
        </p:spPr>
      </p:pic>
      <p:pic>
        <p:nvPicPr>
          <p:cNvPr id="4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000" end="4849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724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331875" cy="792314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பொருநராற்றுப்படை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2259" y="1416423"/>
            <a:ext cx="6311153" cy="5253317"/>
          </a:xfrm>
        </p:spPr>
        <p:txBody>
          <a:bodyPr>
            <a:normAutofit lnSpcReduction="10000"/>
          </a:bodyPr>
          <a:lstStyle/>
          <a:p>
            <a:r>
              <a:rPr lang="ta-IN" sz="2000" dirty="0"/>
              <a:t>248 அடிகளைக் கொண்ட வஞ்சியடிகள் </a:t>
            </a:r>
            <a:r>
              <a:rPr lang="ta-IN" sz="2000" dirty="0" smtClean="0"/>
              <a:t>கலந்தஆசிரியப்பாவாலானது</a:t>
            </a:r>
            <a:r>
              <a:rPr lang="en-US" sz="2000" dirty="0" smtClean="0"/>
              <a:t>.</a:t>
            </a:r>
          </a:p>
          <a:p>
            <a:r>
              <a:rPr lang="ta-IN" sz="2000" dirty="0"/>
              <a:t>கரிகால் </a:t>
            </a:r>
            <a:r>
              <a:rPr lang="ta-IN" sz="2000" dirty="0" smtClean="0"/>
              <a:t>வளவன்</a:t>
            </a:r>
            <a:r>
              <a:rPr lang="en-US" sz="2000" dirty="0"/>
              <a:t> </a:t>
            </a:r>
            <a:r>
              <a:rPr lang="ta-IN" sz="2000" dirty="0" smtClean="0"/>
              <a:t>எனப்படும்</a:t>
            </a:r>
            <a:r>
              <a:rPr lang="ta-IN" sz="2000" dirty="0"/>
              <a:t> சோழ </a:t>
            </a:r>
            <a:r>
              <a:rPr lang="ta-IN" sz="2000" dirty="0" smtClean="0"/>
              <a:t>மன்னனைப்</a:t>
            </a:r>
            <a:r>
              <a:rPr lang="en-US" sz="2000" dirty="0"/>
              <a:t> </a:t>
            </a:r>
            <a:r>
              <a:rPr lang="ta-IN" sz="2000" dirty="0" smtClean="0"/>
              <a:t>பாட்டுடைத்தலைவனாகக் </a:t>
            </a:r>
            <a:r>
              <a:rPr lang="ta-IN" sz="2000" dirty="0"/>
              <a:t>கொண்டு </a:t>
            </a:r>
            <a:r>
              <a:rPr lang="ta-IN" sz="2000" dirty="0" smtClean="0"/>
              <a:t>இயற்றப்பட்டது</a:t>
            </a:r>
            <a:r>
              <a:rPr lang="en-US" sz="2000" dirty="0" smtClean="0"/>
              <a:t>.</a:t>
            </a:r>
          </a:p>
          <a:p>
            <a:r>
              <a:rPr lang="ta-IN" sz="2000" dirty="0"/>
              <a:t> முடத்தாமக் </a:t>
            </a:r>
            <a:r>
              <a:rPr lang="ta-IN" sz="2000" dirty="0" smtClean="0"/>
              <a:t>கண்ணியார்</a:t>
            </a:r>
            <a:r>
              <a:rPr lang="en-US" sz="2000" dirty="0"/>
              <a:t> </a:t>
            </a:r>
            <a:r>
              <a:rPr lang="ta-IN" sz="2000" dirty="0" smtClean="0"/>
              <a:t>என்பது </a:t>
            </a:r>
            <a:r>
              <a:rPr lang="ta-IN" sz="2000" dirty="0"/>
              <a:t>இதன் ஆசிரியர் </a:t>
            </a:r>
            <a:r>
              <a:rPr lang="ta-IN" sz="2000" dirty="0" smtClean="0"/>
              <a:t>பெயர்</a:t>
            </a:r>
            <a:r>
              <a:rPr lang="en-US" sz="2000" dirty="0" smtClean="0"/>
              <a:t>.</a:t>
            </a:r>
          </a:p>
          <a:p>
            <a:r>
              <a:rPr lang="ta-IN" sz="2000" dirty="0"/>
              <a:t>போர்க்களம் </a:t>
            </a:r>
            <a:r>
              <a:rPr lang="ta-IN" sz="2000" dirty="0" smtClean="0"/>
              <a:t>பாடும் </a:t>
            </a:r>
            <a:r>
              <a:rPr lang="ta-IN" sz="2000" dirty="0"/>
              <a:t>பொருநரைப் பற்றிக் கூறும் புறத்திணை நூலாகும்</a:t>
            </a:r>
            <a:r>
              <a:rPr lang="ta-IN" sz="2000" dirty="0" smtClean="0"/>
              <a:t>.</a:t>
            </a:r>
            <a:endParaRPr lang="en-US" sz="2000" dirty="0" smtClean="0"/>
          </a:p>
          <a:p>
            <a:r>
              <a:rPr lang="ta-IN" sz="2000" dirty="0"/>
              <a:t>தமிழரின் பண்பாடான விருந்தினரை ஏழடி நடந்து சென்று வரவேற்றலும் வழியனுப்புதலும் குறித்து- காலில் ஏழடிப் பின்சென்று(பொரு.166)என்னும் பாடல் வரியால் அறியமுடிகிறது</a:t>
            </a:r>
            <a:r>
              <a:rPr lang="ta-IN" sz="2000" dirty="0" smtClean="0"/>
              <a:t>.</a:t>
            </a:r>
            <a:endParaRPr lang="en-US" sz="2000" dirty="0" smtClean="0"/>
          </a:p>
          <a:p>
            <a:r>
              <a:rPr lang="ta-IN" sz="2000" dirty="0"/>
              <a:t>பாடினியின் கேசாதி </a:t>
            </a:r>
            <a:r>
              <a:rPr lang="ta-IN" sz="2000" dirty="0" smtClean="0"/>
              <a:t>பாத வருணனை</a:t>
            </a:r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0" t="29010" r="17810" b="9897"/>
          <a:stretch/>
        </p:blipFill>
        <p:spPr>
          <a:xfrm>
            <a:off x="182133" y="1322294"/>
            <a:ext cx="5076729" cy="5441577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600" end="4357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209" y="61542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162" y="283451"/>
            <a:ext cx="5493240" cy="720596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சிறுபாணாற்றுப்படை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94" y="2026025"/>
            <a:ext cx="6196200" cy="3352800"/>
          </a:xfrm>
        </p:spPr>
        <p:txBody>
          <a:bodyPr>
            <a:normAutofit/>
          </a:bodyPr>
          <a:lstStyle/>
          <a:p>
            <a:r>
              <a:rPr lang="ta-IN" dirty="0"/>
              <a:t>மன்னனிடம் பரிசு பெற்ற </a:t>
            </a:r>
            <a:r>
              <a:rPr lang="ta-IN" dirty="0">
                <a:hlinkClick r:id="rId4" tooltip="பாணர்"/>
              </a:rPr>
              <a:t>சிறுபாணன்</a:t>
            </a:r>
            <a:r>
              <a:rPr lang="ta-IN" dirty="0"/>
              <a:t>ஒருவன் தான் வழியிற் கண்ட இன்னொரு </a:t>
            </a:r>
            <a:r>
              <a:rPr lang="ta-IN" dirty="0">
                <a:hlinkClick r:id="rId5" tooltip="பாணன்"/>
              </a:rPr>
              <a:t>பாணனை</a:t>
            </a:r>
            <a:r>
              <a:rPr lang="ta-IN" dirty="0"/>
              <a:t> அவனிடம் வழிப்படுத்துவதாக அமைந்துள்ளது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u="sng" dirty="0">
                <a:hlinkClick r:id="rId6"/>
              </a:rPr>
              <a:t>நத்தத்தனார்</a:t>
            </a:r>
            <a:r>
              <a:rPr lang="ta-IN" dirty="0"/>
              <a:t> என்னும் புலவரால் </a:t>
            </a:r>
            <a:r>
              <a:rPr lang="ta-IN" dirty="0" smtClean="0"/>
              <a:t>இயற்றப்பட்டது</a:t>
            </a:r>
            <a:r>
              <a:rPr lang="en-US" dirty="0" smtClean="0"/>
              <a:t>. </a:t>
            </a:r>
            <a:r>
              <a:rPr lang="ta-IN" dirty="0"/>
              <a:t>269 </a:t>
            </a:r>
            <a:r>
              <a:rPr lang="ta-IN" dirty="0" smtClean="0"/>
              <a:t>அடிகளாலமைந்தது</a:t>
            </a:r>
            <a:r>
              <a:rPr lang="en-US" dirty="0" smtClean="0"/>
              <a:t>.</a:t>
            </a:r>
          </a:p>
          <a:p>
            <a:r>
              <a:rPr lang="ta-IN" dirty="0"/>
              <a:t> ஒய்மான் </a:t>
            </a:r>
            <a:r>
              <a:rPr lang="ta-IN" dirty="0" smtClean="0"/>
              <a:t>நாட்டு</a:t>
            </a:r>
            <a:r>
              <a:rPr lang="en-US" dirty="0"/>
              <a:t> </a:t>
            </a:r>
            <a:r>
              <a:rPr lang="ta-IN" dirty="0" smtClean="0"/>
              <a:t>மன்னனான</a:t>
            </a:r>
            <a:r>
              <a:rPr lang="ta-IN" dirty="0"/>
              <a:t> </a:t>
            </a:r>
            <a:r>
              <a:rPr lang="ta-IN" dirty="0" smtClean="0"/>
              <a:t>நல்லியக்கோடன்</a:t>
            </a:r>
            <a:r>
              <a:rPr lang="en-US" dirty="0"/>
              <a:t> </a:t>
            </a:r>
            <a:r>
              <a:rPr lang="ta-IN" dirty="0" smtClean="0"/>
              <a:t>என்பவனைத் </a:t>
            </a:r>
            <a:r>
              <a:rPr lang="ta-IN" dirty="0"/>
              <a:t>தலைவனாகக் கொண்டு </a:t>
            </a:r>
            <a:r>
              <a:rPr lang="ta-IN" dirty="0" smtClean="0"/>
              <a:t>எழுதப்பட்டது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94" y="1004047"/>
            <a:ext cx="5611906" cy="5163671"/>
          </a:xfrm>
          <a:prstGeom prst="rect">
            <a:avLst/>
          </a:prstGeom>
        </p:spPr>
      </p:pic>
      <p:pic>
        <p:nvPicPr>
          <p:cNvPr id="4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000" end="377898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0475" y="6167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4950" y="283451"/>
            <a:ext cx="5582886" cy="702667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பெரும்பாணாற்றுப்படை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25" y="1125336"/>
            <a:ext cx="11485375" cy="295387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a-IN" sz="2200" dirty="0"/>
              <a:t>500 அடிகளைக் கொண்டு அமைந்தது </a:t>
            </a:r>
            <a:endParaRPr lang="en-US" sz="2200" dirty="0" smtClean="0"/>
          </a:p>
          <a:p>
            <a:pPr>
              <a:lnSpc>
                <a:spcPct val="150000"/>
              </a:lnSpc>
            </a:pPr>
            <a:r>
              <a:rPr lang="ta-IN" sz="2200" dirty="0"/>
              <a:t> பேரியாழ் வாசிக்கும் பாணனொருவன் வறுமையால் வாடும் </a:t>
            </a:r>
            <a:r>
              <a:rPr lang="ta-IN" sz="2200" dirty="0" smtClean="0"/>
              <a:t>இன்னொரு</a:t>
            </a:r>
            <a:r>
              <a:rPr lang="en-US" sz="2200" dirty="0"/>
              <a:t> </a:t>
            </a:r>
            <a:r>
              <a:rPr lang="ta-IN" sz="2200" dirty="0" smtClean="0"/>
              <a:t>பாணனைத்</a:t>
            </a:r>
            <a:r>
              <a:rPr lang="ta-IN" sz="2200" dirty="0"/>
              <a:t> தொண்டைமான் இளந்திரையன் என்னும் மன்னனிடம் ஆற்றுப்படுத்துவதாக </a:t>
            </a:r>
            <a:r>
              <a:rPr lang="ta-IN" sz="2200" dirty="0" smtClean="0"/>
              <a:t>அமைந்தது</a:t>
            </a:r>
            <a:r>
              <a:rPr lang="en-US" sz="22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ta-IN" sz="2200" dirty="0"/>
              <a:t>ஆக்கியவர் கடியலூர் உருத்திரங் கண்ணனார் என்னும் புலவர்.</a:t>
            </a:r>
            <a:endParaRPr lang="en-US" sz="2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85" y="3933796"/>
            <a:ext cx="9486900" cy="2924204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300" end="323949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2642" y="612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667" y="534463"/>
            <a:ext cx="4076816" cy="684737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மலைபடுகடாம்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1694" y="1541928"/>
            <a:ext cx="8050306" cy="4805083"/>
          </a:xfrm>
        </p:spPr>
        <p:txBody>
          <a:bodyPr>
            <a:normAutofit/>
          </a:bodyPr>
          <a:lstStyle/>
          <a:p>
            <a:r>
              <a:rPr lang="ta-IN" dirty="0"/>
              <a:t>583 அடிகளால் ஆன இப் பாடலை இயற்றியவர், பெருங்குன்றூர்ப் </a:t>
            </a:r>
            <a:r>
              <a:rPr lang="ta-IN" dirty="0" smtClean="0"/>
              <a:t>பெருங்கௌசிகனார்</a:t>
            </a:r>
            <a:r>
              <a:rPr lang="en-US" dirty="0" smtClean="0"/>
              <a:t> </a:t>
            </a:r>
            <a:r>
              <a:rPr lang="ta-IN" dirty="0" smtClean="0"/>
              <a:t>என்னும் </a:t>
            </a:r>
            <a:r>
              <a:rPr lang="ta-IN" dirty="0"/>
              <a:t>புலவர் ஆவார்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b="1" dirty="0"/>
              <a:t>கூத்தராற்றுப்படை</a:t>
            </a:r>
            <a:r>
              <a:rPr lang="ta-IN" dirty="0"/>
              <a:t> எனவும் குறிப்பிடுவர்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நவிர மலையின் தலைவனான நன்னன் என்பவனைப் பாட்டுடைத் தலைவனாகக் கொண்டு </a:t>
            </a:r>
            <a:r>
              <a:rPr lang="ta-IN" dirty="0" smtClean="0"/>
              <a:t>பாடப்பட்ட</a:t>
            </a:r>
            <a:r>
              <a:rPr lang="en-US" dirty="0" smtClean="0"/>
              <a:t> </a:t>
            </a:r>
            <a:r>
              <a:rPr lang="ta-IN" dirty="0" smtClean="0"/>
              <a:t>இந்நூல்</a:t>
            </a:r>
            <a:r>
              <a:rPr lang="ta-IN" dirty="0"/>
              <a:t>. நவிர மலை மக்களின் வாழ்க்கை முறைகளையும், அவர்கள் தலைவனின் கொடைத்திறத்தையும் புகழ்ந்து பாடும் </a:t>
            </a:r>
            <a:r>
              <a:rPr lang="en-US" dirty="0" smtClean="0"/>
              <a:t>.</a:t>
            </a:r>
          </a:p>
          <a:p>
            <a:r>
              <a:rPr lang="ta-IN" dirty="0"/>
              <a:t>அக்காலத் </a:t>
            </a:r>
            <a:r>
              <a:rPr lang="ta-IN" dirty="0" smtClean="0"/>
              <a:t>தமிழரின்</a:t>
            </a:r>
            <a:r>
              <a:rPr lang="en-US" dirty="0"/>
              <a:t> </a:t>
            </a:r>
            <a:r>
              <a:rPr lang="ta-IN" dirty="0" smtClean="0"/>
              <a:t>இசைக்கருவிகள்பற்றியும் </a:t>
            </a:r>
            <a:r>
              <a:rPr lang="ta-IN" dirty="0"/>
              <a:t>ஆங்காங்கே குறிப்புக்கள் காணப்படுகின்றன</a:t>
            </a:r>
            <a:endParaRPr lang="en-US" dirty="0" smtClean="0"/>
          </a:p>
          <a:p>
            <a:r>
              <a:rPr lang="ta-IN" dirty="0"/>
              <a:t>நன்னனைப் பாடிப் பரிசு பெறச்செல்லும் பாணர், நெடுவங்கியம், மத்தளம், கிணை, சிறுபறை, கஞ்சதாளம், குழல், யாழ் போன்ற பலவகை இசைக் கருவிகளை எடுத்துச் செல்வது பற்றிய செய்திகள் 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10264"/>
          <a:stretch/>
        </p:blipFill>
        <p:spPr>
          <a:xfrm>
            <a:off x="161364" y="932328"/>
            <a:ext cx="4142255" cy="5414683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100" end="2637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060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4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1420" y="713757"/>
            <a:ext cx="5188440" cy="792314"/>
          </a:xfrm>
        </p:spPr>
        <p:txBody>
          <a:bodyPr>
            <a:normAutofit/>
          </a:bodyPr>
          <a:lstStyle/>
          <a:p>
            <a:pPr algn="ctr"/>
            <a:r>
              <a:rPr lang="ta-IN" b="1" dirty="0"/>
              <a:t>சங்க இலக்கியம்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506071"/>
            <a:ext cx="8915400" cy="4500282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a-IN" dirty="0"/>
              <a:t>தமிழ் குறைந்தது 2000 வருடங்கள் இலக்கிய வளமும் தொடர்ச்சியும் கொண்ட ஒரு மொழியாகும்.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ta-IN" dirty="0" smtClean="0"/>
              <a:t>சுமாராக </a:t>
            </a:r>
            <a:r>
              <a:rPr lang="ta-IN" dirty="0"/>
              <a:t>கி.மு 400 மற்றும் கி.பி. 200 ஆண்டுகளுக்கு இடையேயான காலத்தில், தமிழகத்தில் </a:t>
            </a:r>
            <a:r>
              <a:rPr lang="ta-IN" dirty="0">
                <a:hlinkClick r:id="rId4" tooltip="சேரர்"/>
              </a:rPr>
              <a:t>சேர</a:t>
            </a:r>
            <a:r>
              <a:rPr lang="ta-IN" dirty="0"/>
              <a:t>, </a:t>
            </a:r>
            <a:r>
              <a:rPr lang="ta-IN" dirty="0">
                <a:hlinkClick r:id="rId5" tooltip="சோழர்"/>
              </a:rPr>
              <a:t>சோழ</a:t>
            </a:r>
            <a:r>
              <a:rPr lang="ta-IN" dirty="0"/>
              <a:t> </a:t>
            </a:r>
            <a:r>
              <a:rPr lang="ta-IN" dirty="0">
                <a:hlinkClick r:id="rId6" tooltip="பாண்டியர்"/>
              </a:rPr>
              <a:t>பாண்டியப் பேரரசுகள்</a:t>
            </a:r>
            <a:r>
              <a:rPr lang="ta-IN" dirty="0"/>
              <a:t> </a:t>
            </a:r>
            <a:r>
              <a:rPr lang="en-US" dirty="0" smtClean="0"/>
              <a:t> </a:t>
            </a:r>
            <a:r>
              <a:rPr lang="ta-IN" dirty="0" smtClean="0"/>
              <a:t>இருந்துள்ளன.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ta-IN" dirty="0" smtClean="0"/>
              <a:t>முற்காலத் </a:t>
            </a:r>
            <a:r>
              <a:rPr lang="ta-IN" dirty="0"/>
              <a:t>தமிழகத்தில் </a:t>
            </a:r>
            <a:r>
              <a:rPr lang="ta-IN" b="1" dirty="0"/>
              <a:t>தலைச் சங்கம், இடைச் சங்கம்</a:t>
            </a:r>
            <a:r>
              <a:rPr lang="ta-IN" dirty="0"/>
              <a:t>மற்றும் </a:t>
            </a:r>
            <a:r>
              <a:rPr lang="ta-IN" b="1" dirty="0"/>
              <a:t>கடைச் சங்கம்</a:t>
            </a:r>
            <a:r>
              <a:rPr lang="ta-IN" dirty="0"/>
              <a:t> ஆகிய மூன்று சங்கங்கள் இருந்ததாக நம்பப்படுகிறது. </a:t>
            </a:r>
            <a:endParaRPr lang="en-US" dirty="0" smtClean="0"/>
          </a:p>
          <a:p>
            <a:pPr algn="just">
              <a:lnSpc>
                <a:spcPct val="150000"/>
              </a:lnSpc>
            </a:pPr>
            <a:r>
              <a:rPr lang="ta-IN" dirty="0" smtClean="0"/>
              <a:t>இம்முச்சங்கங்களில் </a:t>
            </a:r>
            <a:r>
              <a:rPr lang="ta-IN" dirty="0"/>
              <a:t>மூன்றாவது சங்க காலமான கடைச்சங்கக் காலத்தையே வரலாற்றாசிரியர்கள் சங்ககாலமாக எடுத்துக் கொள்கின்றனர்.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</a:t>
            </a:fld>
            <a:endParaRPr lang="en-US"/>
          </a:p>
        </p:txBody>
      </p:sp>
      <p:pic>
        <p:nvPicPr>
          <p:cNvPr id="4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00" end="572227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4750" y="618906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" y="1158968"/>
            <a:ext cx="2589419" cy="57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290" y="211733"/>
            <a:ext cx="4417475" cy="702666"/>
          </a:xfrm>
        </p:spPr>
        <p:txBody>
          <a:bodyPr>
            <a:normAutofit fontScale="90000"/>
          </a:bodyPr>
          <a:lstStyle/>
          <a:p>
            <a:r>
              <a:rPr lang="ta-IN" dirty="0"/>
              <a:t>மதுரைக் </a:t>
            </a:r>
            <a:r>
              <a:rPr lang="ta-IN" dirty="0" smtClean="0"/>
              <a:t>காஞ்சி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882" y="1290914"/>
            <a:ext cx="8915400" cy="5567084"/>
          </a:xfrm>
        </p:spPr>
        <p:txBody>
          <a:bodyPr>
            <a:normAutofit fontScale="92500" lnSpcReduction="10000"/>
          </a:bodyPr>
          <a:lstStyle/>
          <a:p>
            <a:r>
              <a:rPr lang="ta-IN" dirty="0"/>
              <a:t>782 அடிகள் </a:t>
            </a:r>
            <a:r>
              <a:rPr lang="ta-IN" dirty="0" smtClean="0"/>
              <a:t>உள்ளன</a:t>
            </a:r>
            <a:r>
              <a:rPr lang="en-US" dirty="0" smtClean="0"/>
              <a:t>. </a:t>
            </a:r>
            <a:r>
              <a:rPr lang="ta-IN" dirty="0"/>
              <a:t> பத்துப்பாட்டு </a:t>
            </a:r>
            <a:r>
              <a:rPr lang="ta-IN" dirty="0" smtClean="0"/>
              <a:t>நூல்களுள் </a:t>
            </a:r>
            <a:r>
              <a:rPr lang="ta-IN" dirty="0"/>
              <a:t>மிகவும் நீளமானது </a:t>
            </a:r>
            <a:r>
              <a:rPr lang="en-US" dirty="0" smtClean="0"/>
              <a:t>.</a:t>
            </a:r>
          </a:p>
          <a:p>
            <a:r>
              <a:rPr lang="ta-IN" dirty="0"/>
              <a:t> மாங்குடி </a:t>
            </a:r>
            <a:r>
              <a:rPr lang="ta-IN" dirty="0" smtClean="0"/>
              <a:t>மருதனார்</a:t>
            </a:r>
            <a:r>
              <a:rPr lang="en-US" dirty="0" smtClean="0"/>
              <a:t> </a:t>
            </a:r>
            <a:r>
              <a:rPr lang="ta-IN" dirty="0" smtClean="0"/>
              <a:t>என்னும் புலவர்</a:t>
            </a:r>
            <a:r>
              <a:rPr lang="en-US" dirty="0" smtClean="0"/>
              <a:t>, </a:t>
            </a:r>
            <a:r>
              <a:rPr lang="ta-IN" dirty="0" smtClean="0"/>
              <a:t>பாண்டிய </a:t>
            </a:r>
            <a:r>
              <a:rPr lang="ta-IN" dirty="0"/>
              <a:t>மன்னன் நெடுஞ்செழியனுக்கு உலகியல் உணர்த்துவதாய் இப்பாடல் பாடப்பட்டுள்ளது. </a:t>
            </a:r>
            <a:endParaRPr lang="en-US" dirty="0" smtClean="0"/>
          </a:p>
          <a:p>
            <a:r>
              <a:rPr lang="ta-IN" dirty="0"/>
              <a:t>பாண்டி நாட்டின் தலைநகரமான மதுரையின் அழகையும், வளத்தையும் கூறுகின்ற இந்நூல், அந்நாட்டின் ஐவகை நிலங்களைப் பற்றியும் </a:t>
            </a:r>
            <a:r>
              <a:rPr lang="ta-IN" dirty="0" smtClean="0"/>
              <a:t>கூறுகின்றது</a:t>
            </a:r>
            <a:r>
              <a:rPr lang="en-US" dirty="0" smtClean="0"/>
              <a:t>.</a:t>
            </a:r>
          </a:p>
          <a:p>
            <a:r>
              <a:rPr lang="ta-IN" dirty="0"/>
              <a:t>வாழ்க்கை அலை போன்று நிலையில்லாதது. எனவே நல்லறங்கள் செய்து மலை போல் என்றும் அழியாப் புகழைத் ‌தேடிக்கொள் என்று மன்னனுக்கு மறைமுகமாய்க் கூறுகிறார்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சங்க காலத்திலும் மதுரை தூங்கா நகராய் </a:t>
            </a:r>
            <a:r>
              <a:rPr lang="ta-IN" dirty="0" smtClean="0"/>
              <a:t>விளங்கியதை </a:t>
            </a:r>
            <a:r>
              <a:rPr lang="ta-IN" dirty="0"/>
              <a:t>அறிய </a:t>
            </a:r>
            <a:r>
              <a:rPr lang="ta-IN" dirty="0" smtClean="0"/>
              <a:t>முடிகிறது</a:t>
            </a:r>
            <a:r>
              <a:rPr lang="en-US" dirty="0" smtClean="0"/>
              <a:t>.</a:t>
            </a:r>
          </a:p>
          <a:p>
            <a:r>
              <a:rPr lang="ta-IN" dirty="0"/>
              <a:t>பகல் நேரக் கடைகளாகிய நாளங்காடி பற்றியும் இரவு நேரத்தில் திறக்கப்படும் அல்லங்காடி (அல் - இரவு; அல்லும் பகலும்) பற்றியும் </a:t>
            </a:r>
            <a:r>
              <a:rPr lang="ta-IN" dirty="0" smtClean="0"/>
              <a:t>விளக்குகிறார்</a:t>
            </a:r>
            <a:r>
              <a:rPr lang="en-US" dirty="0" smtClean="0"/>
              <a:t>.</a:t>
            </a:r>
          </a:p>
          <a:p>
            <a:r>
              <a:rPr lang="ta-IN" dirty="0"/>
              <a:t>குலமகளிர் பண்புகள், விலைமகளிர் வேலைகள், கள்வர் திறம், காவலர் மறம் ஆகியவற்றைக் கூறி நிறைவாக மன்னன் இரவில் துயில் கொள்ளல், காலையில் பள்ளியெழுச்சி, அவனது கொடை, அறம் ஆகியவற்றை விளக்கி அவனை வாழ்த்திப் பாடலை நிறைவு செய்கிறார்.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11733"/>
            <a:ext cx="3352800" cy="6534150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400" end="2107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6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0713" y="355168"/>
            <a:ext cx="4363687" cy="828172"/>
          </a:xfrm>
        </p:spPr>
        <p:txBody>
          <a:bodyPr>
            <a:normAutofit fontScale="90000"/>
          </a:bodyPr>
          <a:lstStyle/>
          <a:p>
            <a:r>
              <a:rPr lang="ta-IN" dirty="0"/>
              <a:t>குறிஞ்சிப் </a:t>
            </a:r>
            <a:r>
              <a:rPr lang="ta-IN" dirty="0" smtClean="0"/>
              <a:t>பாட்டு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953" y="1322293"/>
            <a:ext cx="6860894" cy="5038165"/>
          </a:xfrm>
        </p:spPr>
        <p:txBody>
          <a:bodyPr>
            <a:normAutofit/>
          </a:bodyPr>
          <a:lstStyle/>
          <a:p>
            <a:r>
              <a:rPr lang="ta-IN" dirty="0"/>
              <a:t> கபிலர் என்னும் புலவர் </a:t>
            </a:r>
            <a:r>
              <a:rPr lang="ta-IN" dirty="0" smtClean="0"/>
              <a:t>பாடியது</a:t>
            </a:r>
            <a:r>
              <a:rPr lang="en-US" dirty="0" smtClean="0"/>
              <a:t>.</a:t>
            </a:r>
          </a:p>
          <a:p>
            <a:r>
              <a:rPr lang="ta-IN" dirty="0"/>
              <a:t>261 அடிகளாலான இப் பாடல் அகப்பொருளில் குறிஞ்சித்திணைப் பண்பாட்டை விளக்கும் பாடலாகும் </a:t>
            </a:r>
            <a:r>
              <a:rPr lang="en-US" dirty="0" smtClean="0"/>
              <a:t>.</a:t>
            </a:r>
          </a:p>
          <a:p>
            <a:r>
              <a:rPr lang="ta-IN" dirty="0"/>
              <a:t>ஆரிய அரசன் பிரகத்தன் என்பாருக்குத் தமிழின் பெருமை உணர்த்த வேண்டி ஆசிரியப்பாவினால் இந்நூல் </a:t>
            </a:r>
            <a:r>
              <a:rPr lang="ta-IN" dirty="0" smtClean="0"/>
              <a:t>பாடப்பெற்றது</a:t>
            </a:r>
            <a:r>
              <a:rPr lang="en-US" dirty="0" smtClean="0"/>
              <a:t>.</a:t>
            </a:r>
          </a:p>
          <a:p>
            <a:r>
              <a:rPr lang="ta-IN" dirty="0"/>
              <a:t>பெருங்குறிஞ்சி என்றொரு பெயரும் உண்டு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காதல் நோயால் தலைவியின் உடலில் மாறுபாடு. செயலில் தடுமாற்றம். </a:t>
            </a:r>
            <a:r>
              <a:rPr lang="ta-IN" dirty="0" smtClean="0"/>
              <a:t>தாயர் </a:t>
            </a:r>
            <a:r>
              <a:rPr lang="ta-IN" dirty="0"/>
              <a:t>முருகன் அணங்கியதாக எண்ணி </a:t>
            </a:r>
            <a:r>
              <a:rPr lang="ta-IN" dirty="0" smtClean="0"/>
              <a:t>முருகாற்றுப்படுத்த</a:t>
            </a:r>
            <a:r>
              <a:rPr lang="en-US" dirty="0"/>
              <a:t> </a:t>
            </a:r>
            <a:r>
              <a:rPr lang="ta-IN" dirty="0" smtClean="0"/>
              <a:t>முனைகின்றனர்</a:t>
            </a:r>
            <a:r>
              <a:rPr lang="ta-IN" dirty="0"/>
              <a:t>. </a:t>
            </a:r>
            <a:endParaRPr lang="en-US" baseline="30000" dirty="0"/>
          </a:p>
          <a:p>
            <a:r>
              <a:rPr lang="ta-IN" dirty="0" smtClean="0"/>
              <a:t>உண்மையைச் </a:t>
            </a:r>
            <a:r>
              <a:rPr lang="ta-IN" dirty="0"/>
              <a:t>சொல்லிவிடு என்று தலைவி தோழியைத் தூண்ட, தோழி நிகழ்ந்ததைக் கூறுவதாகப் பாடல் அமைந்துள்ளது.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9" y="1004046"/>
            <a:ext cx="4444011" cy="5674660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000" end="1648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450" y="5889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632" y="337239"/>
            <a:ext cx="4578840" cy="756455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முல்லைப்பாட்டு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95" y="1290916"/>
            <a:ext cx="7809847" cy="5567083"/>
          </a:xfrm>
        </p:spPr>
        <p:txBody>
          <a:bodyPr>
            <a:normAutofit/>
          </a:bodyPr>
          <a:lstStyle/>
          <a:p>
            <a:r>
              <a:rPr lang="ta-IN" sz="2000" dirty="0"/>
              <a:t>103 அடிகளைக்கொண்ட </a:t>
            </a:r>
            <a:r>
              <a:rPr lang="ta-IN" sz="2000" dirty="0" smtClean="0"/>
              <a:t>ஆசிரியப்பா</a:t>
            </a:r>
            <a:r>
              <a:rPr lang="en-US" sz="2000" dirty="0"/>
              <a:t> </a:t>
            </a:r>
            <a:r>
              <a:rPr lang="ta-IN" sz="2000" dirty="0" smtClean="0"/>
              <a:t>வகையில் இயற்றப்பட்டது</a:t>
            </a:r>
            <a:r>
              <a:rPr lang="en-US" sz="2000" dirty="0" smtClean="0"/>
              <a:t>.</a:t>
            </a:r>
          </a:p>
          <a:p>
            <a:r>
              <a:rPr lang="ta-IN" sz="2000" dirty="0"/>
              <a:t> </a:t>
            </a:r>
            <a:r>
              <a:rPr lang="ta-IN" sz="2000" dirty="0" smtClean="0"/>
              <a:t>பத்துப்பாட்டு</a:t>
            </a:r>
            <a:r>
              <a:rPr lang="en-US" sz="2000" dirty="0"/>
              <a:t> </a:t>
            </a:r>
            <a:r>
              <a:rPr lang="ta-IN" sz="2000" dirty="0" smtClean="0"/>
              <a:t>நூல்களுள் </a:t>
            </a:r>
            <a:r>
              <a:rPr lang="ta-IN" sz="2000" dirty="0"/>
              <a:t>மிகவும் சிறியது </a:t>
            </a:r>
            <a:endParaRPr lang="en-US" sz="2000" dirty="0" smtClean="0"/>
          </a:p>
          <a:p>
            <a:r>
              <a:rPr lang="ta-IN" sz="2000" dirty="0" smtClean="0"/>
              <a:t>நப்பூதனார்</a:t>
            </a:r>
            <a:r>
              <a:rPr lang="en-US" sz="2000" dirty="0"/>
              <a:t> </a:t>
            </a:r>
            <a:r>
              <a:rPr lang="ta-IN" sz="2000" dirty="0" smtClean="0"/>
              <a:t>என்னும் </a:t>
            </a:r>
            <a:r>
              <a:rPr lang="ta-IN" sz="2000" dirty="0"/>
              <a:t>புலவர் கவிநயத்தோடு </a:t>
            </a:r>
            <a:r>
              <a:rPr lang="ta-IN" sz="2000" dirty="0" smtClean="0"/>
              <a:t>எழுதியதே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ta-IN" sz="2000" dirty="0"/>
              <a:t>பாண்டிய அரசனான </a:t>
            </a:r>
            <a:r>
              <a:rPr lang="ta-IN" sz="2000" dirty="0" smtClean="0"/>
              <a:t>நெடுஞ்செழியனைப்</a:t>
            </a:r>
            <a:r>
              <a:rPr lang="en-US" sz="2000" dirty="0"/>
              <a:t> </a:t>
            </a:r>
            <a:r>
              <a:rPr lang="ta-IN" sz="2000" dirty="0" smtClean="0"/>
              <a:t>பாட்டுடைத்தலைவனாகக்</a:t>
            </a:r>
            <a:r>
              <a:rPr lang="en-US" sz="2000" dirty="0" smtClean="0"/>
              <a:t> </a:t>
            </a:r>
            <a:r>
              <a:rPr lang="ta-IN" sz="2000" dirty="0" smtClean="0"/>
              <a:t>கொண்டு </a:t>
            </a:r>
            <a:r>
              <a:rPr lang="ta-IN" sz="2000" dirty="0"/>
              <a:t>எழுதப் பட்டதாகக் கருதப்படினும், தலைவனுடைய பெயர் பாட்டில் குறிப்பிடப்படவில்லை</a:t>
            </a:r>
            <a:r>
              <a:rPr lang="ta-IN" sz="2000" dirty="0" smtClean="0"/>
              <a:t>.</a:t>
            </a:r>
            <a:endParaRPr lang="en-US" sz="2000" dirty="0" smtClean="0"/>
          </a:p>
          <a:p>
            <a:r>
              <a:rPr lang="ta-IN" sz="2000" dirty="0"/>
              <a:t>போரில் வெற்றி பெற்றுத் தலைவன் திரும்பியதும் தான் தலைவி ஆறுதலடைந்து இன்பமுறுகிறாள்.</a:t>
            </a:r>
            <a:endParaRPr lang="en-US" sz="2000" dirty="0" smtClean="0"/>
          </a:p>
          <a:p>
            <a:r>
              <a:rPr lang="ta-IN" sz="2000" b="1" dirty="0"/>
              <a:t>முல்லைப்பாட்டு</a:t>
            </a:r>
            <a:r>
              <a:rPr lang="ta-IN" sz="2000" dirty="0"/>
              <a:t> முல்லைத் திணைக்குரிய நூல், அகப்பொருள் பற்றியது. 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742" y="636491"/>
            <a:ext cx="3836893" cy="5755340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000" end="1439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608" y="391028"/>
            <a:ext cx="3807874" cy="595090"/>
          </a:xfrm>
        </p:spPr>
        <p:txBody>
          <a:bodyPr>
            <a:normAutofit fontScale="90000"/>
          </a:bodyPr>
          <a:lstStyle/>
          <a:p>
            <a:r>
              <a:rPr lang="ta-IN" dirty="0"/>
              <a:t>பட்டினப்பாலை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9608" y="1151965"/>
            <a:ext cx="7232390" cy="5535706"/>
          </a:xfrm>
        </p:spPr>
        <p:txBody>
          <a:bodyPr>
            <a:normAutofit lnSpcReduction="10000"/>
          </a:bodyPr>
          <a:lstStyle/>
          <a:p>
            <a:r>
              <a:rPr lang="ta-IN" dirty="0"/>
              <a:t>301 அடிகளால் </a:t>
            </a:r>
            <a:r>
              <a:rPr lang="ta-IN" dirty="0" smtClean="0"/>
              <a:t>அமைந்துள்ளது</a:t>
            </a:r>
            <a:r>
              <a:rPr lang="en-US" dirty="0" smtClean="0"/>
              <a:t>.</a:t>
            </a:r>
          </a:p>
          <a:p>
            <a:r>
              <a:rPr lang="ta-IN" dirty="0"/>
              <a:t>பண்டைய சோழ நாட்டின் சிறப்பு, சோழ நாட்டின் தலைநகரான காவிரிப்பூம்பட்டினத்தின் சிறப்பு,அதன் செல்வ வளம், கரிகாலனுடைய வீரச்செயல்கள், மக்கள் வாழ்க்கை முறை ஆகியவற்றை எடுத்து இயம்பும் </a:t>
            </a:r>
            <a:r>
              <a:rPr lang="en-US" dirty="0" smtClean="0"/>
              <a:t>.</a:t>
            </a:r>
          </a:p>
          <a:p>
            <a:r>
              <a:rPr lang="ta-IN" dirty="0"/>
              <a:t> </a:t>
            </a:r>
            <a:r>
              <a:rPr lang="ta-IN" dirty="0" smtClean="0"/>
              <a:t>சோழ</a:t>
            </a:r>
            <a:r>
              <a:rPr lang="en-US" dirty="0"/>
              <a:t> </a:t>
            </a:r>
            <a:r>
              <a:rPr lang="ta-IN" dirty="0" smtClean="0"/>
              <a:t>மன்னன்</a:t>
            </a:r>
            <a:r>
              <a:rPr lang="ta-IN" dirty="0"/>
              <a:t> கரிகால் பெருவளத்தானின் பெருமைகளை எடுத்துக்கூறுகிறார்  கடியலூர் </a:t>
            </a:r>
            <a:r>
              <a:rPr lang="ta-IN" dirty="0" smtClean="0"/>
              <a:t>உருத்திரங்கண்ணனார்</a:t>
            </a:r>
            <a:r>
              <a:rPr lang="en-US" dirty="0" smtClean="0"/>
              <a:t>.</a:t>
            </a:r>
          </a:p>
          <a:p>
            <a:r>
              <a:rPr lang="ta-IN" dirty="0"/>
              <a:t>பட்டினத்தின் சிறப்பைக் கூறிப் பிரிவின் துன்பத்தை உணர்த்துவது" என்பது இதன் பொருளாகும்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கரிகாற்சோழனின் பெருமை, வீரம், கொடை முதலியவற்றையும் இந்நூல் எடுத்துரைக்கிறது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நீங்காத சிறப்பினையுடைய காவிரிப்பூம்பட்டினமே கிடைப்பதாஇருந்தாலும் கூட என் காதலியை விட்டுப் பிரிந்து வரமாட்டேன். என் மனமே! பிரிந்து போகவேண்டும் என எண்ணுவதை </a:t>
            </a:r>
            <a:r>
              <a:rPr lang="ta-IN" dirty="0" smtClean="0"/>
              <a:t>மறந்துவிடு</a:t>
            </a:r>
            <a:r>
              <a:rPr lang="en-US" dirty="0" smtClean="0"/>
              <a:t> </a:t>
            </a:r>
            <a:r>
              <a:rPr lang="ta-IN" dirty="0" smtClean="0"/>
              <a:t>என்ற </a:t>
            </a:r>
            <a:r>
              <a:rPr lang="ta-IN" dirty="0"/>
              <a:t>முடிவுக்கு வருகிறான்.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9" t="21994" r="11075" b="17471"/>
          <a:stretch/>
        </p:blipFill>
        <p:spPr>
          <a:xfrm>
            <a:off x="176476" y="1151965"/>
            <a:ext cx="4783132" cy="5706035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3800" end="865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905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243" y="153462"/>
            <a:ext cx="4220251" cy="684737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நெடுநல்வாடை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60" y="1299883"/>
            <a:ext cx="8198224" cy="5558117"/>
          </a:xfrm>
        </p:spPr>
        <p:txBody>
          <a:bodyPr>
            <a:normAutofit lnSpcReduction="10000"/>
          </a:bodyPr>
          <a:lstStyle/>
          <a:p>
            <a:r>
              <a:rPr lang="ta-IN" dirty="0"/>
              <a:t>அகப் பொருளையே பேசினாலும் புறப்பொருள் நூல்கள் வரிசையில் வைக்கப்பட்டுள்ளது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en-US" dirty="0" smtClean="0"/>
              <a:t>188</a:t>
            </a:r>
            <a:r>
              <a:rPr lang="ta-IN" dirty="0" smtClean="0"/>
              <a:t> </a:t>
            </a:r>
            <a:r>
              <a:rPr lang="ta-IN" dirty="0"/>
              <a:t>அடிகளால் அமைந்துள்ளது</a:t>
            </a:r>
            <a:r>
              <a:rPr lang="en-US" dirty="0" smtClean="0"/>
              <a:t>.</a:t>
            </a:r>
          </a:p>
          <a:p>
            <a:r>
              <a:rPr lang="ta-IN" dirty="0"/>
              <a:t>பாண்டிய வேந்தன் ஆரியப்படை கடந்த </a:t>
            </a:r>
            <a:r>
              <a:rPr lang="ta-IN" dirty="0" smtClean="0"/>
              <a:t>நெடுஞ்செழியனைப்</a:t>
            </a:r>
            <a:r>
              <a:rPr lang="en-US" dirty="0"/>
              <a:t> </a:t>
            </a:r>
            <a:r>
              <a:rPr lang="ta-IN" dirty="0" smtClean="0"/>
              <a:t>பாட்டுடைத் </a:t>
            </a:r>
            <a:r>
              <a:rPr lang="ta-IN" dirty="0"/>
              <a:t>தலைவனாகக் கொண்டு </a:t>
            </a:r>
            <a:r>
              <a:rPr lang="ta-IN" dirty="0" smtClean="0"/>
              <a:t>மதுரையைச்</a:t>
            </a:r>
            <a:r>
              <a:rPr lang="en-US" dirty="0"/>
              <a:t> </a:t>
            </a:r>
            <a:r>
              <a:rPr lang="ta-IN" dirty="0" smtClean="0"/>
              <a:t>சேர்ந்த</a:t>
            </a:r>
            <a:r>
              <a:rPr lang="ta-IN" dirty="0"/>
              <a:t> </a:t>
            </a:r>
            <a:r>
              <a:rPr lang="ta-IN" dirty="0" smtClean="0"/>
              <a:t>நக்கீரர்</a:t>
            </a:r>
            <a:r>
              <a:rPr lang="en-US" dirty="0"/>
              <a:t> </a:t>
            </a:r>
            <a:r>
              <a:rPr lang="ta-IN" dirty="0" smtClean="0"/>
              <a:t>என்னும் </a:t>
            </a:r>
            <a:r>
              <a:rPr lang="ta-IN" dirty="0"/>
              <a:t>புலவரால் </a:t>
            </a:r>
            <a:r>
              <a:rPr lang="ta-IN" dirty="0" smtClean="0"/>
              <a:t>இயற்றப்பட்டதே</a:t>
            </a:r>
            <a:r>
              <a:rPr lang="en-US" dirty="0" smtClean="0"/>
              <a:t>.</a:t>
            </a:r>
          </a:p>
          <a:p>
            <a:r>
              <a:rPr lang="ta-IN" dirty="0"/>
              <a:t>தலைவனைப் பிரிந்து வாடும் தலைவிக்கு இது நீண்ட </a:t>
            </a:r>
            <a:r>
              <a:rPr lang="ta-IN" b="1" dirty="0"/>
              <a:t>(நெடு)</a:t>
            </a:r>
            <a:r>
              <a:rPr lang="ta-IN" dirty="0"/>
              <a:t>வாடையாகவும், போர் வெற்றியைப் பெற்ற தலைவனுக்கு இது ஒரு </a:t>
            </a:r>
            <a:r>
              <a:rPr lang="ta-IN" b="1" dirty="0"/>
              <a:t>நல்</a:t>
            </a:r>
            <a:r>
              <a:rPr lang="ta-IN" dirty="0"/>
              <a:t>ல வாடையாகவும் அமைந்தது குறித்தே இது நீண்ட நல்ல வாடை என்னும் பொருளில் </a:t>
            </a:r>
            <a:r>
              <a:rPr lang="ta-IN" b="1" dirty="0"/>
              <a:t>நெடுநல்வாடை</a:t>
            </a:r>
            <a:r>
              <a:rPr lang="ta-IN" dirty="0"/>
              <a:t> எனப் பெயர் பெற்றதாகக் கூறுவர்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அகவாழ்வை அகிலமே அறியச்செய்வது அறிவுடைமை </a:t>
            </a:r>
            <a:r>
              <a:rPr lang="ta-IN" dirty="0" smtClean="0"/>
              <a:t>அன்று</a:t>
            </a:r>
            <a:r>
              <a:rPr lang="en-US" dirty="0" smtClean="0"/>
              <a:t>. </a:t>
            </a:r>
            <a:r>
              <a:rPr lang="ta-IN" dirty="0" smtClean="0"/>
              <a:t> </a:t>
            </a:r>
            <a:r>
              <a:rPr lang="ta-IN" dirty="0"/>
              <a:t>ஆனால் நெடுநல்வாடையில் பாண்டியனின் அடையாளச் சின்னமாகிய வேம்பு நக்கீரரால் சுட்டப்பட்டுள்ளது. </a:t>
            </a:r>
            <a:endParaRPr lang="en-US" dirty="0" smtClean="0"/>
          </a:p>
          <a:p>
            <a:r>
              <a:rPr lang="ta-IN" dirty="0" smtClean="0"/>
              <a:t>ஆகவே </a:t>
            </a:r>
            <a:r>
              <a:rPr lang="ta-IN" dirty="0"/>
              <a:t>தான் தலைவன் பாண்டிய மன்னனாய்க் கொள்ளப்பட்டான். இந்நூலும் புறப் பொருள் நூலாயிற்று.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6" y="376516"/>
            <a:ext cx="3761492" cy="6149790"/>
          </a:xfrm>
          <a:prstGeom prst="rect">
            <a:avLst/>
          </a:prstGeom>
        </p:spPr>
      </p:pic>
      <p:pic>
        <p:nvPicPr>
          <p:cNvPr id="5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100" end="2589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12" y="0"/>
            <a:ext cx="5032188" cy="2761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" y="1380564"/>
            <a:ext cx="2585267" cy="5513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1722" r="18241" b="-382"/>
          <a:stretch/>
        </p:blipFill>
        <p:spPr>
          <a:xfrm>
            <a:off x="2798704" y="233082"/>
            <a:ext cx="4050331" cy="66249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25130" y="4137211"/>
            <a:ext cx="5366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sz="2400" dirty="0">
                <a:solidFill>
                  <a:srgbClr val="000000"/>
                </a:solidFill>
                <a:latin typeface="Arial" panose="020B0604020202020204" pitchFamily="34" charset="0"/>
              </a:rPr>
              <a:t>தமிழரென்ற உடல்வளர்த்தே.. </a:t>
            </a:r>
            <a:r>
              <a:rPr lang="ta-IN" sz="2400" dirty="0"/>
              <a:t/>
            </a:r>
            <a:br>
              <a:rPr lang="ta-IN" sz="2400" dirty="0"/>
            </a:br>
            <a:r>
              <a:rPr lang="ta-IN" sz="2400" dirty="0">
                <a:solidFill>
                  <a:srgbClr val="000000"/>
                </a:solidFill>
                <a:latin typeface="Arial" panose="020B0604020202020204" pitchFamily="34" charset="0"/>
              </a:rPr>
              <a:t>தமிழென்ற உயிர்வளர்ப்போம்.. </a:t>
            </a:r>
            <a:r>
              <a:rPr lang="ta-IN" sz="2400" dirty="0"/>
              <a:t/>
            </a:r>
            <a:br>
              <a:rPr lang="ta-IN" sz="2400" dirty="0"/>
            </a:br>
            <a:r>
              <a:rPr lang="ta-IN" sz="2400" dirty="0">
                <a:solidFill>
                  <a:srgbClr val="000000"/>
                </a:solidFill>
                <a:latin typeface="Arial" panose="020B0604020202020204" pitchFamily="34" charset="0"/>
              </a:rPr>
              <a:t>வாழ்க தமிழ் 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25</a:t>
            </a:fld>
            <a:endParaRPr lang="en-US"/>
          </a:p>
        </p:txBody>
      </p:sp>
      <p:pic>
        <p:nvPicPr>
          <p:cNvPr id="2" name="PTT-20181021-WA00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9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90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563" y="2238756"/>
            <a:ext cx="3564988" cy="1133093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B0F0"/>
                </a:solidFill>
                <a:latin typeface="Latha" panose="020B0604020202020204" pitchFamily="34" charset="0"/>
                <a:cs typeface="Latha" panose="020B0604020202020204" pitchFamily="34" charset="0"/>
              </a:rPr>
              <a:t>நன்றி</a:t>
            </a:r>
            <a:endParaRPr lang="en-US" sz="6600" b="1" dirty="0">
              <a:solidFill>
                <a:srgbClr val="00B0F0"/>
              </a:solidFill>
              <a:latin typeface="Latha" panose="020B0604020202020204" pitchFamily="34" charset="0"/>
              <a:cs typeface="Lath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85" y="300037"/>
            <a:ext cx="3944377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358362"/>
              </p:ext>
            </p:extLst>
          </p:nvPr>
        </p:nvGraphicFramePr>
        <p:xfrm>
          <a:off x="2294964" y="-3"/>
          <a:ext cx="9897036" cy="6615115"/>
        </p:xfrm>
        <a:graphic>
          <a:graphicData uri="http://schemas.openxmlformats.org/drawingml/2006/table">
            <a:tbl>
              <a:tblPr/>
              <a:tblGrid>
                <a:gridCol w="4948518"/>
                <a:gridCol w="4948518"/>
              </a:tblGrid>
              <a:tr h="344823">
                <a:tc gridSpan="2"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தமிழ் இலக்கியம்</a:t>
                      </a:r>
                      <a:endParaRPr lang="ta-IN" sz="1800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B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4823">
                <a:tc gridSpan="2"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சங்க இலக்கிய நூல்கள்</a:t>
                      </a:r>
                      <a:endParaRPr lang="ta-IN" sz="1800" dirty="0">
                        <a:solidFill>
                          <a:srgbClr val="7030A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8671">
                <a:tc>
                  <a:txBody>
                    <a:bodyPr/>
                    <a:lstStyle/>
                    <a:p>
                      <a:pPr algn="ctr"/>
                      <a:r>
                        <a:rPr lang="ta-IN" sz="1800" b="1" dirty="0" smtClean="0">
                          <a:solidFill>
                            <a:srgbClr val="00B050"/>
                          </a:solidFill>
                          <a:effectLst/>
                        </a:rPr>
                        <a:t>எட்டுத்தொகை</a:t>
                      </a:r>
                      <a:endParaRPr lang="ta-IN" sz="1800" dirty="0">
                        <a:solidFill>
                          <a:srgbClr val="00B05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பத்துப்பாட்டு</a:t>
                      </a:r>
                      <a:endParaRPr lang="ta-IN" sz="1800" dirty="0">
                        <a:solidFill>
                          <a:srgbClr val="7030A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823">
                <a:tc gridSpan="2">
                  <a:txBody>
                    <a:bodyPr/>
                    <a:lstStyle/>
                    <a:p>
                      <a:pPr algn="ctr"/>
                      <a:r>
                        <a:rPr lang="ta-I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பதினெண்மேற்கணக்கு</a:t>
                      </a:r>
                      <a:endParaRPr lang="ta-IN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B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4823">
                <a:tc gridSpan="2">
                  <a:txBody>
                    <a:bodyPr/>
                    <a:lstStyle/>
                    <a:p>
                      <a:pPr algn="ctr"/>
                      <a:r>
                        <a:rPr lang="ta-IN" sz="1800" b="1" dirty="0">
                          <a:solidFill>
                            <a:srgbClr val="00B050"/>
                          </a:solidFill>
                          <a:effectLst/>
                        </a:rPr>
                        <a:t>எட்டுத்தொகை</a:t>
                      </a:r>
                      <a:endParaRPr lang="ta-IN" sz="18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8671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நற்றிணை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baseline="0" dirty="0">
                          <a:solidFill>
                            <a:srgbClr val="C00000"/>
                          </a:solidFill>
                          <a:effectLst/>
                        </a:rPr>
                        <a:t>குறுந்தொகை</a:t>
                      </a:r>
                      <a:endParaRPr lang="ta-IN" sz="1800" baseline="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823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ஐங்குறுநூறு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பதிற்றுப்பத்து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8671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பரிபாடல்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கலித்தொகை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823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அகநானூறு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புறநானூறு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823">
                <a:tc gridSpan="2">
                  <a:txBody>
                    <a:bodyPr/>
                    <a:lstStyle/>
                    <a:p>
                      <a:pPr algn="ctr"/>
                      <a:r>
                        <a:rPr lang="ta-IN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பத்துப்பாட்டு</a:t>
                      </a:r>
                      <a:endParaRPr lang="ta-IN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4664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திருமுருகாற்றுப்படை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பொருநராற்றுப்படை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4664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சிறுபாணாற்றுப்படை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பெரும்பாணாற்றுப்படை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8671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 smtClean="0">
                          <a:solidFill>
                            <a:srgbClr val="C00000"/>
                          </a:solidFill>
                          <a:effectLst/>
                        </a:rPr>
                        <a:t>முல்லைப்பாட்டு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மதுரைக்காஞ்சி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8671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நெடுநல்வாடை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குறிஞ்சிப்பாட்டு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8671">
                <a:tc>
                  <a:txBody>
                    <a:bodyPr/>
                    <a:lstStyle/>
                    <a:p>
                      <a:pPr algn="ctr"/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பட்டினப்பாலை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a-IN" sz="18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மலைபடுகடாம்</a:t>
                      </a:r>
                      <a:endParaRPr lang="ta-IN" sz="1800" dirty="0">
                        <a:solidFill>
                          <a:srgbClr val="C00000"/>
                        </a:solidFill>
                      </a:endParaRPr>
                    </a:p>
                  </a:txBody>
                  <a:tcPr marL="15615" marR="15615" marT="15615" marB="15615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3</a:t>
            </a:fld>
            <a:endParaRPr lang="en-US"/>
          </a:p>
        </p:txBody>
      </p:sp>
      <p:pic>
        <p:nvPicPr>
          <p:cNvPr id="2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552327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7246" y="62484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" y="1152906"/>
            <a:ext cx="3157537" cy="57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288" y="1029409"/>
            <a:ext cx="7458074" cy="5115735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a-IN" sz="2000" dirty="0" smtClean="0">
                <a:solidFill>
                  <a:schemeClr val="bg1"/>
                </a:solidFill>
              </a:rPr>
              <a:t>பண்டைத்தமிழரது</a:t>
            </a:r>
            <a:r>
              <a:rPr lang="ta-IN" sz="2000" dirty="0">
                <a:solidFill>
                  <a:schemeClr val="bg1"/>
                </a:solidFill>
              </a:rPr>
              <a:t> </a:t>
            </a:r>
            <a:r>
              <a:rPr lang="ta-IN" sz="2000" dirty="0" smtClean="0">
                <a:solidFill>
                  <a:schemeClr val="bg1"/>
                </a:solidFill>
              </a:rPr>
              <a:t>காதல்</a:t>
            </a:r>
            <a:r>
              <a:rPr lang="en-US" sz="2000" dirty="0" smtClean="0">
                <a:solidFill>
                  <a:schemeClr val="bg1"/>
                </a:solidFill>
              </a:rPr>
              <a:t>,</a:t>
            </a:r>
            <a:r>
              <a:rPr lang="ta-IN" sz="2000" dirty="0">
                <a:solidFill>
                  <a:schemeClr val="bg1"/>
                </a:solidFill>
              </a:rPr>
              <a:t> </a:t>
            </a:r>
            <a:r>
              <a:rPr lang="ta-IN" sz="2000" dirty="0" smtClean="0">
                <a:solidFill>
                  <a:schemeClr val="bg1"/>
                </a:solidFill>
              </a:rPr>
              <a:t>போர்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ta-IN" sz="2000" dirty="0" smtClean="0">
                <a:solidFill>
                  <a:schemeClr val="bg1"/>
                </a:solidFill>
              </a:rPr>
              <a:t>வீரம்</a:t>
            </a:r>
            <a:r>
              <a:rPr lang="ta-IN" sz="2000" dirty="0">
                <a:solidFill>
                  <a:schemeClr val="bg1"/>
                </a:solidFill>
              </a:rPr>
              <a:t>, ஆட்சியமைப்பு, </a:t>
            </a:r>
            <a:r>
              <a:rPr lang="ta-IN" sz="2000" dirty="0" smtClean="0">
                <a:solidFill>
                  <a:schemeClr val="bg1"/>
                </a:solidFill>
              </a:rPr>
              <a:t>வணிகம்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ta-IN" sz="2000" dirty="0" smtClean="0">
                <a:solidFill>
                  <a:schemeClr val="bg1"/>
                </a:solidFill>
              </a:rPr>
              <a:t>போன்ற </a:t>
            </a:r>
            <a:r>
              <a:rPr lang="ta-IN" sz="2000" dirty="0">
                <a:solidFill>
                  <a:schemeClr val="bg1"/>
                </a:solidFill>
              </a:rPr>
              <a:t>நடப்புகளைச் சங்க </a:t>
            </a:r>
            <a:r>
              <a:rPr lang="ta-IN" sz="2000" dirty="0" smtClean="0">
                <a:solidFill>
                  <a:schemeClr val="bg1"/>
                </a:solidFill>
              </a:rPr>
              <a:t>இலக்கியப்பாடல்கள் </a:t>
            </a:r>
            <a:r>
              <a:rPr lang="ta-IN" sz="2000" dirty="0">
                <a:solidFill>
                  <a:schemeClr val="bg1"/>
                </a:solidFill>
              </a:rPr>
              <a:t>அறியத்தருகின்றன</a:t>
            </a:r>
            <a:r>
              <a:rPr lang="ta-IN" sz="2000" dirty="0" smtClean="0">
                <a:solidFill>
                  <a:schemeClr val="bg1"/>
                </a:solidFill>
              </a:rPr>
              <a:t>.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ta-IN" sz="2000" dirty="0" smtClean="0">
                <a:solidFill>
                  <a:schemeClr val="bg1"/>
                </a:solidFill>
              </a:rPr>
              <a:t>பத்துப்பாட்டு</a:t>
            </a:r>
            <a:r>
              <a:rPr lang="ta-IN" sz="2000" dirty="0">
                <a:solidFill>
                  <a:schemeClr val="bg1"/>
                </a:solidFill>
              </a:rPr>
              <a:t>, </a:t>
            </a:r>
            <a:r>
              <a:rPr lang="ta-IN" sz="2000" dirty="0" smtClean="0">
                <a:solidFill>
                  <a:schemeClr val="bg1"/>
                </a:solidFill>
              </a:rPr>
              <a:t>எட்டுத்தொகை</a:t>
            </a:r>
            <a:r>
              <a:rPr lang="ta-IN" sz="2000" dirty="0">
                <a:solidFill>
                  <a:schemeClr val="bg1"/>
                </a:solidFill>
              </a:rPr>
              <a:t> இவை இரண்டும் பதினெண் மேல்கணக்கு நூல்களாகும். </a:t>
            </a:r>
            <a:endParaRPr lang="en-US" sz="2000" dirty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ta-IN" sz="2000" dirty="0" smtClean="0">
                <a:solidFill>
                  <a:schemeClr val="bg1"/>
                </a:solidFill>
              </a:rPr>
              <a:t>சங்க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ta-IN" sz="2000" dirty="0" smtClean="0">
                <a:solidFill>
                  <a:schemeClr val="bg1"/>
                </a:solidFill>
              </a:rPr>
              <a:t>இலக்கியங்கள்</a:t>
            </a:r>
            <a:r>
              <a:rPr lang="ta-IN" sz="2000" dirty="0">
                <a:solidFill>
                  <a:schemeClr val="bg1"/>
                </a:solidFill>
              </a:rPr>
              <a:t>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ta-IN" sz="2000" i="1" dirty="0" smtClean="0">
                <a:solidFill>
                  <a:schemeClr val="bg1"/>
                </a:solidFill>
              </a:rPr>
              <a:t>எட்டுத்தொகை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ta-IN" sz="2000" dirty="0" smtClean="0">
                <a:solidFill>
                  <a:schemeClr val="bg1"/>
                </a:solidFill>
              </a:rPr>
              <a:t>நூல்கள்,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ta-IN" sz="2000" i="1" dirty="0" smtClean="0">
                <a:solidFill>
                  <a:schemeClr val="bg1"/>
                </a:solidFill>
              </a:rPr>
              <a:t>பத்துப்பாட்டு</a:t>
            </a:r>
            <a:r>
              <a:rPr lang="ta-IN" sz="2000" dirty="0">
                <a:solidFill>
                  <a:schemeClr val="bg1"/>
                </a:solidFill>
              </a:rPr>
              <a:t>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ta-IN" sz="2000" dirty="0" smtClean="0">
                <a:solidFill>
                  <a:schemeClr val="bg1"/>
                </a:solidFill>
              </a:rPr>
              <a:t>நூல்கள்,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ta-IN" sz="2000" i="1" dirty="0" smtClean="0">
                <a:solidFill>
                  <a:schemeClr val="bg1"/>
                </a:solidFill>
              </a:rPr>
              <a:t>பதினெண் </a:t>
            </a:r>
            <a:r>
              <a:rPr lang="ta-IN" sz="2000" i="1" dirty="0">
                <a:solidFill>
                  <a:schemeClr val="bg1"/>
                </a:solidFill>
              </a:rPr>
              <a:t>கீழ்க்கணக்கு</a:t>
            </a:r>
            <a:r>
              <a:rPr lang="ta-IN" sz="2000" dirty="0">
                <a:solidFill>
                  <a:schemeClr val="bg1"/>
                </a:solidFill>
              </a:rPr>
              <a:t> நூல்கள் எனப் பெரும்பிரிவுகளாகத் தொகுக்கப்பட்டுள்ளன</a:t>
            </a:r>
            <a:r>
              <a:rPr lang="ta-IN" sz="2000" dirty="0" smtClean="0">
                <a:solidFill>
                  <a:schemeClr val="bg1"/>
                </a:solidFill>
              </a:rPr>
              <a:t>.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ta-IN" sz="2000" dirty="0">
                <a:solidFill>
                  <a:schemeClr val="bg1"/>
                </a:solidFill>
              </a:rPr>
              <a:t>அகத்தையும் புறத்தையும் பற்றிப் பாடல்களாக இந்நூல்களைப் பகுக்கின்றனர். தொழில், அளவு, பாட்டு, பொருள் ஆகியவற்றால் </a:t>
            </a:r>
            <a:r>
              <a:rPr lang="ta-IN" sz="2000" dirty="0" smtClean="0">
                <a:solidFill>
                  <a:schemeClr val="bg1"/>
                </a:solidFill>
              </a:rPr>
              <a:t>தொகுக்கப்பட்டமையால் </a:t>
            </a:r>
            <a:r>
              <a:rPr lang="ta-IN" sz="2000" dirty="0">
                <a:solidFill>
                  <a:schemeClr val="bg1"/>
                </a:solidFill>
              </a:rPr>
              <a:t>தொகை எனப் பெயர் பெற்றது.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17371" y="444634"/>
            <a:ext cx="74783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a-IN" sz="3200" dirty="0">
                <a:solidFill>
                  <a:schemeClr val="bg1"/>
                </a:solidFill>
              </a:rPr>
              <a:t>பதினெண் மேல்கணக்கு நூல்கள்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00" end="519010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4762" y="614514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6" y="1152907"/>
            <a:ext cx="4449611" cy="56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9143" y="113554"/>
            <a:ext cx="4641422" cy="810243"/>
          </a:xfrm>
        </p:spPr>
        <p:txBody>
          <a:bodyPr>
            <a:normAutofit/>
          </a:bodyPr>
          <a:lstStyle/>
          <a:p>
            <a:r>
              <a:rPr lang="ta-IN" i="1" dirty="0"/>
              <a:t>எட்டுத்தொகை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734759" y="1234849"/>
            <a:ext cx="65519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a-I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  <a:t>நற்றிணை நல்ல குறுந்தொகை ஐங்குறுநூறு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</a:br>
            <a:r>
              <a:rPr kumimoji="0" lang="ta-I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  <a:t>ஒத்த பதிற்றுப்பத்து ஓங்கு பரிபாடல்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</a:br>
            <a:r>
              <a:rPr kumimoji="0" lang="ta-I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  <a:t>கற்றறிந்தார் ஏத்தும் கலியோடு அகம்புறம் என்று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</a:br>
            <a:r>
              <a:rPr kumimoji="0" lang="ta-I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Latha" panose="020B0604020202020204" pitchFamily="34" charset="0"/>
              </a:rPr>
              <a:t>இத்திறத்த எட்டுத் தொகை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3720" y="865517"/>
            <a:ext cx="8388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a-I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எட்டுத்தொகை நூல்களைப் பற்றிய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ta-IN" altLang="en-US" dirty="0" smtClean="0">
                <a:solidFill>
                  <a:srgbClr val="0B0080"/>
                </a:solidFill>
                <a:latin typeface="Arial" panose="020B0604020202020204" pitchFamily="34" charset="0"/>
              </a:rPr>
              <a:t>வெண்பா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a-IN" alt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பின்வருவது</a:t>
            </a:r>
            <a:r>
              <a:rPr lang="en-US" altLang="en-US" dirty="0">
                <a:solidFill>
                  <a:srgbClr val="222222"/>
                </a:solidFill>
                <a:latin typeface="Arial" panose="020B0604020202020204" pitchFamily="34" charset="0"/>
                <a:cs typeface="Latha" panose="020B0604020202020204" pitchFamily="34" charset="0"/>
              </a:rPr>
              <a:t>: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734759" y="2400865"/>
            <a:ext cx="72580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dirty="0">
                <a:latin typeface="Arial" panose="020B0604020202020204" pitchFamily="34" charset="0"/>
              </a:rPr>
              <a:t>இவற்றுள்,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a-IN" dirty="0">
                <a:latin typeface="Arial" panose="020B0604020202020204" pitchFamily="34" charset="0"/>
                <a:hlinkClick r:id="rId4" tooltip="அகப்பொருள்"/>
              </a:rPr>
              <a:t>அகப்பொருள்</a:t>
            </a:r>
            <a:r>
              <a:rPr lang="ta-IN" dirty="0">
                <a:latin typeface="Arial" panose="020B0604020202020204" pitchFamily="34" charset="0"/>
              </a:rPr>
              <a:t> பற்றியவை: நற்றிணை, குறுந்தொகை, ஐங்குறுநூறு, கலித்தொகை, அகநானூறு.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a-IN" dirty="0">
                <a:latin typeface="Arial" panose="020B0604020202020204" pitchFamily="34" charset="0"/>
                <a:hlinkClick r:id="rId5" tooltip="புறப்பொருள்"/>
              </a:rPr>
              <a:t>புறப்பொருள்</a:t>
            </a:r>
            <a:r>
              <a:rPr lang="ta-IN" dirty="0">
                <a:latin typeface="Arial" panose="020B0604020202020204" pitchFamily="34" charset="0"/>
              </a:rPr>
              <a:t> பற்றியவை : புறநானூறு, பதிற்றுப்பத்து.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a-IN" dirty="0">
                <a:latin typeface="Arial" panose="020B0604020202020204" pitchFamily="34" charset="0"/>
              </a:rPr>
              <a:t>அகமும் புறமும் கலந்து வருவது:பரிபாடல்</a:t>
            </a:r>
            <a:r>
              <a:rPr lang="ta-IN" dirty="0" smtClean="0">
                <a:latin typeface="Arial" panose="020B0604020202020204" pitchFamily="34" charset="0"/>
              </a:rPr>
              <a:t>.</a:t>
            </a:r>
            <a:endParaRPr lang="en-US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a-IN" dirty="0">
                <a:latin typeface="Arial" panose="020B0604020202020204" pitchFamily="34" charset="0"/>
              </a:rPr>
              <a:t>2352 பாடல்களை </a:t>
            </a:r>
            <a:r>
              <a:rPr lang="en-US" dirty="0" smtClean="0">
                <a:latin typeface="Arial" panose="020B0604020202020204" pitchFamily="34" charset="0"/>
              </a:rPr>
              <a:t>5</a:t>
            </a:r>
            <a:r>
              <a:rPr lang="ta-IN" dirty="0" smtClean="0">
                <a:latin typeface="Arial" panose="020B0604020202020204" pitchFamily="34" charset="0"/>
              </a:rPr>
              <a:t>00 </a:t>
            </a:r>
            <a:r>
              <a:rPr lang="ta-IN" dirty="0">
                <a:latin typeface="Arial" panose="020B0604020202020204" pitchFamily="34" charset="0"/>
              </a:rPr>
              <a:t>புலவர்கள் </a:t>
            </a:r>
            <a:r>
              <a:rPr lang="ta-IN" dirty="0" smtClean="0">
                <a:latin typeface="Arial" panose="020B0604020202020204" pitchFamily="34" charset="0"/>
              </a:rPr>
              <a:t>பாடியுள்ளனர்.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ta-IN" dirty="0" smtClean="0">
                <a:latin typeface="Arial" panose="020B0604020202020204" pitchFamily="34" charset="0"/>
              </a:rPr>
              <a:t>25 </a:t>
            </a:r>
            <a:r>
              <a:rPr lang="ta-IN" dirty="0">
                <a:latin typeface="Arial" panose="020B0604020202020204" pitchFamily="34" charset="0"/>
              </a:rPr>
              <a:t>அரசர்களும், </a:t>
            </a:r>
            <a:r>
              <a:rPr lang="ta-IN" dirty="0" smtClean="0">
                <a:latin typeface="Arial" panose="020B0604020202020204" pitchFamily="34" charset="0"/>
              </a:rPr>
              <a:t>30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ta-IN" dirty="0" smtClean="0">
                <a:latin typeface="Arial" panose="020B0604020202020204" pitchFamily="34" charset="0"/>
              </a:rPr>
              <a:t>பெண்பாற்புலவர்களும் </a:t>
            </a:r>
            <a:r>
              <a:rPr lang="ta-IN" dirty="0">
                <a:latin typeface="Arial" panose="020B0604020202020204" pitchFamily="34" charset="0"/>
              </a:rPr>
              <a:t>உண்டு.</a:t>
            </a:r>
            <a:endParaRPr lang="ta-I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34759" y="4432190"/>
            <a:ext cx="78947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a-IN" dirty="0" smtClean="0">
                <a:latin typeface="Arial" panose="020B0604020202020204" pitchFamily="34" charset="0"/>
              </a:rPr>
              <a:t>பண்டைத் </a:t>
            </a:r>
            <a:r>
              <a:rPr lang="ta-IN" dirty="0">
                <a:latin typeface="Arial" panose="020B0604020202020204" pitchFamily="34" charset="0"/>
              </a:rPr>
              <a:t>தமிழ் அரசர்களின் போர்த்திறங்களையும், வரையாது வழங்கும் வள்ளன்மைப் பண்பையும், </a:t>
            </a:r>
            <a:endParaRPr lang="en-US" dirty="0" smtClean="0"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a-IN" dirty="0" smtClean="0">
                <a:latin typeface="Arial" panose="020B0604020202020204" pitchFamily="34" charset="0"/>
              </a:rPr>
              <a:t>மறக்குடி </a:t>
            </a:r>
            <a:r>
              <a:rPr lang="ta-IN" dirty="0">
                <a:latin typeface="Arial" panose="020B0604020202020204" pitchFamily="34" charset="0"/>
              </a:rPr>
              <a:t>மளிரின் மாண்பினையும், </a:t>
            </a:r>
            <a:endParaRPr lang="en-US" dirty="0" smtClean="0">
              <a:latin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a-IN" dirty="0" smtClean="0">
                <a:latin typeface="Arial" panose="020B0604020202020204" pitchFamily="34" charset="0"/>
              </a:rPr>
              <a:t>போர்த் </a:t>
            </a:r>
            <a:r>
              <a:rPr lang="ta-IN" dirty="0">
                <a:latin typeface="Arial" panose="020B0604020202020204" pitchFamily="34" charset="0"/>
              </a:rPr>
              <a:t>தவிர்க்க இடைநின்ற சான்றோர்களின் </a:t>
            </a:r>
            <a:r>
              <a:rPr lang="ta-IN" dirty="0" smtClean="0">
                <a:latin typeface="Arial" panose="020B0604020202020204" pitchFamily="34" charset="0"/>
              </a:rPr>
              <a:t>இயல்புகளையும்,</a:t>
            </a:r>
            <a:r>
              <a:rPr lang="ta-IN" dirty="0"/>
              <a:t>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a-IN" dirty="0" smtClean="0"/>
              <a:t>ஐந்திணைக்குரிய </a:t>
            </a:r>
            <a:r>
              <a:rPr lang="ta-IN" dirty="0"/>
              <a:t>அன்பொழுக்கங்களையும், </a:t>
            </a:r>
            <a:endParaRPr lang="en-US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ta-IN" dirty="0" smtClean="0">
                <a:latin typeface="Arial" panose="020B0604020202020204" pitchFamily="34" charset="0"/>
              </a:rPr>
              <a:t>புராணச் </a:t>
            </a:r>
            <a:r>
              <a:rPr lang="ta-IN" dirty="0">
                <a:latin typeface="Arial" panose="020B0604020202020204" pitchFamily="34" charset="0"/>
              </a:rPr>
              <a:t>செய்திகளையும், வரலாற்றுக் குறிப்புகளையும் அறியலாம்.</a:t>
            </a:r>
            <a:endParaRPr lang="en-US" dirty="0"/>
          </a:p>
        </p:txBody>
      </p:sp>
      <p:pic>
        <p:nvPicPr>
          <p:cNvPr id="3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900" end="399527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9043" y="62484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14" y="1515888"/>
            <a:ext cx="3619645" cy="52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691" y="355169"/>
            <a:ext cx="3198274" cy="595090"/>
          </a:xfrm>
        </p:spPr>
        <p:txBody>
          <a:bodyPr>
            <a:normAutofit fontScale="90000"/>
          </a:bodyPr>
          <a:lstStyle/>
          <a:p>
            <a:r>
              <a:rPr lang="ta-IN" dirty="0" smtClean="0"/>
              <a:t>நற்றிணை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141" y="986117"/>
            <a:ext cx="7595347" cy="5271247"/>
          </a:xfrm>
        </p:spPr>
        <p:txBody>
          <a:bodyPr>
            <a:normAutofit fontScale="92500" lnSpcReduction="10000"/>
          </a:bodyPr>
          <a:lstStyle/>
          <a:p>
            <a:r>
              <a:rPr lang="ta-IN" dirty="0"/>
              <a:t>எட்டுத்தொகை நூல்கள் இவையெனப் பாடும் </a:t>
            </a:r>
            <a:r>
              <a:rPr lang="ta-IN" dirty="0" smtClean="0"/>
              <a:t>வெண்பாவால் </a:t>
            </a:r>
            <a:r>
              <a:rPr lang="ta-IN" dirty="0"/>
              <a:t>முதலிடம் </a:t>
            </a:r>
            <a:r>
              <a:rPr lang="ta-IN" dirty="0" smtClean="0"/>
              <a:t>பெற்றுத்திகழ்வது நற்றிணை</a:t>
            </a:r>
            <a:endParaRPr lang="en-US" dirty="0"/>
          </a:p>
          <a:p>
            <a:r>
              <a:rPr lang="ta-IN" dirty="0"/>
              <a:t>இதனை </a:t>
            </a:r>
            <a:r>
              <a:rPr lang="ta-IN" i="1" dirty="0"/>
              <a:t>நற்றிணை நானூறு</a:t>
            </a:r>
            <a:r>
              <a:rPr lang="ta-IN" dirty="0"/>
              <a:t> என்றும் </a:t>
            </a:r>
            <a:r>
              <a:rPr lang="ta-IN" dirty="0" smtClean="0"/>
              <a:t>கூறுவர்</a:t>
            </a:r>
            <a:r>
              <a:rPr lang="en-US" dirty="0" smtClean="0"/>
              <a:t>.</a:t>
            </a:r>
            <a:r>
              <a:rPr lang="ta-IN" dirty="0"/>
              <a:t> நல் என்ற அடைமொழி பெற்றது. </a:t>
            </a:r>
            <a:endParaRPr lang="en-US" dirty="0" smtClean="0"/>
          </a:p>
          <a:p>
            <a:r>
              <a:rPr lang="ta-IN" dirty="0"/>
              <a:t>9 அடி முதல் 12 அடிகள் வரை அமைந்த 400 பாடல்களைக் </a:t>
            </a:r>
            <a:r>
              <a:rPr lang="ta-IN" dirty="0" smtClean="0"/>
              <a:t>கொண்டது</a:t>
            </a:r>
            <a:endParaRPr lang="en-US" dirty="0" smtClean="0"/>
          </a:p>
          <a:p>
            <a:r>
              <a:rPr lang="ta-IN" dirty="0" smtClean="0"/>
              <a:t>பாடிய</a:t>
            </a:r>
            <a:r>
              <a:rPr lang="en-US" dirty="0" smtClean="0"/>
              <a:t> </a:t>
            </a:r>
            <a:r>
              <a:rPr lang="ta-IN" dirty="0"/>
              <a:t>புலவர்கள் </a:t>
            </a:r>
            <a:r>
              <a:rPr lang="en-US" dirty="0" smtClean="0"/>
              <a:t>-175. </a:t>
            </a:r>
            <a:r>
              <a:rPr lang="ta-IN" dirty="0" smtClean="0"/>
              <a:t>59 </a:t>
            </a:r>
            <a:r>
              <a:rPr lang="ta-IN" dirty="0"/>
              <a:t>பாடல்களைப் பாடிய புலவர்களின் பெயர்கள் காணப்படவில்லை.</a:t>
            </a:r>
            <a:endParaRPr lang="en-US" dirty="0" smtClean="0"/>
          </a:p>
          <a:p>
            <a:r>
              <a:rPr lang="ta-IN" dirty="0"/>
              <a:t>தொகுத்தவர் யாரெனத் தெரியவில்லை. தொகுப்பித்தவன் "பன்னாடு தந்த பாண்டியன் மாறன் வழுதி" </a:t>
            </a:r>
            <a:endParaRPr lang="en-US" dirty="0" smtClean="0"/>
          </a:p>
          <a:p>
            <a:r>
              <a:rPr lang="ta-IN" dirty="0"/>
              <a:t>பல சுவடிகளைச் சோதித்து முதன்முதலில் பின்னத்தூர் அ.நாராயணசாமி ஐயர் தான் இயற்றிய புத்துரையுடன் 1915 இல், பதிப்பித்து வெளியிட்டார் </a:t>
            </a:r>
            <a:endParaRPr lang="en-US" dirty="0" smtClean="0"/>
          </a:p>
          <a:p>
            <a:r>
              <a:rPr lang="ta-IN" dirty="0" smtClean="0"/>
              <a:t>பாடல் </a:t>
            </a:r>
            <a:r>
              <a:rPr lang="ta-IN" dirty="0"/>
              <a:t>தொடர்களால் பெயர் </a:t>
            </a:r>
            <a:r>
              <a:rPr lang="ta-IN" dirty="0" smtClean="0"/>
              <a:t>பெற்றுள்ளவர்கள் </a:t>
            </a:r>
            <a:r>
              <a:rPr lang="ta-IN" dirty="0"/>
              <a:t>- வண்ணப்புறக் கந்தத்தனார், மலையனார், தனிமகனார், விழிக்கட் பேதைப் பெருங்கண்ணனார், தும்பிசேர்க்கீரனார், தேய்புரிப் பழங்கயிற்றினார், மடல் பாடிய மாதங்கீரனார் என்ற எழுவராவர். 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 b="14833"/>
          <a:stretch/>
        </p:blipFill>
        <p:spPr>
          <a:xfrm>
            <a:off x="395350" y="1188765"/>
            <a:ext cx="4140791" cy="4429125"/>
          </a:xfrm>
          <a:prstGeom prst="rect">
            <a:avLst/>
          </a:prstGeom>
        </p:spPr>
      </p:pic>
      <p:pic>
        <p:nvPicPr>
          <p:cNvPr id="5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600" end="302127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761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669" y="71717"/>
            <a:ext cx="4138518" cy="772179"/>
          </a:xfrm>
        </p:spPr>
        <p:txBody>
          <a:bodyPr>
            <a:normAutofit/>
          </a:bodyPr>
          <a:lstStyle/>
          <a:p>
            <a:pPr algn="ctr"/>
            <a:r>
              <a:rPr lang="ta-IN" b="0" dirty="0" smtClean="0"/>
              <a:t>குறுந்தொகை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14" y="861825"/>
            <a:ext cx="8132422" cy="5538975"/>
          </a:xfrm>
        </p:spPr>
        <p:txBody>
          <a:bodyPr>
            <a:normAutofit fontScale="92500" lnSpcReduction="10000"/>
          </a:bodyPr>
          <a:lstStyle/>
          <a:p>
            <a:r>
              <a:rPr lang="ta-IN" dirty="0" smtClean="0"/>
              <a:t>குறைந்த </a:t>
            </a:r>
            <a:r>
              <a:rPr lang="ta-IN" dirty="0"/>
              <a:t>அடிகள் கொண்ட பாடல்களின் தொகுப்பாக இருப்பதால் இது குறுந்தொகை எனப் பெயர் </a:t>
            </a:r>
            <a:r>
              <a:rPr lang="ta-IN" dirty="0" smtClean="0"/>
              <a:t>பெற்றது</a:t>
            </a:r>
            <a:endParaRPr lang="en-US" dirty="0" smtClean="0"/>
          </a:p>
          <a:p>
            <a:r>
              <a:rPr lang="ta-IN" dirty="0" smtClean="0"/>
              <a:t>நான்கு </a:t>
            </a:r>
            <a:r>
              <a:rPr lang="ta-IN" dirty="0"/>
              <a:t>முதல் எட்டு வரையான அடிகளைக் கொண்டமைந்த </a:t>
            </a:r>
            <a:r>
              <a:rPr lang="ta-IN" dirty="0" smtClean="0"/>
              <a:t>40</a:t>
            </a:r>
            <a:r>
              <a:rPr lang="en-US" dirty="0" smtClean="0"/>
              <a:t>2</a:t>
            </a:r>
            <a:r>
              <a:rPr lang="ta-IN" dirty="0" smtClean="0"/>
              <a:t> </a:t>
            </a:r>
            <a:r>
              <a:rPr lang="ta-IN" dirty="0"/>
              <a:t>பாடல்களின் தொகுப்பு இது</a:t>
            </a:r>
            <a:r>
              <a:rPr lang="ta-IN" dirty="0" smtClean="0"/>
              <a:t>.</a:t>
            </a:r>
            <a:r>
              <a:rPr lang="en-US" dirty="0"/>
              <a:t> </a:t>
            </a:r>
            <a:r>
              <a:rPr lang="ta-IN" dirty="0" smtClean="0"/>
              <a:t>(</a:t>
            </a:r>
            <a:r>
              <a:rPr lang="ta-IN" dirty="0"/>
              <a:t> கடவுள் </a:t>
            </a:r>
            <a:r>
              <a:rPr lang="ta-IN" dirty="0" smtClean="0"/>
              <a:t>வாழ்த்து</a:t>
            </a:r>
            <a:r>
              <a:rPr lang="en-US" dirty="0" smtClean="0"/>
              <a:t>. </a:t>
            </a:r>
            <a:r>
              <a:rPr lang="ta-IN" dirty="0" smtClean="0"/>
              <a:t>307</a:t>
            </a:r>
            <a:r>
              <a:rPr lang="en-US" dirty="0" smtClean="0"/>
              <a:t> - </a:t>
            </a:r>
            <a:r>
              <a:rPr lang="ta-IN" dirty="0" smtClean="0"/>
              <a:t>ஆம் பாடல்</a:t>
            </a:r>
            <a:r>
              <a:rPr lang="en-US" dirty="0" smtClean="0"/>
              <a:t> </a:t>
            </a:r>
            <a:r>
              <a:rPr lang="ta-IN" dirty="0" smtClean="0"/>
              <a:t>9 </a:t>
            </a:r>
            <a:r>
              <a:rPr lang="ta-IN" dirty="0"/>
              <a:t>அடிகளால் ஆனது</a:t>
            </a:r>
            <a:r>
              <a:rPr lang="ta-IN" dirty="0" smtClean="0"/>
              <a:t>)</a:t>
            </a:r>
            <a:endParaRPr lang="en-US" dirty="0" smtClean="0"/>
          </a:p>
          <a:p>
            <a:r>
              <a:rPr lang="ta-IN" dirty="0" smtClean="0"/>
              <a:t>20</a:t>
            </a:r>
            <a:r>
              <a:rPr lang="en-US" dirty="0" smtClean="0"/>
              <a:t>5 </a:t>
            </a:r>
            <a:r>
              <a:rPr lang="ta-IN" dirty="0" smtClean="0"/>
              <a:t>புலவர்கள்</a:t>
            </a:r>
            <a:r>
              <a:rPr lang="en-US" dirty="0"/>
              <a:t> </a:t>
            </a:r>
            <a:r>
              <a:rPr lang="ta-IN" dirty="0" smtClean="0"/>
              <a:t>பாடியுள்ளனர்</a:t>
            </a:r>
            <a:r>
              <a:rPr lang="en-US" dirty="0" smtClean="0"/>
              <a:t>.  </a:t>
            </a:r>
            <a:r>
              <a:rPr lang="ta-IN" dirty="0" smtClean="0"/>
              <a:t>'அணிலாடு </a:t>
            </a:r>
            <a:r>
              <a:rPr lang="ta-IN" dirty="0"/>
              <a:t>முன்றிலார்', 'செம்புலப்பெயல் நீரார்', 'குப்பைக் கோழியார்', 'காக்கைப்பாடினியார்' </a:t>
            </a:r>
            <a:r>
              <a:rPr lang="en-US" dirty="0"/>
              <a:t>-</a:t>
            </a:r>
            <a:r>
              <a:rPr lang="ta-IN" dirty="0" smtClean="0"/>
              <a:t> </a:t>
            </a:r>
            <a:r>
              <a:rPr lang="ta-IN" dirty="0"/>
              <a:t>உவமைச் சிறப்பால் பெயர் பெற்ற ஆசிரியர்கள் 18 பேர் </a:t>
            </a:r>
            <a:endParaRPr lang="en-US" dirty="0" smtClean="0"/>
          </a:p>
          <a:p>
            <a:r>
              <a:rPr lang="ta-IN" dirty="0"/>
              <a:t>தொகுத்தவர் பூரிக்கோ ஆவார்</a:t>
            </a:r>
            <a:r>
              <a:rPr lang="ta-IN" dirty="0" smtClean="0"/>
              <a:t>.</a:t>
            </a:r>
            <a:r>
              <a:rPr lang="ta-IN" dirty="0"/>
              <a:t> தொகுத்தவர் யாரெனத் தெரியவில்லை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380 பாடல்களுக்குப் ‘பேராசிரியர்’ உரை எழுதியுள்ளார். </a:t>
            </a:r>
            <a:r>
              <a:rPr lang="en-US" dirty="0" smtClean="0"/>
              <a:t> </a:t>
            </a:r>
            <a:r>
              <a:rPr lang="ta-IN" dirty="0" smtClean="0"/>
              <a:t>20 பாடல்களுக்கு </a:t>
            </a:r>
            <a:r>
              <a:rPr lang="ta-IN" dirty="0"/>
              <a:t>‘நச்சினார்க்கினியர்’ உரை எழுதிச் சேர்த்துள்ளார்</a:t>
            </a:r>
            <a:r>
              <a:rPr lang="ta-IN" dirty="0" smtClean="0"/>
              <a:t>.</a:t>
            </a:r>
            <a:endParaRPr lang="en-US" dirty="0" smtClean="0"/>
          </a:p>
          <a:p>
            <a:r>
              <a:rPr lang="ta-IN" dirty="0"/>
              <a:t>'கொங்குதேர் வாழ்க்கை' என்ற </a:t>
            </a:r>
            <a:r>
              <a:rPr lang="ta-IN" dirty="0" smtClean="0"/>
              <a:t>இரண்டாம்</a:t>
            </a:r>
            <a:r>
              <a:rPr lang="en-US" dirty="0" smtClean="0"/>
              <a:t> </a:t>
            </a:r>
            <a:r>
              <a:rPr lang="ta-IN" dirty="0" smtClean="0"/>
              <a:t>பாடல்</a:t>
            </a:r>
            <a:r>
              <a:rPr lang="ta-IN" dirty="0"/>
              <a:t> </a:t>
            </a:r>
            <a:r>
              <a:rPr lang="en-US" dirty="0" smtClean="0"/>
              <a:t> </a:t>
            </a:r>
            <a:r>
              <a:rPr lang="ta-IN" dirty="0" smtClean="0"/>
              <a:t>இறையனார்</a:t>
            </a:r>
            <a:r>
              <a:rPr lang="ta-IN" dirty="0"/>
              <a:t> பாடி, தருமி என்ற புலவருக்கு "பொற்கிழி" வழங்கச் செய்தது சிறந்த </a:t>
            </a:r>
            <a:r>
              <a:rPr lang="ta-IN" dirty="0" smtClean="0"/>
              <a:t>வரலாற்றுச் </a:t>
            </a:r>
            <a:r>
              <a:rPr lang="ta-IN" dirty="0"/>
              <a:t>சான்றாகும். </a:t>
            </a:r>
            <a:endParaRPr lang="en-US" dirty="0" smtClean="0"/>
          </a:p>
          <a:p>
            <a:r>
              <a:rPr lang="ta-IN" dirty="0"/>
              <a:t> "நல்ல குறுந்தொகை" எனச் சிறப்பித்து உரைக்கப்படுவது</a:t>
            </a:r>
            <a:r>
              <a:rPr lang="ta-IN" dirty="0" smtClean="0"/>
              <a:t>.</a:t>
            </a:r>
            <a:r>
              <a:rPr lang="ta-IN" dirty="0"/>
              <a:t> இந்நூலே முதலில் தொகுக்கப்பட்ட தொகை நூலாகக் கருதப்படுகிறது.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r="17624"/>
          <a:stretch/>
        </p:blipFill>
        <p:spPr>
          <a:xfrm>
            <a:off x="8373036" y="340658"/>
            <a:ext cx="3693458" cy="6060142"/>
          </a:xfrm>
          <a:prstGeom prst="rect">
            <a:avLst/>
          </a:prstGeom>
        </p:spPr>
      </p:pic>
      <p:pic>
        <p:nvPicPr>
          <p:cNvPr id="5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200" end="169027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689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398" y="-35859"/>
            <a:ext cx="3618563" cy="773226"/>
          </a:xfrm>
        </p:spPr>
        <p:txBody>
          <a:bodyPr>
            <a:normAutofit/>
          </a:bodyPr>
          <a:lstStyle/>
          <a:p>
            <a:pPr algn="ctr"/>
            <a:r>
              <a:rPr lang="ta-IN" b="0" dirty="0" smtClean="0"/>
              <a:t>ஐங்குறுநூறு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45" y="1842682"/>
            <a:ext cx="7873318" cy="5015318"/>
          </a:xfrm>
        </p:spPr>
        <p:txBody>
          <a:bodyPr>
            <a:noAutofit/>
          </a:bodyPr>
          <a:lstStyle/>
          <a:p>
            <a:r>
              <a:rPr lang="ta-IN" sz="1600" dirty="0"/>
              <a:t> குறிஞ்சி, முல்லை, </a:t>
            </a:r>
            <a:r>
              <a:rPr lang="ta-IN" sz="1600" dirty="0" smtClean="0"/>
              <a:t>மருதம்</a:t>
            </a:r>
            <a:r>
              <a:rPr lang="en-US" sz="1600" dirty="0"/>
              <a:t>,</a:t>
            </a:r>
            <a:r>
              <a:rPr lang="ta-IN" sz="1600" dirty="0"/>
              <a:t> </a:t>
            </a:r>
            <a:r>
              <a:rPr lang="ta-IN" sz="1600" dirty="0" smtClean="0"/>
              <a:t>நெய்தல்</a:t>
            </a:r>
            <a:r>
              <a:rPr lang="en-US" sz="1600" dirty="0"/>
              <a:t>,</a:t>
            </a:r>
            <a:r>
              <a:rPr lang="ta-IN" sz="1600" dirty="0"/>
              <a:t> </a:t>
            </a:r>
            <a:r>
              <a:rPr lang="ta-IN" sz="1600" dirty="0" smtClean="0"/>
              <a:t>பாலை</a:t>
            </a:r>
            <a:r>
              <a:rPr lang="en-US" sz="1600" dirty="0"/>
              <a:t>,</a:t>
            </a:r>
            <a:r>
              <a:rPr lang="ta-IN" sz="1600" dirty="0" smtClean="0"/>
              <a:t> </a:t>
            </a:r>
            <a:r>
              <a:rPr lang="ta-IN" sz="1600" dirty="0"/>
              <a:t>என்னும் ஐந்து நிலம் சார்ந்த திணை ஒவ்வொன்றிற்கும் நூறு பாடல்கள் வீதம் இந் </a:t>
            </a:r>
            <a:r>
              <a:rPr lang="ta-IN" sz="1600" dirty="0" smtClean="0"/>
              <a:t>நூலில்</a:t>
            </a:r>
            <a:r>
              <a:rPr lang="en-US" sz="1600" dirty="0" smtClean="0"/>
              <a:t> </a:t>
            </a:r>
            <a:r>
              <a:rPr lang="ta-IN" sz="1600" dirty="0" smtClean="0"/>
              <a:t>ஐந்நூறு</a:t>
            </a:r>
            <a:r>
              <a:rPr lang="ta-IN" sz="1600" dirty="0"/>
              <a:t> </a:t>
            </a:r>
            <a:r>
              <a:rPr lang="en-US" sz="1600" dirty="0" smtClean="0"/>
              <a:t> </a:t>
            </a:r>
            <a:r>
              <a:rPr lang="ta-IN" sz="1600" dirty="0" smtClean="0"/>
              <a:t>அகத்திணைப்</a:t>
            </a:r>
            <a:r>
              <a:rPr lang="en-US" sz="1600" dirty="0" smtClean="0"/>
              <a:t> </a:t>
            </a:r>
            <a:r>
              <a:rPr lang="ta-IN" sz="1600" dirty="0"/>
              <a:t> பாடல்கள் உள்ளன</a:t>
            </a:r>
            <a:r>
              <a:rPr lang="ta-IN" sz="1600" dirty="0" smtClean="0"/>
              <a:t>.</a:t>
            </a:r>
            <a:endParaRPr lang="en-US" sz="1600" dirty="0" smtClean="0"/>
          </a:p>
          <a:p>
            <a:r>
              <a:rPr lang="ta-IN" sz="1600" dirty="0"/>
              <a:t>3அடி சிற்றெல்லை 6 அடி பேரெல்லை </a:t>
            </a:r>
            <a:endParaRPr lang="en-US" sz="1600" dirty="0" smtClean="0"/>
          </a:p>
          <a:p>
            <a:r>
              <a:rPr lang="ta-IN" sz="1600" dirty="0" smtClean="0"/>
              <a:t>தொகுத்தவர் </a:t>
            </a:r>
            <a:r>
              <a:rPr lang="ta-IN" sz="1600" dirty="0"/>
              <a:t>"புலத்துறை முற்றிய கூடலூர் கிழார்". </a:t>
            </a:r>
            <a:endParaRPr lang="en-US" sz="1600" dirty="0" smtClean="0"/>
          </a:p>
          <a:p>
            <a:r>
              <a:rPr lang="ta-IN" sz="1600" dirty="0" smtClean="0"/>
              <a:t>தொகுப்பித்தவர்</a:t>
            </a:r>
            <a:r>
              <a:rPr lang="en-US" sz="1600" dirty="0" smtClean="0"/>
              <a:t> </a:t>
            </a:r>
            <a:r>
              <a:rPr lang="ta-IN" sz="1600" dirty="0" smtClean="0"/>
              <a:t>"யானைகட் </a:t>
            </a:r>
            <a:r>
              <a:rPr lang="ta-IN" sz="1600" dirty="0"/>
              <a:t>சேய் மாந்தரஞ்சேரல் இரும்பொறை</a:t>
            </a:r>
            <a:r>
              <a:rPr lang="ta-IN" sz="1600" dirty="0" smtClean="0"/>
              <a:t>".</a:t>
            </a:r>
            <a:endParaRPr lang="en-US" sz="1600" dirty="0" smtClean="0"/>
          </a:p>
          <a:p>
            <a:r>
              <a:rPr lang="ta-IN" sz="1600" dirty="0"/>
              <a:t>வேட்கைப்பத்து, வேழப்பத்து, நெய்யோப்பத்து, களவன் பத்து போன்றவை சொல்லாட்சியாலும், பருவங்கண்டு கிழத்தியுரைத்த பத்து, தோழி வற்புறுத்தப்பத்து, செவிலி கூற்றுப்பத்து முதலியன பொருளமைப்பாலும் பெயர் பெற்றன</a:t>
            </a:r>
            <a:r>
              <a:rPr lang="ta-IN" sz="1600" dirty="0" smtClean="0"/>
              <a:t>.</a:t>
            </a:r>
            <a:endParaRPr lang="en-US" sz="1600" dirty="0" smtClean="0"/>
          </a:p>
          <a:p>
            <a:r>
              <a:rPr lang="ta-IN" sz="1600" dirty="0"/>
              <a:t>குறிஞ்சித் திணையை முதலில் வைக்காமல் மருதத் திணையை முதலில் வைத்துப் பாடிய பாடல் இது ஒன்றே ஆகும்</a:t>
            </a:r>
            <a:r>
              <a:rPr lang="ta-IN" sz="1600" dirty="0" smtClean="0"/>
              <a:t>.</a:t>
            </a:r>
            <a:endParaRPr lang="en-US" sz="1600" dirty="0" smtClean="0"/>
          </a:p>
          <a:p>
            <a:r>
              <a:rPr lang="ta-IN" sz="1600" dirty="0"/>
              <a:t>குறைந்த அளவினதான அடிகள் கொண்டிருந்தாலும் இப்பாடல்களில் அகப்பொருளுக்குரிய முதல், கரு, உரி ஆகிய மூன்றும் குறைவின்றி அமைந்துள்ளன. </a:t>
            </a:r>
            <a:endParaRPr lang="en-US" sz="1600" dirty="0" smtClean="0"/>
          </a:p>
          <a:p>
            <a:r>
              <a:rPr lang="ta-IN" sz="1600" dirty="0"/>
              <a:t>விலங்கு, </a:t>
            </a:r>
            <a:r>
              <a:rPr lang="ta-IN" sz="1600" dirty="0" smtClean="0"/>
              <a:t>பறவைகளை</a:t>
            </a:r>
            <a:r>
              <a:rPr lang="en-US" sz="1600" dirty="0" smtClean="0"/>
              <a:t> - </a:t>
            </a:r>
            <a:r>
              <a:rPr lang="ta-IN" sz="1600" dirty="0" smtClean="0"/>
              <a:t>உள்ளுறை</a:t>
            </a:r>
            <a:r>
              <a:rPr lang="ta-IN" sz="1600" dirty="0"/>
              <a:t>, உவமை, இறைச்சி முதலிய நயங்கள் நிறைந்துள்ளன.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1" r="6573" b="9429"/>
          <a:stretch/>
        </p:blipFill>
        <p:spPr>
          <a:xfrm>
            <a:off x="7472084" y="200026"/>
            <a:ext cx="4719916" cy="63800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9985" y="6064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மருதமோ ரம்போகி நெய்தலம் </a:t>
            </a:r>
            <a:r>
              <a:rPr lang="ta-IN" dirty="0" smtClean="0">
                <a:solidFill>
                  <a:srgbClr val="00B0F0"/>
                </a:solidFill>
                <a:latin typeface="Arial" panose="020B0604020202020204" pitchFamily="34" charset="0"/>
              </a:rPr>
              <a:t>மூவன்</a:t>
            </a:r>
            <a:endParaRPr lang="ta-IN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கருதும் குறிஞ்சி கபிலர் - கருதிய</a:t>
            </a:r>
            <a:b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பாலையோத லாந்தை பனிமுல்லை </a:t>
            </a:r>
            <a:r>
              <a:rPr lang="ta-IN" dirty="0" smtClean="0">
                <a:solidFill>
                  <a:srgbClr val="00B0F0"/>
                </a:solidFill>
                <a:latin typeface="Arial" panose="020B0604020202020204" pitchFamily="34" charset="0"/>
              </a:rPr>
              <a:t>பேயனே</a:t>
            </a:r>
            <a:endParaRPr lang="ta-IN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நூலையோ தைங்குறு நூறு.</a:t>
            </a:r>
            <a:endParaRPr lang="ta-IN" b="0" i="0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TT-20181020-WA00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00" end="62127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75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4869" y="179294"/>
            <a:ext cx="4264023" cy="790109"/>
          </a:xfrm>
        </p:spPr>
        <p:txBody>
          <a:bodyPr>
            <a:normAutofit/>
          </a:bodyPr>
          <a:lstStyle/>
          <a:p>
            <a:r>
              <a:rPr lang="ta-IN" dirty="0" smtClean="0"/>
              <a:t>கலித்தொகை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5" y="84415"/>
            <a:ext cx="4059333" cy="6498045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79E97-57AC-4CE5-988B-DA41435B6D2C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94092" y="787782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/>
              <a:t>கலிப்பாவினால் பாடப்பட்ட 150 பாடல்கள் உள்ளன</a:t>
            </a:r>
            <a:endParaRPr lang="en-US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 smtClean="0">
                <a:latin typeface="Arial" panose="020B0604020202020204" pitchFamily="34" charset="0"/>
              </a:rPr>
              <a:t>பண்டைக் </a:t>
            </a:r>
            <a:r>
              <a:rPr lang="ta-IN" dirty="0">
                <a:latin typeface="Arial" panose="020B0604020202020204" pitchFamily="34" charset="0"/>
              </a:rPr>
              <a:t>கால ஒழுக்க வழக்கங்கள், நிகழ்ச்சிகள், மரபுகள், காலத்தின் தன்மை, நல்லவர் தீயவர் பண்புகள், விலங்குகள், பறவைகள், மரங்கள், செடி கொடிகளின் இயல்புகள் ஆகியனவற்றை அறிந்து கொள்ளலாம்.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53428" y="2404767"/>
            <a:ext cx="6381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பெருங்கடுங்கோன் பாலை, கபிலன் குறிஞ்சி</a:t>
            </a:r>
            <a:r>
              <a:rPr lang="ta-IN" dirty="0" smtClean="0">
                <a:solidFill>
                  <a:srgbClr val="00B0F0"/>
                </a:solidFill>
                <a:latin typeface="Arial" panose="020B0604020202020204" pitchFamily="34" charset="0"/>
              </a:rPr>
              <a:t>,</a:t>
            </a:r>
            <a:endParaRPr lang="ta-IN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மருதனிள நாகன் மருதம், - அருஞ்சோழன்</a:t>
            </a:r>
            <a:b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</a:br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நல்லுருத்தி ரன்முல்லை, நல்லந் </a:t>
            </a:r>
            <a:r>
              <a:rPr lang="ta-IN" dirty="0" smtClean="0">
                <a:solidFill>
                  <a:srgbClr val="00B0F0"/>
                </a:solidFill>
                <a:latin typeface="Arial" panose="020B0604020202020204" pitchFamily="34" charset="0"/>
              </a:rPr>
              <a:t>துவன்நெய்தல்</a:t>
            </a:r>
            <a:endParaRPr lang="ta-IN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ta-IN" dirty="0">
                <a:solidFill>
                  <a:srgbClr val="00B0F0"/>
                </a:solidFill>
                <a:latin typeface="Arial" panose="020B0604020202020204" pitchFamily="34" charset="0"/>
              </a:rPr>
              <a:t>கலவிவலார் கண்ட கலி.</a:t>
            </a:r>
            <a:endParaRPr lang="ta-IN" b="0" i="0" dirty="0"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81940" y="3744753"/>
            <a:ext cx="79321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>
                <a:latin typeface="Arial" panose="020B0604020202020204" pitchFamily="34" charset="0"/>
              </a:rPr>
              <a:t>முதன்முதலில் சி. வை. தாமோதரம்பிள்ளை 1887 ஆம் ஆண்டில் </a:t>
            </a:r>
            <a:r>
              <a:rPr lang="ta-IN" dirty="0" smtClean="0">
                <a:latin typeface="Arial" panose="020B0604020202020204" pitchFamily="34" charset="0"/>
              </a:rPr>
              <a:t>பதிப்பித்தார்</a:t>
            </a:r>
            <a:endParaRPr lang="en-US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 smtClean="0"/>
              <a:t>தொகுத்தவர்</a:t>
            </a:r>
            <a:r>
              <a:rPr lang="en-US" dirty="0" smtClean="0"/>
              <a:t> </a:t>
            </a:r>
            <a:r>
              <a:rPr lang="ta-IN" dirty="0"/>
              <a:t>நல்லந்துவனார் 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/>
              <a:t>பிற அகத்திணை நூல்கள் எடுத்துரைக்காத கைக்கிளை, பெருந்திணை, மடலேறுதல் ஆகியவை கலித்தொகையில் மட்டுமே இடம்பெறுகின்றன. 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/>
              <a:t>'கற்றறிந்தார் ஏத்தும் கலி</a:t>
            </a:r>
            <a:r>
              <a:rPr lang="ta-IN" dirty="0" smtClean="0"/>
              <a:t>'</a:t>
            </a:r>
            <a:r>
              <a:rPr lang="ta-IN" dirty="0"/>
              <a:t> </a:t>
            </a:r>
            <a:r>
              <a:rPr lang="ta-IN" dirty="0" smtClean="0"/>
              <a:t>எனப்</a:t>
            </a:r>
            <a:r>
              <a:rPr lang="ta-IN" dirty="0"/>
              <a:t> </a:t>
            </a:r>
            <a:r>
              <a:rPr lang="ta-IN" dirty="0" smtClean="0"/>
              <a:t>புலவர்களால்</a:t>
            </a:r>
            <a:r>
              <a:rPr lang="en-US" dirty="0" smtClean="0"/>
              <a:t> </a:t>
            </a:r>
            <a:r>
              <a:rPr lang="en-US" dirty="0" err="1" smtClean="0">
                <a:latin typeface="Latha" panose="020B0604020202020204" pitchFamily="34" charset="0"/>
                <a:cs typeface="Latha" panose="020B0604020202020204" pitchFamily="34" charset="0"/>
              </a:rPr>
              <a:t>பாராட்டப்பெறுவது</a:t>
            </a:r>
            <a:r>
              <a:rPr lang="en-US" dirty="0" smtClean="0">
                <a:latin typeface="Latha" panose="020B0604020202020204" pitchFamily="34" charset="0"/>
                <a:cs typeface="Latha" panose="020B0604020202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a-IN" dirty="0"/>
              <a:t>பிற தொகை நூல்களில் இடம்பெறாத </a:t>
            </a:r>
            <a:r>
              <a:rPr lang="ta-IN" dirty="0" smtClean="0"/>
              <a:t>புராணச் </a:t>
            </a:r>
            <a:r>
              <a:rPr lang="ta-IN" dirty="0"/>
              <a:t>செய்திகள் இதில் இடம்பெற்றுள்ளன.</a:t>
            </a:r>
            <a:endParaRPr lang="en-US" dirty="0">
              <a:latin typeface="Latha" panose="020B0604020202020204" pitchFamily="34" charset="0"/>
              <a:cs typeface="Latha" panose="020B0604020202020204" pitchFamily="34" charset="0"/>
            </a:endParaRPr>
          </a:p>
        </p:txBody>
      </p:sp>
      <p:pic>
        <p:nvPicPr>
          <p:cNvPr id="3" name="PTT-20181020-WA0014" title="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9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915" y="6277660"/>
            <a:ext cx="609600" cy="609600"/>
          </a:xfrm>
          <a:prstGeom prst="rect">
            <a:avLst/>
          </a:prstGeom>
        </p:spPr>
      </p:pic>
      <p:pic>
        <p:nvPicPr>
          <p:cNvPr id="10" name="PTT-20181021-WA00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74467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6894" y="6277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1046</TotalTime>
  <Words>531</Words>
  <Application>Microsoft Office PowerPoint</Application>
  <PresentationFormat>Custom</PresentationFormat>
  <Paragraphs>232</Paragraphs>
  <Slides>26</Slides>
  <Notes>1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Quotable</vt:lpstr>
      <vt:lpstr>இலக்கிய வரலாறு :    சங்க இலக்கியம்</vt:lpstr>
      <vt:lpstr>சங்க இலக்கியம்</vt:lpstr>
      <vt:lpstr>PowerPoint Presentation</vt:lpstr>
      <vt:lpstr>PowerPoint Presentation</vt:lpstr>
      <vt:lpstr>எட்டுத்தொகை</vt:lpstr>
      <vt:lpstr>நற்றிணை</vt:lpstr>
      <vt:lpstr>குறுந்தொகை</vt:lpstr>
      <vt:lpstr>ஐங்குறுநூறு</vt:lpstr>
      <vt:lpstr>கலித்தொகை</vt:lpstr>
      <vt:lpstr>அகநானூறு</vt:lpstr>
      <vt:lpstr>பதிற்றுப்பத்து </vt:lpstr>
      <vt:lpstr>புறநானூறு</vt:lpstr>
      <vt:lpstr>பரிபாடல்</vt:lpstr>
      <vt:lpstr>பத்துப்பாட்டு</vt:lpstr>
      <vt:lpstr>திருமுருகாற்றுப்படை</vt:lpstr>
      <vt:lpstr>பொருநராற்றுப்படை</vt:lpstr>
      <vt:lpstr>சிறுபாணாற்றுப்படை</vt:lpstr>
      <vt:lpstr>பெரும்பாணாற்றுப்படை</vt:lpstr>
      <vt:lpstr>மலைபடுகடாம்</vt:lpstr>
      <vt:lpstr>மதுரைக் காஞ்சி</vt:lpstr>
      <vt:lpstr>குறிஞ்சிப் பாட்டு</vt:lpstr>
      <vt:lpstr>முல்லைப்பாட்டு</vt:lpstr>
      <vt:lpstr>பட்டினப்பாலை</vt:lpstr>
      <vt:lpstr>நெடுநல்வாடை</vt:lpstr>
      <vt:lpstr>PowerPoint Presentation</vt:lpstr>
      <vt:lpstr>நன்றி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சங்க இலக்கியம்</dc:title>
  <dc:creator>Mani</dc:creator>
  <cp:lastModifiedBy>Pushpa</cp:lastModifiedBy>
  <cp:revision>104</cp:revision>
  <dcterms:created xsi:type="dcterms:W3CDTF">2018-10-17T16:38:14Z</dcterms:created>
  <dcterms:modified xsi:type="dcterms:W3CDTF">2020-03-16T06:24:36Z</dcterms:modified>
</cp:coreProperties>
</file>