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5" r:id="rId7"/>
    <p:sldId id="263" r:id="rId8"/>
    <p:sldId id="264" r:id="rId9"/>
    <p:sldId id="266" r:id="rId10"/>
    <p:sldId id="271"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793" y="5546725"/>
            <a:ext cx="41640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 name="Group 3"/>
          <p:cNvGrpSpPr/>
          <p:nvPr/>
        </p:nvGrpSpPr>
        <p:grpSpPr>
          <a:xfrm>
            <a:off x="7797737" y="72229"/>
            <a:ext cx="1406356" cy="1541320"/>
            <a:chOff x="7885251" y="-24478"/>
            <a:chExt cx="1406356" cy="1541320"/>
          </a:xfrm>
        </p:grpSpPr>
        <p:sp>
          <p:nvSpPr>
            <p:cNvPr id="3" name="Diagonal Stripe 2"/>
            <p:cNvSpPr/>
            <p:nvPr/>
          </p:nvSpPr>
          <p:spPr>
            <a:xfrm rot="16683846">
              <a:off x="8056328" y="86293"/>
              <a:ext cx="1259709" cy="1165391"/>
            </a:xfrm>
            <a:custGeom>
              <a:avLst/>
              <a:gdLst>
                <a:gd name="connsiteX0" fmla="*/ 0 w 1016106"/>
                <a:gd name="connsiteY0" fmla="*/ 775131 h 1014808"/>
                <a:gd name="connsiteX1" fmla="*/ 776122 w 1016106"/>
                <a:gd name="connsiteY1" fmla="*/ 0 h 1014808"/>
                <a:gd name="connsiteX2" fmla="*/ 1016106 w 1016106"/>
                <a:gd name="connsiteY2" fmla="*/ 0 h 1014808"/>
                <a:gd name="connsiteX3" fmla="*/ 0 w 1016106"/>
                <a:gd name="connsiteY3" fmla="*/ 1014808 h 1014808"/>
                <a:gd name="connsiteX4" fmla="*/ 0 w 1016106"/>
                <a:gd name="connsiteY4" fmla="*/ 775131 h 1014808"/>
                <a:gd name="connsiteX0" fmla="*/ 0 w 1024151"/>
                <a:gd name="connsiteY0" fmla="*/ 925714 h 1165391"/>
                <a:gd name="connsiteX1" fmla="*/ 1024151 w 1024151"/>
                <a:gd name="connsiteY1" fmla="*/ 0 h 1165391"/>
                <a:gd name="connsiteX2" fmla="*/ 1016106 w 1024151"/>
                <a:gd name="connsiteY2" fmla="*/ 150583 h 1165391"/>
                <a:gd name="connsiteX3" fmla="*/ 0 w 1024151"/>
                <a:gd name="connsiteY3" fmla="*/ 1165391 h 1165391"/>
                <a:gd name="connsiteX4" fmla="*/ 0 w 1024151"/>
                <a:gd name="connsiteY4" fmla="*/ 925714 h 1165391"/>
                <a:gd name="connsiteX0" fmla="*/ 0 w 1259709"/>
                <a:gd name="connsiteY0" fmla="*/ 1164317 h 1165391"/>
                <a:gd name="connsiteX1" fmla="*/ 1259709 w 1259709"/>
                <a:gd name="connsiteY1" fmla="*/ 0 h 1165391"/>
                <a:gd name="connsiteX2" fmla="*/ 1251664 w 1259709"/>
                <a:gd name="connsiteY2" fmla="*/ 150583 h 1165391"/>
                <a:gd name="connsiteX3" fmla="*/ 235558 w 1259709"/>
                <a:gd name="connsiteY3" fmla="*/ 1165391 h 1165391"/>
                <a:gd name="connsiteX4" fmla="*/ 0 w 1259709"/>
                <a:gd name="connsiteY4" fmla="*/ 1164317 h 1165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709" h="1165391">
                  <a:moveTo>
                    <a:pt x="0" y="1164317"/>
                  </a:moveTo>
                  <a:lnTo>
                    <a:pt x="1259709" y="0"/>
                  </a:lnTo>
                  <a:lnTo>
                    <a:pt x="1251664" y="150583"/>
                  </a:lnTo>
                  <a:lnTo>
                    <a:pt x="235558" y="1165391"/>
                  </a:lnTo>
                  <a:lnTo>
                    <a:pt x="0" y="1164317"/>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iagonal Stripe 4"/>
            <p:cNvSpPr/>
            <p:nvPr/>
          </p:nvSpPr>
          <p:spPr>
            <a:xfrm rot="16683846">
              <a:off x="8446649" y="77555"/>
              <a:ext cx="908581" cy="781334"/>
            </a:xfrm>
            <a:custGeom>
              <a:avLst/>
              <a:gdLst>
                <a:gd name="connsiteX0" fmla="*/ 0 w 809664"/>
                <a:gd name="connsiteY0" fmla="*/ 521481 h 682727"/>
                <a:gd name="connsiteX1" fmla="*/ 618438 w 809664"/>
                <a:gd name="connsiteY1" fmla="*/ 0 h 682727"/>
                <a:gd name="connsiteX2" fmla="*/ 809664 w 809664"/>
                <a:gd name="connsiteY2" fmla="*/ 0 h 682727"/>
                <a:gd name="connsiteX3" fmla="*/ 0 w 809664"/>
                <a:gd name="connsiteY3" fmla="*/ 682727 h 682727"/>
                <a:gd name="connsiteX4" fmla="*/ 0 w 809664"/>
                <a:gd name="connsiteY4" fmla="*/ 521481 h 682727"/>
                <a:gd name="connsiteX0" fmla="*/ 0 w 809664"/>
                <a:gd name="connsiteY0" fmla="*/ 620088 h 781334"/>
                <a:gd name="connsiteX1" fmla="*/ 771216 w 809664"/>
                <a:gd name="connsiteY1" fmla="*/ 0 h 781334"/>
                <a:gd name="connsiteX2" fmla="*/ 809664 w 809664"/>
                <a:gd name="connsiteY2" fmla="*/ 98607 h 781334"/>
                <a:gd name="connsiteX3" fmla="*/ 0 w 809664"/>
                <a:gd name="connsiteY3" fmla="*/ 781334 h 781334"/>
                <a:gd name="connsiteX4" fmla="*/ 0 w 809664"/>
                <a:gd name="connsiteY4" fmla="*/ 620088 h 781334"/>
                <a:gd name="connsiteX0" fmla="*/ 0 w 908581"/>
                <a:gd name="connsiteY0" fmla="*/ 736717 h 781334"/>
                <a:gd name="connsiteX1" fmla="*/ 870133 w 908581"/>
                <a:gd name="connsiteY1" fmla="*/ 0 h 781334"/>
                <a:gd name="connsiteX2" fmla="*/ 908581 w 908581"/>
                <a:gd name="connsiteY2" fmla="*/ 98607 h 781334"/>
                <a:gd name="connsiteX3" fmla="*/ 98917 w 908581"/>
                <a:gd name="connsiteY3" fmla="*/ 781334 h 781334"/>
                <a:gd name="connsiteX4" fmla="*/ 0 w 908581"/>
                <a:gd name="connsiteY4" fmla="*/ 736717 h 7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581" h="781334">
                  <a:moveTo>
                    <a:pt x="0" y="736717"/>
                  </a:moveTo>
                  <a:lnTo>
                    <a:pt x="870133" y="0"/>
                  </a:lnTo>
                  <a:lnTo>
                    <a:pt x="908581" y="98607"/>
                  </a:lnTo>
                  <a:lnTo>
                    <a:pt x="98917" y="781334"/>
                  </a:lnTo>
                  <a:lnTo>
                    <a:pt x="0" y="73671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iagonal Stripe 2"/>
            <p:cNvSpPr/>
            <p:nvPr/>
          </p:nvSpPr>
          <p:spPr>
            <a:xfrm rot="16683846">
              <a:off x="7826684" y="170844"/>
              <a:ext cx="1404565" cy="1287431"/>
            </a:xfrm>
            <a:custGeom>
              <a:avLst/>
              <a:gdLst>
                <a:gd name="connsiteX0" fmla="*/ 0 w 1016106"/>
                <a:gd name="connsiteY0" fmla="*/ 775131 h 1014808"/>
                <a:gd name="connsiteX1" fmla="*/ 776122 w 1016106"/>
                <a:gd name="connsiteY1" fmla="*/ 0 h 1014808"/>
                <a:gd name="connsiteX2" fmla="*/ 1016106 w 1016106"/>
                <a:gd name="connsiteY2" fmla="*/ 0 h 1014808"/>
                <a:gd name="connsiteX3" fmla="*/ 0 w 1016106"/>
                <a:gd name="connsiteY3" fmla="*/ 1014808 h 1014808"/>
                <a:gd name="connsiteX4" fmla="*/ 0 w 1016106"/>
                <a:gd name="connsiteY4" fmla="*/ 775131 h 1014808"/>
                <a:gd name="connsiteX0" fmla="*/ 0 w 1024151"/>
                <a:gd name="connsiteY0" fmla="*/ 925714 h 1165391"/>
                <a:gd name="connsiteX1" fmla="*/ 1024151 w 1024151"/>
                <a:gd name="connsiteY1" fmla="*/ 0 h 1165391"/>
                <a:gd name="connsiteX2" fmla="*/ 1016106 w 1024151"/>
                <a:gd name="connsiteY2" fmla="*/ 150583 h 1165391"/>
                <a:gd name="connsiteX3" fmla="*/ 0 w 1024151"/>
                <a:gd name="connsiteY3" fmla="*/ 1165391 h 1165391"/>
                <a:gd name="connsiteX4" fmla="*/ 0 w 1024151"/>
                <a:gd name="connsiteY4" fmla="*/ 925714 h 1165391"/>
                <a:gd name="connsiteX0" fmla="*/ 0 w 1259709"/>
                <a:gd name="connsiteY0" fmla="*/ 1164317 h 1165391"/>
                <a:gd name="connsiteX1" fmla="*/ 1259709 w 1259709"/>
                <a:gd name="connsiteY1" fmla="*/ 0 h 1165391"/>
                <a:gd name="connsiteX2" fmla="*/ 1251664 w 1259709"/>
                <a:gd name="connsiteY2" fmla="*/ 150583 h 1165391"/>
                <a:gd name="connsiteX3" fmla="*/ 235558 w 1259709"/>
                <a:gd name="connsiteY3" fmla="*/ 1165391 h 1165391"/>
                <a:gd name="connsiteX4" fmla="*/ 0 w 1259709"/>
                <a:gd name="connsiteY4" fmla="*/ 1164317 h 1165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709" h="1165391">
                  <a:moveTo>
                    <a:pt x="0" y="1164317"/>
                  </a:moveTo>
                  <a:lnTo>
                    <a:pt x="1259709" y="0"/>
                  </a:lnTo>
                  <a:lnTo>
                    <a:pt x="1251664" y="150583"/>
                  </a:lnTo>
                  <a:lnTo>
                    <a:pt x="235558" y="1165391"/>
                  </a:lnTo>
                  <a:lnTo>
                    <a:pt x="0" y="1164317"/>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Diagonal Stripe 4"/>
            <p:cNvSpPr/>
            <p:nvPr/>
          </p:nvSpPr>
          <p:spPr>
            <a:xfrm rot="16397721">
              <a:off x="8811053" y="-31195"/>
              <a:ext cx="412546" cy="425980"/>
            </a:xfrm>
            <a:custGeom>
              <a:avLst/>
              <a:gdLst>
                <a:gd name="connsiteX0" fmla="*/ 0 w 809664"/>
                <a:gd name="connsiteY0" fmla="*/ 521481 h 682727"/>
                <a:gd name="connsiteX1" fmla="*/ 618438 w 809664"/>
                <a:gd name="connsiteY1" fmla="*/ 0 h 682727"/>
                <a:gd name="connsiteX2" fmla="*/ 809664 w 809664"/>
                <a:gd name="connsiteY2" fmla="*/ 0 h 682727"/>
                <a:gd name="connsiteX3" fmla="*/ 0 w 809664"/>
                <a:gd name="connsiteY3" fmla="*/ 682727 h 682727"/>
                <a:gd name="connsiteX4" fmla="*/ 0 w 809664"/>
                <a:gd name="connsiteY4" fmla="*/ 521481 h 682727"/>
                <a:gd name="connsiteX0" fmla="*/ 0 w 809664"/>
                <a:gd name="connsiteY0" fmla="*/ 620088 h 781334"/>
                <a:gd name="connsiteX1" fmla="*/ 771216 w 809664"/>
                <a:gd name="connsiteY1" fmla="*/ 0 h 781334"/>
                <a:gd name="connsiteX2" fmla="*/ 809664 w 809664"/>
                <a:gd name="connsiteY2" fmla="*/ 98607 h 781334"/>
                <a:gd name="connsiteX3" fmla="*/ 0 w 809664"/>
                <a:gd name="connsiteY3" fmla="*/ 781334 h 781334"/>
                <a:gd name="connsiteX4" fmla="*/ 0 w 809664"/>
                <a:gd name="connsiteY4" fmla="*/ 620088 h 781334"/>
                <a:gd name="connsiteX0" fmla="*/ 0 w 908581"/>
                <a:gd name="connsiteY0" fmla="*/ 736717 h 781334"/>
                <a:gd name="connsiteX1" fmla="*/ 870133 w 908581"/>
                <a:gd name="connsiteY1" fmla="*/ 0 h 781334"/>
                <a:gd name="connsiteX2" fmla="*/ 908581 w 908581"/>
                <a:gd name="connsiteY2" fmla="*/ 98607 h 781334"/>
                <a:gd name="connsiteX3" fmla="*/ 98917 w 908581"/>
                <a:gd name="connsiteY3" fmla="*/ 781334 h 781334"/>
                <a:gd name="connsiteX4" fmla="*/ 0 w 908581"/>
                <a:gd name="connsiteY4" fmla="*/ 736717 h 7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581" h="781334">
                  <a:moveTo>
                    <a:pt x="0" y="736717"/>
                  </a:moveTo>
                  <a:lnTo>
                    <a:pt x="870133" y="0"/>
                  </a:lnTo>
                  <a:lnTo>
                    <a:pt x="908581" y="98607"/>
                  </a:lnTo>
                  <a:lnTo>
                    <a:pt x="98917" y="781334"/>
                  </a:lnTo>
                  <a:lnTo>
                    <a:pt x="0" y="73671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9" name="Group 8"/>
          <p:cNvGrpSpPr/>
          <p:nvPr/>
        </p:nvGrpSpPr>
        <p:grpSpPr>
          <a:xfrm>
            <a:off x="1308099" y="564929"/>
            <a:ext cx="5736638" cy="4224251"/>
            <a:chOff x="1295400" y="564929"/>
            <a:chExt cx="5736638" cy="4224251"/>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62" t="30555" r="41147" b="13194"/>
            <a:stretch/>
          </p:blipFill>
          <p:spPr bwMode="auto">
            <a:xfrm>
              <a:off x="1295400" y="564929"/>
              <a:ext cx="5736638" cy="4224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3962400" y="2307722"/>
              <a:ext cx="1752600" cy="646331"/>
            </a:xfrm>
            <a:prstGeom prst="rect">
              <a:avLst/>
            </a:prstGeom>
            <a:blipFill>
              <a:blip r:embed="rId4"/>
              <a:tile tx="0" ty="0" sx="100000" sy="100000" flip="none" algn="tl"/>
            </a:blipFill>
          </p:spPr>
          <p:txBody>
            <a:bodyPr wrap="square" rtlCol="0">
              <a:spAutoFit/>
            </a:bodyPr>
            <a:lstStyle/>
            <a:p>
              <a:pPr algn="ctr"/>
              <a:r>
                <a:rPr lang="en-US" dirty="0" smtClean="0">
                  <a:ln w="10160">
                    <a:solidFill>
                      <a:schemeClr val="tx1"/>
                    </a:solidFill>
                    <a:prstDash val="solid"/>
                  </a:ln>
                  <a:solidFill>
                    <a:sysClr val="windowText" lastClr="000000"/>
                  </a:solidFill>
                  <a:effectLst>
                    <a:outerShdw blurRad="38100" dist="32000" dir="5400000" algn="tl">
                      <a:srgbClr val="000000">
                        <a:alpha val="30000"/>
                      </a:srgbClr>
                    </a:outerShdw>
                  </a:effectLst>
                </a:rPr>
                <a:t>INFORMATION SYSTEM</a:t>
              </a:r>
              <a:endParaRPr lang="en-US" dirty="0">
                <a:ln w="10160">
                  <a:solidFill>
                    <a:schemeClr val="tx1"/>
                  </a:solidFill>
                  <a:prstDash val="solid"/>
                </a:ln>
                <a:solidFill>
                  <a:sysClr val="windowText" lastClr="000000"/>
                </a:solidFill>
                <a:effectLst>
                  <a:outerShdw blurRad="38100" dist="32000" dir="5400000" algn="tl">
                    <a:srgbClr val="000000">
                      <a:alpha val="30000"/>
                    </a:srgbClr>
                  </a:outerShdw>
                </a:effectLst>
              </a:endParaRPr>
            </a:p>
          </p:txBody>
        </p:sp>
      </p:grpSp>
    </p:spTree>
    <p:extLst>
      <p:ext uri="{BB962C8B-B14F-4D97-AF65-F5344CB8AC3E}">
        <p14:creationId xmlns:p14="http://schemas.microsoft.com/office/powerpoint/2010/main" val="1902874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90600"/>
            <a:ext cx="63246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4938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
            <a:ext cx="4876800" cy="369332"/>
          </a:xfrm>
          <a:prstGeom prst="rect">
            <a:avLst/>
          </a:prstGeom>
          <a:noFill/>
        </p:spPr>
        <p:txBody>
          <a:bodyPr wrap="square" rtlCol="0">
            <a:spAutoFit/>
          </a:bodyPr>
          <a:lstStyle/>
          <a:p>
            <a:r>
              <a:rPr lang="en-US" dirty="0" smtClean="0">
                <a:ln>
                  <a:solidFill>
                    <a:srgbClr val="002060"/>
                  </a:solidFill>
                </a:ln>
                <a:solidFill>
                  <a:srgbClr val="FFC000"/>
                </a:solidFill>
              </a:rPr>
              <a:t>MANUFACTURING INFORMATION SYSTEM</a:t>
            </a:r>
            <a:endParaRPr lang="en-US" dirty="0">
              <a:ln>
                <a:solidFill>
                  <a:srgbClr val="002060"/>
                </a:solidFill>
              </a:ln>
              <a:solidFill>
                <a:srgbClr val="FFC000"/>
              </a:solidFill>
            </a:endParaRPr>
          </a:p>
        </p:txBody>
      </p:sp>
      <p:sp>
        <p:nvSpPr>
          <p:cNvPr id="3" name="TextBox 2"/>
          <p:cNvSpPr txBox="1"/>
          <p:nvPr/>
        </p:nvSpPr>
        <p:spPr>
          <a:xfrm>
            <a:off x="228600" y="609600"/>
            <a:ext cx="5867400" cy="4739759"/>
          </a:xfrm>
          <a:prstGeom prst="rect">
            <a:avLst/>
          </a:prstGeom>
          <a:noFill/>
        </p:spPr>
        <p:txBody>
          <a:bodyPr wrap="square" rtlCol="0">
            <a:spAutoFit/>
          </a:bodyPr>
          <a:lstStyle/>
          <a:p>
            <a:r>
              <a:rPr lang="en-US" dirty="0" smtClean="0">
                <a:solidFill>
                  <a:schemeClr val="accent6">
                    <a:lumMod val="60000"/>
                    <a:lumOff val="40000"/>
                  </a:schemeClr>
                </a:solidFill>
              </a:rPr>
              <a:t>Manufacturing information system is a system that supports the manufacturing functions of purchasing, receiving, quality control, inventory management, material requirements planning, capacity planning, production scheduling, and plant design.  It applied to both manufacturing and service environments.</a:t>
            </a:r>
          </a:p>
          <a:p>
            <a:r>
              <a:rPr lang="en-US" sz="1600" dirty="0" smtClean="0">
                <a:solidFill>
                  <a:schemeClr val="accent6">
                    <a:lumMod val="60000"/>
                    <a:lumOff val="40000"/>
                  </a:schemeClr>
                </a:solidFill>
                <a:latin typeface="Aharoni" panose="02010803020104030203" pitchFamily="2" charset="-79"/>
                <a:cs typeface="Aharoni" panose="02010803020104030203" pitchFamily="2" charset="-79"/>
              </a:rPr>
              <a:t>Information needed for manufacturing decisions stems from a variety of data sources as follows:</a:t>
            </a:r>
          </a:p>
          <a:p>
            <a:pPr marL="285750" indent="-285750">
              <a:buBlip>
                <a:blip r:embed="rId2"/>
              </a:buBlip>
            </a:pPr>
            <a:r>
              <a:rPr lang="en-US" dirty="0" smtClean="0">
                <a:solidFill>
                  <a:schemeClr val="accent6">
                    <a:lumMod val="60000"/>
                    <a:lumOff val="40000"/>
                  </a:schemeClr>
                </a:solidFill>
                <a:cs typeface="Aharoni" panose="02010803020104030203" pitchFamily="2" charset="-79"/>
              </a:rPr>
              <a:t>Production data</a:t>
            </a:r>
          </a:p>
          <a:p>
            <a:pPr marL="285750" indent="-285750">
              <a:buBlip>
                <a:blip r:embed="rId2"/>
              </a:buBlip>
            </a:pPr>
            <a:r>
              <a:rPr lang="en-US" dirty="0" smtClean="0">
                <a:solidFill>
                  <a:schemeClr val="accent6">
                    <a:lumMod val="60000"/>
                    <a:lumOff val="40000"/>
                  </a:schemeClr>
                </a:solidFill>
                <a:cs typeface="Aharoni" panose="02010803020104030203" pitchFamily="2" charset="-79"/>
              </a:rPr>
              <a:t>Inventory data</a:t>
            </a:r>
          </a:p>
          <a:p>
            <a:pPr marL="285750" indent="-285750">
              <a:buBlip>
                <a:blip r:embed="rId2"/>
              </a:buBlip>
            </a:pPr>
            <a:r>
              <a:rPr lang="en-US" dirty="0" smtClean="0">
                <a:solidFill>
                  <a:schemeClr val="accent6">
                    <a:lumMod val="60000"/>
                    <a:lumOff val="40000"/>
                  </a:schemeClr>
                </a:solidFill>
                <a:cs typeface="Aharoni" panose="02010803020104030203" pitchFamily="2" charset="-79"/>
              </a:rPr>
              <a:t>Vendor data</a:t>
            </a:r>
          </a:p>
          <a:p>
            <a:pPr marL="285750" indent="-285750">
              <a:buBlip>
                <a:blip r:embed="rId2"/>
              </a:buBlip>
            </a:pPr>
            <a:r>
              <a:rPr lang="en-US" dirty="0" smtClean="0">
                <a:solidFill>
                  <a:schemeClr val="accent6">
                    <a:lumMod val="60000"/>
                    <a:lumOff val="40000"/>
                  </a:schemeClr>
                </a:solidFill>
                <a:cs typeface="Aharoni" panose="02010803020104030203" pitchFamily="2" charset="-79"/>
              </a:rPr>
              <a:t>Personnel data</a:t>
            </a:r>
          </a:p>
          <a:p>
            <a:pPr marL="285750" indent="-285750">
              <a:buBlip>
                <a:blip r:embed="rId2"/>
              </a:buBlip>
            </a:pPr>
            <a:r>
              <a:rPr lang="en-US" dirty="0" smtClean="0">
                <a:solidFill>
                  <a:schemeClr val="accent6">
                    <a:lumMod val="60000"/>
                    <a:lumOff val="40000"/>
                  </a:schemeClr>
                </a:solidFill>
                <a:cs typeface="Aharoni" panose="02010803020104030203" pitchFamily="2" charset="-79"/>
              </a:rPr>
              <a:t>Union data </a:t>
            </a:r>
          </a:p>
          <a:p>
            <a:pPr marL="285750" indent="-285750">
              <a:buBlip>
                <a:blip r:embed="rId2"/>
              </a:buBlip>
            </a:pPr>
            <a:r>
              <a:rPr lang="en-US" dirty="0" smtClean="0">
                <a:solidFill>
                  <a:schemeClr val="accent6">
                    <a:lumMod val="60000"/>
                    <a:lumOff val="40000"/>
                  </a:schemeClr>
                </a:solidFill>
                <a:cs typeface="Aharoni" panose="02010803020104030203" pitchFamily="2" charset="-79"/>
              </a:rPr>
              <a:t>Labour data</a:t>
            </a:r>
          </a:p>
          <a:p>
            <a:pPr marL="285750" indent="-285750">
              <a:buBlip>
                <a:blip r:embed="rId2"/>
              </a:buBlip>
            </a:pPr>
            <a:r>
              <a:rPr lang="en-US" dirty="0" smtClean="0">
                <a:solidFill>
                  <a:schemeClr val="accent6">
                    <a:lumMod val="60000"/>
                    <a:lumOff val="40000"/>
                  </a:schemeClr>
                </a:solidFill>
                <a:cs typeface="Aharoni" panose="02010803020104030203" pitchFamily="2" charset="-79"/>
              </a:rPr>
              <a:t>External environment data</a:t>
            </a:r>
          </a:p>
          <a:p>
            <a:pPr marL="285750" indent="-285750">
              <a:buBlip>
                <a:blip r:embed="rId2"/>
              </a:buBlip>
            </a:pPr>
            <a:r>
              <a:rPr lang="en-US" dirty="0" smtClean="0">
                <a:solidFill>
                  <a:schemeClr val="accent6">
                    <a:lumMod val="60000"/>
                    <a:lumOff val="40000"/>
                  </a:schemeClr>
                </a:solidFill>
                <a:cs typeface="Aharoni" panose="02010803020104030203" pitchFamily="2" charset="-79"/>
              </a:rPr>
              <a:t>Engineering specifications</a:t>
            </a:r>
          </a:p>
          <a:p>
            <a:pPr marL="285750" indent="-285750">
              <a:buBlip>
                <a:blip r:embed="rId2"/>
              </a:buBlip>
            </a:pPr>
            <a:r>
              <a:rPr lang="en-US" dirty="0" smtClean="0">
                <a:solidFill>
                  <a:schemeClr val="accent6">
                    <a:lumMod val="60000"/>
                    <a:lumOff val="40000"/>
                  </a:schemeClr>
                </a:solidFill>
                <a:cs typeface="Aharoni" panose="02010803020104030203" pitchFamily="2" charset="-79"/>
              </a:rPr>
              <a:t>Internal Marketing data</a:t>
            </a:r>
            <a:endParaRPr lang="en-US" dirty="0">
              <a:solidFill>
                <a:schemeClr val="accent6">
                  <a:lumMod val="60000"/>
                  <a:lumOff val="40000"/>
                </a:schemeClr>
              </a:solidFill>
              <a:cs typeface="Aharoni" panose="02010803020104030203" pitchFamily="2" charset="-79"/>
            </a:endParaRPr>
          </a:p>
        </p:txBody>
      </p:sp>
    </p:spTree>
    <p:extLst>
      <p:ext uri="{BB962C8B-B14F-4D97-AF65-F5344CB8AC3E}">
        <p14:creationId xmlns:p14="http://schemas.microsoft.com/office/powerpoint/2010/main" val="260228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nformation flow diagram in a manufacturing system [10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838200"/>
            <a:ext cx="6334125" cy="47088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847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745937"/>
            <a:ext cx="7162800" cy="2308324"/>
          </a:xfrm>
          <a:prstGeom prst="rect">
            <a:avLst/>
          </a:prstGeom>
          <a:noFill/>
        </p:spPr>
        <p:txBody>
          <a:bodyPr wrap="square" rtlCol="0">
            <a:spAutoFit/>
          </a:bodyPr>
          <a:lstStyle/>
          <a:p>
            <a:r>
              <a:rPr lang="en-US" sz="2400" b="1" dirty="0">
                <a:solidFill>
                  <a:schemeClr val="accent6">
                    <a:lumMod val="60000"/>
                    <a:lumOff val="40000"/>
                  </a:schemeClr>
                </a:solidFill>
              </a:rPr>
              <a:t>Conclusion</a:t>
            </a:r>
            <a:r>
              <a:rPr lang="en-US" sz="2400" dirty="0">
                <a:solidFill>
                  <a:schemeClr val="accent6">
                    <a:lumMod val="60000"/>
                    <a:lumOff val="40000"/>
                  </a:schemeClr>
                </a:solidFill>
              </a:rPr>
              <a:t>. Therefore, </a:t>
            </a:r>
            <a:r>
              <a:rPr lang="en-US" sz="2400" b="1" dirty="0">
                <a:solidFill>
                  <a:schemeClr val="accent6">
                    <a:lumMod val="60000"/>
                    <a:lumOff val="40000"/>
                  </a:schemeClr>
                </a:solidFill>
              </a:rPr>
              <a:t>MIS</a:t>
            </a:r>
            <a:r>
              <a:rPr lang="en-US" sz="2400" dirty="0">
                <a:solidFill>
                  <a:schemeClr val="accent6">
                    <a:lumMod val="60000"/>
                    <a:lumOff val="40000"/>
                  </a:schemeClr>
                </a:solidFill>
              </a:rPr>
              <a:t> are made for a speedy access to accurate data and to help the managers achieve their goals. Management Information System (</a:t>
            </a:r>
            <a:r>
              <a:rPr lang="en-US" sz="2400" b="1" dirty="0">
                <a:solidFill>
                  <a:schemeClr val="accent6">
                    <a:lumMod val="60000"/>
                    <a:lumOff val="40000"/>
                  </a:schemeClr>
                </a:solidFill>
              </a:rPr>
              <a:t>MIS</a:t>
            </a:r>
            <a:r>
              <a:rPr lang="en-US" sz="2400" dirty="0">
                <a:solidFill>
                  <a:schemeClr val="accent6">
                    <a:lumMod val="60000"/>
                    <a:lumOff val="40000"/>
                  </a:schemeClr>
                </a:solidFill>
              </a:rPr>
              <a:t>) is so useful in the organization which it creates an impact on the organization's performance, functions, and </a:t>
            </a:r>
            <a:r>
              <a:rPr lang="en-US" sz="2400" dirty="0" smtClean="0">
                <a:solidFill>
                  <a:schemeClr val="accent6">
                    <a:lumMod val="60000"/>
                    <a:lumOff val="40000"/>
                  </a:schemeClr>
                </a:solidFill>
              </a:rPr>
              <a:t>of course </a:t>
            </a:r>
            <a:r>
              <a:rPr lang="en-US" sz="2400" dirty="0">
                <a:solidFill>
                  <a:schemeClr val="accent6">
                    <a:lumMod val="60000"/>
                    <a:lumOff val="40000"/>
                  </a:schemeClr>
                </a:solidFill>
              </a:rPr>
              <a:t>productivity</a:t>
            </a:r>
            <a:r>
              <a:rPr lang="en-US" dirty="0"/>
              <a:t>.</a:t>
            </a:r>
            <a:endParaRPr lang="en-US" dirty="0"/>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40983"/>
          <a:stretch/>
        </p:blipFill>
        <p:spPr bwMode="auto">
          <a:xfrm>
            <a:off x="0" y="5829300"/>
            <a:ext cx="754380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triped Right Arrow 3"/>
          <p:cNvSpPr/>
          <p:nvPr/>
        </p:nvSpPr>
        <p:spPr>
          <a:xfrm>
            <a:off x="838200" y="3810000"/>
            <a:ext cx="1828800" cy="1066800"/>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95400" y="4051012"/>
            <a:ext cx="990600" cy="584775"/>
          </a:xfrm>
          <a:prstGeom prst="rect">
            <a:avLst/>
          </a:prstGeom>
          <a:noFill/>
        </p:spPr>
        <p:txBody>
          <a:bodyPr wrap="square" rtlCol="0">
            <a:spAutoFit/>
          </a:bodyPr>
          <a:lstStyle/>
          <a:p>
            <a:r>
              <a:rPr lang="en-US" sz="3200" dirty="0" smtClean="0"/>
              <a:t>MIS</a:t>
            </a:r>
            <a:endParaRPr lang="en-US" sz="3200" dirty="0"/>
          </a:p>
        </p:txBody>
      </p:sp>
    </p:spTree>
    <p:extLst>
      <p:ext uri="{BB962C8B-B14F-4D97-AF65-F5344CB8AC3E}">
        <p14:creationId xmlns:p14="http://schemas.microsoft.com/office/powerpoint/2010/main" val="322463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4589" b="30044"/>
          <a:stretch/>
        </p:blipFill>
        <p:spPr bwMode="auto">
          <a:xfrm>
            <a:off x="1" y="1219200"/>
            <a:ext cx="61722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2576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500" y="-15279"/>
            <a:ext cx="5372100" cy="369332"/>
          </a:xfrm>
          <a:prstGeom prst="rect">
            <a:avLst/>
          </a:prstGeom>
          <a:solidFill>
            <a:schemeClr val="accent2">
              <a:lumMod val="40000"/>
              <a:lumOff val="60000"/>
            </a:schemeClr>
          </a:solidFill>
        </p:spPr>
        <p:txBody>
          <a:bodyPr wrap="square" rtlCol="0">
            <a:spAutoFit/>
          </a:bodyPr>
          <a:lstStyle/>
          <a:p>
            <a:r>
              <a:rPr lang="en-US" dirty="0" smtClean="0">
                <a:ln>
                  <a:solidFill>
                    <a:schemeClr val="accent1"/>
                  </a:solidFill>
                </a:ln>
                <a:solidFill>
                  <a:schemeClr val="tx2">
                    <a:lumMod val="60000"/>
                    <a:lumOff val="40000"/>
                  </a:schemeClr>
                </a:solidFill>
                <a:latin typeface="Lucida Calligraphy" panose="03010101010101010101" pitchFamily="66" charset="0"/>
              </a:rPr>
              <a:t>ACCOUNTING INFORMATION SYSTEM</a:t>
            </a:r>
            <a:endParaRPr lang="en-US" dirty="0">
              <a:ln>
                <a:solidFill>
                  <a:schemeClr val="accent1"/>
                </a:solidFill>
              </a:ln>
              <a:solidFill>
                <a:schemeClr val="tx2">
                  <a:lumMod val="60000"/>
                  <a:lumOff val="40000"/>
                </a:schemeClr>
              </a:solidFill>
              <a:latin typeface="Lucida Calligraphy" panose="03010101010101010101" pitchFamily="66" charset="0"/>
            </a:endParaRPr>
          </a:p>
        </p:txBody>
      </p:sp>
      <p:sp>
        <p:nvSpPr>
          <p:cNvPr id="3" name="TextBox 2"/>
          <p:cNvSpPr txBox="1"/>
          <p:nvPr/>
        </p:nvSpPr>
        <p:spPr>
          <a:xfrm>
            <a:off x="38100" y="627780"/>
            <a:ext cx="7086600" cy="4385816"/>
          </a:xfrm>
          <a:prstGeom prst="rect">
            <a:avLst/>
          </a:prstGeom>
          <a:noFill/>
        </p:spPr>
        <p:txBody>
          <a:bodyPr wrap="square" rtlCol="0">
            <a:spAutoFit/>
          </a:bodyPr>
          <a:lstStyle/>
          <a:p>
            <a:r>
              <a:rPr lang="en-US" sz="2400" dirty="0" smtClean="0">
                <a:solidFill>
                  <a:schemeClr val="accent6">
                    <a:lumMod val="60000"/>
                    <a:lumOff val="40000"/>
                  </a:schemeClr>
                </a:solidFill>
              </a:rPr>
              <a:t>Accounting is one of the significant activities in any business.  Accounting is mainly concerned with the collecting, recording and evaluation of financial data and then communicating this information to </a:t>
            </a:r>
            <a:r>
              <a:rPr lang="en-US" sz="2400" dirty="0">
                <a:solidFill>
                  <a:schemeClr val="accent6">
                    <a:lumMod val="60000"/>
                    <a:lumOff val="40000"/>
                  </a:schemeClr>
                </a:solidFill>
              </a:rPr>
              <a:t>t</a:t>
            </a:r>
            <a:r>
              <a:rPr lang="en-US" sz="2400" dirty="0" smtClean="0">
                <a:solidFill>
                  <a:schemeClr val="accent6">
                    <a:lumMod val="60000"/>
                    <a:lumOff val="40000"/>
                  </a:schemeClr>
                </a:solidFill>
              </a:rPr>
              <a:t>he management and other people,  It is viewed as an information system since it has inputs process and outputs.</a:t>
            </a:r>
          </a:p>
          <a:p>
            <a:r>
              <a:rPr lang="en-US" dirty="0" smtClean="0">
                <a:solidFill>
                  <a:schemeClr val="accent6">
                    <a:lumMod val="60000"/>
                    <a:lumOff val="40000"/>
                  </a:schemeClr>
                </a:solidFill>
                <a:latin typeface="Aharoni" panose="02010803020104030203" pitchFamily="2" charset="-79"/>
                <a:cs typeface="Aharoni" panose="02010803020104030203" pitchFamily="2" charset="-79"/>
              </a:rPr>
              <a:t>There are 3 general types of Accounting information systems</a:t>
            </a:r>
            <a:r>
              <a:rPr lang="en-US" dirty="0" smtClean="0">
                <a:latin typeface="Aharoni" panose="02010803020104030203" pitchFamily="2" charset="-79"/>
                <a:cs typeface="Aharoni" panose="02010803020104030203" pitchFamily="2" charset="-79"/>
              </a:rPr>
              <a:t>:</a:t>
            </a:r>
          </a:p>
          <a:p>
            <a:r>
              <a:rPr lang="en-US" b="1" u="sng" dirty="0" smtClean="0">
                <a:solidFill>
                  <a:schemeClr val="bg2">
                    <a:lumMod val="50000"/>
                  </a:schemeClr>
                </a:solidFill>
              </a:rPr>
              <a:t>FINANCIAL ACCOUNTING SYSTEM</a:t>
            </a:r>
            <a:r>
              <a:rPr lang="en-US" sz="2400" dirty="0" smtClean="0">
                <a:solidFill>
                  <a:schemeClr val="accent6">
                    <a:lumMod val="60000"/>
                    <a:lumOff val="40000"/>
                  </a:schemeClr>
                </a:solidFill>
              </a:rPr>
              <a:t>:  </a:t>
            </a:r>
            <a:r>
              <a:rPr lang="en-US" sz="2300" dirty="0" smtClean="0">
                <a:solidFill>
                  <a:schemeClr val="accent6">
                    <a:lumMod val="60000"/>
                    <a:lumOff val="40000"/>
                  </a:schemeClr>
                </a:solidFill>
              </a:rPr>
              <a:t>This system provides financial statement to investors, governmental authorities and other interested  parties in accordance with their reporting formats</a:t>
            </a:r>
            <a:endParaRPr lang="en-US" sz="2300" dirty="0">
              <a:solidFill>
                <a:schemeClr val="accent6">
                  <a:lumMod val="60000"/>
                  <a:lumOff val="40000"/>
                </a:schemeClr>
              </a:solidFill>
            </a:endParaRPr>
          </a:p>
        </p:txBody>
      </p:sp>
      <p:grpSp>
        <p:nvGrpSpPr>
          <p:cNvPr id="6" name="Group 5"/>
          <p:cNvGrpSpPr/>
          <p:nvPr/>
        </p:nvGrpSpPr>
        <p:grpSpPr>
          <a:xfrm>
            <a:off x="7737644" y="135080"/>
            <a:ext cx="1406356" cy="1541320"/>
            <a:chOff x="7885251" y="-24478"/>
            <a:chExt cx="1406356" cy="1541320"/>
          </a:xfrm>
        </p:grpSpPr>
        <p:sp>
          <p:nvSpPr>
            <p:cNvPr id="7" name="Diagonal Stripe 2"/>
            <p:cNvSpPr/>
            <p:nvPr/>
          </p:nvSpPr>
          <p:spPr>
            <a:xfrm rot="16683846">
              <a:off x="8056328" y="86293"/>
              <a:ext cx="1259709" cy="1165391"/>
            </a:xfrm>
            <a:custGeom>
              <a:avLst/>
              <a:gdLst>
                <a:gd name="connsiteX0" fmla="*/ 0 w 1016106"/>
                <a:gd name="connsiteY0" fmla="*/ 775131 h 1014808"/>
                <a:gd name="connsiteX1" fmla="*/ 776122 w 1016106"/>
                <a:gd name="connsiteY1" fmla="*/ 0 h 1014808"/>
                <a:gd name="connsiteX2" fmla="*/ 1016106 w 1016106"/>
                <a:gd name="connsiteY2" fmla="*/ 0 h 1014808"/>
                <a:gd name="connsiteX3" fmla="*/ 0 w 1016106"/>
                <a:gd name="connsiteY3" fmla="*/ 1014808 h 1014808"/>
                <a:gd name="connsiteX4" fmla="*/ 0 w 1016106"/>
                <a:gd name="connsiteY4" fmla="*/ 775131 h 1014808"/>
                <a:gd name="connsiteX0" fmla="*/ 0 w 1024151"/>
                <a:gd name="connsiteY0" fmla="*/ 925714 h 1165391"/>
                <a:gd name="connsiteX1" fmla="*/ 1024151 w 1024151"/>
                <a:gd name="connsiteY1" fmla="*/ 0 h 1165391"/>
                <a:gd name="connsiteX2" fmla="*/ 1016106 w 1024151"/>
                <a:gd name="connsiteY2" fmla="*/ 150583 h 1165391"/>
                <a:gd name="connsiteX3" fmla="*/ 0 w 1024151"/>
                <a:gd name="connsiteY3" fmla="*/ 1165391 h 1165391"/>
                <a:gd name="connsiteX4" fmla="*/ 0 w 1024151"/>
                <a:gd name="connsiteY4" fmla="*/ 925714 h 1165391"/>
                <a:gd name="connsiteX0" fmla="*/ 0 w 1259709"/>
                <a:gd name="connsiteY0" fmla="*/ 1164317 h 1165391"/>
                <a:gd name="connsiteX1" fmla="*/ 1259709 w 1259709"/>
                <a:gd name="connsiteY1" fmla="*/ 0 h 1165391"/>
                <a:gd name="connsiteX2" fmla="*/ 1251664 w 1259709"/>
                <a:gd name="connsiteY2" fmla="*/ 150583 h 1165391"/>
                <a:gd name="connsiteX3" fmla="*/ 235558 w 1259709"/>
                <a:gd name="connsiteY3" fmla="*/ 1165391 h 1165391"/>
                <a:gd name="connsiteX4" fmla="*/ 0 w 1259709"/>
                <a:gd name="connsiteY4" fmla="*/ 1164317 h 1165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709" h="1165391">
                  <a:moveTo>
                    <a:pt x="0" y="1164317"/>
                  </a:moveTo>
                  <a:lnTo>
                    <a:pt x="1259709" y="0"/>
                  </a:lnTo>
                  <a:lnTo>
                    <a:pt x="1251664" y="150583"/>
                  </a:lnTo>
                  <a:lnTo>
                    <a:pt x="235558" y="1165391"/>
                  </a:lnTo>
                  <a:lnTo>
                    <a:pt x="0" y="1164317"/>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Diagonal Stripe 4"/>
            <p:cNvSpPr/>
            <p:nvPr/>
          </p:nvSpPr>
          <p:spPr>
            <a:xfrm rot="16683846">
              <a:off x="8446649" y="77555"/>
              <a:ext cx="908581" cy="781334"/>
            </a:xfrm>
            <a:custGeom>
              <a:avLst/>
              <a:gdLst>
                <a:gd name="connsiteX0" fmla="*/ 0 w 809664"/>
                <a:gd name="connsiteY0" fmla="*/ 521481 h 682727"/>
                <a:gd name="connsiteX1" fmla="*/ 618438 w 809664"/>
                <a:gd name="connsiteY1" fmla="*/ 0 h 682727"/>
                <a:gd name="connsiteX2" fmla="*/ 809664 w 809664"/>
                <a:gd name="connsiteY2" fmla="*/ 0 h 682727"/>
                <a:gd name="connsiteX3" fmla="*/ 0 w 809664"/>
                <a:gd name="connsiteY3" fmla="*/ 682727 h 682727"/>
                <a:gd name="connsiteX4" fmla="*/ 0 w 809664"/>
                <a:gd name="connsiteY4" fmla="*/ 521481 h 682727"/>
                <a:gd name="connsiteX0" fmla="*/ 0 w 809664"/>
                <a:gd name="connsiteY0" fmla="*/ 620088 h 781334"/>
                <a:gd name="connsiteX1" fmla="*/ 771216 w 809664"/>
                <a:gd name="connsiteY1" fmla="*/ 0 h 781334"/>
                <a:gd name="connsiteX2" fmla="*/ 809664 w 809664"/>
                <a:gd name="connsiteY2" fmla="*/ 98607 h 781334"/>
                <a:gd name="connsiteX3" fmla="*/ 0 w 809664"/>
                <a:gd name="connsiteY3" fmla="*/ 781334 h 781334"/>
                <a:gd name="connsiteX4" fmla="*/ 0 w 809664"/>
                <a:gd name="connsiteY4" fmla="*/ 620088 h 781334"/>
                <a:gd name="connsiteX0" fmla="*/ 0 w 908581"/>
                <a:gd name="connsiteY0" fmla="*/ 736717 h 781334"/>
                <a:gd name="connsiteX1" fmla="*/ 870133 w 908581"/>
                <a:gd name="connsiteY1" fmla="*/ 0 h 781334"/>
                <a:gd name="connsiteX2" fmla="*/ 908581 w 908581"/>
                <a:gd name="connsiteY2" fmla="*/ 98607 h 781334"/>
                <a:gd name="connsiteX3" fmla="*/ 98917 w 908581"/>
                <a:gd name="connsiteY3" fmla="*/ 781334 h 781334"/>
                <a:gd name="connsiteX4" fmla="*/ 0 w 908581"/>
                <a:gd name="connsiteY4" fmla="*/ 736717 h 7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581" h="781334">
                  <a:moveTo>
                    <a:pt x="0" y="736717"/>
                  </a:moveTo>
                  <a:lnTo>
                    <a:pt x="870133" y="0"/>
                  </a:lnTo>
                  <a:lnTo>
                    <a:pt x="908581" y="98607"/>
                  </a:lnTo>
                  <a:lnTo>
                    <a:pt x="98917" y="781334"/>
                  </a:lnTo>
                  <a:lnTo>
                    <a:pt x="0" y="73671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iagonal Stripe 2"/>
            <p:cNvSpPr/>
            <p:nvPr/>
          </p:nvSpPr>
          <p:spPr>
            <a:xfrm rot="16683846">
              <a:off x="7826684" y="170844"/>
              <a:ext cx="1404565" cy="1287431"/>
            </a:xfrm>
            <a:custGeom>
              <a:avLst/>
              <a:gdLst>
                <a:gd name="connsiteX0" fmla="*/ 0 w 1016106"/>
                <a:gd name="connsiteY0" fmla="*/ 775131 h 1014808"/>
                <a:gd name="connsiteX1" fmla="*/ 776122 w 1016106"/>
                <a:gd name="connsiteY1" fmla="*/ 0 h 1014808"/>
                <a:gd name="connsiteX2" fmla="*/ 1016106 w 1016106"/>
                <a:gd name="connsiteY2" fmla="*/ 0 h 1014808"/>
                <a:gd name="connsiteX3" fmla="*/ 0 w 1016106"/>
                <a:gd name="connsiteY3" fmla="*/ 1014808 h 1014808"/>
                <a:gd name="connsiteX4" fmla="*/ 0 w 1016106"/>
                <a:gd name="connsiteY4" fmla="*/ 775131 h 1014808"/>
                <a:gd name="connsiteX0" fmla="*/ 0 w 1024151"/>
                <a:gd name="connsiteY0" fmla="*/ 925714 h 1165391"/>
                <a:gd name="connsiteX1" fmla="*/ 1024151 w 1024151"/>
                <a:gd name="connsiteY1" fmla="*/ 0 h 1165391"/>
                <a:gd name="connsiteX2" fmla="*/ 1016106 w 1024151"/>
                <a:gd name="connsiteY2" fmla="*/ 150583 h 1165391"/>
                <a:gd name="connsiteX3" fmla="*/ 0 w 1024151"/>
                <a:gd name="connsiteY3" fmla="*/ 1165391 h 1165391"/>
                <a:gd name="connsiteX4" fmla="*/ 0 w 1024151"/>
                <a:gd name="connsiteY4" fmla="*/ 925714 h 1165391"/>
                <a:gd name="connsiteX0" fmla="*/ 0 w 1259709"/>
                <a:gd name="connsiteY0" fmla="*/ 1164317 h 1165391"/>
                <a:gd name="connsiteX1" fmla="*/ 1259709 w 1259709"/>
                <a:gd name="connsiteY1" fmla="*/ 0 h 1165391"/>
                <a:gd name="connsiteX2" fmla="*/ 1251664 w 1259709"/>
                <a:gd name="connsiteY2" fmla="*/ 150583 h 1165391"/>
                <a:gd name="connsiteX3" fmla="*/ 235558 w 1259709"/>
                <a:gd name="connsiteY3" fmla="*/ 1165391 h 1165391"/>
                <a:gd name="connsiteX4" fmla="*/ 0 w 1259709"/>
                <a:gd name="connsiteY4" fmla="*/ 1164317 h 1165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709" h="1165391">
                  <a:moveTo>
                    <a:pt x="0" y="1164317"/>
                  </a:moveTo>
                  <a:lnTo>
                    <a:pt x="1259709" y="0"/>
                  </a:lnTo>
                  <a:lnTo>
                    <a:pt x="1251664" y="150583"/>
                  </a:lnTo>
                  <a:lnTo>
                    <a:pt x="235558" y="1165391"/>
                  </a:lnTo>
                  <a:lnTo>
                    <a:pt x="0" y="1164317"/>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4"/>
            <p:cNvSpPr/>
            <p:nvPr/>
          </p:nvSpPr>
          <p:spPr>
            <a:xfrm rot="16397721">
              <a:off x="8811053" y="-31195"/>
              <a:ext cx="412546" cy="425980"/>
            </a:xfrm>
            <a:custGeom>
              <a:avLst/>
              <a:gdLst>
                <a:gd name="connsiteX0" fmla="*/ 0 w 809664"/>
                <a:gd name="connsiteY0" fmla="*/ 521481 h 682727"/>
                <a:gd name="connsiteX1" fmla="*/ 618438 w 809664"/>
                <a:gd name="connsiteY1" fmla="*/ 0 h 682727"/>
                <a:gd name="connsiteX2" fmla="*/ 809664 w 809664"/>
                <a:gd name="connsiteY2" fmla="*/ 0 h 682727"/>
                <a:gd name="connsiteX3" fmla="*/ 0 w 809664"/>
                <a:gd name="connsiteY3" fmla="*/ 682727 h 682727"/>
                <a:gd name="connsiteX4" fmla="*/ 0 w 809664"/>
                <a:gd name="connsiteY4" fmla="*/ 521481 h 682727"/>
                <a:gd name="connsiteX0" fmla="*/ 0 w 809664"/>
                <a:gd name="connsiteY0" fmla="*/ 620088 h 781334"/>
                <a:gd name="connsiteX1" fmla="*/ 771216 w 809664"/>
                <a:gd name="connsiteY1" fmla="*/ 0 h 781334"/>
                <a:gd name="connsiteX2" fmla="*/ 809664 w 809664"/>
                <a:gd name="connsiteY2" fmla="*/ 98607 h 781334"/>
                <a:gd name="connsiteX3" fmla="*/ 0 w 809664"/>
                <a:gd name="connsiteY3" fmla="*/ 781334 h 781334"/>
                <a:gd name="connsiteX4" fmla="*/ 0 w 809664"/>
                <a:gd name="connsiteY4" fmla="*/ 620088 h 781334"/>
                <a:gd name="connsiteX0" fmla="*/ 0 w 908581"/>
                <a:gd name="connsiteY0" fmla="*/ 736717 h 781334"/>
                <a:gd name="connsiteX1" fmla="*/ 870133 w 908581"/>
                <a:gd name="connsiteY1" fmla="*/ 0 h 781334"/>
                <a:gd name="connsiteX2" fmla="*/ 908581 w 908581"/>
                <a:gd name="connsiteY2" fmla="*/ 98607 h 781334"/>
                <a:gd name="connsiteX3" fmla="*/ 98917 w 908581"/>
                <a:gd name="connsiteY3" fmla="*/ 781334 h 781334"/>
                <a:gd name="connsiteX4" fmla="*/ 0 w 908581"/>
                <a:gd name="connsiteY4" fmla="*/ 736717 h 7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581" h="781334">
                  <a:moveTo>
                    <a:pt x="0" y="736717"/>
                  </a:moveTo>
                  <a:lnTo>
                    <a:pt x="870133" y="0"/>
                  </a:lnTo>
                  <a:lnTo>
                    <a:pt x="908581" y="98607"/>
                  </a:lnTo>
                  <a:lnTo>
                    <a:pt x="98917" y="781334"/>
                  </a:lnTo>
                  <a:lnTo>
                    <a:pt x="0" y="73671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0318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737644" y="12700"/>
            <a:ext cx="1406356" cy="1541320"/>
            <a:chOff x="7885251" y="-24478"/>
            <a:chExt cx="1406356" cy="1541320"/>
          </a:xfrm>
        </p:grpSpPr>
        <p:sp>
          <p:nvSpPr>
            <p:cNvPr id="3" name="Diagonal Stripe 2"/>
            <p:cNvSpPr/>
            <p:nvPr/>
          </p:nvSpPr>
          <p:spPr>
            <a:xfrm rot="16683846">
              <a:off x="8056328" y="86293"/>
              <a:ext cx="1259709" cy="1165391"/>
            </a:xfrm>
            <a:custGeom>
              <a:avLst/>
              <a:gdLst>
                <a:gd name="connsiteX0" fmla="*/ 0 w 1016106"/>
                <a:gd name="connsiteY0" fmla="*/ 775131 h 1014808"/>
                <a:gd name="connsiteX1" fmla="*/ 776122 w 1016106"/>
                <a:gd name="connsiteY1" fmla="*/ 0 h 1014808"/>
                <a:gd name="connsiteX2" fmla="*/ 1016106 w 1016106"/>
                <a:gd name="connsiteY2" fmla="*/ 0 h 1014808"/>
                <a:gd name="connsiteX3" fmla="*/ 0 w 1016106"/>
                <a:gd name="connsiteY3" fmla="*/ 1014808 h 1014808"/>
                <a:gd name="connsiteX4" fmla="*/ 0 w 1016106"/>
                <a:gd name="connsiteY4" fmla="*/ 775131 h 1014808"/>
                <a:gd name="connsiteX0" fmla="*/ 0 w 1024151"/>
                <a:gd name="connsiteY0" fmla="*/ 925714 h 1165391"/>
                <a:gd name="connsiteX1" fmla="*/ 1024151 w 1024151"/>
                <a:gd name="connsiteY1" fmla="*/ 0 h 1165391"/>
                <a:gd name="connsiteX2" fmla="*/ 1016106 w 1024151"/>
                <a:gd name="connsiteY2" fmla="*/ 150583 h 1165391"/>
                <a:gd name="connsiteX3" fmla="*/ 0 w 1024151"/>
                <a:gd name="connsiteY3" fmla="*/ 1165391 h 1165391"/>
                <a:gd name="connsiteX4" fmla="*/ 0 w 1024151"/>
                <a:gd name="connsiteY4" fmla="*/ 925714 h 1165391"/>
                <a:gd name="connsiteX0" fmla="*/ 0 w 1259709"/>
                <a:gd name="connsiteY0" fmla="*/ 1164317 h 1165391"/>
                <a:gd name="connsiteX1" fmla="*/ 1259709 w 1259709"/>
                <a:gd name="connsiteY1" fmla="*/ 0 h 1165391"/>
                <a:gd name="connsiteX2" fmla="*/ 1251664 w 1259709"/>
                <a:gd name="connsiteY2" fmla="*/ 150583 h 1165391"/>
                <a:gd name="connsiteX3" fmla="*/ 235558 w 1259709"/>
                <a:gd name="connsiteY3" fmla="*/ 1165391 h 1165391"/>
                <a:gd name="connsiteX4" fmla="*/ 0 w 1259709"/>
                <a:gd name="connsiteY4" fmla="*/ 1164317 h 1165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709" h="1165391">
                  <a:moveTo>
                    <a:pt x="0" y="1164317"/>
                  </a:moveTo>
                  <a:lnTo>
                    <a:pt x="1259709" y="0"/>
                  </a:lnTo>
                  <a:lnTo>
                    <a:pt x="1251664" y="150583"/>
                  </a:lnTo>
                  <a:lnTo>
                    <a:pt x="235558" y="1165391"/>
                  </a:lnTo>
                  <a:lnTo>
                    <a:pt x="0" y="1164317"/>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iagonal Stripe 4"/>
            <p:cNvSpPr/>
            <p:nvPr/>
          </p:nvSpPr>
          <p:spPr>
            <a:xfrm rot="16683846">
              <a:off x="8446649" y="77555"/>
              <a:ext cx="908581" cy="781334"/>
            </a:xfrm>
            <a:custGeom>
              <a:avLst/>
              <a:gdLst>
                <a:gd name="connsiteX0" fmla="*/ 0 w 809664"/>
                <a:gd name="connsiteY0" fmla="*/ 521481 h 682727"/>
                <a:gd name="connsiteX1" fmla="*/ 618438 w 809664"/>
                <a:gd name="connsiteY1" fmla="*/ 0 h 682727"/>
                <a:gd name="connsiteX2" fmla="*/ 809664 w 809664"/>
                <a:gd name="connsiteY2" fmla="*/ 0 h 682727"/>
                <a:gd name="connsiteX3" fmla="*/ 0 w 809664"/>
                <a:gd name="connsiteY3" fmla="*/ 682727 h 682727"/>
                <a:gd name="connsiteX4" fmla="*/ 0 w 809664"/>
                <a:gd name="connsiteY4" fmla="*/ 521481 h 682727"/>
                <a:gd name="connsiteX0" fmla="*/ 0 w 809664"/>
                <a:gd name="connsiteY0" fmla="*/ 620088 h 781334"/>
                <a:gd name="connsiteX1" fmla="*/ 771216 w 809664"/>
                <a:gd name="connsiteY1" fmla="*/ 0 h 781334"/>
                <a:gd name="connsiteX2" fmla="*/ 809664 w 809664"/>
                <a:gd name="connsiteY2" fmla="*/ 98607 h 781334"/>
                <a:gd name="connsiteX3" fmla="*/ 0 w 809664"/>
                <a:gd name="connsiteY3" fmla="*/ 781334 h 781334"/>
                <a:gd name="connsiteX4" fmla="*/ 0 w 809664"/>
                <a:gd name="connsiteY4" fmla="*/ 620088 h 781334"/>
                <a:gd name="connsiteX0" fmla="*/ 0 w 908581"/>
                <a:gd name="connsiteY0" fmla="*/ 736717 h 781334"/>
                <a:gd name="connsiteX1" fmla="*/ 870133 w 908581"/>
                <a:gd name="connsiteY1" fmla="*/ 0 h 781334"/>
                <a:gd name="connsiteX2" fmla="*/ 908581 w 908581"/>
                <a:gd name="connsiteY2" fmla="*/ 98607 h 781334"/>
                <a:gd name="connsiteX3" fmla="*/ 98917 w 908581"/>
                <a:gd name="connsiteY3" fmla="*/ 781334 h 781334"/>
                <a:gd name="connsiteX4" fmla="*/ 0 w 908581"/>
                <a:gd name="connsiteY4" fmla="*/ 736717 h 7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581" h="781334">
                  <a:moveTo>
                    <a:pt x="0" y="736717"/>
                  </a:moveTo>
                  <a:lnTo>
                    <a:pt x="870133" y="0"/>
                  </a:lnTo>
                  <a:lnTo>
                    <a:pt x="908581" y="98607"/>
                  </a:lnTo>
                  <a:lnTo>
                    <a:pt x="98917" y="781334"/>
                  </a:lnTo>
                  <a:lnTo>
                    <a:pt x="0" y="73671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iagonal Stripe 2"/>
            <p:cNvSpPr/>
            <p:nvPr/>
          </p:nvSpPr>
          <p:spPr>
            <a:xfrm rot="16683846">
              <a:off x="7826684" y="170844"/>
              <a:ext cx="1404565" cy="1287431"/>
            </a:xfrm>
            <a:custGeom>
              <a:avLst/>
              <a:gdLst>
                <a:gd name="connsiteX0" fmla="*/ 0 w 1016106"/>
                <a:gd name="connsiteY0" fmla="*/ 775131 h 1014808"/>
                <a:gd name="connsiteX1" fmla="*/ 776122 w 1016106"/>
                <a:gd name="connsiteY1" fmla="*/ 0 h 1014808"/>
                <a:gd name="connsiteX2" fmla="*/ 1016106 w 1016106"/>
                <a:gd name="connsiteY2" fmla="*/ 0 h 1014808"/>
                <a:gd name="connsiteX3" fmla="*/ 0 w 1016106"/>
                <a:gd name="connsiteY3" fmla="*/ 1014808 h 1014808"/>
                <a:gd name="connsiteX4" fmla="*/ 0 w 1016106"/>
                <a:gd name="connsiteY4" fmla="*/ 775131 h 1014808"/>
                <a:gd name="connsiteX0" fmla="*/ 0 w 1024151"/>
                <a:gd name="connsiteY0" fmla="*/ 925714 h 1165391"/>
                <a:gd name="connsiteX1" fmla="*/ 1024151 w 1024151"/>
                <a:gd name="connsiteY1" fmla="*/ 0 h 1165391"/>
                <a:gd name="connsiteX2" fmla="*/ 1016106 w 1024151"/>
                <a:gd name="connsiteY2" fmla="*/ 150583 h 1165391"/>
                <a:gd name="connsiteX3" fmla="*/ 0 w 1024151"/>
                <a:gd name="connsiteY3" fmla="*/ 1165391 h 1165391"/>
                <a:gd name="connsiteX4" fmla="*/ 0 w 1024151"/>
                <a:gd name="connsiteY4" fmla="*/ 925714 h 1165391"/>
                <a:gd name="connsiteX0" fmla="*/ 0 w 1259709"/>
                <a:gd name="connsiteY0" fmla="*/ 1164317 h 1165391"/>
                <a:gd name="connsiteX1" fmla="*/ 1259709 w 1259709"/>
                <a:gd name="connsiteY1" fmla="*/ 0 h 1165391"/>
                <a:gd name="connsiteX2" fmla="*/ 1251664 w 1259709"/>
                <a:gd name="connsiteY2" fmla="*/ 150583 h 1165391"/>
                <a:gd name="connsiteX3" fmla="*/ 235558 w 1259709"/>
                <a:gd name="connsiteY3" fmla="*/ 1165391 h 1165391"/>
                <a:gd name="connsiteX4" fmla="*/ 0 w 1259709"/>
                <a:gd name="connsiteY4" fmla="*/ 1164317 h 1165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709" h="1165391">
                  <a:moveTo>
                    <a:pt x="0" y="1164317"/>
                  </a:moveTo>
                  <a:lnTo>
                    <a:pt x="1259709" y="0"/>
                  </a:lnTo>
                  <a:lnTo>
                    <a:pt x="1251664" y="150583"/>
                  </a:lnTo>
                  <a:lnTo>
                    <a:pt x="235558" y="1165391"/>
                  </a:lnTo>
                  <a:lnTo>
                    <a:pt x="0" y="1164317"/>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iagonal Stripe 4"/>
            <p:cNvSpPr/>
            <p:nvPr/>
          </p:nvSpPr>
          <p:spPr>
            <a:xfrm rot="16397721">
              <a:off x="8811053" y="-31195"/>
              <a:ext cx="412546" cy="425980"/>
            </a:xfrm>
            <a:custGeom>
              <a:avLst/>
              <a:gdLst>
                <a:gd name="connsiteX0" fmla="*/ 0 w 809664"/>
                <a:gd name="connsiteY0" fmla="*/ 521481 h 682727"/>
                <a:gd name="connsiteX1" fmla="*/ 618438 w 809664"/>
                <a:gd name="connsiteY1" fmla="*/ 0 h 682727"/>
                <a:gd name="connsiteX2" fmla="*/ 809664 w 809664"/>
                <a:gd name="connsiteY2" fmla="*/ 0 h 682727"/>
                <a:gd name="connsiteX3" fmla="*/ 0 w 809664"/>
                <a:gd name="connsiteY3" fmla="*/ 682727 h 682727"/>
                <a:gd name="connsiteX4" fmla="*/ 0 w 809664"/>
                <a:gd name="connsiteY4" fmla="*/ 521481 h 682727"/>
                <a:gd name="connsiteX0" fmla="*/ 0 w 809664"/>
                <a:gd name="connsiteY0" fmla="*/ 620088 h 781334"/>
                <a:gd name="connsiteX1" fmla="*/ 771216 w 809664"/>
                <a:gd name="connsiteY1" fmla="*/ 0 h 781334"/>
                <a:gd name="connsiteX2" fmla="*/ 809664 w 809664"/>
                <a:gd name="connsiteY2" fmla="*/ 98607 h 781334"/>
                <a:gd name="connsiteX3" fmla="*/ 0 w 809664"/>
                <a:gd name="connsiteY3" fmla="*/ 781334 h 781334"/>
                <a:gd name="connsiteX4" fmla="*/ 0 w 809664"/>
                <a:gd name="connsiteY4" fmla="*/ 620088 h 781334"/>
                <a:gd name="connsiteX0" fmla="*/ 0 w 908581"/>
                <a:gd name="connsiteY0" fmla="*/ 736717 h 781334"/>
                <a:gd name="connsiteX1" fmla="*/ 870133 w 908581"/>
                <a:gd name="connsiteY1" fmla="*/ 0 h 781334"/>
                <a:gd name="connsiteX2" fmla="*/ 908581 w 908581"/>
                <a:gd name="connsiteY2" fmla="*/ 98607 h 781334"/>
                <a:gd name="connsiteX3" fmla="*/ 98917 w 908581"/>
                <a:gd name="connsiteY3" fmla="*/ 781334 h 781334"/>
                <a:gd name="connsiteX4" fmla="*/ 0 w 908581"/>
                <a:gd name="connsiteY4" fmla="*/ 736717 h 781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581" h="781334">
                  <a:moveTo>
                    <a:pt x="0" y="736717"/>
                  </a:moveTo>
                  <a:lnTo>
                    <a:pt x="870133" y="0"/>
                  </a:lnTo>
                  <a:lnTo>
                    <a:pt x="908581" y="98607"/>
                  </a:lnTo>
                  <a:lnTo>
                    <a:pt x="98917" y="781334"/>
                  </a:lnTo>
                  <a:lnTo>
                    <a:pt x="0" y="73671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7" name="TextBox 6"/>
          <p:cNvSpPr txBox="1"/>
          <p:nvPr/>
        </p:nvSpPr>
        <p:spPr>
          <a:xfrm>
            <a:off x="304800" y="706166"/>
            <a:ext cx="7086600" cy="4308872"/>
          </a:xfrm>
          <a:prstGeom prst="rect">
            <a:avLst/>
          </a:prstGeom>
          <a:noFill/>
        </p:spPr>
        <p:txBody>
          <a:bodyPr wrap="square" rtlCol="0">
            <a:spAutoFit/>
          </a:bodyPr>
          <a:lstStyle/>
          <a:p>
            <a:r>
              <a:rPr lang="en-US" sz="2000" b="1" i="1" u="sng" dirty="0" smtClean="0">
                <a:solidFill>
                  <a:schemeClr val="bg2">
                    <a:lumMod val="50000"/>
                  </a:schemeClr>
                </a:solidFill>
              </a:rPr>
              <a:t>MANAGEMENT ACCOUNTING SYSTEM</a:t>
            </a:r>
            <a:r>
              <a:rPr lang="en-US" b="1" u="sng" dirty="0" smtClean="0">
                <a:solidFill>
                  <a:schemeClr val="bg2">
                    <a:lumMod val="50000"/>
                  </a:schemeClr>
                </a:solidFill>
              </a:rPr>
              <a:t>:</a:t>
            </a:r>
            <a:r>
              <a:rPr lang="en-US" dirty="0" smtClean="0"/>
              <a:t> </a:t>
            </a:r>
          </a:p>
          <a:p>
            <a:r>
              <a:rPr lang="en-US" dirty="0"/>
              <a:t>	</a:t>
            </a:r>
            <a:r>
              <a:rPr lang="en-US" dirty="0" smtClean="0"/>
              <a:t> </a:t>
            </a:r>
            <a:r>
              <a:rPr lang="en-US" sz="2000" dirty="0" smtClean="0">
                <a:solidFill>
                  <a:schemeClr val="accent6">
                    <a:lumMod val="60000"/>
                    <a:lumOff val="40000"/>
                  </a:schemeClr>
                </a:solidFill>
              </a:rPr>
              <a:t>It  provides reports to managers both, for strategic and tactical decisions and on profitability of the organization. </a:t>
            </a:r>
            <a:r>
              <a:rPr lang="en-US" sz="2000" b="1" u="sng" dirty="0" smtClean="0">
                <a:solidFill>
                  <a:schemeClr val="accent6">
                    <a:lumMod val="60000"/>
                    <a:lumOff val="40000"/>
                  </a:schemeClr>
                </a:solidFill>
              </a:rPr>
              <a:t> </a:t>
            </a:r>
          </a:p>
          <a:p>
            <a:r>
              <a:rPr lang="en-US" b="1" i="1" u="sng" dirty="0" smtClean="0">
                <a:solidFill>
                  <a:schemeClr val="bg2">
                    <a:lumMod val="50000"/>
                  </a:schemeClr>
                </a:solidFill>
              </a:rPr>
              <a:t>COST ACCOUNTING SYSTEM</a:t>
            </a:r>
            <a:r>
              <a:rPr lang="en-US" b="1" u="sng" dirty="0" smtClean="0">
                <a:solidFill>
                  <a:schemeClr val="bg2">
                    <a:lumMod val="50000"/>
                  </a:schemeClr>
                </a:solidFill>
              </a:rPr>
              <a:t>: </a:t>
            </a:r>
          </a:p>
          <a:p>
            <a:r>
              <a:rPr lang="en-US" dirty="0" smtClean="0">
                <a:solidFill>
                  <a:schemeClr val="bg2">
                    <a:lumMod val="50000"/>
                  </a:schemeClr>
                </a:solidFill>
              </a:rPr>
              <a:t>	  </a:t>
            </a:r>
            <a:r>
              <a:rPr lang="en-US" sz="2000" dirty="0" smtClean="0">
                <a:solidFill>
                  <a:schemeClr val="accent6">
                    <a:lumMod val="60000"/>
                    <a:lumOff val="40000"/>
                  </a:schemeClr>
                </a:solidFill>
              </a:rPr>
              <a:t>It provides reports to managers for cost planning and cost control of operations.</a:t>
            </a:r>
          </a:p>
          <a:p>
            <a:endParaRPr lang="en-US" b="1" u="sng" dirty="0">
              <a:solidFill>
                <a:schemeClr val="accent6">
                  <a:lumMod val="60000"/>
                  <a:lumOff val="40000"/>
                </a:schemeClr>
              </a:solidFill>
            </a:endParaRPr>
          </a:p>
          <a:p>
            <a:r>
              <a:rPr lang="en-US" dirty="0">
                <a:solidFill>
                  <a:schemeClr val="accent6">
                    <a:lumMod val="60000"/>
                    <a:lumOff val="40000"/>
                  </a:schemeClr>
                </a:solidFill>
              </a:rPr>
              <a:t>	</a:t>
            </a:r>
            <a:r>
              <a:rPr lang="en-US" sz="2000" dirty="0" smtClean="0">
                <a:solidFill>
                  <a:schemeClr val="accent6">
                    <a:lumMod val="60000"/>
                    <a:lumOff val="40000"/>
                  </a:schemeClr>
                </a:solidFill>
              </a:rPr>
              <a:t>All the above three types of accounting information systems process the same accounting transactions and often share the data files.  Therefore, an accounting information system is generally developed as an integrated system providing all the report of the above three types.  Many types of account books and financial statements can be generated by a financial.</a:t>
            </a:r>
            <a:r>
              <a:rPr lang="en-US" sz="2000" b="1" u="sng" dirty="0" smtClean="0">
                <a:solidFill>
                  <a:schemeClr val="accent6">
                    <a:lumMod val="60000"/>
                    <a:lumOff val="40000"/>
                  </a:schemeClr>
                </a:solidFill>
              </a:rPr>
              <a:t>  </a:t>
            </a:r>
          </a:p>
          <a:p>
            <a:endParaRPr lang="en-US" dirty="0"/>
          </a:p>
        </p:txBody>
      </p:sp>
    </p:spTree>
    <p:extLst>
      <p:ext uri="{BB962C8B-B14F-4D97-AF65-F5344CB8AC3E}">
        <p14:creationId xmlns:p14="http://schemas.microsoft.com/office/powerpoint/2010/main" val="215454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8287" y="25400"/>
            <a:ext cx="1255713" cy="16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971800" y="659316"/>
            <a:ext cx="4381500" cy="369332"/>
          </a:xfrm>
          <a:prstGeom prst="rect">
            <a:avLst/>
          </a:prstGeom>
          <a:solidFill>
            <a:schemeClr val="accent2">
              <a:lumMod val="40000"/>
              <a:lumOff val="60000"/>
            </a:schemeClr>
          </a:solidFill>
        </p:spPr>
        <p:txBody>
          <a:bodyPr wrap="square" rtlCol="0">
            <a:prstTxWarp prst="textChevron">
              <a:avLst/>
            </a:prstTxWarp>
            <a:spAutoFit/>
          </a:bodyPr>
          <a:lstStyle/>
          <a:p>
            <a:r>
              <a:rPr lang="en-US" dirty="0" smtClean="0">
                <a:ln>
                  <a:solidFill>
                    <a:schemeClr val="accent1"/>
                  </a:solidFill>
                </a:ln>
                <a:solidFill>
                  <a:schemeClr val="tx2">
                    <a:lumMod val="60000"/>
                    <a:lumOff val="40000"/>
                  </a:schemeClr>
                </a:solidFill>
                <a:effectLst>
                  <a:glow rad="228600">
                    <a:schemeClr val="accent6">
                      <a:satMod val="175000"/>
                      <a:alpha val="40000"/>
                    </a:schemeClr>
                  </a:glow>
                </a:effectLst>
                <a:latin typeface="Lucida Calligraphy" panose="03010101010101010101" pitchFamily="66" charset="0"/>
              </a:rPr>
              <a:t>The major Types of account books </a:t>
            </a:r>
            <a:endParaRPr lang="en-US" dirty="0">
              <a:ln>
                <a:solidFill>
                  <a:schemeClr val="accent1"/>
                </a:solidFill>
              </a:ln>
              <a:solidFill>
                <a:schemeClr val="tx2">
                  <a:lumMod val="60000"/>
                  <a:lumOff val="40000"/>
                </a:schemeClr>
              </a:solidFill>
              <a:effectLst>
                <a:glow rad="228600">
                  <a:schemeClr val="accent6">
                    <a:satMod val="175000"/>
                    <a:alpha val="40000"/>
                  </a:schemeClr>
                </a:glow>
              </a:effectLst>
              <a:latin typeface="Lucida Calligraphy" panose="03010101010101010101" pitchFamily="66" charset="0"/>
            </a:endParaRPr>
          </a:p>
        </p:txBody>
      </p:sp>
      <p:sp>
        <p:nvSpPr>
          <p:cNvPr id="3" name="TextBox 2"/>
          <p:cNvSpPr txBox="1"/>
          <p:nvPr/>
        </p:nvSpPr>
        <p:spPr>
          <a:xfrm>
            <a:off x="2286000" y="1371600"/>
            <a:ext cx="3581400" cy="4247317"/>
          </a:xfrm>
          <a:prstGeom prst="rect">
            <a:avLst/>
          </a:prstGeom>
          <a:noFill/>
        </p:spPr>
        <p:txBody>
          <a:bodyPr wrap="square" rtlCol="0">
            <a:spAutoFit/>
          </a:bodyPr>
          <a:lstStyle/>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Voucher </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Journal</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General Ledger</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Purchase book</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Sales book</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Cash book</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Bank book</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Creditor’s ledger</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Debtor’s ledger</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Trial balance</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Trading account</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Profit and loss account</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Balance sheet </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Accounts Receivable statement</a:t>
            </a:r>
          </a:p>
          <a:p>
            <a:pPr marL="285750" indent="-285750">
              <a:buClr>
                <a:schemeClr val="accent5">
                  <a:lumMod val="60000"/>
                  <a:lumOff val="40000"/>
                </a:schemeClr>
              </a:buClr>
              <a:buBlip>
                <a:blip r:embed="rId3"/>
              </a:buBlip>
            </a:pPr>
            <a:r>
              <a:rPr lang="en-US" dirty="0" smtClean="0">
                <a:solidFill>
                  <a:schemeClr val="accent6">
                    <a:lumMod val="60000"/>
                    <a:lumOff val="40000"/>
                  </a:schemeClr>
                </a:solidFill>
              </a:rPr>
              <a:t>Accounts Payable statement</a:t>
            </a:r>
            <a:endParaRPr lang="en-US" dirty="0">
              <a:solidFill>
                <a:schemeClr val="accent6">
                  <a:lumMod val="60000"/>
                  <a:lumOff val="40000"/>
                </a:schemeClr>
              </a:solidFill>
            </a:endParaRPr>
          </a:p>
        </p:txBody>
      </p:sp>
    </p:spTree>
    <p:extLst>
      <p:ext uri="{BB962C8B-B14F-4D97-AF65-F5344CB8AC3E}">
        <p14:creationId xmlns:p14="http://schemas.microsoft.com/office/powerpoint/2010/main" val="9295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8287" y="0"/>
            <a:ext cx="1255713" cy="16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971800" y="659316"/>
            <a:ext cx="4381500" cy="369332"/>
          </a:xfrm>
          <a:prstGeom prst="rect">
            <a:avLst/>
          </a:prstGeom>
          <a:solidFill>
            <a:schemeClr val="accent2">
              <a:lumMod val="40000"/>
              <a:lumOff val="60000"/>
            </a:schemeClr>
          </a:solidFill>
        </p:spPr>
        <p:txBody>
          <a:bodyPr wrap="square" rtlCol="0">
            <a:prstTxWarp prst="textChevron">
              <a:avLst/>
            </a:prstTxWarp>
            <a:spAutoFit/>
          </a:bodyPr>
          <a:lstStyle/>
          <a:p>
            <a:r>
              <a:rPr lang="en-US" dirty="0" smtClean="0">
                <a:ln>
                  <a:solidFill>
                    <a:schemeClr val="accent1"/>
                  </a:solidFill>
                </a:ln>
                <a:solidFill>
                  <a:schemeClr val="tx2">
                    <a:lumMod val="60000"/>
                    <a:lumOff val="40000"/>
                  </a:schemeClr>
                </a:solidFill>
                <a:effectLst>
                  <a:glow rad="228600">
                    <a:schemeClr val="accent6">
                      <a:satMod val="175000"/>
                      <a:alpha val="40000"/>
                    </a:schemeClr>
                  </a:glow>
                </a:effectLst>
                <a:latin typeface="Lucida Calligraphy" panose="03010101010101010101" pitchFamily="66" charset="0"/>
              </a:rPr>
              <a:t>Geographical  Information System </a:t>
            </a:r>
            <a:endParaRPr lang="en-US" dirty="0">
              <a:ln>
                <a:solidFill>
                  <a:schemeClr val="accent1"/>
                </a:solidFill>
              </a:ln>
              <a:solidFill>
                <a:schemeClr val="tx2">
                  <a:lumMod val="60000"/>
                  <a:lumOff val="40000"/>
                </a:schemeClr>
              </a:solidFill>
              <a:effectLst>
                <a:glow rad="228600">
                  <a:schemeClr val="accent6">
                    <a:satMod val="175000"/>
                    <a:alpha val="40000"/>
                  </a:schemeClr>
                </a:glow>
              </a:effectLst>
              <a:latin typeface="Lucida Calligraphy" panose="03010101010101010101" pitchFamily="66" charset="0"/>
            </a:endParaRPr>
          </a:p>
        </p:txBody>
      </p:sp>
      <p:sp>
        <p:nvSpPr>
          <p:cNvPr id="2" name="TextBox 1"/>
          <p:cNvSpPr txBox="1"/>
          <p:nvPr/>
        </p:nvSpPr>
        <p:spPr>
          <a:xfrm>
            <a:off x="2057400" y="1511300"/>
            <a:ext cx="5715000" cy="2585323"/>
          </a:xfrm>
          <a:prstGeom prst="rect">
            <a:avLst/>
          </a:prstGeom>
          <a:noFill/>
        </p:spPr>
        <p:txBody>
          <a:bodyPr wrap="square" rtlCol="0">
            <a:spAutoFit/>
          </a:bodyPr>
          <a:lstStyle/>
          <a:p>
            <a:r>
              <a:rPr lang="en-US" dirty="0" smtClean="0">
                <a:solidFill>
                  <a:schemeClr val="accent6">
                    <a:lumMod val="60000"/>
                    <a:lumOff val="40000"/>
                  </a:schemeClr>
                </a:solidFill>
              </a:rPr>
              <a:t>A Geographical  information system(GIs)  is a computer based system that stores and manipulated data that is viewed from a geographical point of reference.</a:t>
            </a:r>
          </a:p>
          <a:p>
            <a:endParaRPr lang="en-US" dirty="0">
              <a:solidFill>
                <a:schemeClr val="accent6">
                  <a:lumMod val="60000"/>
                  <a:lumOff val="40000"/>
                </a:schemeClr>
              </a:solidFill>
            </a:endParaRPr>
          </a:p>
          <a:p>
            <a:r>
              <a:rPr lang="en-US" dirty="0" smtClean="0">
                <a:solidFill>
                  <a:schemeClr val="accent6">
                    <a:lumMod val="60000"/>
                    <a:lumOff val="40000"/>
                  </a:schemeClr>
                </a:solidFill>
              </a:rPr>
              <a:t>This system has four main capabilities:</a:t>
            </a:r>
          </a:p>
          <a:p>
            <a:pPr marL="285750" indent="-285750">
              <a:buBlip>
                <a:blip r:embed="rId3"/>
              </a:buBlip>
            </a:pPr>
            <a:r>
              <a:rPr lang="en-US" dirty="0" smtClean="0">
                <a:solidFill>
                  <a:schemeClr val="accent6">
                    <a:lumMod val="60000"/>
                    <a:lumOff val="40000"/>
                  </a:schemeClr>
                </a:solidFill>
              </a:rPr>
              <a:t>Data input</a:t>
            </a:r>
          </a:p>
          <a:p>
            <a:pPr marL="285750" indent="-285750">
              <a:buBlip>
                <a:blip r:embed="rId3"/>
              </a:buBlip>
            </a:pPr>
            <a:r>
              <a:rPr lang="en-US" dirty="0" smtClean="0">
                <a:solidFill>
                  <a:schemeClr val="accent6">
                    <a:lumMod val="60000"/>
                    <a:lumOff val="40000"/>
                  </a:schemeClr>
                </a:solidFill>
              </a:rPr>
              <a:t>Data storage and retrieval</a:t>
            </a:r>
          </a:p>
          <a:p>
            <a:pPr marL="285750" indent="-285750">
              <a:buBlip>
                <a:blip r:embed="rId3"/>
              </a:buBlip>
            </a:pPr>
            <a:r>
              <a:rPr lang="en-US" dirty="0" smtClean="0">
                <a:solidFill>
                  <a:schemeClr val="accent6">
                    <a:lumMod val="60000"/>
                    <a:lumOff val="40000"/>
                  </a:schemeClr>
                </a:solidFill>
              </a:rPr>
              <a:t>Data manipulation and analysis.</a:t>
            </a:r>
          </a:p>
          <a:p>
            <a:pPr marL="285750" indent="-285750">
              <a:buBlip>
                <a:blip r:embed="rId3"/>
              </a:buBlip>
            </a:pPr>
            <a:r>
              <a:rPr lang="en-US" dirty="0" smtClean="0">
                <a:solidFill>
                  <a:schemeClr val="accent6">
                    <a:lumMod val="60000"/>
                    <a:lumOff val="40000"/>
                  </a:schemeClr>
                </a:solidFill>
              </a:rPr>
              <a:t>Data output</a:t>
            </a:r>
            <a:endParaRPr lang="en-US" dirty="0">
              <a:solidFill>
                <a:schemeClr val="accent6">
                  <a:lumMod val="60000"/>
                  <a:lumOff val="40000"/>
                </a:schemeClr>
              </a:solidFill>
            </a:endParaRP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4255373"/>
            <a:ext cx="5715000" cy="2615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003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5800"/>
            <a:ext cx="57150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8306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0"/>
            <a:ext cx="1255713" cy="16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41300" y="1828800"/>
            <a:ext cx="7162800" cy="3416320"/>
          </a:xfrm>
          <a:prstGeom prst="rect">
            <a:avLst/>
          </a:prstGeom>
          <a:noFill/>
        </p:spPr>
        <p:txBody>
          <a:bodyPr wrap="square" rtlCol="0">
            <a:spAutoFit/>
          </a:bodyPr>
          <a:lstStyle/>
          <a:p>
            <a:r>
              <a:rPr lang="en-US" dirty="0"/>
              <a:t>	</a:t>
            </a:r>
            <a:r>
              <a:rPr lang="en-US" sz="2400" dirty="0" smtClean="0">
                <a:solidFill>
                  <a:schemeClr val="accent6">
                    <a:lumMod val="60000"/>
                    <a:lumOff val="40000"/>
                  </a:schemeClr>
                </a:solidFill>
              </a:rPr>
              <a:t>Human resource information system is a system that supports planning, control, co-ordination, administration and management of human resources of organizations.  HRIS also includes a large </a:t>
            </a:r>
            <a:r>
              <a:rPr lang="en-US" sz="2400" dirty="0">
                <a:solidFill>
                  <a:schemeClr val="accent6">
                    <a:lumMod val="60000"/>
                    <a:lumOff val="40000"/>
                  </a:schemeClr>
                </a:solidFill>
              </a:rPr>
              <a:t>n</a:t>
            </a:r>
            <a:r>
              <a:rPr lang="en-US" sz="2400" dirty="0" smtClean="0">
                <a:solidFill>
                  <a:schemeClr val="accent6">
                    <a:lumMod val="60000"/>
                    <a:lumOff val="40000"/>
                  </a:schemeClr>
                </a:solidFill>
              </a:rPr>
              <a:t>umber of subsystems that address the information , policies, and procedures concerning recruiting, layoffs, employee </a:t>
            </a:r>
            <a:r>
              <a:rPr lang="en-US" sz="2400" dirty="0">
                <a:solidFill>
                  <a:schemeClr val="accent6">
                    <a:lumMod val="60000"/>
                    <a:lumOff val="40000"/>
                  </a:schemeClr>
                </a:solidFill>
              </a:rPr>
              <a:t>e</a:t>
            </a:r>
            <a:r>
              <a:rPr lang="en-US" sz="2400" dirty="0" smtClean="0">
                <a:solidFill>
                  <a:schemeClr val="accent6">
                    <a:lumMod val="60000"/>
                    <a:lumOff val="40000"/>
                  </a:schemeClr>
                </a:solidFill>
              </a:rPr>
              <a:t>valuation, promotion, termination, transfer, salary equity monitoring, job descriptions and responsibilities training et</a:t>
            </a:r>
            <a:r>
              <a:rPr lang="en-US" dirty="0" smtClean="0">
                <a:solidFill>
                  <a:schemeClr val="accent6">
                    <a:lumMod val="60000"/>
                    <a:lumOff val="40000"/>
                  </a:schemeClr>
                </a:solidFill>
              </a:rPr>
              <a:t>c, </a:t>
            </a:r>
            <a:endParaRPr lang="en-US" dirty="0">
              <a:solidFill>
                <a:schemeClr val="accent6">
                  <a:lumMod val="60000"/>
                  <a:lumOff val="40000"/>
                </a:schemeClr>
              </a:solidFill>
            </a:endParaRPr>
          </a:p>
        </p:txBody>
      </p:sp>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685800"/>
            <a:ext cx="4495800" cy="1142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5551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5587" y="0"/>
            <a:ext cx="1255713" cy="16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04800"/>
            <a:ext cx="6934200" cy="5486399"/>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7190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934"/>
            <a:ext cx="5029200" cy="369332"/>
          </a:xfrm>
          <a:prstGeom prst="rect">
            <a:avLst/>
          </a:prstGeom>
          <a:noFill/>
        </p:spPr>
        <p:txBody>
          <a:bodyPr wrap="square" rtlCol="0">
            <a:spAutoFit/>
          </a:bodyPr>
          <a:lstStyle/>
          <a:p>
            <a:r>
              <a:rPr lang="en-US" dirty="0" smtClean="0">
                <a:ln>
                  <a:solidFill>
                    <a:schemeClr val="tx1">
                      <a:lumMod val="95000"/>
                      <a:lumOff val="5000"/>
                    </a:schemeClr>
                  </a:solidFill>
                </a:ln>
                <a:solidFill>
                  <a:srgbClr val="FFC000"/>
                </a:solidFill>
              </a:rPr>
              <a:t>INVENTORY INFORMATION SYSTEM</a:t>
            </a:r>
            <a:endParaRPr lang="en-US" dirty="0">
              <a:ln>
                <a:solidFill>
                  <a:schemeClr val="tx1">
                    <a:lumMod val="95000"/>
                    <a:lumOff val="5000"/>
                  </a:schemeClr>
                </a:solidFill>
              </a:ln>
              <a:solidFill>
                <a:srgbClr val="FFC000"/>
              </a:solidFill>
            </a:endParaRPr>
          </a:p>
        </p:txBody>
      </p:sp>
      <p:sp>
        <p:nvSpPr>
          <p:cNvPr id="3" name="TextBox 2"/>
          <p:cNvSpPr txBox="1"/>
          <p:nvPr/>
        </p:nvSpPr>
        <p:spPr>
          <a:xfrm>
            <a:off x="914400" y="990600"/>
            <a:ext cx="6096000" cy="4308872"/>
          </a:xfrm>
          <a:prstGeom prst="rect">
            <a:avLst/>
          </a:prstGeom>
          <a:noFill/>
        </p:spPr>
        <p:txBody>
          <a:bodyPr wrap="square" rtlCol="0">
            <a:spAutoFit/>
          </a:bodyPr>
          <a:lstStyle/>
          <a:p>
            <a:r>
              <a:rPr lang="en-US" dirty="0" smtClean="0">
                <a:solidFill>
                  <a:schemeClr val="accent6">
                    <a:lumMod val="60000"/>
                    <a:lumOff val="40000"/>
                  </a:schemeClr>
                </a:solidFill>
              </a:rPr>
              <a:t>Inventory refers to the stock of raw materials and finished goods available in the organization for production and sale.  All organizations need an efficient system to maintain and control the optimum level of investment in all types of each item are maintained.</a:t>
            </a:r>
          </a:p>
          <a:p>
            <a:r>
              <a:rPr lang="en-US" sz="2000" dirty="0" smtClean="0">
                <a:solidFill>
                  <a:schemeClr val="accent6">
                    <a:lumMod val="60000"/>
                    <a:lumOff val="40000"/>
                  </a:schemeClr>
                </a:solidFill>
                <a:latin typeface="Brush Script MT" panose="03060802040406070304" pitchFamily="66" charset="0"/>
              </a:rPr>
              <a:t>The major object for implementing a computerized inventory control in the organization are:</a:t>
            </a:r>
          </a:p>
          <a:p>
            <a:pPr marL="342900" indent="-342900">
              <a:buBlip>
                <a:blip r:embed="rId2"/>
              </a:buBlip>
            </a:pPr>
            <a:r>
              <a:rPr lang="en-US" dirty="0" smtClean="0">
                <a:solidFill>
                  <a:schemeClr val="accent6">
                    <a:lumMod val="60000"/>
                    <a:lumOff val="40000"/>
                  </a:schemeClr>
                </a:solidFill>
              </a:rPr>
              <a:t>Maintain an optimum level of raw materials and finished goods inventory.</a:t>
            </a:r>
          </a:p>
          <a:p>
            <a:pPr marL="342900" indent="-342900">
              <a:buBlip>
                <a:blip r:embed="rId2"/>
              </a:buBlip>
            </a:pPr>
            <a:r>
              <a:rPr lang="en-US" dirty="0" smtClean="0">
                <a:solidFill>
                  <a:schemeClr val="accent6">
                    <a:lumMod val="60000"/>
                    <a:lumOff val="40000"/>
                  </a:schemeClr>
                </a:solidFill>
              </a:rPr>
              <a:t>Preparation of purchases orders and inventory status reports accurately and on time.</a:t>
            </a:r>
          </a:p>
          <a:p>
            <a:pPr marL="342900" indent="-342900">
              <a:buBlip>
                <a:blip r:embed="rId2"/>
              </a:buBlip>
            </a:pPr>
            <a:r>
              <a:rPr lang="en-US" dirty="0" smtClean="0">
                <a:solidFill>
                  <a:schemeClr val="accent6">
                    <a:lumMod val="60000"/>
                    <a:lumOff val="40000"/>
                  </a:schemeClr>
                </a:solidFill>
              </a:rPr>
              <a:t>Preparation of various analysis reports.</a:t>
            </a:r>
          </a:p>
          <a:p>
            <a:pPr marL="342900" indent="-342900">
              <a:buBlip>
                <a:blip r:embed="rId2"/>
              </a:buBlip>
            </a:pPr>
            <a:r>
              <a:rPr lang="en-US" dirty="0" smtClean="0">
                <a:solidFill>
                  <a:schemeClr val="accent6">
                    <a:lumMod val="60000"/>
                    <a:lumOff val="40000"/>
                  </a:schemeClr>
                </a:solidFill>
              </a:rPr>
              <a:t>Generation of MIS reports that help management for making effective and timely </a:t>
            </a:r>
            <a:r>
              <a:rPr lang="en-US" dirty="0" err="1" smtClean="0">
                <a:solidFill>
                  <a:schemeClr val="accent6">
                    <a:lumMod val="60000"/>
                    <a:lumOff val="40000"/>
                  </a:schemeClr>
                </a:solidFill>
              </a:rPr>
              <a:t>decsions</a:t>
            </a:r>
            <a:r>
              <a:rPr lang="en-US" dirty="0" smtClean="0">
                <a:solidFill>
                  <a:schemeClr val="accent6">
                    <a:lumMod val="60000"/>
                    <a:lumOff val="40000"/>
                  </a:schemeClr>
                </a:solidFill>
              </a:rPr>
              <a:t>.</a:t>
            </a:r>
          </a:p>
          <a:p>
            <a:pPr marL="342900" indent="-342900">
              <a:buBlip>
                <a:blip r:embed="rId2"/>
              </a:buBlip>
            </a:pPr>
            <a:endParaRPr lang="en-US" dirty="0" smtClean="0">
              <a:solidFill>
                <a:schemeClr val="accent6">
                  <a:lumMod val="60000"/>
                  <a:lumOff val="40000"/>
                </a:schemeClr>
              </a:solidFill>
            </a:endParaRPr>
          </a:p>
        </p:txBody>
      </p:sp>
    </p:spTree>
    <p:extLst>
      <p:ext uri="{BB962C8B-B14F-4D97-AF65-F5344CB8AC3E}">
        <p14:creationId xmlns:p14="http://schemas.microsoft.com/office/powerpoint/2010/main" val="1211791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375</Words>
  <Application>Microsoft Office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Dinesh</dc:creator>
  <cp:lastModifiedBy>Dinesh</cp:lastModifiedBy>
  <cp:revision>18</cp:revision>
  <dcterms:created xsi:type="dcterms:W3CDTF">2006-08-16T00:00:00Z</dcterms:created>
  <dcterms:modified xsi:type="dcterms:W3CDTF">2020-05-25T09:11:17Z</dcterms:modified>
</cp:coreProperties>
</file>