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5" autoAdjust="0"/>
    <p:restoredTop sz="94667" autoAdjust="0"/>
  </p:normalViewPr>
  <p:slideViewPr>
    <p:cSldViewPr>
      <p:cViewPr>
        <p:scale>
          <a:sx n="100" d="100"/>
          <a:sy n="100" d="100"/>
        </p:scale>
        <p:origin x="-504" y="7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798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798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46DACDFE-C294-462C-9498-8ED7041D5F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en-US"/>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en-US"/>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en-US"/>
          </a:p>
        </p:txBody>
      </p:sp>
      <p:sp>
        <p:nvSpPr>
          <p:cNvPr id="7168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000000"/>
                  </a:outerShdw>
                </a:effectLst>
              </a:defRPr>
            </a:lvl1pPr>
          </a:lstStyle>
          <a:p>
            <a:r>
              <a:rPr lang="en-US"/>
              <a:t>Click to edit Master title style</a:t>
            </a:r>
          </a:p>
        </p:txBody>
      </p:sp>
      <p:sp>
        <p:nvSpPr>
          <p:cNvPr id="7168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00000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smtClean="0"/>
            </a:lvl1pPr>
          </a:lstStyle>
          <a:p>
            <a:pPr>
              <a:defRPr/>
            </a:pPr>
            <a:fld id="{A5DC4C6F-9C20-4F31-A94C-C203A969D99E}" type="slidenum">
              <a:rPr lang="en-US"/>
              <a:pPr>
                <a:defRPr/>
              </a:pPr>
              <a:t>‹#›</a:t>
            </a:fld>
            <a:endParaRPr lang="en-US"/>
          </a:p>
        </p:txBody>
      </p:sp>
    </p:spTree>
  </p:cSld>
  <p:clrMapOvr>
    <a:masterClrMapping/>
  </p:clrMapOvr>
  <p:transition spd="med" advTm="25000">
    <p:blinds/>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95F1B5DF-AD33-4159-9315-8CF9A200F709}" type="slidenum">
              <a:rPr lang="en-US"/>
              <a:pPr>
                <a:defRPr/>
              </a:pPr>
              <a:t>‹#›</a:t>
            </a:fld>
            <a:endParaRPr lang="en-US"/>
          </a:p>
        </p:txBody>
      </p:sp>
    </p:spTree>
  </p:cSld>
  <p:clrMapOvr>
    <a:masterClrMapping/>
  </p:clrMapOvr>
  <p:transition spd="med" advTm="25000">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9517E64A-73AF-4BAA-8EB8-16D5AB0E4B4C}" type="slidenum">
              <a:rPr lang="en-US"/>
              <a:pPr>
                <a:defRPr/>
              </a:pPr>
              <a:t>‹#›</a:t>
            </a:fld>
            <a:endParaRPr lang="en-US"/>
          </a:p>
        </p:txBody>
      </p:sp>
    </p:spTree>
  </p:cSld>
  <p:clrMapOvr>
    <a:masterClrMapping/>
  </p:clrMapOvr>
  <p:transition spd="med" advTm="25000">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3EC17DE-7BF8-471E-BD0F-37057D720A6E}" type="slidenum">
              <a:rPr lang="en-US"/>
              <a:pPr>
                <a:defRPr/>
              </a:pPr>
              <a:t>‹#›</a:t>
            </a:fld>
            <a:endParaRPr lang="en-US"/>
          </a:p>
        </p:txBody>
      </p:sp>
    </p:spTree>
  </p:cSld>
  <p:clrMapOvr>
    <a:masterClrMapping/>
  </p:clrMapOvr>
  <p:transition spd="med" advTm="25000">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637E5CD-6334-4EBB-9AE0-447F82F48C53}" type="slidenum">
              <a:rPr lang="en-US"/>
              <a:pPr>
                <a:defRPr/>
              </a:pPr>
              <a:t>‹#›</a:t>
            </a:fld>
            <a:endParaRPr lang="en-US"/>
          </a:p>
        </p:txBody>
      </p:sp>
    </p:spTree>
  </p:cSld>
  <p:clrMapOvr>
    <a:masterClrMapping/>
  </p:clrMapOvr>
  <p:transition spd="med" advTm="25000">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27BC959-B7E5-44F3-BF59-A207C9C6A85D}" type="slidenum">
              <a:rPr lang="en-US"/>
              <a:pPr>
                <a:defRPr/>
              </a:pPr>
              <a:t>‹#›</a:t>
            </a:fld>
            <a:endParaRPr lang="en-US"/>
          </a:p>
        </p:txBody>
      </p:sp>
    </p:spTree>
  </p:cSld>
  <p:clrMapOvr>
    <a:masterClrMapping/>
  </p:clrMapOvr>
  <p:transition spd="med" advTm="25000">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74FCE669-6A84-40E7-A356-8D9C0505D000}" type="slidenum">
              <a:rPr lang="en-US"/>
              <a:pPr>
                <a:defRPr/>
              </a:pPr>
              <a:t>‹#›</a:t>
            </a:fld>
            <a:endParaRPr lang="en-US"/>
          </a:p>
        </p:txBody>
      </p:sp>
    </p:spTree>
  </p:cSld>
  <p:clrMapOvr>
    <a:masterClrMapping/>
  </p:clrMapOvr>
  <p:transition spd="med" advTm="25000">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3DC5C201-C111-446D-B1A5-25152713BB98}" type="slidenum">
              <a:rPr lang="en-US"/>
              <a:pPr>
                <a:defRPr/>
              </a:pPr>
              <a:t>‹#›</a:t>
            </a:fld>
            <a:endParaRPr lang="en-US"/>
          </a:p>
        </p:txBody>
      </p:sp>
    </p:spTree>
  </p:cSld>
  <p:clrMapOvr>
    <a:masterClrMapping/>
  </p:clrMapOvr>
  <p:transition spd="med" advTm="25000">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030EB858-7FB1-4FF0-ACEA-5946B12F2D4B}" type="slidenum">
              <a:rPr lang="en-US"/>
              <a:pPr>
                <a:defRPr/>
              </a:pPr>
              <a:t>‹#›</a:t>
            </a:fld>
            <a:endParaRPr lang="en-US"/>
          </a:p>
        </p:txBody>
      </p:sp>
    </p:spTree>
  </p:cSld>
  <p:clrMapOvr>
    <a:masterClrMapping/>
  </p:clrMapOvr>
  <p:transition spd="med" advTm="25000">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6E689951-4E49-4402-9048-E0B454710C9A}" type="slidenum">
              <a:rPr lang="en-US"/>
              <a:pPr>
                <a:defRPr/>
              </a:pPr>
              <a:t>‹#›</a:t>
            </a:fld>
            <a:endParaRPr lang="en-US"/>
          </a:p>
        </p:txBody>
      </p:sp>
    </p:spTree>
  </p:cSld>
  <p:clrMapOvr>
    <a:masterClrMapping/>
  </p:clrMapOvr>
  <p:transition spd="med" advTm="25000">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5AFCCCF5-B466-406F-8AC2-3DF7237EB78E}" type="slidenum">
              <a:rPr lang="en-US"/>
              <a:pPr>
                <a:defRPr/>
              </a:pPr>
              <a:t>‹#›</a:t>
            </a:fld>
            <a:endParaRPr lang="en-US"/>
          </a:p>
        </p:txBody>
      </p:sp>
    </p:spTree>
  </p:cSld>
  <p:clrMapOvr>
    <a:masterClrMapping/>
  </p:clrMapOvr>
  <p:transition spd="med" advTm="25000">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0000"/>
            <a:lumOff val="40000"/>
          </a:schemeClr>
        </a:solidFill>
        <a:effectLst/>
      </p:bgPr>
    </p:bg>
    <p:spTree>
      <p:nvGrpSpPr>
        <p:cNvPr id="1" name=""/>
        <p:cNvGrpSpPr/>
        <p:nvPr/>
      </p:nvGrpSpPr>
      <p:grpSpPr>
        <a:xfrm>
          <a:off x="0" y="0"/>
          <a:ext cx="0" cy="0"/>
          <a:chOff x="0" y="0"/>
          <a:chExt cx="0" cy="0"/>
        </a:xfrm>
      </p:grpSpPr>
      <p:sp>
        <p:nvSpPr>
          <p:cNvPr id="7065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en-US"/>
          </a:p>
        </p:txBody>
      </p:sp>
      <p:sp>
        <p:nvSpPr>
          <p:cNvPr id="70659"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0660"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066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7066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7066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E7F68C2-4054-41B6-90F1-64C397647FC8}" type="slidenum">
              <a:rPr lang="en-US"/>
              <a:pPr>
                <a:defRPr/>
              </a:pPr>
              <a:t>‹#›</a:t>
            </a:fld>
            <a:endParaRPr lang="en-US"/>
          </a:p>
        </p:txBody>
      </p:sp>
      <p:sp>
        <p:nvSpPr>
          <p:cNvPr id="7066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en-US"/>
          </a:p>
        </p:txBody>
      </p:sp>
      <p:sp>
        <p:nvSpPr>
          <p:cNvPr id="70665"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en-US"/>
          </a:p>
        </p:txBody>
      </p:sp>
      <p:grpSp>
        <p:nvGrpSpPr>
          <p:cNvPr id="1034" name="Group 10"/>
          <p:cNvGrpSpPr>
            <a:grpSpLocks/>
          </p:cNvGrpSpPr>
          <p:nvPr/>
        </p:nvGrpSpPr>
        <p:grpSpPr bwMode="auto">
          <a:xfrm>
            <a:off x="7938" y="5540375"/>
            <a:ext cx="1784350" cy="1246188"/>
            <a:chOff x="5" y="3490"/>
            <a:chExt cx="1124" cy="785"/>
          </a:xfrm>
        </p:grpSpPr>
        <p:sp>
          <p:nvSpPr>
            <p:cNvPr id="7066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en-US"/>
            </a:p>
          </p:txBody>
        </p:sp>
        <p:sp>
          <p:nvSpPr>
            <p:cNvPr id="7066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en-US"/>
            </a:p>
          </p:txBody>
        </p:sp>
        <p:sp>
          <p:nvSpPr>
            <p:cNvPr id="7066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7067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sp>
          <p:nvSpPr>
            <p:cNvPr id="7067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en-US"/>
            </a:p>
          </p:txBody>
        </p:sp>
        <p:sp>
          <p:nvSpPr>
            <p:cNvPr id="7067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en-US"/>
            </a:p>
          </p:txBody>
        </p:sp>
        <p:sp>
          <p:nvSpPr>
            <p:cNvPr id="7067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en-US"/>
            </a:p>
          </p:txBody>
        </p:sp>
        <p:sp>
          <p:nvSpPr>
            <p:cNvPr id="7067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en-US"/>
            </a:p>
          </p:txBody>
        </p:sp>
        <p:sp>
          <p:nvSpPr>
            <p:cNvPr id="7067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en-US"/>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7067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en-US"/>
                </a:p>
              </p:txBody>
            </p:sp>
            <p:sp>
              <p:nvSpPr>
                <p:cNvPr id="7067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en-US"/>
                </a:p>
              </p:txBody>
            </p:sp>
            <p:sp>
              <p:nvSpPr>
                <p:cNvPr id="7068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en-US"/>
                </a:p>
              </p:txBody>
            </p:sp>
          </p:grpSp>
          <p:sp>
            <p:nvSpPr>
              <p:cNvPr id="7068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7068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sp>
            <p:nvSpPr>
              <p:cNvPr id="7068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en-US"/>
              </a:p>
            </p:txBody>
          </p:sp>
          <p:grpSp>
            <p:nvGrpSpPr>
              <p:cNvPr id="1065" name="Group 28"/>
              <p:cNvGrpSpPr>
                <a:grpSpLocks/>
              </p:cNvGrpSpPr>
              <p:nvPr userDrawn="1"/>
            </p:nvGrpSpPr>
            <p:grpSpPr bwMode="auto">
              <a:xfrm>
                <a:off x="5" y="3490"/>
                <a:ext cx="1124" cy="678"/>
                <a:chOff x="5" y="3490"/>
                <a:chExt cx="1124" cy="678"/>
              </a:xfrm>
            </p:grpSpPr>
            <p:sp>
              <p:nvSpPr>
                <p:cNvPr id="7068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7068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7068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7068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en-US"/>
                </a:p>
              </p:txBody>
            </p:sp>
            <p:sp>
              <p:nvSpPr>
                <p:cNvPr id="7068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en-US"/>
                </a:p>
              </p:txBody>
            </p:sp>
            <p:sp>
              <p:nvSpPr>
                <p:cNvPr id="7069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en-US"/>
                </a:p>
              </p:txBody>
            </p:sp>
            <p:sp>
              <p:nvSpPr>
                <p:cNvPr id="7069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en-US"/>
                </a:p>
              </p:txBody>
            </p:sp>
            <p:sp>
              <p:nvSpPr>
                <p:cNvPr id="7069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en-US"/>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7069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sp>
          <p:nvSpPr>
            <p:cNvPr id="7069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7069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en-US"/>
              </a:p>
            </p:txBody>
          </p:sp>
          <p:grpSp>
            <p:nvGrpSpPr>
              <p:cNvPr id="1040" name="Group 43"/>
              <p:cNvGrpSpPr>
                <a:grpSpLocks/>
              </p:cNvGrpSpPr>
              <p:nvPr userDrawn="1"/>
            </p:nvGrpSpPr>
            <p:grpSpPr bwMode="auto">
              <a:xfrm>
                <a:off x="4610" y="57"/>
                <a:ext cx="1344" cy="985"/>
                <a:chOff x="4610" y="57"/>
                <a:chExt cx="1344" cy="985"/>
              </a:xfrm>
            </p:grpSpPr>
            <p:sp>
              <p:nvSpPr>
                <p:cNvPr id="7070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en-US"/>
                </a:p>
              </p:txBody>
            </p:sp>
            <p:sp>
              <p:nvSpPr>
                <p:cNvPr id="70701" name="Freeform 45"/>
                <p:cNvSpPr>
                  <a:spLocks/>
                </p:cNvSpPr>
                <p:nvPr userDrawn="1"/>
              </p:nvSpPr>
              <p:spPr bwMode="auto">
                <a:xfrm rot="-3172564">
                  <a:off x="5049" y="331"/>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en-US"/>
                </a:p>
              </p:txBody>
            </p:sp>
            <p:sp>
              <p:nvSpPr>
                <p:cNvPr id="70702" name="Freeform 46"/>
                <p:cNvSpPr>
                  <a:spLocks/>
                </p:cNvSpPr>
                <p:nvPr userDrawn="1"/>
              </p:nvSpPr>
              <p:spPr bwMode="auto">
                <a:xfrm rot="-3172564">
                  <a:off x="4859" y="181"/>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en-US"/>
                </a:p>
              </p:txBody>
            </p:sp>
            <p:sp>
              <p:nvSpPr>
                <p:cNvPr id="7070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en-US"/>
                </a:p>
              </p:txBody>
            </p:sp>
            <p:sp>
              <p:nvSpPr>
                <p:cNvPr id="70704" name="Freeform 48"/>
                <p:cNvSpPr>
                  <a:spLocks/>
                </p:cNvSpPr>
                <p:nvPr userDrawn="1"/>
              </p:nvSpPr>
              <p:spPr bwMode="auto">
                <a:xfrm rot="-3172564">
                  <a:off x="5298" y="896"/>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en-US"/>
                </a:p>
              </p:txBody>
            </p:sp>
            <p:sp>
              <p:nvSpPr>
                <p:cNvPr id="70705" name="Freeform 49"/>
                <p:cNvSpPr>
                  <a:spLocks/>
                </p:cNvSpPr>
                <p:nvPr userDrawn="1"/>
              </p:nvSpPr>
              <p:spPr bwMode="auto">
                <a:xfrm rot="-3172564">
                  <a:off x="5253" y="805"/>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7070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70707" name="Freeform 51"/>
                <p:cNvSpPr>
                  <a:spLocks/>
                </p:cNvSpPr>
                <p:nvPr userDrawn="1"/>
              </p:nvSpPr>
              <p:spPr bwMode="auto">
                <a:xfrm rot="-3172564">
                  <a:off x="4949" y="141"/>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en-US"/>
                </a:p>
              </p:txBody>
            </p:sp>
          </p:grpSp>
        </p:grpSp>
        <p:sp>
          <p:nvSpPr>
            <p:cNvPr id="7070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en-US"/>
            </a:p>
          </p:txBody>
        </p:sp>
      </p:gr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advTm="2500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70659"/>
                                        </p:tgtEl>
                                        <p:attrNameLst>
                                          <p:attrName>style.visibility</p:attrName>
                                        </p:attrNameLst>
                                      </p:cBhvr>
                                      <p:to>
                                        <p:strVal val="visible"/>
                                      </p:to>
                                    </p:set>
                                    <p:animEffect transition="in" filter="fade">
                                      <p:cBhvr>
                                        <p:cTn id="7" dur="600">
                                          <p:stCondLst>
                                            <p:cond delay="0"/>
                                          </p:stCondLst>
                                        </p:cTn>
                                        <p:tgtEl>
                                          <p:spTgt spid="70659"/>
                                        </p:tgtEl>
                                      </p:cBhvr>
                                    </p:animEffect>
                                    <p:anim calcmode="lin" valueType="num">
                                      <p:cBhvr>
                                        <p:cTn id="8" dur="600" fill="hold">
                                          <p:stCondLst>
                                            <p:cond delay="0"/>
                                          </p:stCondLst>
                                        </p:cTn>
                                        <p:tgtEl>
                                          <p:spTgt spid="70659"/>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70659"/>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70659"/>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0660">
                                            <p:txEl>
                                              <p:pRg st="0" end="0"/>
                                            </p:txEl>
                                          </p:spTgt>
                                        </p:tgtEl>
                                        <p:attrNameLst>
                                          <p:attrName>style.visibility</p:attrName>
                                        </p:attrNameLst>
                                      </p:cBhvr>
                                      <p:to>
                                        <p:strVal val="visible"/>
                                      </p:to>
                                    </p:set>
                                    <p:animEffect transition="in" filter="slide(fromBottom)">
                                      <p:cBhvr>
                                        <p:cTn id="15" dur="500">
                                          <p:stCondLst>
                                            <p:cond delay="0"/>
                                          </p:stCondLst>
                                        </p:cTn>
                                        <p:tgtEl>
                                          <p:spTgt spid="70660">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70660">
                                            <p:txEl>
                                              <p:pRg st="1" end="1"/>
                                            </p:txEl>
                                          </p:spTgt>
                                        </p:tgtEl>
                                        <p:attrNameLst>
                                          <p:attrName>style.visibility</p:attrName>
                                        </p:attrNameLst>
                                      </p:cBhvr>
                                      <p:to>
                                        <p:strVal val="visible"/>
                                      </p:to>
                                    </p:set>
                                    <p:animEffect transition="in" filter="slide(fromBottom)">
                                      <p:cBhvr>
                                        <p:cTn id="18" dur="500">
                                          <p:stCondLst>
                                            <p:cond delay="0"/>
                                          </p:stCondLst>
                                        </p:cTn>
                                        <p:tgtEl>
                                          <p:spTgt spid="70660">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70660">
                                            <p:txEl>
                                              <p:pRg st="2" end="2"/>
                                            </p:txEl>
                                          </p:spTgt>
                                        </p:tgtEl>
                                        <p:attrNameLst>
                                          <p:attrName>style.visibility</p:attrName>
                                        </p:attrNameLst>
                                      </p:cBhvr>
                                      <p:to>
                                        <p:strVal val="visible"/>
                                      </p:to>
                                    </p:set>
                                    <p:animEffect transition="in" filter="slide(fromBottom)">
                                      <p:cBhvr>
                                        <p:cTn id="21" dur="500">
                                          <p:stCondLst>
                                            <p:cond delay="0"/>
                                          </p:stCondLst>
                                        </p:cTn>
                                        <p:tgtEl>
                                          <p:spTgt spid="70660">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70660">
                                            <p:txEl>
                                              <p:pRg st="3" end="3"/>
                                            </p:txEl>
                                          </p:spTgt>
                                        </p:tgtEl>
                                        <p:attrNameLst>
                                          <p:attrName>style.visibility</p:attrName>
                                        </p:attrNameLst>
                                      </p:cBhvr>
                                      <p:to>
                                        <p:strVal val="visible"/>
                                      </p:to>
                                    </p:set>
                                    <p:animEffect transition="in" filter="slide(fromBottom)">
                                      <p:cBhvr>
                                        <p:cTn id="24" dur="500">
                                          <p:stCondLst>
                                            <p:cond delay="0"/>
                                          </p:stCondLst>
                                        </p:cTn>
                                        <p:tgtEl>
                                          <p:spTgt spid="70660">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70660">
                                            <p:txEl>
                                              <p:pRg st="4" end="4"/>
                                            </p:txEl>
                                          </p:spTgt>
                                        </p:tgtEl>
                                        <p:attrNameLst>
                                          <p:attrName>style.visibility</p:attrName>
                                        </p:attrNameLst>
                                      </p:cBhvr>
                                      <p:to>
                                        <p:strVal val="visible"/>
                                      </p:to>
                                    </p:set>
                                    <p:animEffect transition="in" filter="slide(fromBottom)">
                                      <p:cBhvr>
                                        <p:cTn id="27" dur="500">
                                          <p:stCondLst>
                                            <p:cond delay="0"/>
                                          </p:stCondLst>
                                        </p:cTn>
                                        <p:tgtEl>
                                          <p:spTgt spid="7066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p:bldP spid="70660" grpId="0" build="p">
        <p:tmplLst>
          <p:tmpl lvl="1">
            <p:tnLst>
              <p:par>
                <p:cTn presetID="12" presetClass="entr" presetSubtype="4" fill="hold" nodeType="clickEffect">
                  <p:stCondLst>
                    <p:cond delay="0"/>
                  </p:stCondLst>
                  <p:childTnLst>
                    <p:set>
                      <p:cBhvr>
                        <p:cTn dur="1" fill="hold">
                          <p:stCondLst>
                            <p:cond delay="0"/>
                          </p:stCondLst>
                        </p:cTn>
                        <p:tgtEl>
                          <p:spTgt spid="70660"/>
                        </p:tgtEl>
                        <p:attrNameLst>
                          <p:attrName>style.visibility</p:attrName>
                        </p:attrNameLst>
                      </p:cBhvr>
                      <p:to>
                        <p:strVal val="visible"/>
                      </p:to>
                    </p:set>
                    <p:animEffect transition="in" filter="slide(fromBottom)">
                      <p:cBhvr>
                        <p:cTn dur="500">
                          <p:stCondLst>
                            <p:cond delay="0"/>
                          </p:stCondLst>
                        </p:cTn>
                        <p:tgtEl>
                          <p:spTgt spid="70660"/>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70660"/>
                        </p:tgtEl>
                        <p:attrNameLst>
                          <p:attrName>style.visibility</p:attrName>
                        </p:attrNameLst>
                      </p:cBhvr>
                      <p:to>
                        <p:strVal val="visible"/>
                      </p:to>
                    </p:set>
                    <p:animEffect transition="in" filter="slide(fromBottom)">
                      <p:cBhvr>
                        <p:cTn dur="500">
                          <p:stCondLst>
                            <p:cond delay="0"/>
                          </p:stCondLst>
                        </p:cTn>
                        <p:tgtEl>
                          <p:spTgt spid="70660"/>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70660"/>
                        </p:tgtEl>
                        <p:attrNameLst>
                          <p:attrName>style.visibility</p:attrName>
                        </p:attrNameLst>
                      </p:cBhvr>
                      <p:to>
                        <p:strVal val="visible"/>
                      </p:to>
                    </p:set>
                    <p:animEffect transition="in" filter="slide(fromBottom)">
                      <p:cBhvr>
                        <p:cTn dur="500">
                          <p:stCondLst>
                            <p:cond delay="0"/>
                          </p:stCondLst>
                        </p:cTn>
                        <p:tgtEl>
                          <p:spTgt spid="70660"/>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70660"/>
                        </p:tgtEl>
                        <p:attrNameLst>
                          <p:attrName>style.visibility</p:attrName>
                        </p:attrNameLst>
                      </p:cBhvr>
                      <p:to>
                        <p:strVal val="visible"/>
                      </p:to>
                    </p:set>
                    <p:animEffect transition="in" filter="slide(fromBottom)">
                      <p:cBhvr>
                        <p:cTn dur="500">
                          <p:stCondLst>
                            <p:cond delay="0"/>
                          </p:stCondLst>
                        </p:cTn>
                        <p:tgtEl>
                          <p:spTgt spid="70660"/>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70660"/>
                        </p:tgtEl>
                        <p:attrNameLst>
                          <p:attrName>style.visibility</p:attrName>
                        </p:attrNameLst>
                      </p:cBhvr>
                      <p:to>
                        <p:strVal val="visible"/>
                      </p:to>
                    </p:set>
                    <p:animEffect transition="in" filter="slide(fromBottom)">
                      <p:cBhvr>
                        <p:cTn dur="500">
                          <p:stCondLst>
                            <p:cond delay="0"/>
                          </p:stCondLst>
                        </p:cTn>
                        <p:tgtEl>
                          <p:spTgt spid="70660"/>
                        </p:tgtEl>
                      </p:cBhvr>
                    </p:animEffect>
                  </p:childTnLst>
                </p:cTn>
              </p:par>
            </p:tnLst>
          </p:tmpl>
        </p:tmplLst>
      </p:bldP>
    </p:bldLst>
  </p:timing>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304800"/>
            <a:ext cx="7772400" cy="2667000"/>
          </a:xfrm>
        </p:spPr>
        <p:txBody>
          <a:bodyPr/>
          <a:lstStyle/>
          <a:p>
            <a:pPr eaLnBrk="1" hangingPunct="1">
              <a:defRPr/>
            </a:pPr>
            <a:r>
              <a:rPr lang="en-US" sz="3600" b="1" i="1" dirty="0" smtClean="0">
                <a:latin typeface="Arial Black" pitchFamily="34" charset="0"/>
              </a:rPr>
              <a:t>RELATIONSHIP BETWEEN</a:t>
            </a:r>
            <a:r>
              <a:rPr lang="en-US" sz="3600" b="1" i="1" dirty="0" smtClean="0">
                <a:latin typeface="Arial Black" pitchFamily="34" charset="0"/>
              </a:rPr>
              <a:t/>
            </a:r>
            <a:br>
              <a:rPr lang="en-US" sz="3600" b="1" i="1" dirty="0" smtClean="0">
                <a:latin typeface="Arial Black" pitchFamily="34" charset="0"/>
              </a:rPr>
            </a:br>
            <a:r>
              <a:rPr lang="en-US" sz="3600" b="1" i="1" dirty="0" smtClean="0">
                <a:latin typeface="Arial Black" pitchFamily="34" charset="0"/>
              </a:rPr>
              <a:t>BANKER AND CUSTOMER</a:t>
            </a:r>
            <a:r>
              <a:rPr lang="en-US" sz="2400" dirty="0" smtClean="0"/>
              <a:t> </a:t>
            </a:r>
          </a:p>
        </p:txBody>
      </p:sp>
      <p:sp>
        <p:nvSpPr>
          <p:cNvPr id="2053" name="Rectangle 5"/>
          <p:cNvSpPr>
            <a:spLocks noChangeArrowheads="1"/>
          </p:cNvSpPr>
          <p:nvPr/>
        </p:nvSpPr>
        <p:spPr bwMode="auto">
          <a:xfrm>
            <a:off x="6400800" y="52578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54" name="Rectangle 6"/>
          <p:cNvSpPr>
            <a:spLocks noChangeArrowheads="1"/>
          </p:cNvSpPr>
          <p:nvPr/>
        </p:nvSpPr>
        <p:spPr bwMode="auto">
          <a:xfrm>
            <a:off x="6553200" y="54102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55" name="Rectangle 7"/>
          <p:cNvSpPr>
            <a:spLocks noChangeArrowheads="1"/>
          </p:cNvSpPr>
          <p:nvPr/>
        </p:nvSpPr>
        <p:spPr bwMode="auto">
          <a:xfrm>
            <a:off x="6705600" y="55626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56" name="Rectangle 8"/>
          <p:cNvSpPr>
            <a:spLocks noChangeArrowheads="1"/>
          </p:cNvSpPr>
          <p:nvPr/>
        </p:nvSpPr>
        <p:spPr bwMode="auto">
          <a:xfrm>
            <a:off x="6858000" y="56388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57" name="Rectangle 9"/>
          <p:cNvSpPr>
            <a:spLocks noChangeArrowheads="1"/>
          </p:cNvSpPr>
          <p:nvPr/>
        </p:nvSpPr>
        <p:spPr bwMode="auto">
          <a:xfrm>
            <a:off x="6858000" y="56388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58" name="Rectangle 10"/>
          <p:cNvSpPr>
            <a:spLocks noChangeArrowheads="1"/>
          </p:cNvSpPr>
          <p:nvPr/>
        </p:nvSpPr>
        <p:spPr bwMode="auto">
          <a:xfrm>
            <a:off x="6858000" y="5638800"/>
            <a:ext cx="2133600" cy="1219200"/>
          </a:xfrm>
          <a:prstGeom prst="rect">
            <a:avLst/>
          </a:prstGeom>
          <a:noFill/>
          <a:ln w="9525">
            <a:noFill/>
            <a:miter lim="800000"/>
            <a:headEnd/>
            <a:tailEnd/>
          </a:ln>
          <a:effectLst/>
        </p:spPr>
        <p:txBody>
          <a:bodyPr/>
          <a:lstStyle/>
          <a:p>
            <a:pPr algn="ctr" eaLnBrk="1" hangingPunct="1">
              <a:spcBef>
                <a:spcPct val="20000"/>
              </a:spcBef>
              <a:defRPr/>
            </a:pPr>
            <a:endParaRPr lang="en-US" sz="2800">
              <a:effectLst>
                <a:outerShdw blurRad="38100" dist="38100" dir="2700000" algn="tl">
                  <a:srgbClr val="000000"/>
                </a:outerShdw>
              </a:effectLst>
            </a:endParaRPr>
          </a:p>
        </p:txBody>
      </p:sp>
      <p:sp>
        <p:nvSpPr>
          <p:cNvPr id="2062" name="Rectangle 14"/>
          <p:cNvSpPr>
            <a:spLocks noChangeArrowheads="1"/>
          </p:cNvSpPr>
          <p:nvPr/>
        </p:nvSpPr>
        <p:spPr bwMode="auto">
          <a:xfrm>
            <a:off x="5486400" y="4572000"/>
            <a:ext cx="3352800" cy="1524000"/>
          </a:xfrm>
          <a:prstGeom prst="rect">
            <a:avLst/>
          </a:prstGeom>
          <a:noFill/>
          <a:ln w="9525">
            <a:noFill/>
            <a:miter lim="800000"/>
            <a:headEnd/>
            <a:tailEnd/>
          </a:ln>
          <a:effectLst/>
        </p:spPr>
        <p:txBody>
          <a:bodyPr/>
          <a:lstStyle/>
          <a:p>
            <a:pPr algn="ctr" eaLnBrk="1" hangingPunct="1">
              <a:lnSpc>
                <a:spcPct val="80000"/>
              </a:lnSpc>
              <a:spcBef>
                <a:spcPct val="20000"/>
              </a:spcBef>
              <a:defRPr/>
            </a:pPr>
            <a:r>
              <a:rPr lang="en-US" sz="2000" i="1" dirty="0" err="1" smtClean="0">
                <a:effectLst>
                  <a:outerShdw blurRad="38100" dist="38100" dir="2700000" algn="tl">
                    <a:srgbClr val="000000"/>
                  </a:outerShdw>
                </a:effectLst>
              </a:rPr>
              <a:t>Dr.A.Antonyraj</a:t>
            </a:r>
            <a:endParaRPr lang="en-US" sz="2000" dirty="0">
              <a:effectLst>
                <a:outerShdw blurRad="38100" dist="38100" dir="2700000" algn="tl">
                  <a:srgbClr val="000000"/>
                </a:outerShdw>
              </a:effectLst>
            </a:endParaRPr>
          </a:p>
          <a:p>
            <a:pPr algn="ctr" eaLnBrk="1" hangingPunct="1">
              <a:lnSpc>
                <a:spcPct val="80000"/>
              </a:lnSpc>
              <a:spcBef>
                <a:spcPct val="20000"/>
              </a:spcBef>
              <a:defRPr/>
            </a:pPr>
            <a:r>
              <a:rPr lang="en-US" sz="1400" dirty="0" smtClean="0">
                <a:effectLst>
                  <a:outerShdw blurRad="38100" dist="38100" dir="2700000" algn="tl">
                    <a:srgbClr val="000000"/>
                  </a:outerShdw>
                </a:effectLst>
              </a:rPr>
              <a:t>Assistant </a:t>
            </a:r>
            <a:r>
              <a:rPr lang="en-US" sz="1400" dirty="0">
                <a:effectLst>
                  <a:outerShdw blurRad="38100" dist="38100" dir="2700000" algn="tl">
                    <a:srgbClr val="000000"/>
                  </a:outerShdw>
                </a:effectLst>
              </a:rPr>
              <a:t>Professor</a:t>
            </a:r>
          </a:p>
          <a:p>
            <a:pPr algn="ctr" eaLnBrk="1" hangingPunct="1">
              <a:lnSpc>
                <a:spcPct val="80000"/>
              </a:lnSpc>
              <a:spcBef>
                <a:spcPct val="20000"/>
              </a:spcBef>
              <a:defRPr/>
            </a:pPr>
            <a:r>
              <a:rPr lang="en-US" sz="1400" dirty="0">
                <a:effectLst>
                  <a:outerShdw blurRad="38100" dist="38100" dir="2700000" algn="tl">
                    <a:srgbClr val="000000"/>
                  </a:outerShdw>
                </a:effectLst>
              </a:rPr>
              <a:t>Department of Management studies,</a:t>
            </a:r>
          </a:p>
          <a:p>
            <a:pPr algn="ctr" eaLnBrk="1" hangingPunct="1">
              <a:lnSpc>
                <a:spcPct val="80000"/>
              </a:lnSpc>
              <a:spcBef>
                <a:spcPct val="20000"/>
              </a:spcBef>
              <a:defRPr/>
            </a:pPr>
            <a:r>
              <a:rPr lang="en-US" sz="1400" dirty="0">
                <a:effectLst>
                  <a:outerShdw blurRad="38100" dist="38100" dir="2700000" algn="tl">
                    <a:srgbClr val="000000"/>
                  </a:outerShdw>
                </a:effectLst>
              </a:rPr>
              <a:t>Bon Secours College for women, </a:t>
            </a:r>
            <a:r>
              <a:rPr lang="en-US" sz="1400" dirty="0" err="1">
                <a:effectLst>
                  <a:outerShdw blurRad="38100" dist="38100" dir="2700000" algn="tl">
                    <a:srgbClr val="000000"/>
                  </a:outerShdw>
                </a:effectLst>
              </a:rPr>
              <a:t>Thanjavur</a:t>
            </a:r>
            <a:r>
              <a:rPr lang="en-US" sz="1400" dirty="0">
                <a:effectLst>
                  <a:outerShdw blurRad="38100" dist="38100" dir="2700000" algn="tl">
                    <a:srgbClr val="000000"/>
                  </a:outerShdw>
                </a:effectLst>
              </a:rPr>
              <a:t>.</a:t>
            </a:r>
          </a:p>
          <a:p>
            <a:pPr algn="ctr" eaLnBrk="1" hangingPunct="1">
              <a:lnSpc>
                <a:spcPct val="80000"/>
              </a:lnSpc>
              <a:spcBef>
                <a:spcPct val="20000"/>
              </a:spcBef>
              <a:defRPr/>
            </a:pPr>
            <a:endParaRPr lang="en-US" sz="2000" dirty="0">
              <a:effectLst>
                <a:outerShdw blurRad="38100" dist="38100" dir="2700000" algn="tl">
                  <a:srgbClr val="000000"/>
                </a:outerShdw>
              </a:effectLst>
            </a:endParaRPr>
          </a:p>
        </p:txBody>
      </p:sp>
    </p:spTree>
  </p:cSld>
  <p:clrMapOvr>
    <a:masterClrMapping/>
  </p:clrMapOvr>
  <p:transition spd="med" advTm="5000">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0"/>
            <a:ext cx="6870700" cy="381000"/>
          </a:xfrm>
        </p:spPr>
        <p:txBody>
          <a:bodyPr/>
          <a:lstStyle/>
          <a:p>
            <a:pPr algn="l" eaLnBrk="1" hangingPunct="1"/>
            <a:r>
              <a:rPr lang="en-US" sz="1800" b="1" smtClean="0">
                <a:latin typeface="Arial Black" pitchFamily="34" charset="0"/>
              </a:rPr>
              <a:t>Duty of A Paying Banker</a:t>
            </a:r>
          </a:p>
        </p:txBody>
      </p:sp>
      <p:sp>
        <p:nvSpPr>
          <p:cNvPr id="12291" name="Rectangle 3"/>
          <p:cNvSpPr>
            <a:spLocks noGrp="1" noChangeArrowheads="1"/>
          </p:cNvSpPr>
          <p:nvPr>
            <p:ph type="body" idx="1"/>
          </p:nvPr>
        </p:nvSpPr>
        <p:spPr>
          <a:xfrm>
            <a:off x="381000" y="1447800"/>
            <a:ext cx="7848600" cy="3657600"/>
          </a:xfrm>
        </p:spPr>
        <p:txBody>
          <a:bodyPr/>
          <a:lstStyle/>
          <a:p>
            <a:pPr eaLnBrk="1" hangingPunct="1"/>
            <a:r>
              <a:rPr lang="en-US" sz="1800" b="1" u="sng" smtClean="0"/>
              <a:t>Payment of a cheque crossed generally (Section-126):-</a:t>
            </a:r>
            <a:r>
              <a:rPr lang="en-US" sz="1600" smtClean="0"/>
              <a:t>It is the duty of the paying banker to pay a generally crossed cheque only to another banker. </a:t>
            </a:r>
          </a:p>
          <a:p>
            <a:pPr eaLnBrk="1" hangingPunct="1"/>
            <a:r>
              <a:rPr lang="en-US" sz="1800" b="1" u="sng" smtClean="0"/>
              <a:t>Payment of a cheque crossed specially (section-126):-</a:t>
            </a:r>
            <a:r>
              <a:rPr lang="en-US" sz="1800" b="1" smtClean="0"/>
              <a:t> </a:t>
            </a:r>
            <a:r>
              <a:rPr lang="en-US" sz="1600" smtClean="0"/>
              <a:t>When a cheque has been crossed specially, it is the duty of the paying banker to pay such a cheque only to the bank to whom it has been crossed.</a:t>
            </a:r>
            <a:endParaRPr lang="en-US" sz="1800" b="1" smtClean="0"/>
          </a:p>
          <a:p>
            <a:pPr eaLnBrk="1" hangingPunct="1"/>
            <a:endParaRPr lang="en-US" sz="1600" smtClean="0"/>
          </a:p>
          <a:p>
            <a:pPr eaLnBrk="1" hangingPunct="1"/>
            <a:r>
              <a:rPr lang="en-US" sz="1800" b="1" u="sng" smtClean="0"/>
              <a:t>Another duty of the paying banker is stated in Section 127.</a:t>
            </a:r>
            <a:r>
              <a:rPr lang="en-US" sz="1600" smtClean="0"/>
              <a:t>  Where a cheque is crossed specially to more than one banker, except when necessary for collection, the banker on whom it is drawn should refuse payment. </a:t>
            </a:r>
          </a:p>
        </p:txBody>
      </p:sp>
    </p:spTree>
  </p:cSld>
  <p:clrMapOvr>
    <a:masterClrMapping/>
  </p:clrMapOvr>
  <p:transition spd="med" advTm="25000">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533400"/>
            <a:ext cx="6870700" cy="381000"/>
          </a:xfrm>
        </p:spPr>
        <p:txBody>
          <a:bodyPr/>
          <a:lstStyle/>
          <a:p>
            <a:pPr algn="l" eaLnBrk="1" hangingPunct="1"/>
            <a:r>
              <a:rPr lang="en-US" sz="1800" b="1" smtClean="0">
                <a:latin typeface="Arial Black" pitchFamily="34" charset="0"/>
              </a:rPr>
              <a:t>PROTECTION TO THE PAYING BANKER</a:t>
            </a:r>
          </a:p>
        </p:txBody>
      </p:sp>
      <p:sp>
        <p:nvSpPr>
          <p:cNvPr id="13315" name="Rectangle 3"/>
          <p:cNvSpPr>
            <a:spLocks noGrp="1" noChangeArrowheads="1"/>
          </p:cNvSpPr>
          <p:nvPr>
            <p:ph type="body" idx="1"/>
          </p:nvPr>
        </p:nvSpPr>
        <p:spPr>
          <a:xfrm>
            <a:off x="304800" y="990600"/>
            <a:ext cx="8077200" cy="4953000"/>
          </a:xfrm>
        </p:spPr>
        <p:txBody>
          <a:bodyPr/>
          <a:lstStyle/>
          <a:p>
            <a:pPr eaLnBrk="1" hangingPunct="1">
              <a:lnSpc>
                <a:spcPct val="90000"/>
              </a:lnSpc>
            </a:pPr>
            <a:r>
              <a:rPr lang="en-US" sz="1800" b="1" u="sng" smtClean="0"/>
              <a:t>Protection u/s128</a:t>
            </a:r>
            <a:r>
              <a:rPr lang="en-US" sz="1600" b="1" smtClean="0"/>
              <a:t>.</a:t>
            </a:r>
            <a:r>
              <a:rPr lang="en-US" sz="1400" smtClean="0"/>
              <a:t> </a:t>
            </a:r>
            <a:r>
              <a:rPr lang="en-US" sz="1600" smtClean="0"/>
              <a:t>According to section 128 when the paying bank, i.e., that bank whom the crossed cheque is drawn makes the payment of the cheque in due course it is deemed to be a valid payment as if the payment had been received by the true owner of the cheque. </a:t>
            </a:r>
            <a:r>
              <a:rPr lang="en-US" sz="1600" b="1" smtClean="0"/>
              <a:t>But u/s129, if payment of crossed cheque is made out of due course:- </a:t>
            </a:r>
            <a:r>
              <a:rPr lang="en-US" sz="1600" smtClean="0"/>
              <a:t>paying banker is liable for the losses suffered by the true owner of the cheque.</a:t>
            </a:r>
          </a:p>
          <a:p>
            <a:pPr eaLnBrk="1" hangingPunct="1">
              <a:lnSpc>
                <a:spcPct val="90000"/>
              </a:lnSpc>
            </a:pPr>
            <a:r>
              <a:rPr lang="en-US" sz="1800" b="1" u="sng" smtClean="0"/>
              <a:t>Protection u/s89</a:t>
            </a:r>
            <a:r>
              <a:rPr lang="en-US" sz="1600" b="1" smtClean="0"/>
              <a:t>. </a:t>
            </a:r>
            <a:r>
              <a:rPr lang="en-US" sz="1600" smtClean="0"/>
              <a:t>When a cheque does not at the time of presentment appear to be crossed or where the crossing is obliterated, the banker, paying the cheque in good faith and without negligence, will be discharged from his liability on the cheque.</a:t>
            </a:r>
            <a:r>
              <a:rPr lang="en-US" sz="1400" smtClean="0"/>
              <a:t> </a:t>
            </a:r>
          </a:p>
          <a:p>
            <a:pPr eaLnBrk="1" hangingPunct="1">
              <a:lnSpc>
                <a:spcPct val="90000"/>
              </a:lnSpc>
              <a:buFontTx/>
              <a:buNone/>
            </a:pPr>
            <a:r>
              <a:rPr lang="en-US" sz="1400" b="1" smtClean="0"/>
              <a:t>    </a:t>
            </a:r>
            <a:r>
              <a:rPr lang="en-US" sz="1800" b="1" smtClean="0"/>
              <a:t>This section covers two issues:-</a:t>
            </a:r>
          </a:p>
          <a:p>
            <a:pPr eaLnBrk="1" hangingPunct="1">
              <a:lnSpc>
                <a:spcPct val="90000"/>
              </a:lnSpc>
            </a:pPr>
            <a:r>
              <a:rPr lang="en-US" sz="1600" b="1" u="sng" smtClean="0"/>
              <a:t>When in an order cheque, payee’s indorsement is forged</a:t>
            </a:r>
            <a:r>
              <a:rPr lang="en-US" sz="1600" u="sng" smtClean="0"/>
              <a:t>.</a:t>
            </a:r>
            <a:r>
              <a:rPr lang="en-US" sz="1600" smtClean="0"/>
              <a:t> When there was an order cheque, which was indorsed by forgery of payee’s signature and the bank makes the payment for such a cheque.</a:t>
            </a:r>
          </a:p>
          <a:p>
            <a:pPr eaLnBrk="1" hangingPunct="1">
              <a:lnSpc>
                <a:spcPct val="90000"/>
              </a:lnSpc>
            </a:pPr>
            <a:r>
              <a:rPr lang="en-US" sz="1600" b="1" u="sng" smtClean="0"/>
              <a:t>When the payment of a bearer cheque is made to a bearer</a:t>
            </a:r>
            <a:r>
              <a:rPr lang="en-US" sz="1600" smtClean="0"/>
              <a:t>. When the bearer cheque is paid to the bearer by the bank in due course, ignoring the fact that the cheque was indorsed at the back of it, or the indorsement restricted further negotiation of the cheque, the bank is said to be discharged.  </a:t>
            </a:r>
            <a:r>
              <a:rPr lang="en-US" sz="1800" b="1" smtClean="0"/>
              <a:t> </a:t>
            </a:r>
            <a:r>
              <a:rPr lang="en-US" sz="1400" smtClean="0"/>
              <a:t> </a:t>
            </a:r>
            <a:r>
              <a:rPr lang="en-US" sz="1400" b="1" smtClean="0"/>
              <a:t>   </a:t>
            </a:r>
            <a:r>
              <a:rPr lang="en-US" sz="1600" b="1" smtClean="0"/>
              <a:t> </a:t>
            </a:r>
          </a:p>
        </p:txBody>
      </p:sp>
    </p:spTree>
  </p:cSld>
  <p:clrMapOvr>
    <a:masterClrMapping/>
  </p:clrMapOvr>
  <p:transition spd="med" advTm="25000">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304800"/>
            <a:ext cx="6870700" cy="457200"/>
          </a:xfrm>
        </p:spPr>
        <p:txBody>
          <a:bodyPr/>
          <a:lstStyle/>
          <a:p>
            <a:pPr algn="l" eaLnBrk="1" hangingPunct="1"/>
            <a:r>
              <a:rPr lang="en-US" sz="1800" b="1" smtClean="0">
                <a:latin typeface="Arial Black" pitchFamily="34" charset="0"/>
              </a:rPr>
              <a:t>Protection to the collecting Banker</a:t>
            </a:r>
          </a:p>
        </p:txBody>
      </p:sp>
      <p:sp>
        <p:nvSpPr>
          <p:cNvPr id="14339" name="Rectangle 3"/>
          <p:cNvSpPr>
            <a:spLocks noGrp="1" noChangeArrowheads="1"/>
          </p:cNvSpPr>
          <p:nvPr>
            <p:ph type="body" idx="1"/>
          </p:nvPr>
        </p:nvSpPr>
        <p:spPr>
          <a:xfrm>
            <a:off x="457200" y="914400"/>
            <a:ext cx="7696200" cy="5105400"/>
          </a:xfrm>
        </p:spPr>
        <p:txBody>
          <a:bodyPr/>
          <a:lstStyle/>
          <a:p>
            <a:pPr eaLnBrk="1" hangingPunct="1"/>
            <a:r>
              <a:rPr lang="en-US" sz="1800" b="1" smtClean="0"/>
              <a:t>Under section 131</a:t>
            </a:r>
          </a:p>
          <a:p>
            <a:pPr eaLnBrk="1" hangingPunct="1">
              <a:buFontTx/>
              <a:buNone/>
            </a:pPr>
            <a:r>
              <a:rPr lang="en-US" sz="1600" b="1" smtClean="0"/>
              <a:t>      “</a:t>
            </a:r>
            <a:r>
              <a:rPr lang="en-US" sz="1600" i="1" smtClean="0"/>
              <a:t> A banker who has in good faith and without negligence received payment for a customer of a cheque crossed generally or specially to himself shall not, in case the title to the cheque proves defective, incur any liability to the true owner of the cheque by reason only of having received such payment.”</a:t>
            </a:r>
          </a:p>
          <a:p>
            <a:pPr eaLnBrk="1" hangingPunct="1">
              <a:buFontTx/>
              <a:buNone/>
            </a:pPr>
            <a:endParaRPr lang="en-US" sz="1600" i="1" smtClean="0"/>
          </a:p>
          <a:p>
            <a:pPr eaLnBrk="1" hangingPunct="1">
              <a:buFontTx/>
              <a:buNone/>
            </a:pPr>
            <a:endParaRPr lang="en-US" sz="1600" i="1" smtClean="0"/>
          </a:p>
          <a:p>
            <a:pPr eaLnBrk="1" hangingPunct="1">
              <a:buFontTx/>
              <a:buNone/>
            </a:pPr>
            <a:r>
              <a:rPr lang="en-US" sz="1800" b="1" smtClean="0"/>
              <a:t>The requirement of this protection u/s131 are as follow:</a:t>
            </a:r>
          </a:p>
          <a:p>
            <a:pPr eaLnBrk="1" hangingPunct="1"/>
            <a:r>
              <a:rPr lang="en-US" sz="1600" b="1" u="sng" smtClean="0"/>
              <a:t>Payment should have been received for customer</a:t>
            </a:r>
            <a:r>
              <a:rPr lang="en-US" sz="1600" b="1" smtClean="0"/>
              <a:t>.</a:t>
            </a:r>
            <a:r>
              <a:rPr lang="en-US" sz="1600" smtClean="0"/>
              <a:t> The bank should collect or receive payment of the crossed cheque as an agent on behalf of the customer.</a:t>
            </a:r>
          </a:p>
          <a:p>
            <a:pPr eaLnBrk="1" hangingPunct="1"/>
            <a:r>
              <a:rPr lang="en-US" sz="1600" b="1" u="sng" smtClean="0"/>
              <a:t>It should be a crossed cheque.</a:t>
            </a:r>
            <a:r>
              <a:rPr lang="en-US" sz="1600" smtClean="0"/>
              <a:t> The banker must receive the payment as a crossed cheque. It means that the cheque which is to be collected must have been given to the banker as crossed i.e., which was crossed either generally or specially to that banker before it reached the hands of the collecting bank.</a:t>
            </a:r>
            <a:endParaRPr lang="en-US" sz="1600" b="1" u="sng" smtClean="0"/>
          </a:p>
        </p:txBody>
      </p:sp>
    </p:spTree>
  </p:cSld>
  <p:clrMapOvr>
    <a:masterClrMapping/>
  </p:clrMapOvr>
  <p:transition spd="med" advTm="25000">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533400" y="685800"/>
            <a:ext cx="7696200" cy="2743200"/>
          </a:xfrm>
        </p:spPr>
        <p:txBody>
          <a:bodyPr/>
          <a:lstStyle/>
          <a:p>
            <a:pPr eaLnBrk="1" hangingPunct="1"/>
            <a:r>
              <a:rPr lang="en-US" sz="1600" b="1" u="sng" smtClean="0"/>
              <a:t>Good faith and without negligence</a:t>
            </a:r>
            <a:r>
              <a:rPr lang="en-US" sz="1600" smtClean="0"/>
              <a:t>. The collecting bank must have acted in good faith and without negligence in collecting the amount due on the cheque. If the bank fails to make any such inquiry, he is not acting in good faith.</a:t>
            </a:r>
          </a:p>
          <a:p>
            <a:pPr eaLnBrk="1" hangingPunct="1"/>
            <a:r>
              <a:rPr lang="en-US" sz="1600" b="1" u="sng" smtClean="0"/>
              <a:t>Truncated cheque.</a:t>
            </a:r>
            <a:r>
              <a:rPr lang="en-US" sz="1600" smtClean="0"/>
              <a:t> It shall be the duty of the banker who receive the payment based on an electronic image of a truncated cheque held with him, to verify the prima facie genuineness of the cheque to be truncated and nay fraud, forgery or tampering apparent on the face of instrument that can be verified with due diligence and ordinary care. </a:t>
            </a:r>
            <a:endParaRPr lang="en-US" sz="1600" b="1" u="sng" smtClean="0"/>
          </a:p>
        </p:txBody>
      </p:sp>
    </p:spTree>
  </p:cSld>
  <p:clrMapOvr>
    <a:masterClrMapping/>
  </p:clrMapOvr>
  <p:transition spd="med" advTm="25000">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895600"/>
            <a:ext cx="6870700" cy="1295400"/>
          </a:xfrm>
        </p:spPr>
        <p:txBody>
          <a:bodyPr/>
          <a:lstStyle/>
          <a:p>
            <a:pPr eaLnBrk="1" hangingPunct="1"/>
            <a:r>
              <a:rPr lang="en-US" sz="9600" i="1" smtClean="0">
                <a:latin typeface="Monotype Corsiva" pitchFamily="66" charset="0"/>
              </a:rPr>
              <a:t>Thank you</a:t>
            </a:r>
          </a:p>
        </p:txBody>
      </p:sp>
    </p:spTree>
  </p:cSld>
  <p:clrMapOvr>
    <a:masterClrMapping/>
  </p:clrMapOvr>
  <p:transition spd="med" advTm="25000">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381000"/>
            <a:ext cx="6870700" cy="298450"/>
          </a:xfrm>
          <a:solidFill>
            <a:schemeClr val="bg1"/>
          </a:solidFill>
          <a:ln>
            <a:solidFill>
              <a:schemeClr val="bg1"/>
            </a:solidFill>
          </a:ln>
        </p:spPr>
        <p:txBody>
          <a:bodyPr/>
          <a:lstStyle/>
          <a:p>
            <a:pPr algn="l" eaLnBrk="1" hangingPunct="1"/>
            <a:r>
              <a:rPr lang="en-US" sz="1800" b="1" smtClean="0">
                <a:latin typeface="Arial Black" pitchFamily="34" charset="0"/>
              </a:rPr>
              <a:t>Definition of Bank</a:t>
            </a:r>
          </a:p>
        </p:txBody>
      </p:sp>
      <p:sp>
        <p:nvSpPr>
          <p:cNvPr id="4099" name="Rectangle 3"/>
          <p:cNvSpPr>
            <a:spLocks noGrp="1" noChangeArrowheads="1"/>
          </p:cNvSpPr>
          <p:nvPr>
            <p:ph type="body" idx="1"/>
          </p:nvPr>
        </p:nvSpPr>
        <p:spPr>
          <a:xfrm>
            <a:off x="304800" y="762000"/>
            <a:ext cx="8229600" cy="5257800"/>
          </a:xfrm>
        </p:spPr>
        <p:txBody>
          <a:bodyPr/>
          <a:lstStyle/>
          <a:p>
            <a:pPr eaLnBrk="1" hangingPunct="1">
              <a:buFontTx/>
              <a:buNone/>
            </a:pPr>
            <a:r>
              <a:rPr lang="en-US" sz="1600" b="1" u="sng" smtClean="0"/>
              <a:t>Section 5(b) of the Banking Regulation Act,1949</a:t>
            </a:r>
            <a:r>
              <a:rPr lang="en-US" sz="1600" b="1" smtClean="0"/>
              <a:t> </a:t>
            </a:r>
            <a:r>
              <a:rPr lang="en-US" sz="1600" smtClean="0"/>
              <a:t>defines banking as accepting, for the purpose of lending and investment, of deposits of money from the public, repayable on demand or otherwise and withdrawable by cheque, draft, order or otherwise.</a:t>
            </a:r>
          </a:p>
          <a:p>
            <a:pPr eaLnBrk="1" hangingPunct="1">
              <a:buFontTx/>
              <a:buNone/>
            </a:pPr>
            <a:endParaRPr lang="en-US" sz="1600" smtClean="0"/>
          </a:p>
          <a:p>
            <a:pPr eaLnBrk="1" hangingPunct="1">
              <a:buFontTx/>
              <a:buNone/>
            </a:pPr>
            <a:endParaRPr lang="en-US" sz="1600" smtClean="0"/>
          </a:p>
          <a:p>
            <a:pPr eaLnBrk="1" hangingPunct="1">
              <a:buFontTx/>
              <a:buNone/>
            </a:pPr>
            <a:r>
              <a:rPr lang="en-US" sz="1800" b="1" smtClean="0">
                <a:latin typeface="Arial Black" pitchFamily="34" charset="0"/>
              </a:rPr>
              <a:t>Definition of Banker</a:t>
            </a:r>
          </a:p>
          <a:p>
            <a:pPr eaLnBrk="1" hangingPunct="1">
              <a:buFontTx/>
              <a:buNone/>
            </a:pPr>
            <a:r>
              <a:rPr lang="en-US" sz="1600" b="1" u="sng" smtClean="0"/>
              <a:t>Halsbury’s Laws of England</a:t>
            </a:r>
            <a:r>
              <a:rPr lang="en-US" sz="1600" b="1" smtClean="0"/>
              <a:t> </a:t>
            </a:r>
            <a:r>
              <a:rPr lang="en-US" sz="1600" smtClean="0"/>
              <a:t>defines, “</a:t>
            </a:r>
            <a:r>
              <a:rPr lang="en-US" sz="1600" i="1" smtClean="0"/>
              <a:t>A Banker is an individual, partnership or corporation, whose sole or predominating business is banking, that is the receipt of money on current or deposit account and the payment of cheques drawn by and the collection of cheques paid in by customer</a:t>
            </a:r>
            <a:r>
              <a:rPr lang="en-US" sz="1600" smtClean="0"/>
              <a:t>.”</a:t>
            </a:r>
          </a:p>
          <a:p>
            <a:pPr eaLnBrk="1" hangingPunct="1">
              <a:buFontTx/>
              <a:buNone/>
            </a:pPr>
            <a:endParaRPr lang="en-US" sz="1600" smtClean="0"/>
          </a:p>
          <a:p>
            <a:pPr eaLnBrk="1" hangingPunct="1">
              <a:buFontTx/>
              <a:buNone/>
            </a:pPr>
            <a:r>
              <a:rPr lang="en-US" sz="1800" b="1" smtClean="0">
                <a:latin typeface="Arial Black" pitchFamily="34" charset="0"/>
              </a:rPr>
              <a:t>Customer</a:t>
            </a:r>
          </a:p>
          <a:p>
            <a:pPr eaLnBrk="1" hangingPunct="1">
              <a:buFontTx/>
              <a:buNone/>
            </a:pPr>
            <a:r>
              <a:rPr lang="en-US" sz="1600" smtClean="0"/>
              <a:t>     The term ‘customer’ is also not defined in any of the statutes. A person becomes  a customer of a bank when the bank agrees to open an account of the customer. Thus a customer is a person who has some sort of account with a banker. </a:t>
            </a:r>
          </a:p>
        </p:txBody>
      </p:sp>
    </p:spTree>
  </p:cSld>
  <p:clrMapOvr>
    <a:masterClrMapping/>
  </p:clrMapOvr>
  <p:transition spd="med" advTm="25000">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14400"/>
            <a:ext cx="8229600" cy="457200"/>
          </a:xfrm>
        </p:spPr>
        <p:txBody>
          <a:bodyPr/>
          <a:lstStyle/>
          <a:p>
            <a:pPr algn="l" eaLnBrk="1" hangingPunct="1"/>
            <a:r>
              <a:rPr lang="en-US" sz="1800" b="1" smtClean="0">
                <a:latin typeface="Arial Black" pitchFamily="34" charset="0"/>
              </a:rPr>
              <a:t>BANKER-CUSTOMER RELATIONSHIP</a:t>
            </a:r>
          </a:p>
        </p:txBody>
      </p:sp>
      <p:sp>
        <p:nvSpPr>
          <p:cNvPr id="5123" name="Rectangle 3"/>
          <p:cNvSpPr>
            <a:spLocks noGrp="1" noChangeArrowheads="1"/>
          </p:cNvSpPr>
          <p:nvPr>
            <p:ph type="body" idx="1"/>
          </p:nvPr>
        </p:nvSpPr>
        <p:spPr>
          <a:xfrm>
            <a:off x="381000" y="1828800"/>
            <a:ext cx="8229600" cy="3200400"/>
          </a:xfrm>
        </p:spPr>
        <p:txBody>
          <a:bodyPr/>
          <a:lstStyle/>
          <a:p>
            <a:pPr eaLnBrk="1" hangingPunct="1">
              <a:lnSpc>
                <a:spcPct val="90000"/>
              </a:lnSpc>
              <a:buFontTx/>
              <a:buNone/>
            </a:pPr>
            <a:r>
              <a:rPr lang="en-US" sz="1800" b="1" u="sng" smtClean="0"/>
              <a:t>According to John Paget’s Law of Banking</a:t>
            </a:r>
          </a:p>
          <a:p>
            <a:pPr eaLnBrk="1" hangingPunct="1">
              <a:lnSpc>
                <a:spcPct val="90000"/>
              </a:lnSpc>
              <a:buFontTx/>
              <a:buNone/>
            </a:pPr>
            <a:r>
              <a:rPr lang="en-US" sz="1600" smtClean="0"/>
              <a:t>     “</a:t>
            </a:r>
            <a:r>
              <a:rPr lang="en-US" sz="1600" i="1" smtClean="0"/>
              <a:t>The essence of the relationship of banker and customer is the affording of the facility to the customer to draw funds from the bank by issuing cheques. This is the primary characteristic of a banking business. Without it the business is not banking as known and understood in the English Law”.</a:t>
            </a:r>
          </a:p>
          <a:p>
            <a:pPr eaLnBrk="1" hangingPunct="1">
              <a:lnSpc>
                <a:spcPct val="90000"/>
              </a:lnSpc>
              <a:buFontTx/>
              <a:buNone/>
            </a:pPr>
            <a:r>
              <a:rPr lang="en-US" sz="1600" smtClean="0"/>
              <a:t>     The relationship between a banker and his customer is basically the contractual relationship of debtor and creditor. The term of contract do not exist in any written form but it based on mutual consent. Yet it is regulated by the provisions of the Negotiable Instruments Act, 1881 and the Indian Contract Act,1872 . Though at the time of opening account, certain rules are followed, yet the procedure does not mentioned comprehensively the rights and duties of the banker or the customer.   </a:t>
            </a:r>
          </a:p>
          <a:p>
            <a:pPr eaLnBrk="1" hangingPunct="1">
              <a:lnSpc>
                <a:spcPct val="90000"/>
              </a:lnSpc>
              <a:buFontTx/>
              <a:buNone/>
            </a:pPr>
            <a:r>
              <a:rPr lang="en-US" sz="1800" b="1" smtClean="0"/>
              <a:t>  </a:t>
            </a:r>
          </a:p>
        </p:txBody>
      </p:sp>
    </p:spTree>
  </p:cSld>
  <p:clrMapOvr>
    <a:masterClrMapping/>
  </p:clrMapOvr>
  <p:transition spd="med" advTm="25000">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47713" y="474663"/>
            <a:ext cx="6743700" cy="458787"/>
          </a:xfrm>
        </p:spPr>
        <p:txBody>
          <a:bodyPr/>
          <a:lstStyle/>
          <a:p>
            <a:pPr algn="l" eaLnBrk="1" hangingPunct="1"/>
            <a:r>
              <a:rPr lang="en-US" sz="1800" b="1" smtClean="0"/>
              <a:t>Features of Banker-Customer Relationship</a:t>
            </a:r>
          </a:p>
        </p:txBody>
      </p:sp>
      <p:sp>
        <p:nvSpPr>
          <p:cNvPr id="6147" name="Rectangle 3"/>
          <p:cNvSpPr>
            <a:spLocks noGrp="1" noChangeArrowheads="1"/>
          </p:cNvSpPr>
          <p:nvPr>
            <p:ph type="body" idx="1"/>
          </p:nvPr>
        </p:nvSpPr>
        <p:spPr>
          <a:xfrm>
            <a:off x="152400" y="1143000"/>
            <a:ext cx="8229600" cy="4525963"/>
          </a:xfrm>
        </p:spPr>
        <p:txBody>
          <a:bodyPr/>
          <a:lstStyle/>
          <a:p>
            <a:pPr eaLnBrk="1" hangingPunct="1"/>
            <a:r>
              <a:rPr lang="en-US" sz="1600" b="1" u="sng" smtClean="0"/>
              <a:t>Bank as the debtor</a:t>
            </a:r>
            <a:r>
              <a:rPr lang="en-US" sz="1600" b="1" smtClean="0"/>
              <a:t>,</a:t>
            </a:r>
            <a:r>
              <a:rPr lang="en-US" sz="1600" smtClean="0"/>
              <a:t> the customer being the creditor;</a:t>
            </a:r>
          </a:p>
          <a:p>
            <a:pPr eaLnBrk="1" hangingPunct="1"/>
            <a:r>
              <a:rPr lang="en-US" sz="1600" b="1" u="sng" smtClean="0"/>
              <a:t>Bank as the trustee</a:t>
            </a:r>
            <a:r>
              <a:rPr lang="en-US" sz="1600" b="1" smtClean="0"/>
              <a:t>,</a:t>
            </a:r>
            <a:r>
              <a:rPr lang="en-US" sz="1600" smtClean="0"/>
              <a:t> the customer being the beneficiary of the trust;</a:t>
            </a:r>
          </a:p>
          <a:p>
            <a:pPr eaLnBrk="1" hangingPunct="1"/>
            <a:r>
              <a:rPr lang="en-US" sz="1600" b="1" u="sng" smtClean="0"/>
              <a:t>Bank as the agent</a:t>
            </a:r>
            <a:r>
              <a:rPr lang="en-US" sz="1600" b="1" smtClean="0"/>
              <a:t>,</a:t>
            </a:r>
            <a:r>
              <a:rPr lang="en-US" sz="1600" smtClean="0"/>
              <a:t> to do certain acts for and on behalf of the customer who stands in the position of a principal in the relationship;</a:t>
            </a:r>
          </a:p>
          <a:p>
            <a:pPr eaLnBrk="1" hangingPunct="1"/>
            <a:r>
              <a:rPr lang="en-US" sz="1600" b="1" u="sng" smtClean="0"/>
              <a:t>Bank as the bailee</a:t>
            </a:r>
            <a:r>
              <a:rPr lang="en-US" sz="1600" b="1" smtClean="0"/>
              <a:t>, </a:t>
            </a:r>
            <a:r>
              <a:rPr lang="en-US" sz="1600" smtClean="0"/>
              <a:t>in respect of papers, documents, title deeds, etc., filed by the customer, pledge or hypothecation of stock in trade for obtaining short and long term loans. The customer stands as a bailor of such articles;</a:t>
            </a:r>
          </a:p>
          <a:p>
            <a:pPr eaLnBrk="1" hangingPunct="1"/>
            <a:r>
              <a:rPr lang="en-US" sz="1600" b="1" u="sng" smtClean="0"/>
              <a:t>Bank as the mortgagee</a:t>
            </a:r>
            <a:r>
              <a:rPr lang="en-US" sz="1600" b="1" smtClean="0"/>
              <a:t>, </a:t>
            </a:r>
            <a:r>
              <a:rPr lang="en-US" sz="1600" smtClean="0"/>
              <a:t>of properties mortgaged to the bank by way of security for loans, bank guarantees, etc.,</a:t>
            </a:r>
          </a:p>
          <a:p>
            <a:pPr eaLnBrk="1" hangingPunct="1"/>
            <a:r>
              <a:rPr lang="en-US" sz="1600" b="1" u="sng" smtClean="0"/>
              <a:t>Bank as the</a:t>
            </a:r>
            <a:r>
              <a:rPr lang="en-US" sz="1600" b="1" smtClean="0"/>
              <a:t> </a:t>
            </a:r>
            <a:r>
              <a:rPr lang="en-US" sz="1600" b="1" u="sng" smtClean="0"/>
              <a:t>lessee</a:t>
            </a:r>
            <a:r>
              <a:rPr lang="en-US" sz="1600" b="1" smtClean="0"/>
              <a:t>, </a:t>
            </a:r>
            <a:r>
              <a:rPr lang="en-US" sz="1600" smtClean="0"/>
              <a:t>the bank lets out lockers to customers and in that relationship it become a lesser and in respect of the articles stored by a customer in his locker, the bank to a certain extent becomes a bailee, though not in the typical sense of the word because those articles are not put in the exclusive control of the bank;</a:t>
            </a:r>
          </a:p>
          <a:p>
            <a:pPr eaLnBrk="1" hangingPunct="1"/>
            <a:r>
              <a:rPr lang="en-US" sz="1600" b="1" u="sng" smtClean="0"/>
              <a:t>Residuary functions</a:t>
            </a:r>
            <a:r>
              <a:rPr lang="en-US" sz="1600" smtClean="0"/>
              <a:t> of many a kind are performed by banker in accordance with their banking practices. </a:t>
            </a:r>
            <a:endParaRPr lang="en-US" sz="1600" b="1" smtClean="0"/>
          </a:p>
        </p:txBody>
      </p:sp>
    </p:spTree>
  </p:cSld>
  <p:clrMapOvr>
    <a:masterClrMapping/>
  </p:clrMapOvr>
  <p:transition spd="med" advTm="25000">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1066800"/>
            <a:ext cx="8229600" cy="334963"/>
          </a:xfrm>
        </p:spPr>
        <p:txBody>
          <a:bodyPr/>
          <a:lstStyle/>
          <a:p>
            <a:pPr algn="l" eaLnBrk="1" hangingPunct="1"/>
            <a:r>
              <a:rPr lang="en-US" sz="2000" b="1" smtClean="0">
                <a:latin typeface="Arial Black" pitchFamily="34" charset="0"/>
              </a:rPr>
              <a:t>DUTIES OF THE BANKER</a:t>
            </a:r>
          </a:p>
        </p:txBody>
      </p:sp>
      <p:sp>
        <p:nvSpPr>
          <p:cNvPr id="7171" name="Rectangle 3"/>
          <p:cNvSpPr>
            <a:spLocks noGrp="1" noChangeArrowheads="1"/>
          </p:cNvSpPr>
          <p:nvPr>
            <p:ph type="body" idx="1"/>
          </p:nvPr>
        </p:nvSpPr>
        <p:spPr>
          <a:xfrm>
            <a:off x="152400" y="1600200"/>
            <a:ext cx="8229600" cy="4525963"/>
          </a:xfrm>
        </p:spPr>
        <p:txBody>
          <a:bodyPr/>
          <a:lstStyle/>
          <a:p>
            <a:pPr eaLnBrk="1" hangingPunct="1"/>
            <a:r>
              <a:rPr lang="en-US" sz="1400" b="1" u="sng" smtClean="0"/>
              <a:t>Duty to honour customers’ cheques</a:t>
            </a:r>
            <a:r>
              <a:rPr lang="en-US" sz="1400" b="1" smtClean="0"/>
              <a:t>.</a:t>
            </a:r>
            <a:r>
              <a:rPr lang="en-US" sz="1400" smtClean="0"/>
              <a:t> It is the contractual obligation of the banker to honour his customer’s cheque as long as he has sufficient balance to his credit applicable to the payment of the cheque. An unjustified dishonour is not merely a breach of contract, but also a tort as it damages the customer’s reputation. Thus, the banker’s obligation to honour the customer’s cheque depends entirely on the contract between the banker and customer.</a:t>
            </a:r>
          </a:p>
          <a:p>
            <a:pPr eaLnBrk="1" hangingPunct="1"/>
            <a:r>
              <a:rPr lang="en-US" sz="1400" b="1" u="sng" smtClean="0"/>
              <a:t>Duty to verify cheque in electronic image</a:t>
            </a:r>
            <a:r>
              <a:rPr lang="en-US" sz="1400" b="1" smtClean="0"/>
              <a:t>. </a:t>
            </a:r>
            <a:r>
              <a:rPr lang="en-US" sz="1400" smtClean="0"/>
              <a:t>The who receives payment on the basis of the electronic image of a truncated cheque which is held by him, is under a duty to verify the prima facie genuineness of the cheque to be truncated.</a:t>
            </a:r>
          </a:p>
          <a:p>
            <a:pPr eaLnBrk="1" hangingPunct="1"/>
            <a:r>
              <a:rPr lang="en-US" sz="1400" b="1" u="sng" smtClean="0"/>
              <a:t>Duty to supply account statements</a:t>
            </a:r>
            <a:r>
              <a:rPr lang="en-US" sz="1400" b="1" smtClean="0"/>
              <a:t>. </a:t>
            </a:r>
            <a:r>
              <a:rPr lang="en-US" sz="1400" smtClean="0"/>
              <a:t>Many bank in the wake of modernization, have dispensed with the system of passbooks. It was the customer’s duty have his passbook updated. But now the banks have adopted the practices of sending to their customers periodical statements of their accounts. Hence, it is the banker’s duty to assure the correctness of statement and its timely dispatch to the customer. </a:t>
            </a:r>
          </a:p>
          <a:p>
            <a:pPr eaLnBrk="1" hangingPunct="1"/>
            <a:r>
              <a:rPr lang="en-US" sz="1400" b="1" u="sng" smtClean="0"/>
              <a:t>Duty of confidentiality</a:t>
            </a:r>
            <a:r>
              <a:rPr lang="en-US" sz="1400" b="1" smtClean="0"/>
              <a:t>.</a:t>
            </a:r>
            <a:r>
              <a:rPr lang="en-US" sz="1400" smtClean="0"/>
              <a:t> The contract between banker and customer is of confidential nature. A bank is under a duty of secrecy so far as the customer’s dealing with him are concerned and would liable in damages if any loss is caused to the customer by leakage of secret information.</a:t>
            </a:r>
          </a:p>
          <a:p>
            <a:pPr eaLnBrk="1" hangingPunct="1">
              <a:buFontTx/>
              <a:buNone/>
            </a:pPr>
            <a:r>
              <a:rPr lang="en-US" sz="1400" smtClean="0"/>
              <a:t> </a:t>
            </a:r>
            <a:endParaRPr lang="en-US" sz="1400" b="1" smtClean="0"/>
          </a:p>
        </p:txBody>
      </p:sp>
    </p:spTree>
  </p:cSld>
  <p:clrMapOvr>
    <a:masterClrMapping/>
  </p:clrMapOvr>
  <p:transition spd="med" advTm="25000">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1066800"/>
            <a:ext cx="8229600" cy="334963"/>
          </a:xfrm>
        </p:spPr>
        <p:txBody>
          <a:bodyPr/>
          <a:lstStyle/>
          <a:p>
            <a:pPr algn="l" eaLnBrk="1" hangingPunct="1"/>
            <a:r>
              <a:rPr lang="en-US" sz="1800" b="1" smtClean="0">
                <a:latin typeface="Arial Black" pitchFamily="34" charset="0"/>
              </a:rPr>
              <a:t>RIGHTS OF THE BANKER</a:t>
            </a:r>
          </a:p>
        </p:txBody>
      </p:sp>
      <p:sp>
        <p:nvSpPr>
          <p:cNvPr id="8195" name="Rectangle 3"/>
          <p:cNvSpPr>
            <a:spLocks noGrp="1" noChangeArrowheads="1"/>
          </p:cNvSpPr>
          <p:nvPr>
            <p:ph type="body" idx="1"/>
          </p:nvPr>
        </p:nvSpPr>
        <p:spPr>
          <a:xfrm>
            <a:off x="228600" y="1600200"/>
            <a:ext cx="8229600" cy="3505200"/>
          </a:xfrm>
        </p:spPr>
        <p:txBody>
          <a:bodyPr/>
          <a:lstStyle/>
          <a:p>
            <a:pPr marL="609600" indent="-609600" eaLnBrk="1" hangingPunct="1"/>
            <a:r>
              <a:rPr lang="en-US" sz="1600" b="1" u="sng" smtClean="0"/>
              <a:t>General lien[s.171].</a:t>
            </a:r>
            <a:r>
              <a:rPr lang="en-US" sz="1600" b="1" smtClean="0"/>
              <a:t> </a:t>
            </a:r>
            <a:r>
              <a:rPr lang="en-US" sz="1600" smtClean="0"/>
              <a:t>A banker has a general lien on all bills received from a customer in the ordinary course of banking business in respect of any balance that may be due from such customer.</a:t>
            </a:r>
          </a:p>
          <a:p>
            <a:pPr marL="609600" indent="-609600" eaLnBrk="1" hangingPunct="1"/>
            <a:r>
              <a:rPr lang="en-US" sz="1600" b="1" u="sng" smtClean="0"/>
              <a:t>Incidental charges and interest</a:t>
            </a:r>
            <a:r>
              <a:rPr lang="en-US" sz="1600" b="1" smtClean="0"/>
              <a:t>.</a:t>
            </a:r>
            <a:r>
              <a:rPr lang="en-US" sz="1600" smtClean="0"/>
              <a:t> The banker has the right to claim from the customer incidental charges and interest on money lent to the customer as per the rules and regulations communicated to him at the time when account is opened.</a:t>
            </a:r>
          </a:p>
          <a:p>
            <a:pPr marL="609600" indent="-609600" eaLnBrk="1" hangingPunct="1"/>
            <a:r>
              <a:rPr lang="en-US" sz="1600" b="1" u="sng" smtClean="0"/>
              <a:t>Right to set off</a:t>
            </a:r>
            <a:r>
              <a:rPr lang="en-US" sz="1600" b="1" smtClean="0"/>
              <a:t>. </a:t>
            </a:r>
            <a:r>
              <a:rPr lang="en-US" sz="1600" smtClean="0"/>
              <a:t>Where the banker has two account of the customer, one showing a credit balance and the other is debit balance, the banker has the right to combine the two accounts and set off the balance of one against the other.</a:t>
            </a:r>
          </a:p>
          <a:p>
            <a:pPr marL="609600" indent="-609600" eaLnBrk="1" hangingPunct="1"/>
            <a:r>
              <a:rPr lang="en-US" sz="1600" b="1" u="sng" smtClean="0"/>
              <a:t>Right of appropriation</a:t>
            </a:r>
            <a:r>
              <a:rPr lang="en-US" sz="1600" b="1" smtClean="0"/>
              <a:t>. </a:t>
            </a:r>
            <a:r>
              <a:rPr lang="en-US" sz="1600" smtClean="0"/>
              <a:t>A banker has the right to appropriate payments of the customers.</a:t>
            </a:r>
            <a:endParaRPr lang="en-US" sz="1600" b="1" smtClean="0"/>
          </a:p>
        </p:txBody>
      </p:sp>
    </p:spTree>
  </p:cSld>
  <p:clrMapOvr>
    <a:masterClrMapping/>
  </p:clrMapOvr>
  <p:transition spd="med" advTm="25000">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685800"/>
            <a:ext cx="6870700" cy="314325"/>
          </a:xfrm>
        </p:spPr>
        <p:txBody>
          <a:bodyPr/>
          <a:lstStyle/>
          <a:p>
            <a:pPr algn="l" eaLnBrk="1" hangingPunct="1"/>
            <a:r>
              <a:rPr lang="en-US" sz="1800" b="1" u="sng" smtClean="0"/>
              <a:t>When may a banker dishonour a customer’s cheque ?</a:t>
            </a:r>
          </a:p>
        </p:txBody>
      </p:sp>
      <p:sp>
        <p:nvSpPr>
          <p:cNvPr id="9219" name="Rectangle 3"/>
          <p:cNvSpPr>
            <a:spLocks noGrp="1" noChangeArrowheads="1"/>
          </p:cNvSpPr>
          <p:nvPr>
            <p:ph type="body" idx="1"/>
          </p:nvPr>
        </p:nvSpPr>
        <p:spPr>
          <a:xfrm>
            <a:off x="228600" y="1219200"/>
            <a:ext cx="8229600" cy="4525963"/>
          </a:xfrm>
        </p:spPr>
        <p:txBody>
          <a:bodyPr/>
          <a:lstStyle/>
          <a:p>
            <a:pPr marL="609600" indent="-609600" eaLnBrk="1" hangingPunct="1">
              <a:buFontTx/>
              <a:buNone/>
            </a:pPr>
            <a:r>
              <a:rPr lang="en-US" sz="1600" smtClean="0"/>
              <a:t>A banker may dishonour a customer’s cheque in following cases:</a:t>
            </a:r>
          </a:p>
          <a:p>
            <a:pPr marL="609600" indent="-609600" eaLnBrk="1" hangingPunct="1"/>
            <a:r>
              <a:rPr lang="en-US" sz="1600" smtClean="0"/>
              <a:t> Where the banker does not have sufficient funds to the credit of the customer.</a:t>
            </a:r>
          </a:p>
          <a:p>
            <a:pPr marL="609600" indent="-609600" eaLnBrk="1" hangingPunct="1"/>
            <a:r>
              <a:rPr lang="en-US" sz="1600" smtClean="0"/>
              <a:t>Where the funds to the credit of the customer are not applicable to the payment of the cheque, e.g., when the money is held in trust.</a:t>
            </a:r>
          </a:p>
          <a:p>
            <a:pPr marL="609600" indent="-609600" eaLnBrk="1" hangingPunct="1"/>
            <a:r>
              <a:rPr lang="en-US" sz="1600" smtClean="0"/>
              <a:t>Where the cheque is ambiguous or of doubtful legality.</a:t>
            </a:r>
          </a:p>
          <a:p>
            <a:pPr marL="609600" indent="-609600" eaLnBrk="1" hangingPunct="1"/>
            <a:r>
              <a:rPr lang="en-US" sz="1600" smtClean="0"/>
              <a:t>Where the cheque is mutilated.</a:t>
            </a:r>
          </a:p>
          <a:p>
            <a:pPr marL="609600" indent="-609600" eaLnBrk="1" hangingPunct="1"/>
            <a:r>
              <a:rPr lang="en-US" sz="1600" smtClean="0"/>
              <a:t>Where the cheque materially altered.</a:t>
            </a:r>
          </a:p>
          <a:p>
            <a:pPr marL="609600" indent="-609600" eaLnBrk="1" hangingPunct="1"/>
            <a:r>
              <a:rPr lang="en-US" sz="1600" smtClean="0"/>
              <a:t>Where the cheque is not duly presented.</a:t>
            </a:r>
          </a:p>
          <a:p>
            <a:pPr marL="609600" indent="-609600" eaLnBrk="1" hangingPunct="1"/>
            <a:r>
              <a:rPr lang="en-US" sz="1600" smtClean="0"/>
              <a:t>Where the customer’s signature does not agree with his specimen signatures.</a:t>
            </a:r>
          </a:p>
          <a:p>
            <a:pPr marL="609600" indent="-609600" eaLnBrk="1" hangingPunct="1"/>
            <a:r>
              <a:rPr lang="en-US" sz="1600" smtClean="0"/>
              <a:t>Where the cheque has become stale.</a:t>
            </a:r>
          </a:p>
          <a:p>
            <a:pPr marL="609600" indent="-609600" eaLnBrk="1" hangingPunct="1"/>
            <a:r>
              <a:rPr lang="en-US" sz="1600" smtClean="0"/>
              <a:t>Where the cheque is post dated.</a:t>
            </a:r>
          </a:p>
          <a:p>
            <a:pPr marL="609600" indent="-609600" eaLnBrk="1" hangingPunct="1"/>
            <a:r>
              <a:rPr lang="en-US" sz="1600" smtClean="0"/>
              <a:t>Where an account is in joint names of a few persons, but they have not all signed the cheque.</a:t>
            </a:r>
          </a:p>
        </p:txBody>
      </p:sp>
    </p:spTree>
  </p:cSld>
  <p:clrMapOvr>
    <a:masterClrMapping/>
  </p:clrMapOvr>
  <p:transition spd="med" advTm="25000">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941388"/>
            <a:ext cx="6870700" cy="595312"/>
          </a:xfrm>
        </p:spPr>
        <p:txBody>
          <a:bodyPr/>
          <a:lstStyle/>
          <a:p>
            <a:pPr algn="l" eaLnBrk="1" hangingPunct="1"/>
            <a:r>
              <a:rPr lang="en-US" sz="1800" b="1" u="sng" smtClean="0"/>
              <a:t>When must a banker dishonour a customer’s cheque</a:t>
            </a:r>
          </a:p>
        </p:txBody>
      </p:sp>
      <p:sp>
        <p:nvSpPr>
          <p:cNvPr id="10243" name="Rectangle 3"/>
          <p:cNvSpPr>
            <a:spLocks noGrp="1" noChangeArrowheads="1"/>
          </p:cNvSpPr>
          <p:nvPr>
            <p:ph type="body" idx="1"/>
          </p:nvPr>
        </p:nvSpPr>
        <p:spPr>
          <a:xfrm>
            <a:off x="685800" y="1828800"/>
            <a:ext cx="7696200" cy="2586038"/>
          </a:xfrm>
        </p:spPr>
        <p:txBody>
          <a:bodyPr/>
          <a:lstStyle/>
          <a:p>
            <a:pPr eaLnBrk="1" hangingPunct="1">
              <a:buFontTx/>
              <a:buNone/>
            </a:pPr>
            <a:r>
              <a:rPr lang="en-US" sz="1400" smtClean="0"/>
              <a:t>A banker must dishonour a customer’s cheque in the following cases ?</a:t>
            </a:r>
          </a:p>
          <a:p>
            <a:pPr eaLnBrk="1" hangingPunct="1"/>
            <a:r>
              <a:rPr lang="en-US" sz="1400" smtClean="0"/>
              <a:t>When the customer countermands payment.</a:t>
            </a:r>
          </a:p>
          <a:p>
            <a:pPr eaLnBrk="1" hangingPunct="1"/>
            <a:r>
              <a:rPr lang="en-US" sz="1400" smtClean="0"/>
              <a:t>When the banker receives notice of the customer’s insanity.</a:t>
            </a:r>
          </a:p>
          <a:p>
            <a:pPr eaLnBrk="1" hangingPunct="1"/>
            <a:r>
              <a:rPr lang="en-US" sz="1400" smtClean="0"/>
              <a:t>When the banker receives the notice of the customer’s death. But if he pays a cheque before he receive notice, the payment is valid.</a:t>
            </a:r>
          </a:p>
          <a:p>
            <a:pPr eaLnBrk="1" hangingPunct="1"/>
            <a:r>
              <a:rPr lang="en-US" sz="1400" smtClean="0"/>
              <a:t>When the customer gives notice to the banker to close the account.</a:t>
            </a:r>
          </a:p>
          <a:p>
            <a:pPr eaLnBrk="1" hangingPunct="1"/>
            <a:r>
              <a:rPr lang="en-US" sz="1400" smtClean="0"/>
              <a:t>When the customer gives the notice of assignment of the credit balance of his account.</a:t>
            </a:r>
          </a:p>
          <a:p>
            <a:pPr eaLnBrk="1" hangingPunct="1"/>
            <a:r>
              <a:rPr lang="en-US" sz="1400" smtClean="0"/>
              <a:t>When the holder gives a notice of loss of a cheque to the banker. The banker may, however, insist that the holder should obtain a countermand from the drawer.</a:t>
            </a:r>
          </a:p>
        </p:txBody>
      </p:sp>
    </p:spTree>
  </p:cSld>
  <p:clrMapOvr>
    <a:masterClrMapping/>
  </p:clrMapOvr>
  <p:transition spd="med" advTm="25000">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609600"/>
            <a:ext cx="6870700" cy="457200"/>
          </a:xfrm>
        </p:spPr>
        <p:txBody>
          <a:bodyPr/>
          <a:lstStyle/>
          <a:p>
            <a:pPr algn="l" eaLnBrk="1" hangingPunct="1"/>
            <a:r>
              <a:rPr lang="en-US" sz="1800" b="1" smtClean="0">
                <a:latin typeface="Arial Black" pitchFamily="34" charset="0"/>
              </a:rPr>
              <a:t>Paying Banker and Collecting Banker</a:t>
            </a:r>
          </a:p>
        </p:txBody>
      </p:sp>
      <p:sp>
        <p:nvSpPr>
          <p:cNvPr id="11267" name="Rectangle 3"/>
          <p:cNvSpPr>
            <a:spLocks noGrp="1" noChangeArrowheads="1"/>
          </p:cNvSpPr>
          <p:nvPr>
            <p:ph type="body" idx="1"/>
          </p:nvPr>
        </p:nvSpPr>
        <p:spPr>
          <a:xfrm>
            <a:off x="457200" y="1447800"/>
            <a:ext cx="7696200" cy="3048000"/>
          </a:xfrm>
        </p:spPr>
        <p:txBody>
          <a:bodyPr/>
          <a:lstStyle/>
          <a:p>
            <a:pPr eaLnBrk="1" hangingPunct="1">
              <a:lnSpc>
                <a:spcPct val="80000"/>
              </a:lnSpc>
              <a:buFontTx/>
              <a:buNone/>
            </a:pPr>
            <a:r>
              <a:rPr lang="en-US" sz="2000" smtClean="0"/>
              <a:t>      </a:t>
            </a:r>
            <a:r>
              <a:rPr lang="en-US" sz="1800" smtClean="0"/>
              <a:t>When a cheque is a crossed cheque, then the payment of such crossed cheque is not paid to the customer at the counter of the bank. Instead, when a customer presents a crossed cheque to a bank, then it is the duty of the bank to credit the amount of the cheque into the account of the customer.</a:t>
            </a:r>
          </a:p>
          <a:p>
            <a:pPr eaLnBrk="1" hangingPunct="1">
              <a:lnSpc>
                <a:spcPct val="80000"/>
              </a:lnSpc>
              <a:buFontTx/>
              <a:buNone/>
            </a:pPr>
            <a:endParaRPr lang="en-US" sz="1800" smtClean="0"/>
          </a:p>
          <a:p>
            <a:pPr eaLnBrk="1" hangingPunct="1">
              <a:lnSpc>
                <a:spcPct val="80000"/>
              </a:lnSpc>
              <a:buFontTx/>
              <a:buNone/>
            </a:pPr>
            <a:r>
              <a:rPr lang="en-US" sz="1800" b="1" u="sng" smtClean="0"/>
              <a:t>Paying Banker.</a:t>
            </a:r>
            <a:r>
              <a:rPr lang="en-US" sz="2000" smtClean="0"/>
              <a:t> </a:t>
            </a:r>
            <a:r>
              <a:rPr lang="en-US" sz="1600" smtClean="0"/>
              <a:t>The bank who makes the payment of a crossed cheque is called the paying banker</a:t>
            </a:r>
            <a:r>
              <a:rPr lang="en-US" sz="2000" smtClean="0"/>
              <a:t>.</a:t>
            </a:r>
          </a:p>
          <a:p>
            <a:pPr eaLnBrk="1" hangingPunct="1">
              <a:lnSpc>
                <a:spcPct val="80000"/>
              </a:lnSpc>
              <a:buFontTx/>
              <a:buNone/>
            </a:pPr>
            <a:endParaRPr lang="en-US" sz="2400" b="1" smtClean="0"/>
          </a:p>
          <a:p>
            <a:pPr eaLnBrk="1" hangingPunct="1">
              <a:lnSpc>
                <a:spcPct val="80000"/>
              </a:lnSpc>
              <a:buFontTx/>
              <a:buNone/>
            </a:pPr>
            <a:r>
              <a:rPr lang="en-US" sz="1800" b="1" u="sng" smtClean="0"/>
              <a:t>Collecting Banker.</a:t>
            </a:r>
            <a:r>
              <a:rPr lang="en-US" sz="2000" smtClean="0"/>
              <a:t> </a:t>
            </a:r>
            <a:r>
              <a:rPr lang="en-US" sz="1600" smtClean="0"/>
              <a:t>The bank which receives the payment of a crossed cheque on behalf of his customer is called as collecting banker</a:t>
            </a:r>
            <a:r>
              <a:rPr lang="en-US" sz="2000" smtClean="0"/>
              <a:t>.</a:t>
            </a:r>
            <a:r>
              <a:rPr lang="en-US" sz="2000" b="1" smtClean="0"/>
              <a:t> </a:t>
            </a:r>
          </a:p>
        </p:txBody>
      </p:sp>
    </p:spTree>
  </p:cSld>
  <p:clrMapOvr>
    <a:masterClrMapping/>
  </p:clrMapOvr>
  <p:transition spd="med" advTm="25000">
    <p:blinds/>
  </p:transition>
  <p:timing>
    <p:tnLst>
      <p:par>
        <p:cTn id="1" dur="indefinite" restart="never" nodeType="tmRoot"/>
      </p:par>
    </p:tnLst>
  </p:timing>
</p:sld>
</file>

<file path=ppt/theme/theme1.xml><?xml version="1.0" encoding="utf-8"?>
<a:theme xmlns:a="http://schemas.openxmlformats.org/drawingml/2006/main" name="Crayons">
  <a:themeElements>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463</TotalTime>
  <Words>1952</Words>
  <Application>Microsoft PowerPoint</Application>
  <PresentationFormat>On-screen Show (4:3)</PresentationFormat>
  <Paragraphs>86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Comic Sans MS</vt:lpstr>
      <vt:lpstr>Arial</vt:lpstr>
      <vt:lpstr>Arial Black</vt:lpstr>
      <vt:lpstr>Monotype Corsiva</vt:lpstr>
      <vt:lpstr>Crayons</vt:lpstr>
      <vt:lpstr>RELATIONSHIP BETWEEN BANKER AND CUSTOMER </vt:lpstr>
      <vt:lpstr>Definition of Bank</vt:lpstr>
      <vt:lpstr>BANKER-CUSTOMER RELATIONSHIP</vt:lpstr>
      <vt:lpstr>Features of Banker-Customer Relationship</vt:lpstr>
      <vt:lpstr>DUTIES OF THE BANKER</vt:lpstr>
      <vt:lpstr>RIGHTS OF THE BANKER</vt:lpstr>
      <vt:lpstr>When may a banker dishonour a customer’s cheque ?</vt:lpstr>
      <vt:lpstr>When must a banker dishonour a customer’s cheque</vt:lpstr>
      <vt:lpstr>Paying Banker and Collecting Banker</vt:lpstr>
      <vt:lpstr>Duty of A Paying Banker</vt:lpstr>
      <vt:lpstr>PROTECTION TO THE PAYING BANKER</vt:lpstr>
      <vt:lpstr>Protection to the collecting Banker</vt:lpstr>
      <vt:lpstr>Slide 13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BANKER AND CUSTOMER</dc:title>
  <dc:creator>Flora</dc:creator>
  <cp:lastModifiedBy>aadav</cp:lastModifiedBy>
  <cp:revision>20</cp:revision>
  <dcterms:created xsi:type="dcterms:W3CDTF">2017-01-22T07:51:46Z</dcterms:created>
  <dcterms:modified xsi:type="dcterms:W3CDTF">2020-02-05T09:35:33Z</dcterms:modified>
</cp:coreProperties>
</file>