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5162F7D-8045-49F6-A885-8FF65BF5BAF7}" type="datetimeFigureOut">
              <a:rPr lang="en-US" smtClean="0"/>
              <a:pPr/>
              <a:t>5/23/2020</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98F06DF0-D2E8-41A8-ABDC-67822B0E7B73}"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transition spd="slow">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162F7D-8045-49F6-A885-8FF65BF5BAF7}" type="datetimeFigureOut">
              <a:rPr lang="en-US" smtClean="0"/>
              <a:pPr/>
              <a:t>5/23/2020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8F06DF0-D2E8-41A8-ABDC-67822B0E7B73}" type="slidenum">
              <a:rPr lang="en-IN" smtClean="0"/>
              <a:pPr/>
              <a:t>‹#›</a:t>
            </a:fld>
            <a:endParaRPr lang="en-IN"/>
          </a:p>
        </p:txBody>
      </p:sp>
    </p:spTree>
  </p:cSld>
  <p:clrMapOvr>
    <a:masterClrMapping/>
  </p:clrMapOvr>
  <p:transition spd="slow">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162F7D-8045-49F6-A885-8FF65BF5BAF7}" type="datetimeFigureOut">
              <a:rPr lang="en-US" smtClean="0"/>
              <a:pPr/>
              <a:t>5/23/2020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8F06DF0-D2E8-41A8-ABDC-67822B0E7B73}" type="slidenum">
              <a:rPr lang="en-IN" smtClean="0"/>
              <a:pPr/>
              <a:t>‹#›</a:t>
            </a:fld>
            <a:endParaRPr lang="en-IN"/>
          </a:p>
        </p:txBody>
      </p:sp>
    </p:spTree>
  </p:cSld>
  <p:clrMapOvr>
    <a:masterClrMapping/>
  </p:clrMapOvr>
  <p:transition spd="slow">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162F7D-8045-49F6-A885-8FF65BF5BAF7}" type="datetimeFigureOut">
              <a:rPr lang="en-US" smtClean="0"/>
              <a:pPr/>
              <a:t>5/23/2020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8F06DF0-D2E8-41A8-ABDC-67822B0E7B73}" type="slidenum">
              <a:rPr lang="en-IN" smtClean="0"/>
              <a:pPr/>
              <a:t>‹#›</a:t>
            </a:fld>
            <a:endParaRPr lang="en-IN"/>
          </a:p>
        </p:txBody>
      </p:sp>
    </p:spTree>
  </p:cSld>
  <p:clrMapOvr>
    <a:masterClrMapping/>
  </p:clrMapOvr>
  <p:transition spd="slow">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5162F7D-8045-49F6-A885-8FF65BF5BAF7}" type="datetimeFigureOut">
              <a:rPr lang="en-US" smtClean="0"/>
              <a:pPr/>
              <a:t>5/23/2020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8F06DF0-D2E8-41A8-ABDC-67822B0E7B73}"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transition spd="slow">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5162F7D-8045-49F6-A885-8FF65BF5BAF7}" type="datetimeFigureOut">
              <a:rPr lang="en-US" smtClean="0"/>
              <a:pPr/>
              <a:t>5/23/2020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8F06DF0-D2E8-41A8-ABDC-67822B0E7B73}" type="slidenum">
              <a:rPr lang="en-IN" smtClean="0"/>
              <a:pPr/>
              <a:t>‹#›</a:t>
            </a:fld>
            <a:endParaRPr lang="en-IN"/>
          </a:p>
        </p:txBody>
      </p:sp>
    </p:spTree>
  </p:cSld>
  <p:clrMapOvr>
    <a:masterClrMapping/>
  </p:clrMapOvr>
  <p:transition spd="slow">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5162F7D-8045-49F6-A885-8FF65BF5BAF7}" type="datetimeFigureOut">
              <a:rPr lang="en-US" smtClean="0"/>
              <a:pPr/>
              <a:t>5/23/2020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8F06DF0-D2E8-41A8-ABDC-67822B0E7B73}" type="slidenum">
              <a:rPr lang="en-IN" smtClean="0"/>
              <a:pPr/>
              <a:t>‹#›</a:t>
            </a:fld>
            <a:endParaRPr lang="en-IN"/>
          </a:p>
        </p:txBody>
      </p:sp>
    </p:spTree>
  </p:cSld>
  <p:clrMapOvr>
    <a:masterClrMapping/>
  </p:clrMapOvr>
  <p:transition spd="slow">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5162F7D-8045-49F6-A885-8FF65BF5BAF7}" type="datetimeFigureOut">
              <a:rPr lang="en-US" smtClean="0"/>
              <a:pPr/>
              <a:t>5/23/2020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8F06DF0-D2E8-41A8-ABDC-67822B0E7B73}" type="slidenum">
              <a:rPr lang="en-IN" smtClean="0"/>
              <a:pPr/>
              <a:t>‹#›</a:t>
            </a:fld>
            <a:endParaRPr lang="en-IN"/>
          </a:p>
        </p:txBody>
      </p:sp>
    </p:spTree>
  </p:cSld>
  <p:clrMapOvr>
    <a:masterClrMapping/>
  </p:clrMapOvr>
  <p:transition spd="slow">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162F7D-8045-49F6-A885-8FF65BF5BAF7}" type="datetimeFigureOut">
              <a:rPr lang="en-US" smtClean="0"/>
              <a:pPr/>
              <a:t>5/23/2020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8F06DF0-D2E8-41A8-ABDC-67822B0E7B73}" type="slidenum">
              <a:rPr lang="en-IN" smtClean="0"/>
              <a:pPr/>
              <a:t>‹#›</a:t>
            </a:fld>
            <a:endParaRPr lang="en-IN"/>
          </a:p>
        </p:txBody>
      </p:sp>
    </p:spTree>
  </p:cSld>
  <p:clrMapOvr>
    <a:masterClrMapping/>
  </p:clrMapOvr>
  <p:transition spd="slow">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5162F7D-8045-49F6-A885-8FF65BF5BAF7}" type="datetimeFigureOut">
              <a:rPr lang="en-US" smtClean="0"/>
              <a:pPr/>
              <a:t>5/23/2020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8F06DF0-D2E8-41A8-ABDC-67822B0E7B73}" type="slidenum">
              <a:rPr lang="en-IN" smtClean="0"/>
              <a:pPr/>
              <a:t>‹#›</a:t>
            </a:fld>
            <a:endParaRPr lang="en-IN"/>
          </a:p>
        </p:txBody>
      </p:sp>
    </p:spTree>
  </p:cSld>
  <p:clrMapOvr>
    <a:masterClrMapping/>
  </p:clrMapOvr>
  <p:transition spd="slow">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5162F7D-8045-49F6-A885-8FF65BF5BAF7}" type="datetimeFigureOut">
              <a:rPr lang="en-US" smtClean="0"/>
              <a:pPr/>
              <a:t>5/23/2020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98F06DF0-D2E8-41A8-ABDC-67822B0E7B73}" type="slidenum">
              <a:rPr lang="en-IN" smtClean="0"/>
              <a:pPr/>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5162F7D-8045-49F6-A885-8FF65BF5BAF7}" type="datetimeFigureOut">
              <a:rPr lang="en-US" smtClean="0"/>
              <a:pPr/>
              <a:t>5/23/2020</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8F06DF0-D2E8-41A8-ABDC-67822B0E7B73}" type="slidenum">
              <a:rPr lang="en-IN" smtClean="0"/>
              <a:pPr/>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spd="slow">
    <p:wipe dir="r"/>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8596" y="4214818"/>
            <a:ext cx="7854696" cy="1752600"/>
          </a:xfrm>
        </p:spPr>
        <p:txBody>
          <a:bodyPr>
            <a:normAutofit lnSpcReduction="10000"/>
          </a:bodyPr>
          <a:lstStyle/>
          <a:p>
            <a:pPr algn="ctr"/>
            <a:r>
              <a:rPr lang="en-US" sz="2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ARULMANI.  R</a:t>
            </a:r>
          </a:p>
          <a:p>
            <a:pPr algn="ctr"/>
            <a:r>
              <a:rPr lang="en-US" sz="19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ASSISTANT PROFESSOR,</a:t>
            </a:r>
          </a:p>
          <a:p>
            <a:pPr algn="ctr"/>
            <a:r>
              <a:rPr lang="en-US" sz="1900" b="1" dirty="0" smtClean="0">
                <a:latin typeface="Times New Roman" panose="02020603050405020304" pitchFamily="18" charset="0"/>
                <a:cs typeface="Times New Roman" panose="02020603050405020304" pitchFamily="18" charset="0"/>
              </a:rPr>
              <a:t>     DEPARTMENT OF MANAGEMENT STUDIES</a:t>
            </a:r>
            <a:endParaRPr lang="en-US" sz="19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en-US" sz="19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BON SECOURS COLLEGE FOR WOMEN,</a:t>
            </a:r>
          </a:p>
          <a:p>
            <a:pPr algn="ctr"/>
            <a:r>
              <a:rPr lang="en-US" sz="19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THANJAVUR</a:t>
            </a:r>
            <a:r>
              <a:rPr lang="en-US" sz="1900"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a:p>
            <a:endParaRPr lang="en-IN" dirty="0"/>
          </a:p>
        </p:txBody>
      </p:sp>
      <p:sp>
        <p:nvSpPr>
          <p:cNvPr id="4" name="Title 1">
            <a:extLst>
              <a:ext uri="{FF2B5EF4-FFF2-40B4-BE49-F238E27FC236}">
                <a16:creationId xmlns="" xmlns:a16="http://schemas.microsoft.com/office/drawing/2014/main" id="{6E6E2105-A973-474F-90EF-92DE544FC28A}"/>
              </a:ext>
            </a:extLst>
          </p:cNvPr>
          <p:cNvSpPr txBox="1">
            <a:spLocks/>
          </p:cNvSpPr>
          <p:nvPr/>
        </p:nvSpPr>
        <p:spPr>
          <a:xfrm>
            <a:off x="1428728" y="1928802"/>
            <a:ext cx="6000792" cy="1142046"/>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7200" b="1" i="0" u="none" strike="noStrike" kern="1200" cap="none" spc="0" normalizeH="0" baseline="0" noProof="0" dirty="0" smtClean="0">
                <a:ln>
                  <a:solidFill>
                    <a:schemeClr val="tx1"/>
                  </a:solidFill>
                </a:ln>
                <a:effectLst>
                  <a:outerShdw blurRad="38100" dist="25400" dir="5400000" algn="tl" rotWithShape="0">
                    <a:srgbClr val="000000">
                      <a:alpha val="43000"/>
                    </a:srgbClr>
                  </a:outerShdw>
                </a:effectLst>
                <a:uLnTx/>
                <a:uFillTx/>
                <a:latin typeface="Algerian" pitchFamily="82" charset="0"/>
                <a:ea typeface="+mj-ea"/>
                <a:cs typeface="Times New Roman" panose="02020603050405020304" pitchFamily="18" charset="0"/>
              </a:rPr>
              <a:t>CHEQUES</a:t>
            </a:r>
            <a:endParaRPr kumimoji="0" lang="en-US" sz="7200" b="1" i="0" u="none" strike="noStrike" kern="1200" cap="none" spc="0" normalizeH="0" baseline="0" noProof="0" dirty="0">
              <a:ln>
                <a:solidFill>
                  <a:schemeClr val="tx1"/>
                </a:solidFill>
              </a:ln>
              <a:effectLst>
                <a:outerShdw blurRad="38100" dist="25400" dir="5400000" algn="tl" rotWithShape="0">
                  <a:srgbClr val="000000">
                    <a:alpha val="43000"/>
                  </a:srgbClr>
                </a:outerShdw>
              </a:effectLst>
              <a:uLnTx/>
              <a:uFillTx/>
              <a:latin typeface="Algerian" pitchFamily="82" charset="0"/>
              <a:ea typeface="+mj-ea"/>
              <a:cs typeface="Times New Roman" panose="02020603050405020304" pitchFamily="18" charset="0"/>
            </a:endParaRPr>
          </a:p>
        </p:txBody>
      </p:sp>
    </p:spTree>
  </p:cSld>
  <p:clrMapOvr>
    <a:masterClrMapping/>
  </p:clrMapOvr>
  <p:transition spd="slow">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4922B685-F1B1-4739-A78B-601D3D8CF91A}"/>
              </a:ext>
            </a:extLst>
          </p:cNvPr>
          <p:cNvSpPr>
            <a:spLocks noGrp="1"/>
          </p:cNvSpPr>
          <p:nvPr>
            <p:ph type="title"/>
          </p:nvPr>
        </p:nvSpPr>
        <p:spPr>
          <a:xfrm>
            <a:off x="642910" y="928670"/>
            <a:ext cx="7715304" cy="1070608"/>
          </a:xfrm>
        </p:spPr>
        <p:txBody>
          <a:bodyPr>
            <a:normAutofit fontScale="90000"/>
          </a:bodyPr>
          <a:lstStyle/>
          <a:p>
            <a:pPr algn="ctr"/>
            <a:r>
              <a:rPr lang="en-US" sz="3200" b="1" dirty="0" smtClean="0">
                <a:solidFill>
                  <a:schemeClr val="tx1"/>
                </a:solidFill>
                <a:latin typeface="Bookman Old Style" pitchFamily="18" charset="0"/>
              </a:rPr>
              <a:t>WHEN A BANKER ‘MUST REFUSE’ PAYMENT OF CUSTOMER’S CHEQUE</a:t>
            </a:r>
            <a:endParaRPr lang="en-US" sz="3200" b="1" dirty="0">
              <a:solidFill>
                <a:schemeClr val="tx1"/>
              </a:solidFill>
              <a:latin typeface="Bookman Old Style" pitchFamily="18" charset="0"/>
            </a:endParaRPr>
          </a:p>
        </p:txBody>
      </p:sp>
      <p:sp>
        <p:nvSpPr>
          <p:cNvPr id="5" name="Content Placeholder 2">
            <a:extLst>
              <a:ext uri="{FF2B5EF4-FFF2-40B4-BE49-F238E27FC236}">
                <a16:creationId xmlns="" xmlns:a16="http://schemas.microsoft.com/office/drawing/2014/main" id="{0914B6B2-9FFF-43F1-904B-C253CE784457}"/>
              </a:ext>
            </a:extLst>
          </p:cNvPr>
          <p:cNvSpPr>
            <a:spLocks noGrp="1"/>
          </p:cNvSpPr>
          <p:nvPr>
            <p:ph idx="1"/>
          </p:nvPr>
        </p:nvSpPr>
        <p:spPr>
          <a:xfrm>
            <a:off x="1357290" y="2428868"/>
            <a:ext cx="6357982" cy="4038600"/>
          </a:xfrm>
        </p:spPr>
        <p:txBody>
          <a:bodyPr>
            <a:normAutofit lnSpcReduction="10000"/>
          </a:bodyPr>
          <a:lstStyle/>
          <a:p>
            <a:pPr marL="502920" indent="-457200" algn="just">
              <a:lnSpc>
                <a:spcPct val="150000"/>
              </a:lnSpc>
              <a:buFont typeface="Wingdings" pitchFamily="2" charset="2"/>
              <a:buChar char="q"/>
            </a:pPr>
            <a:r>
              <a:rPr lang="en-US" sz="2000" dirty="0">
                <a:solidFill>
                  <a:schemeClr val="tx1"/>
                </a:solidFill>
                <a:cs typeface="Times New Roman" panose="02020603050405020304" pitchFamily="18" charset="0"/>
              </a:rPr>
              <a:t>When the Customer Countermands the Payment</a:t>
            </a:r>
          </a:p>
          <a:p>
            <a:pPr marL="502920" indent="-457200" algn="just">
              <a:lnSpc>
                <a:spcPct val="150000"/>
              </a:lnSpc>
              <a:buFont typeface="Wingdings" pitchFamily="2" charset="2"/>
              <a:buChar char="q"/>
            </a:pPr>
            <a:r>
              <a:rPr lang="en-US" sz="2000" dirty="0">
                <a:solidFill>
                  <a:schemeClr val="tx1"/>
                </a:solidFill>
                <a:cs typeface="Times New Roman" panose="02020603050405020304" pitchFamily="18" charset="0"/>
              </a:rPr>
              <a:t>Notice of the Customer’s Death</a:t>
            </a:r>
          </a:p>
          <a:p>
            <a:pPr marL="502920" indent="-457200" algn="just">
              <a:lnSpc>
                <a:spcPct val="150000"/>
              </a:lnSpc>
              <a:buFont typeface="Wingdings" pitchFamily="2" charset="2"/>
              <a:buChar char="q"/>
            </a:pPr>
            <a:r>
              <a:rPr lang="en-US" sz="2000" dirty="0">
                <a:solidFill>
                  <a:schemeClr val="tx1"/>
                </a:solidFill>
                <a:cs typeface="Times New Roman" panose="02020603050405020304" pitchFamily="18" charset="0"/>
              </a:rPr>
              <a:t>Notice of Customer’s Insanity</a:t>
            </a:r>
          </a:p>
          <a:p>
            <a:pPr marL="502920" indent="-457200" algn="just">
              <a:lnSpc>
                <a:spcPct val="150000"/>
              </a:lnSpc>
              <a:buFont typeface="Wingdings" pitchFamily="2" charset="2"/>
              <a:buChar char="q"/>
            </a:pPr>
            <a:r>
              <a:rPr lang="en-US" sz="2000" dirty="0">
                <a:solidFill>
                  <a:schemeClr val="tx1"/>
                </a:solidFill>
                <a:cs typeface="Times New Roman" panose="02020603050405020304" pitchFamily="18" charset="0"/>
              </a:rPr>
              <a:t>Notice of the Customer’s Insolvency</a:t>
            </a:r>
          </a:p>
          <a:p>
            <a:pPr marL="502920" indent="-457200" algn="just">
              <a:lnSpc>
                <a:spcPct val="150000"/>
              </a:lnSpc>
              <a:buFont typeface="Wingdings" pitchFamily="2" charset="2"/>
              <a:buChar char="q"/>
            </a:pPr>
            <a:r>
              <a:rPr lang="en-US" sz="2000" dirty="0">
                <a:solidFill>
                  <a:schemeClr val="tx1"/>
                </a:solidFill>
                <a:cs typeface="Times New Roman" panose="02020603050405020304" pitchFamily="18" charset="0"/>
              </a:rPr>
              <a:t>Receipt of the Garnishee order</a:t>
            </a:r>
          </a:p>
          <a:p>
            <a:pPr marL="502920" indent="-457200" algn="just">
              <a:lnSpc>
                <a:spcPct val="150000"/>
              </a:lnSpc>
              <a:buFont typeface="Wingdings" pitchFamily="2" charset="2"/>
              <a:buChar char="q"/>
            </a:pPr>
            <a:r>
              <a:rPr lang="en-US" sz="2000" dirty="0">
                <a:solidFill>
                  <a:schemeClr val="tx1"/>
                </a:solidFill>
                <a:cs typeface="Times New Roman" panose="02020603050405020304" pitchFamily="18" charset="0"/>
              </a:rPr>
              <a:t>Notice Of Assignment</a:t>
            </a:r>
          </a:p>
          <a:p>
            <a:pPr marL="502920" indent="-457200" algn="just">
              <a:lnSpc>
                <a:spcPct val="150000"/>
              </a:lnSpc>
              <a:buFont typeface="Wingdings" pitchFamily="2" charset="2"/>
              <a:buChar char="q"/>
            </a:pPr>
            <a:r>
              <a:rPr lang="en-US" sz="2000" dirty="0">
                <a:solidFill>
                  <a:schemeClr val="tx1"/>
                </a:solidFill>
                <a:cs typeface="Times New Roman" panose="02020603050405020304" pitchFamily="18" charset="0"/>
              </a:rPr>
              <a:t>Trust Accounts</a:t>
            </a:r>
          </a:p>
          <a:p>
            <a:pPr marL="502920" indent="-457200" algn="just">
              <a:lnSpc>
                <a:spcPct val="150000"/>
              </a:lnSpc>
              <a:buFont typeface="Wingdings" pitchFamily="2" charset="2"/>
              <a:buChar char="q"/>
            </a:pPr>
            <a:r>
              <a:rPr lang="en-US" sz="2000" dirty="0">
                <a:solidFill>
                  <a:schemeClr val="tx1"/>
                </a:solidFill>
                <a:cs typeface="Times New Roman" panose="02020603050405020304" pitchFamily="18" charset="0"/>
              </a:rPr>
              <a:t>Suspicion about the Title over the Cheque</a:t>
            </a:r>
          </a:p>
        </p:txBody>
      </p:sp>
    </p:spTree>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6F41F075-F348-44C3-BC4D-4EF1AE22DA38}"/>
              </a:ext>
            </a:extLst>
          </p:cNvPr>
          <p:cNvSpPr>
            <a:spLocks noGrp="1"/>
          </p:cNvSpPr>
          <p:nvPr>
            <p:ph type="title"/>
          </p:nvPr>
        </p:nvSpPr>
        <p:spPr>
          <a:xfrm>
            <a:off x="1071538" y="2428868"/>
            <a:ext cx="6715172" cy="2286016"/>
          </a:xfrm>
        </p:spPr>
        <p:txBody>
          <a:bodyPr>
            <a:normAutofit/>
          </a:bodyPr>
          <a:lstStyle/>
          <a:p>
            <a:pPr algn="ctr"/>
            <a:r>
              <a:rPr lang="en-US" b="1" dirty="0">
                <a:solidFill>
                  <a:schemeClr val="accent2">
                    <a:lumMod val="60000"/>
                    <a:lumOff val="40000"/>
                  </a:schemeClr>
                </a:solidFill>
                <a:latin typeface="Algerian" pitchFamily="82" charset="0"/>
              </a:rPr>
              <a:t>Thank you</a:t>
            </a:r>
            <a:r>
              <a:rPr lang="en-US" dirty="0">
                <a:latin typeface="Algerian" pitchFamily="82" charset="0"/>
              </a:rPr>
              <a:t/>
            </a:r>
            <a:br>
              <a:rPr lang="en-US" dirty="0">
                <a:latin typeface="Algerian" pitchFamily="82" charset="0"/>
              </a:rPr>
            </a:br>
            <a:endParaRPr lang="en-US" dirty="0">
              <a:latin typeface="Algerian" pitchFamily="82" charset="0"/>
            </a:endParaRPr>
          </a:p>
        </p:txBody>
      </p:sp>
    </p:spTree>
  </p:cSld>
  <p:clrMapOvr>
    <a:masterClrMapping/>
  </p:clrMapOvr>
  <p:transition spd="slow">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 xmlns:a16="http://schemas.microsoft.com/office/drawing/2014/main" id="{B5718CDA-D34E-4068-83BB-76FBF3C8ED39}"/>
              </a:ext>
            </a:extLst>
          </p:cNvPr>
          <p:cNvSpPr>
            <a:spLocks noGrp="1"/>
          </p:cNvSpPr>
          <p:nvPr>
            <p:ph idx="1"/>
          </p:nvPr>
        </p:nvSpPr>
        <p:spPr>
          <a:xfrm>
            <a:off x="285721" y="1643050"/>
            <a:ext cx="8429684" cy="2214578"/>
          </a:xfrm>
        </p:spPr>
        <p:txBody>
          <a:bodyPr>
            <a:normAutofit/>
          </a:bodyPr>
          <a:lstStyle/>
          <a:p>
            <a:pPr marL="0" indent="0" algn="just">
              <a:lnSpc>
                <a:spcPct val="200000"/>
              </a:lnSpc>
              <a:buFont typeface="Wingdings" pitchFamily="2" charset="2"/>
              <a:buChar char="q"/>
            </a:pPr>
            <a:r>
              <a:rPr lang="en-US" sz="2000" dirty="0" smtClean="0">
                <a:solidFill>
                  <a:schemeClr val="tx1">
                    <a:lumMod val="85000"/>
                    <a:lumOff val="15000"/>
                  </a:schemeClr>
                </a:solidFill>
              </a:rPr>
              <a:t>         </a:t>
            </a:r>
            <a:r>
              <a:rPr lang="en-US" sz="2000" dirty="0">
                <a:solidFill>
                  <a:schemeClr val="tx1">
                    <a:lumMod val="85000"/>
                    <a:lumOff val="15000"/>
                  </a:schemeClr>
                </a:solidFill>
              </a:rPr>
              <a:t>A cheque is a peace of paper issued by the bank, to an account holder of that bank to allow the account. To pay third parties for accounts, bills and payments to avoid the necessity of using cash</a:t>
            </a:r>
            <a:r>
              <a:rPr lang="en-US" sz="2000" dirty="0" smtClean="0">
                <a:solidFill>
                  <a:schemeClr val="tx1">
                    <a:lumMod val="85000"/>
                    <a:lumOff val="15000"/>
                  </a:schemeClr>
                </a:solidFill>
              </a:rPr>
              <a:t>.     </a:t>
            </a:r>
            <a:endParaRPr lang="en-US" sz="2000" dirty="0">
              <a:solidFill>
                <a:schemeClr val="tx1">
                  <a:lumMod val="85000"/>
                  <a:lumOff val="15000"/>
                </a:schemeClr>
              </a:solidFill>
            </a:endParaRPr>
          </a:p>
          <a:p>
            <a:pPr marL="0" indent="0" algn="just">
              <a:lnSpc>
                <a:spcPct val="200000"/>
              </a:lnSpc>
              <a:buNone/>
            </a:pPr>
            <a:endParaRPr lang="en-US" sz="2000" dirty="0">
              <a:solidFill>
                <a:schemeClr val="tx1">
                  <a:lumMod val="85000"/>
                  <a:lumOff val="15000"/>
                </a:schemeClr>
              </a:solidFill>
            </a:endParaRPr>
          </a:p>
        </p:txBody>
      </p:sp>
      <p:sp>
        <p:nvSpPr>
          <p:cNvPr id="5" name="Rectangle 4"/>
          <p:cNvSpPr/>
          <p:nvPr/>
        </p:nvSpPr>
        <p:spPr>
          <a:xfrm>
            <a:off x="3214678" y="928670"/>
            <a:ext cx="2143140" cy="584775"/>
          </a:xfrm>
          <a:prstGeom prst="rect">
            <a:avLst/>
          </a:prstGeom>
        </p:spPr>
        <p:txBody>
          <a:bodyPr wrap="square">
            <a:spAutoFit/>
          </a:bodyPr>
          <a:lstStyle/>
          <a:p>
            <a:pPr algn="ctr"/>
            <a:r>
              <a:rPr lang="en-US" sz="3200" b="1" dirty="0" smtClean="0">
                <a:solidFill>
                  <a:schemeClr val="tx1">
                    <a:lumMod val="85000"/>
                    <a:lumOff val="15000"/>
                  </a:schemeClr>
                </a:solidFill>
                <a:latin typeface="Bookman Old Style" pitchFamily="18" charset="0"/>
              </a:rPr>
              <a:t>CHEQUE</a:t>
            </a:r>
            <a:endParaRPr lang="en-IN" sz="3200" dirty="0">
              <a:latin typeface="Bookman Old Style" pitchFamily="18" charset="0"/>
            </a:endParaRPr>
          </a:p>
        </p:txBody>
      </p:sp>
      <p:sp>
        <p:nvSpPr>
          <p:cNvPr id="6" name="Rectangle 5"/>
          <p:cNvSpPr/>
          <p:nvPr/>
        </p:nvSpPr>
        <p:spPr>
          <a:xfrm>
            <a:off x="357158" y="4286256"/>
            <a:ext cx="8429684" cy="1237262"/>
          </a:xfrm>
          <a:prstGeom prst="rect">
            <a:avLst/>
          </a:prstGeom>
        </p:spPr>
        <p:txBody>
          <a:bodyPr wrap="square">
            <a:spAutoFit/>
          </a:bodyPr>
          <a:lstStyle/>
          <a:p>
            <a:pPr algn="just">
              <a:lnSpc>
                <a:spcPct val="200000"/>
              </a:lnSpc>
              <a:buFont typeface="Wingdings" pitchFamily="2" charset="2"/>
              <a:buChar char="q"/>
            </a:pPr>
            <a:r>
              <a:rPr lang="en-US" dirty="0" smtClean="0">
                <a:solidFill>
                  <a:schemeClr val="tx1">
                    <a:lumMod val="85000"/>
                    <a:lumOff val="15000"/>
                  </a:schemeClr>
                </a:solidFill>
              </a:rPr>
              <a:t>         </a:t>
            </a:r>
            <a:r>
              <a:rPr lang="en-US" sz="2000" dirty="0" smtClean="0">
                <a:solidFill>
                  <a:schemeClr val="tx1">
                    <a:lumMod val="85000"/>
                    <a:lumOff val="15000"/>
                  </a:schemeClr>
                </a:solidFill>
              </a:rPr>
              <a:t>A </a:t>
            </a:r>
            <a:r>
              <a:rPr lang="en-US" sz="2000" dirty="0" err="1" smtClean="0">
                <a:solidFill>
                  <a:schemeClr val="tx1">
                    <a:lumMod val="85000"/>
                    <a:lumOff val="15000"/>
                  </a:schemeClr>
                </a:solidFill>
              </a:rPr>
              <a:t>cheque</a:t>
            </a:r>
            <a:r>
              <a:rPr lang="en-US" sz="2000" dirty="0" smtClean="0">
                <a:solidFill>
                  <a:schemeClr val="tx1">
                    <a:lumMod val="85000"/>
                    <a:lumOff val="15000"/>
                  </a:schemeClr>
                </a:solidFill>
              </a:rPr>
              <a:t> as </a:t>
            </a:r>
            <a:r>
              <a:rPr lang="en-US" sz="2000" dirty="0" smtClean="0">
                <a:solidFill>
                  <a:srgbClr val="002060"/>
                </a:solidFill>
              </a:rPr>
              <a:t>“</a:t>
            </a:r>
            <a:r>
              <a:rPr lang="en-US" sz="2000" b="1" dirty="0" smtClean="0">
                <a:solidFill>
                  <a:srgbClr val="002060"/>
                </a:solidFill>
              </a:rPr>
              <a:t>a Bill of exchange drawn on a specified banker and not expressed to be payable otherwise than on demand</a:t>
            </a:r>
            <a:r>
              <a:rPr lang="en-US" sz="2000" dirty="0" smtClean="0">
                <a:solidFill>
                  <a:srgbClr val="002060"/>
                </a:solidFill>
              </a:rPr>
              <a:t>”.</a:t>
            </a:r>
            <a:endParaRPr lang="en-US" sz="2000" dirty="0">
              <a:solidFill>
                <a:srgbClr val="002060"/>
              </a:solidFill>
            </a:endParaRPr>
          </a:p>
        </p:txBody>
      </p:sp>
    </p:spTree>
  </p:cSld>
  <p:clrMapOvr>
    <a:masterClrMapping/>
  </p:clrMapOvr>
  <p:transition spd="slow">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715A1033-17EC-42A5-9DC0-F5A1A647EB2F}"/>
              </a:ext>
            </a:extLst>
          </p:cNvPr>
          <p:cNvSpPr>
            <a:spLocks noGrp="1"/>
          </p:cNvSpPr>
          <p:nvPr>
            <p:ph type="title"/>
          </p:nvPr>
        </p:nvSpPr>
        <p:spPr>
          <a:xfrm>
            <a:off x="428596" y="572442"/>
            <a:ext cx="7786742" cy="927732"/>
          </a:xfrm>
        </p:spPr>
        <p:txBody>
          <a:bodyPr/>
          <a:lstStyle/>
          <a:p>
            <a:pPr algn="ctr"/>
            <a:r>
              <a:rPr lang="en-US" sz="3200" b="1" dirty="0" smtClean="0">
                <a:solidFill>
                  <a:schemeClr val="tx1">
                    <a:lumMod val="85000"/>
                    <a:lumOff val="15000"/>
                  </a:schemeClr>
                </a:solidFill>
                <a:latin typeface="Bookman Old Style" pitchFamily="18" charset="0"/>
                <a:ea typeface="+mn-ea"/>
                <a:cs typeface="+mn-cs"/>
              </a:rPr>
              <a:t>CHARACTERISTIC</a:t>
            </a:r>
            <a:r>
              <a:rPr lang="en-US" b="1" dirty="0" smtClean="0">
                <a:solidFill>
                  <a:schemeClr val="tx1">
                    <a:lumMod val="95000"/>
                    <a:lumOff val="5000"/>
                  </a:schemeClr>
                </a:solidFill>
                <a:latin typeface="Bookman Old Style" pitchFamily="18" charset="0"/>
                <a:cs typeface="Times New Roman" panose="02020603050405020304" pitchFamily="18" charset="0"/>
              </a:rPr>
              <a:t> </a:t>
            </a:r>
            <a:r>
              <a:rPr lang="en-US" sz="3200" b="1" dirty="0" smtClean="0">
                <a:solidFill>
                  <a:schemeClr val="tx1">
                    <a:lumMod val="85000"/>
                    <a:lumOff val="15000"/>
                  </a:schemeClr>
                </a:solidFill>
                <a:latin typeface="Bookman Old Style" pitchFamily="18" charset="0"/>
                <a:ea typeface="+mn-ea"/>
                <a:cs typeface="+mn-cs"/>
              </a:rPr>
              <a:t>OF</a:t>
            </a:r>
            <a:r>
              <a:rPr lang="en-US" b="1" dirty="0" smtClean="0">
                <a:solidFill>
                  <a:schemeClr val="tx1">
                    <a:lumMod val="95000"/>
                    <a:lumOff val="5000"/>
                  </a:schemeClr>
                </a:solidFill>
                <a:latin typeface="Bookman Old Style" pitchFamily="18" charset="0"/>
                <a:cs typeface="Times New Roman" panose="02020603050405020304" pitchFamily="18" charset="0"/>
              </a:rPr>
              <a:t> </a:t>
            </a:r>
            <a:r>
              <a:rPr lang="en-US" sz="3200" b="1" dirty="0" smtClean="0">
                <a:solidFill>
                  <a:schemeClr val="tx1">
                    <a:lumMod val="85000"/>
                    <a:lumOff val="15000"/>
                  </a:schemeClr>
                </a:solidFill>
                <a:latin typeface="Bookman Old Style" pitchFamily="18" charset="0"/>
                <a:ea typeface="+mn-ea"/>
                <a:cs typeface="+mn-cs"/>
              </a:rPr>
              <a:t>CHEQUES</a:t>
            </a:r>
            <a:endParaRPr lang="en-US" sz="3200" b="1" dirty="0">
              <a:solidFill>
                <a:schemeClr val="tx1">
                  <a:lumMod val="85000"/>
                  <a:lumOff val="15000"/>
                </a:schemeClr>
              </a:solidFill>
              <a:latin typeface="Bookman Old Style" pitchFamily="18" charset="0"/>
              <a:ea typeface="+mn-ea"/>
              <a:cs typeface="+mn-cs"/>
            </a:endParaRPr>
          </a:p>
        </p:txBody>
      </p:sp>
      <p:sp>
        <p:nvSpPr>
          <p:cNvPr id="5" name="Content Placeholder 2">
            <a:extLst>
              <a:ext uri="{FF2B5EF4-FFF2-40B4-BE49-F238E27FC236}">
                <a16:creationId xmlns="" xmlns:a16="http://schemas.microsoft.com/office/drawing/2014/main" id="{426A5620-8D2E-4E3C-A4B5-892572E3CBB9}"/>
              </a:ext>
            </a:extLst>
          </p:cNvPr>
          <p:cNvSpPr>
            <a:spLocks noGrp="1"/>
          </p:cNvSpPr>
          <p:nvPr>
            <p:ph idx="1"/>
          </p:nvPr>
        </p:nvSpPr>
        <p:spPr>
          <a:xfrm>
            <a:off x="2071694" y="1571612"/>
            <a:ext cx="4929198" cy="5000660"/>
          </a:xfrm>
        </p:spPr>
        <p:txBody>
          <a:bodyPr>
            <a:noAutofit/>
          </a:bodyPr>
          <a:lstStyle/>
          <a:p>
            <a:pPr marL="560070" indent="-514350" algn="just">
              <a:lnSpc>
                <a:spcPct val="150000"/>
              </a:lnSpc>
              <a:buFont typeface="Wingdings" pitchFamily="2" charset="2"/>
              <a:buChar char="q"/>
            </a:pPr>
            <a:r>
              <a:rPr lang="en-US" sz="2000" dirty="0">
                <a:solidFill>
                  <a:schemeClr val="tx1">
                    <a:lumMod val="95000"/>
                    <a:lumOff val="5000"/>
                  </a:schemeClr>
                </a:solidFill>
                <a:cs typeface="Times New Roman" panose="02020603050405020304" pitchFamily="18" charset="0"/>
              </a:rPr>
              <a:t>In Writing</a:t>
            </a:r>
          </a:p>
          <a:p>
            <a:pPr marL="560070" indent="-514350" algn="just">
              <a:lnSpc>
                <a:spcPct val="150000"/>
              </a:lnSpc>
              <a:buFont typeface="Wingdings" pitchFamily="2" charset="2"/>
              <a:buChar char="q"/>
            </a:pPr>
            <a:r>
              <a:rPr lang="en-US" sz="2000" dirty="0">
                <a:solidFill>
                  <a:schemeClr val="tx1">
                    <a:lumMod val="95000"/>
                    <a:lumOff val="5000"/>
                  </a:schemeClr>
                </a:solidFill>
                <a:cs typeface="Times New Roman" panose="02020603050405020304" pitchFamily="18" charset="0"/>
              </a:rPr>
              <a:t>Express order to pay </a:t>
            </a:r>
          </a:p>
          <a:p>
            <a:pPr marL="560070" indent="-514350" algn="just">
              <a:lnSpc>
                <a:spcPct val="150000"/>
              </a:lnSpc>
              <a:buFont typeface="Wingdings" pitchFamily="2" charset="2"/>
              <a:buChar char="q"/>
            </a:pPr>
            <a:r>
              <a:rPr lang="en-US" sz="2000" dirty="0">
                <a:solidFill>
                  <a:schemeClr val="tx1">
                    <a:lumMod val="95000"/>
                    <a:lumOff val="5000"/>
                  </a:schemeClr>
                </a:solidFill>
                <a:cs typeface="Times New Roman" panose="02020603050405020304" pitchFamily="18" charset="0"/>
              </a:rPr>
              <a:t>Definite and Unconditional Order</a:t>
            </a:r>
          </a:p>
          <a:p>
            <a:pPr marL="560070" indent="-514350" algn="just">
              <a:lnSpc>
                <a:spcPct val="150000"/>
              </a:lnSpc>
              <a:buFont typeface="Wingdings" pitchFamily="2" charset="2"/>
              <a:buChar char="q"/>
            </a:pPr>
            <a:r>
              <a:rPr lang="en-US" sz="2000" dirty="0">
                <a:solidFill>
                  <a:schemeClr val="tx1">
                    <a:lumMod val="95000"/>
                    <a:lumOff val="5000"/>
                  </a:schemeClr>
                </a:solidFill>
                <a:cs typeface="Times New Roman" panose="02020603050405020304" pitchFamily="18" charset="0"/>
              </a:rPr>
              <a:t>Signed by the Drawer</a:t>
            </a:r>
          </a:p>
          <a:p>
            <a:pPr marL="560070" indent="-514350" algn="just">
              <a:lnSpc>
                <a:spcPct val="150000"/>
              </a:lnSpc>
              <a:buFont typeface="Wingdings" pitchFamily="2" charset="2"/>
              <a:buChar char="q"/>
            </a:pPr>
            <a:r>
              <a:rPr lang="en-US" sz="2000" dirty="0">
                <a:solidFill>
                  <a:schemeClr val="tx1">
                    <a:lumMod val="95000"/>
                    <a:lumOff val="5000"/>
                  </a:schemeClr>
                </a:solidFill>
                <a:cs typeface="Times New Roman" panose="02020603050405020304" pitchFamily="18" charset="0"/>
              </a:rPr>
              <a:t>Order to pay Certain Sum</a:t>
            </a:r>
          </a:p>
          <a:p>
            <a:pPr marL="560070" indent="-514350" algn="just">
              <a:lnSpc>
                <a:spcPct val="150000"/>
              </a:lnSpc>
              <a:buFont typeface="Wingdings" pitchFamily="2" charset="2"/>
              <a:buChar char="q"/>
            </a:pPr>
            <a:r>
              <a:rPr lang="en-US" sz="2000" dirty="0">
                <a:solidFill>
                  <a:schemeClr val="tx1">
                    <a:lumMod val="95000"/>
                    <a:lumOff val="5000"/>
                  </a:schemeClr>
                </a:solidFill>
                <a:cs typeface="Times New Roman" panose="02020603050405020304" pitchFamily="18" charset="0"/>
              </a:rPr>
              <a:t>Order to pay Money Only</a:t>
            </a:r>
          </a:p>
          <a:p>
            <a:pPr marL="560070" indent="-514350" algn="just">
              <a:lnSpc>
                <a:spcPct val="150000"/>
              </a:lnSpc>
              <a:buFont typeface="Wingdings" pitchFamily="2" charset="2"/>
              <a:buChar char="q"/>
            </a:pPr>
            <a:r>
              <a:rPr lang="en-US" sz="2000" dirty="0">
                <a:solidFill>
                  <a:schemeClr val="tx1">
                    <a:lumMod val="95000"/>
                    <a:lumOff val="5000"/>
                  </a:schemeClr>
                </a:solidFill>
                <a:cs typeface="Times New Roman" panose="02020603050405020304" pitchFamily="18" charset="0"/>
              </a:rPr>
              <a:t>Certain Three Parties</a:t>
            </a:r>
          </a:p>
          <a:p>
            <a:pPr marL="560070" indent="-514350" algn="just">
              <a:lnSpc>
                <a:spcPct val="150000"/>
              </a:lnSpc>
              <a:buFont typeface="Wingdings" pitchFamily="2" charset="2"/>
              <a:buChar char="q"/>
            </a:pPr>
            <a:r>
              <a:rPr lang="en-US" sz="2000" dirty="0">
                <a:solidFill>
                  <a:schemeClr val="tx1">
                    <a:lumMod val="95000"/>
                    <a:lumOff val="5000"/>
                  </a:schemeClr>
                </a:solidFill>
                <a:cs typeface="Times New Roman" panose="02020603050405020304" pitchFamily="18" charset="0"/>
              </a:rPr>
              <a:t>Drawn upon a Specified Banker</a:t>
            </a:r>
          </a:p>
          <a:p>
            <a:pPr marL="560070" indent="-514350" algn="just">
              <a:lnSpc>
                <a:spcPct val="150000"/>
              </a:lnSpc>
              <a:buFont typeface="Wingdings" pitchFamily="2" charset="2"/>
              <a:buChar char="q"/>
            </a:pPr>
            <a:r>
              <a:rPr lang="en-US" sz="2000" dirty="0">
                <a:solidFill>
                  <a:schemeClr val="tx1">
                    <a:lumMod val="95000"/>
                    <a:lumOff val="5000"/>
                  </a:schemeClr>
                </a:solidFill>
                <a:cs typeface="Times New Roman" panose="02020603050405020304" pitchFamily="18" charset="0"/>
              </a:rPr>
              <a:t>Payable on Demand</a:t>
            </a:r>
          </a:p>
        </p:txBody>
      </p:sp>
    </p:spTree>
  </p:cSld>
  <p:clrMapOvr>
    <a:masterClrMapping/>
  </p:clrMapOvr>
  <p:transition spd="slow">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EFBBAA28-95C1-4626-A43E-8E0F733D3403}"/>
              </a:ext>
            </a:extLst>
          </p:cNvPr>
          <p:cNvSpPr>
            <a:spLocks noGrp="1"/>
          </p:cNvSpPr>
          <p:nvPr>
            <p:ph type="title"/>
          </p:nvPr>
        </p:nvSpPr>
        <p:spPr>
          <a:xfrm>
            <a:off x="1428728" y="1071546"/>
            <a:ext cx="6286544" cy="784856"/>
          </a:xfrm>
        </p:spPr>
        <p:txBody>
          <a:bodyPr>
            <a:normAutofit/>
          </a:bodyPr>
          <a:lstStyle/>
          <a:p>
            <a:pPr algn="ctr"/>
            <a:r>
              <a:rPr lang="en-US" sz="3200" b="1" dirty="0" smtClean="0">
                <a:solidFill>
                  <a:schemeClr val="tx1">
                    <a:lumMod val="95000"/>
                    <a:lumOff val="5000"/>
                  </a:schemeClr>
                </a:solidFill>
                <a:latin typeface="Bookman Old Style" pitchFamily="18" charset="0"/>
                <a:cs typeface="Times New Roman" panose="02020603050405020304" pitchFamily="18" charset="0"/>
              </a:rPr>
              <a:t>PARTIES OF CHEQUE</a:t>
            </a:r>
            <a:endParaRPr lang="en-US" sz="3200" b="1" dirty="0">
              <a:solidFill>
                <a:schemeClr val="tx1">
                  <a:lumMod val="95000"/>
                  <a:lumOff val="5000"/>
                </a:schemeClr>
              </a:solidFill>
              <a:latin typeface="Bookman Old Style" pitchFamily="18" charset="0"/>
              <a:cs typeface="Times New Roman" panose="02020603050405020304" pitchFamily="18" charset="0"/>
            </a:endParaRPr>
          </a:p>
        </p:txBody>
      </p:sp>
      <p:sp>
        <p:nvSpPr>
          <p:cNvPr id="5" name="Content Placeholder 2">
            <a:extLst>
              <a:ext uri="{FF2B5EF4-FFF2-40B4-BE49-F238E27FC236}">
                <a16:creationId xmlns="" xmlns:a16="http://schemas.microsoft.com/office/drawing/2014/main" id="{AE6ACF30-8BEB-4386-A719-CC819FBA292D}"/>
              </a:ext>
            </a:extLst>
          </p:cNvPr>
          <p:cNvSpPr>
            <a:spLocks noGrp="1"/>
          </p:cNvSpPr>
          <p:nvPr>
            <p:ph idx="1"/>
          </p:nvPr>
        </p:nvSpPr>
        <p:spPr>
          <a:xfrm>
            <a:off x="428596" y="2057400"/>
            <a:ext cx="8429684" cy="4514872"/>
          </a:xfrm>
        </p:spPr>
        <p:txBody>
          <a:bodyPr>
            <a:normAutofit/>
          </a:bodyPr>
          <a:lstStyle/>
          <a:p>
            <a:pPr algn="just">
              <a:lnSpc>
                <a:spcPct val="150000"/>
              </a:lnSpc>
              <a:buFont typeface="Wingdings" pitchFamily="2" charset="2"/>
              <a:buChar char="q"/>
            </a:pPr>
            <a:r>
              <a:rPr lang="en-US" sz="2000" b="1" dirty="0" smtClean="0">
                <a:solidFill>
                  <a:schemeClr val="tx1"/>
                </a:solidFill>
                <a:cs typeface="Times New Roman" panose="02020603050405020304" pitchFamily="18" charset="0"/>
              </a:rPr>
              <a:t>Drawer</a:t>
            </a:r>
            <a:endParaRPr lang="en-US" sz="2000" b="1" dirty="0">
              <a:solidFill>
                <a:schemeClr val="tx1"/>
              </a:solidFill>
              <a:cs typeface="Times New Roman" panose="02020603050405020304" pitchFamily="18" charset="0"/>
            </a:endParaRPr>
          </a:p>
          <a:p>
            <a:pPr marL="45720" indent="0" algn="just">
              <a:lnSpc>
                <a:spcPct val="150000"/>
              </a:lnSpc>
              <a:buNone/>
            </a:pPr>
            <a:r>
              <a:rPr lang="en-US" sz="2000" b="1" dirty="0">
                <a:solidFill>
                  <a:schemeClr val="tx1"/>
                </a:solidFill>
                <a:cs typeface="Times New Roman" panose="02020603050405020304" pitchFamily="18" charset="0"/>
              </a:rPr>
              <a:t>      </a:t>
            </a:r>
            <a:r>
              <a:rPr lang="en-US" sz="2000" dirty="0" smtClean="0">
                <a:solidFill>
                  <a:schemeClr val="tx1"/>
                </a:solidFill>
                <a:cs typeface="Times New Roman" panose="02020603050405020304" pitchFamily="18" charset="0"/>
              </a:rPr>
              <a:t>    </a:t>
            </a:r>
            <a:r>
              <a:rPr lang="en-US" sz="2000" dirty="0">
                <a:solidFill>
                  <a:schemeClr val="tx1"/>
                </a:solidFill>
                <a:cs typeface="Times New Roman" panose="02020603050405020304" pitchFamily="18" charset="0"/>
              </a:rPr>
              <a:t>Drawer is the person who draws the cheque, i.e., the depositor of money in the bank.</a:t>
            </a:r>
          </a:p>
          <a:p>
            <a:pPr algn="just">
              <a:lnSpc>
                <a:spcPct val="150000"/>
              </a:lnSpc>
              <a:buFont typeface="Wingdings" pitchFamily="2" charset="2"/>
              <a:buChar char="q"/>
            </a:pPr>
            <a:r>
              <a:rPr lang="en-US" sz="2000" b="1" dirty="0" err="1" smtClean="0">
                <a:solidFill>
                  <a:schemeClr val="tx1"/>
                </a:solidFill>
                <a:cs typeface="Times New Roman" panose="02020603050405020304" pitchFamily="18" charset="0"/>
              </a:rPr>
              <a:t>Drawee</a:t>
            </a:r>
            <a:endParaRPr lang="en-US" sz="2000" b="1" dirty="0">
              <a:solidFill>
                <a:schemeClr val="tx1"/>
              </a:solidFill>
              <a:cs typeface="Times New Roman" panose="02020603050405020304" pitchFamily="18" charset="0"/>
            </a:endParaRPr>
          </a:p>
          <a:p>
            <a:pPr marL="45720" indent="0" algn="just">
              <a:lnSpc>
                <a:spcPct val="150000"/>
              </a:lnSpc>
              <a:buNone/>
            </a:pPr>
            <a:r>
              <a:rPr lang="en-US" sz="2000" b="1" dirty="0">
                <a:solidFill>
                  <a:schemeClr val="tx1"/>
                </a:solidFill>
                <a:cs typeface="Times New Roman" panose="02020603050405020304" pitchFamily="18" charset="0"/>
              </a:rPr>
              <a:t>           </a:t>
            </a:r>
            <a:r>
              <a:rPr lang="en-US" sz="2000" dirty="0" err="1" smtClean="0">
                <a:solidFill>
                  <a:schemeClr val="tx1"/>
                </a:solidFill>
                <a:cs typeface="Times New Roman" panose="02020603050405020304" pitchFamily="18" charset="0"/>
              </a:rPr>
              <a:t>Drawee</a:t>
            </a:r>
            <a:r>
              <a:rPr lang="en-US" sz="2000" dirty="0" smtClean="0">
                <a:solidFill>
                  <a:schemeClr val="tx1"/>
                </a:solidFill>
                <a:cs typeface="Times New Roman" panose="02020603050405020304" pitchFamily="18" charset="0"/>
              </a:rPr>
              <a:t> </a:t>
            </a:r>
            <a:r>
              <a:rPr lang="en-US" sz="2000" dirty="0">
                <a:solidFill>
                  <a:schemeClr val="tx1"/>
                </a:solidFill>
                <a:cs typeface="Times New Roman" panose="02020603050405020304" pitchFamily="18" charset="0"/>
              </a:rPr>
              <a:t>is the drawer’s banker pm whom the cheque has been drawn.</a:t>
            </a:r>
          </a:p>
          <a:p>
            <a:pPr algn="just">
              <a:lnSpc>
                <a:spcPct val="150000"/>
              </a:lnSpc>
              <a:buFont typeface="Wingdings" pitchFamily="2" charset="2"/>
              <a:buChar char="q"/>
            </a:pPr>
            <a:r>
              <a:rPr lang="en-US" sz="2000" b="1" dirty="0" smtClean="0">
                <a:solidFill>
                  <a:schemeClr val="tx1"/>
                </a:solidFill>
                <a:cs typeface="Times New Roman" panose="02020603050405020304" pitchFamily="18" charset="0"/>
              </a:rPr>
              <a:t>Payee</a:t>
            </a:r>
            <a:endParaRPr lang="en-US" sz="2000" b="1" dirty="0">
              <a:solidFill>
                <a:schemeClr val="tx1"/>
              </a:solidFill>
              <a:cs typeface="Times New Roman" panose="02020603050405020304" pitchFamily="18" charset="0"/>
            </a:endParaRPr>
          </a:p>
          <a:p>
            <a:pPr marL="45720" indent="0" algn="just">
              <a:lnSpc>
                <a:spcPct val="150000"/>
              </a:lnSpc>
              <a:buNone/>
            </a:pPr>
            <a:r>
              <a:rPr lang="en-US" sz="2000" b="1" dirty="0">
                <a:solidFill>
                  <a:schemeClr val="tx1"/>
                </a:solidFill>
                <a:cs typeface="Times New Roman" panose="02020603050405020304" pitchFamily="18" charset="0"/>
              </a:rPr>
              <a:t>         </a:t>
            </a:r>
            <a:r>
              <a:rPr lang="en-US" sz="2000" dirty="0">
                <a:solidFill>
                  <a:schemeClr val="tx1"/>
                </a:solidFill>
                <a:cs typeface="Times New Roman" panose="02020603050405020304" pitchFamily="18" charset="0"/>
              </a:rPr>
              <a:t>    Payee is the person who is entitled to receive the payment of a cheque.</a:t>
            </a:r>
          </a:p>
          <a:p>
            <a:pPr marL="45720" indent="0" algn="just">
              <a:buNone/>
            </a:pPr>
            <a:endParaRPr lang="en-US" b="1" dirty="0">
              <a:solidFill>
                <a:schemeClr val="tx1"/>
              </a:solidFill>
              <a:latin typeface="Times New Roman" panose="02020603050405020304" pitchFamily="18" charset="0"/>
              <a:cs typeface="Times New Roman" panose="02020603050405020304" pitchFamily="18" charset="0"/>
            </a:endParaRPr>
          </a:p>
          <a:p>
            <a:pPr marL="45720" indent="0" algn="just">
              <a:buNone/>
            </a:pPr>
            <a:endParaRPr lang="en-US" b="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8810466F-4EFF-4C45-999C-BEC05702F930}"/>
              </a:ext>
            </a:extLst>
          </p:cNvPr>
          <p:cNvSpPr>
            <a:spLocks noGrp="1"/>
          </p:cNvSpPr>
          <p:nvPr>
            <p:ph type="title"/>
          </p:nvPr>
        </p:nvSpPr>
        <p:spPr>
          <a:xfrm>
            <a:off x="1428728" y="857232"/>
            <a:ext cx="6215106" cy="570542"/>
          </a:xfrm>
        </p:spPr>
        <p:txBody>
          <a:bodyPr>
            <a:normAutofit/>
          </a:bodyPr>
          <a:lstStyle/>
          <a:p>
            <a:pPr algn="ctr"/>
            <a:r>
              <a:rPr lang="en-US" sz="3200" b="1" dirty="0" smtClean="0">
                <a:solidFill>
                  <a:schemeClr val="tx1"/>
                </a:solidFill>
                <a:latin typeface="Bookman Old Style" pitchFamily="18" charset="0"/>
                <a:cs typeface="Times New Roman" panose="02020603050405020304" pitchFamily="18" charset="0"/>
              </a:rPr>
              <a:t>TYPES OF CHEQUES</a:t>
            </a:r>
            <a:endParaRPr lang="en-US" sz="3200" b="1" dirty="0">
              <a:solidFill>
                <a:schemeClr val="tx1"/>
              </a:solidFill>
              <a:latin typeface="Bookman Old Style" pitchFamily="18" charset="0"/>
              <a:cs typeface="Times New Roman" panose="02020603050405020304" pitchFamily="18" charset="0"/>
            </a:endParaRPr>
          </a:p>
        </p:txBody>
      </p:sp>
      <p:sp>
        <p:nvSpPr>
          <p:cNvPr id="5" name="Content Placeholder 2">
            <a:extLst>
              <a:ext uri="{FF2B5EF4-FFF2-40B4-BE49-F238E27FC236}">
                <a16:creationId xmlns="" xmlns:a16="http://schemas.microsoft.com/office/drawing/2014/main" id="{C3486648-8568-4D1F-B92F-976A3D305FE2}"/>
              </a:ext>
            </a:extLst>
          </p:cNvPr>
          <p:cNvSpPr>
            <a:spLocks noGrp="1"/>
          </p:cNvSpPr>
          <p:nvPr>
            <p:ph idx="1"/>
          </p:nvPr>
        </p:nvSpPr>
        <p:spPr>
          <a:xfrm>
            <a:off x="1142976" y="1643050"/>
            <a:ext cx="6643734" cy="2786082"/>
          </a:xfrm>
        </p:spPr>
        <p:txBody>
          <a:bodyPr>
            <a:normAutofit fontScale="92500" lnSpcReduction="10000"/>
          </a:bodyPr>
          <a:lstStyle/>
          <a:p>
            <a:pPr marL="560070" indent="-514350">
              <a:lnSpc>
                <a:spcPct val="160000"/>
              </a:lnSpc>
              <a:buFont typeface="Wingdings" pitchFamily="2" charset="2"/>
              <a:buChar char="q"/>
            </a:pPr>
            <a:r>
              <a:rPr lang="en-US" sz="2200" dirty="0">
                <a:solidFill>
                  <a:schemeClr val="tx1"/>
                </a:solidFill>
                <a:cs typeface="Times New Roman" panose="02020603050405020304" pitchFamily="18" charset="0"/>
              </a:rPr>
              <a:t>Open cheque</a:t>
            </a:r>
          </a:p>
          <a:p>
            <a:pPr marL="560070" indent="-514350">
              <a:lnSpc>
                <a:spcPct val="160000"/>
              </a:lnSpc>
              <a:buFont typeface="Wingdings" pitchFamily="2" charset="2"/>
              <a:buChar char="q"/>
            </a:pPr>
            <a:r>
              <a:rPr lang="en-US" sz="2200" dirty="0">
                <a:solidFill>
                  <a:schemeClr val="tx1"/>
                </a:solidFill>
                <a:cs typeface="Times New Roman" panose="02020603050405020304" pitchFamily="18" charset="0"/>
              </a:rPr>
              <a:t>Crossed cheque</a:t>
            </a:r>
          </a:p>
          <a:p>
            <a:pPr marL="560070" indent="-514350">
              <a:lnSpc>
                <a:spcPct val="160000"/>
              </a:lnSpc>
              <a:buFont typeface="Wingdings" pitchFamily="2" charset="2"/>
              <a:buChar char="q"/>
            </a:pPr>
            <a:r>
              <a:rPr lang="en-US" sz="2200" dirty="0">
                <a:solidFill>
                  <a:schemeClr val="tx1"/>
                </a:solidFill>
                <a:cs typeface="Times New Roman" panose="02020603050405020304" pitchFamily="18" charset="0"/>
              </a:rPr>
              <a:t>Bearer cheque</a:t>
            </a:r>
          </a:p>
          <a:p>
            <a:pPr marL="560070" indent="-514350">
              <a:lnSpc>
                <a:spcPct val="160000"/>
              </a:lnSpc>
              <a:buFont typeface="Wingdings" pitchFamily="2" charset="2"/>
              <a:buChar char="q"/>
            </a:pPr>
            <a:r>
              <a:rPr lang="en-US" sz="2200" dirty="0">
                <a:solidFill>
                  <a:schemeClr val="tx1"/>
                </a:solidFill>
                <a:cs typeface="Times New Roman" panose="02020603050405020304" pitchFamily="18" charset="0"/>
              </a:rPr>
              <a:t>Order cheque</a:t>
            </a:r>
          </a:p>
          <a:p>
            <a:pPr marL="560070" indent="-514350">
              <a:lnSpc>
                <a:spcPct val="160000"/>
              </a:lnSpc>
              <a:buFont typeface="Wingdings" pitchFamily="2" charset="2"/>
              <a:buChar char="q"/>
            </a:pPr>
            <a:r>
              <a:rPr lang="en-US" sz="2200" dirty="0">
                <a:solidFill>
                  <a:schemeClr val="tx1"/>
                </a:solidFill>
                <a:cs typeface="Times New Roman" panose="02020603050405020304" pitchFamily="18" charset="0"/>
              </a:rPr>
              <a:t>Other types of </a:t>
            </a:r>
            <a:r>
              <a:rPr lang="en-US" sz="2200" dirty="0" err="1" smtClean="0">
                <a:solidFill>
                  <a:schemeClr val="tx1"/>
                </a:solidFill>
                <a:cs typeface="Times New Roman" panose="02020603050405020304" pitchFamily="18" charset="0"/>
              </a:rPr>
              <a:t>cheques</a:t>
            </a:r>
            <a:r>
              <a:rPr lang="en-US" dirty="0" smtClean="0">
                <a:solidFill>
                  <a:schemeClr val="tx1"/>
                </a:solidFill>
                <a:latin typeface="Times New Roman" panose="02020603050405020304" pitchFamily="18" charset="0"/>
                <a:cs typeface="Times New Roman" panose="02020603050405020304" pitchFamily="18" charset="0"/>
              </a:rPr>
              <a:t>    </a:t>
            </a:r>
            <a:endParaRPr lang="en-US" sz="2000" dirty="0">
              <a:solidFill>
                <a:schemeClr val="tx1"/>
              </a:solidFill>
              <a:cs typeface="Times New Roman" panose="02020603050405020304" pitchFamily="18" charset="0"/>
            </a:endParaRPr>
          </a:p>
        </p:txBody>
      </p:sp>
      <p:sp>
        <p:nvSpPr>
          <p:cNvPr id="6" name="Rectangle 5"/>
          <p:cNvSpPr/>
          <p:nvPr/>
        </p:nvSpPr>
        <p:spPr>
          <a:xfrm>
            <a:off x="2428860" y="4429132"/>
            <a:ext cx="3143272" cy="2126864"/>
          </a:xfrm>
          <a:prstGeom prst="rect">
            <a:avLst/>
          </a:prstGeom>
        </p:spPr>
        <p:txBody>
          <a:bodyPr wrap="square">
            <a:spAutoFit/>
          </a:bodyPr>
          <a:lstStyle/>
          <a:p>
            <a:pPr marL="45720" indent="0" algn="just">
              <a:lnSpc>
                <a:spcPct val="150000"/>
              </a:lnSpc>
              <a:buClr>
                <a:schemeClr val="accent1">
                  <a:lumMod val="75000"/>
                </a:schemeClr>
              </a:buClr>
              <a:buFont typeface="Wingdings" pitchFamily="2" charset="2"/>
              <a:buChar char="Ø"/>
            </a:pPr>
            <a:r>
              <a:rPr lang="en-US" dirty="0" err="1" smtClean="0">
                <a:solidFill>
                  <a:schemeClr val="tx1"/>
                </a:solidFill>
                <a:cs typeface="Times New Roman" panose="02020603050405020304" pitchFamily="18" charset="0"/>
              </a:rPr>
              <a:t>Multilated</a:t>
            </a:r>
            <a:r>
              <a:rPr lang="en-US" dirty="0" smtClean="0">
                <a:solidFill>
                  <a:schemeClr val="tx1"/>
                </a:solidFill>
                <a:cs typeface="Times New Roman" panose="02020603050405020304" pitchFamily="18" charset="0"/>
              </a:rPr>
              <a:t> </a:t>
            </a:r>
            <a:r>
              <a:rPr lang="en-US" dirty="0" err="1" smtClean="0">
                <a:solidFill>
                  <a:schemeClr val="tx1"/>
                </a:solidFill>
                <a:cs typeface="Times New Roman" panose="02020603050405020304" pitchFamily="18" charset="0"/>
              </a:rPr>
              <a:t>cheques</a:t>
            </a:r>
            <a:endParaRPr lang="en-US" dirty="0" smtClean="0">
              <a:solidFill>
                <a:schemeClr val="tx1"/>
              </a:solidFill>
              <a:cs typeface="Times New Roman" panose="02020603050405020304" pitchFamily="18" charset="0"/>
            </a:endParaRPr>
          </a:p>
          <a:p>
            <a:pPr marL="45720" indent="0" algn="just">
              <a:lnSpc>
                <a:spcPct val="150000"/>
              </a:lnSpc>
              <a:buClr>
                <a:schemeClr val="accent1">
                  <a:lumMod val="75000"/>
                </a:schemeClr>
              </a:buClr>
              <a:buFont typeface="Wingdings" pitchFamily="2" charset="2"/>
              <a:buChar char="Ø"/>
            </a:pPr>
            <a:r>
              <a:rPr lang="en-US" dirty="0" smtClean="0">
                <a:solidFill>
                  <a:schemeClr val="tx1"/>
                </a:solidFill>
                <a:cs typeface="Times New Roman" panose="02020603050405020304" pitchFamily="18" charset="0"/>
              </a:rPr>
              <a:t>Stale </a:t>
            </a:r>
            <a:r>
              <a:rPr lang="en-US" dirty="0" err="1" smtClean="0">
                <a:solidFill>
                  <a:schemeClr val="tx1"/>
                </a:solidFill>
                <a:cs typeface="Times New Roman" panose="02020603050405020304" pitchFamily="18" charset="0"/>
              </a:rPr>
              <a:t>Cheques</a:t>
            </a:r>
            <a:endParaRPr lang="en-US" dirty="0" smtClean="0">
              <a:solidFill>
                <a:schemeClr val="tx1"/>
              </a:solidFill>
              <a:cs typeface="Times New Roman" panose="02020603050405020304" pitchFamily="18" charset="0"/>
            </a:endParaRPr>
          </a:p>
          <a:p>
            <a:pPr marL="45720" indent="0" algn="just">
              <a:lnSpc>
                <a:spcPct val="150000"/>
              </a:lnSpc>
              <a:buClr>
                <a:schemeClr val="accent1">
                  <a:lumMod val="75000"/>
                </a:schemeClr>
              </a:buClr>
              <a:buFont typeface="Wingdings" pitchFamily="2" charset="2"/>
              <a:buChar char="Ø"/>
            </a:pPr>
            <a:r>
              <a:rPr lang="en-US" dirty="0" smtClean="0">
                <a:solidFill>
                  <a:schemeClr val="tx1"/>
                </a:solidFill>
                <a:cs typeface="Times New Roman" panose="02020603050405020304" pitchFamily="18" charset="0"/>
              </a:rPr>
              <a:t>Anti-dated </a:t>
            </a:r>
            <a:r>
              <a:rPr lang="en-US" dirty="0" err="1" smtClean="0">
                <a:solidFill>
                  <a:schemeClr val="tx1"/>
                </a:solidFill>
                <a:cs typeface="Times New Roman" panose="02020603050405020304" pitchFamily="18" charset="0"/>
              </a:rPr>
              <a:t>Cheques</a:t>
            </a:r>
            <a:endParaRPr lang="en-US" dirty="0" smtClean="0">
              <a:solidFill>
                <a:schemeClr val="tx1"/>
              </a:solidFill>
              <a:cs typeface="Times New Roman" panose="02020603050405020304" pitchFamily="18" charset="0"/>
            </a:endParaRPr>
          </a:p>
          <a:p>
            <a:pPr marL="45720" indent="0" algn="just">
              <a:lnSpc>
                <a:spcPct val="150000"/>
              </a:lnSpc>
              <a:buClr>
                <a:schemeClr val="accent1">
                  <a:lumMod val="75000"/>
                </a:schemeClr>
              </a:buClr>
              <a:buFont typeface="Wingdings" pitchFamily="2" charset="2"/>
              <a:buChar char="Ø"/>
            </a:pPr>
            <a:r>
              <a:rPr lang="en-US" dirty="0" smtClean="0">
                <a:solidFill>
                  <a:schemeClr val="tx1"/>
                </a:solidFill>
                <a:cs typeface="Times New Roman" panose="02020603050405020304" pitchFamily="18" charset="0"/>
              </a:rPr>
              <a:t>Post-dated </a:t>
            </a:r>
            <a:r>
              <a:rPr lang="en-US" dirty="0" err="1" smtClean="0">
                <a:solidFill>
                  <a:schemeClr val="tx1"/>
                </a:solidFill>
                <a:cs typeface="Times New Roman" panose="02020603050405020304" pitchFamily="18" charset="0"/>
              </a:rPr>
              <a:t>cheques</a:t>
            </a:r>
            <a:endParaRPr lang="en-US" dirty="0" smtClean="0">
              <a:solidFill>
                <a:schemeClr val="tx1"/>
              </a:solidFill>
              <a:cs typeface="Times New Roman" panose="02020603050405020304" pitchFamily="18" charset="0"/>
            </a:endParaRPr>
          </a:p>
          <a:p>
            <a:pPr marL="45720" indent="0" algn="just">
              <a:lnSpc>
                <a:spcPct val="150000"/>
              </a:lnSpc>
              <a:buClr>
                <a:schemeClr val="accent1">
                  <a:lumMod val="75000"/>
                </a:schemeClr>
              </a:buClr>
              <a:buFont typeface="Wingdings" pitchFamily="2" charset="2"/>
              <a:buChar char="Ø"/>
            </a:pPr>
            <a:r>
              <a:rPr lang="en-US" dirty="0" smtClean="0">
                <a:solidFill>
                  <a:schemeClr val="tx1"/>
                </a:solidFill>
                <a:cs typeface="Times New Roman" panose="02020603050405020304" pitchFamily="18" charset="0"/>
              </a:rPr>
              <a:t>Travelers’ </a:t>
            </a:r>
            <a:r>
              <a:rPr lang="en-US" dirty="0" err="1" smtClean="0">
                <a:solidFill>
                  <a:schemeClr val="tx1"/>
                </a:solidFill>
                <a:cs typeface="Times New Roman" panose="02020603050405020304" pitchFamily="18" charset="0"/>
              </a:rPr>
              <a:t>cheques</a:t>
            </a:r>
            <a:r>
              <a:rPr lang="en-US" dirty="0" smtClean="0">
                <a:solidFill>
                  <a:schemeClr val="tx1"/>
                </a:solidFill>
                <a:cs typeface="Times New Roman" panose="02020603050405020304" pitchFamily="18" charset="0"/>
              </a:rPr>
              <a:t>              </a:t>
            </a:r>
            <a:endParaRPr lang="en-US" dirty="0">
              <a:solidFill>
                <a:schemeClr val="tx1"/>
              </a:solidFill>
              <a:cs typeface="Times New Roman" panose="02020603050405020304" pitchFamily="18" charset="0"/>
            </a:endParaRPr>
          </a:p>
        </p:txBody>
      </p:sp>
    </p:spTree>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6CB12408-40F1-4DE6-B3AC-2661B2547499}"/>
              </a:ext>
            </a:extLst>
          </p:cNvPr>
          <p:cNvSpPr>
            <a:spLocks noGrp="1"/>
          </p:cNvSpPr>
          <p:nvPr>
            <p:ph type="title"/>
          </p:nvPr>
        </p:nvSpPr>
        <p:spPr>
          <a:xfrm>
            <a:off x="1214414" y="1071546"/>
            <a:ext cx="6715148" cy="714380"/>
          </a:xfrm>
        </p:spPr>
        <p:txBody>
          <a:bodyPr>
            <a:normAutofit/>
          </a:bodyPr>
          <a:lstStyle/>
          <a:p>
            <a:pPr algn="ctr"/>
            <a:r>
              <a:rPr lang="en-US" sz="3200" b="1" dirty="0" smtClean="0">
                <a:solidFill>
                  <a:schemeClr val="tx1"/>
                </a:solidFill>
                <a:latin typeface="Bookman Old Style" pitchFamily="18" charset="0"/>
                <a:ea typeface="+mn-ea"/>
                <a:cs typeface="Times New Roman" panose="02020603050405020304" pitchFamily="18" charset="0"/>
              </a:rPr>
              <a:t>MATERIAL</a:t>
            </a:r>
            <a:r>
              <a:rPr lang="en-US" sz="3200" b="1" dirty="0" smtClean="0">
                <a:solidFill>
                  <a:schemeClr val="tx1"/>
                </a:solidFill>
                <a:latin typeface="Bookman Old Style" pitchFamily="18" charset="0"/>
                <a:cs typeface="Times New Roman" panose="02020603050405020304" pitchFamily="18" charset="0"/>
              </a:rPr>
              <a:t> </a:t>
            </a:r>
            <a:r>
              <a:rPr lang="en-US" sz="3200" b="1" dirty="0" smtClean="0">
                <a:solidFill>
                  <a:schemeClr val="tx1"/>
                </a:solidFill>
                <a:latin typeface="Bookman Old Style" pitchFamily="18" charset="0"/>
                <a:ea typeface="+mn-ea"/>
                <a:cs typeface="Times New Roman" panose="02020603050405020304" pitchFamily="18" charset="0"/>
              </a:rPr>
              <a:t>ALTERATION</a:t>
            </a:r>
            <a:endParaRPr lang="en-US" sz="3200" b="1" dirty="0">
              <a:solidFill>
                <a:schemeClr val="tx1"/>
              </a:solidFill>
              <a:latin typeface="Bookman Old Style" pitchFamily="18" charset="0"/>
              <a:ea typeface="+mn-ea"/>
              <a:cs typeface="Times New Roman" panose="02020603050405020304" pitchFamily="18" charset="0"/>
            </a:endParaRPr>
          </a:p>
        </p:txBody>
      </p:sp>
      <p:sp>
        <p:nvSpPr>
          <p:cNvPr id="5" name="Rectangle 4"/>
          <p:cNvSpPr/>
          <p:nvPr/>
        </p:nvSpPr>
        <p:spPr>
          <a:xfrm>
            <a:off x="857224" y="1857364"/>
            <a:ext cx="7500990" cy="1852815"/>
          </a:xfrm>
          <a:prstGeom prst="rect">
            <a:avLst/>
          </a:prstGeom>
        </p:spPr>
        <p:txBody>
          <a:bodyPr wrap="square">
            <a:spAutoFit/>
          </a:bodyPr>
          <a:lstStyle/>
          <a:p>
            <a:pPr marL="45720" indent="0" algn="just">
              <a:lnSpc>
                <a:spcPct val="200000"/>
              </a:lnSpc>
              <a:buFont typeface="Wingdings" pitchFamily="2" charset="2"/>
              <a:buChar char="q"/>
            </a:pPr>
            <a:r>
              <a:rPr lang="en-US" sz="2000" dirty="0" smtClean="0">
                <a:solidFill>
                  <a:schemeClr val="tx1"/>
                </a:solidFill>
                <a:cs typeface="Times New Roman" panose="02020603050405020304" pitchFamily="18" charset="0"/>
              </a:rPr>
              <a:t> Material alteration is that change in the negotiable which causes it to speak a different language in legal effect from which it had originally spoken.</a:t>
            </a:r>
            <a:endParaRPr lang="en-US" sz="2000" dirty="0">
              <a:solidFill>
                <a:schemeClr val="tx1"/>
              </a:solidFill>
              <a:cs typeface="Times New Roman" panose="02020603050405020304" pitchFamily="18" charset="0"/>
            </a:endParaRPr>
          </a:p>
        </p:txBody>
      </p:sp>
      <p:sp>
        <p:nvSpPr>
          <p:cNvPr id="6" name="Rectangle 5"/>
          <p:cNvSpPr/>
          <p:nvPr/>
        </p:nvSpPr>
        <p:spPr>
          <a:xfrm>
            <a:off x="928662" y="4677329"/>
            <a:ext cx="7429552" cy="1323439"/>
          </a:xfrm>
          <a:prstGeom prst="rect">
            <a:avLst/>
          </a:prstGeom>
        </p:spPr>
        <p:txBody>
          <a:bodyPr wrap="square">
            <a:spAutoFit/>
          </a:bodyPr>
          <a:lstStyle/>
          <a:p>
            <a:pPr marL="45720" indent="0" algn="just">
              <a:lnSpc>
                <a:spcPct val="200000"/>
              </a:lnSpc>
              <a:buFont typeface="Wingdings" pitchFamily="2" charset="2"/>
              <a:buChar char="q"/>
            </a:pPr>
            <a:r>
              <a:rPr lang="en-US" sz="2000" dirty="0" smtClean="0">
                <a:solidFill>
                  <a:schemeClr val="tx1"/>
                </a:solidFill>
                <a:cs typeface="Times New Roman" panose="02020603050405020304" pitchFamily="18" charset="0"/>
              </a:rPr>
              <a:t> Making a </a:t>
            </a:r>
            <a:r>
              <a:rPr lang="en-US" sz="2000" dirty="0" err="1" smtClean="0">
                <a:solidFill>
                  <a:schemeClr val="tx1"/>
                </a:solidFill>
                <a:cs typeface="Times New Roman" panose="02020603050405020304" pitchFamily="18" charset="0"/>
              </a:rPr>
              <a:t>cheque</a:t>
            </a:r>
            <a:r>
              <a:rPr lang="en-US" sz="2000" dirty="0" smtClean="0">
                <a:solidFill>
                  <a:schemeClr val="tx1"/>
                </a:solidFill>
                <a:cs typeface="Times New Roman" panose="02020603050405020304" pitchFamily="18" charset="0"/>
              </a:rPr>
              <a:t> means the </a:t>
            </a:r>
            <a:r>
              <a:rPr lang="en-US" sz="2000" dirty="0" err="1" smtClean="0">
                <a:solidFill>
                  <a:schemeClr val="tx1"/>
                </a:solidFill>
                <a:cs typeface="Times New Roman" panose="02020603050405020304" pitchFamily="18" charset="0"/>
              </a:rPr>
              <a:t>cheque</a:t>
            </a:r>
            <a:r>
              <a:rPr lang="en-US" sz="2000" dirty="0" smtClean="0">
                <a:solidFill>
                  <a:schemeClr val="tx1"/>
                </a:solidFill>
                <a:cs typeface="Times New Roman" panose="02020603050405020304" pitchFamily="18" charset="0"/>
              </a:rPr>
              <a:t> being “marked” or “certified” by the banker, to state that it is ‘good for payment’.</a:t>
            </a:r>
            <a:endParaRPr lang="en-US" sz="2000" dirty="0">
              <a:solidFill>
                <a:schemeClr val="tx1"/>
              </a:solidFill>
              <a:cs typeface="Times New Roman" panose="02020603050405020304" pitchFamily="18" charset="0"/>
            </a:endParaRPr>
          </a:p>
        </p:txBody>
      </p:sp>
      <p:sp>
        <p:nvSpPr>
          <p:cNvPr id="7" name="Rectangle 6"/>
          <p:cNvSpPr/>
          <p:nvPr/>
        </p:nvSpPr>
        <p:spPr>
          <a:xfrm>
            <a:off x="1714480" y="3987233"/>
            <a:ext cx="5948744" cy="584775"/>
          </a:xfrm>
          <a:prstGeom prst="rect">
            <a:avLst/>
          </a:prstGeom>
        </p:spPr>
        <p:txBody>
          <a:bodyPr wrap="none">
            <a:spAutoFit/>
          </a:bodyPr>
          <a:lstStyle/>
          <a:p>
            <a:pPr marL="45720" indent="0" algn="ctr">
              <a:buNone/>
            </a:pPr>
            <a:r>
              <a:rPr lang="en-US" sz="3200" b="1" dirty="0" smtClean="0">
                <a:solidFill>
                  <a:schemeClr val="tx1"/>
                </a:solidFill>
                <a:latin typeface="Bookman Old Style" pitchFamily="18" charset="0"/>
                <a:cs typeface="Times New Roman" panose="02020603050405020304" pitchFamily="18" charset="0"/>
              </a:rPr>
              <a:t>MARKETING OF CHEQUES</a:t>
            </a:r>
            <a:endParaRPr lang="en-US" sz="3200" b="1" dirty="0">
              <a:solidFill>
                <a:schemeClr val="tx1"/>
              </a:solidFill>
              <a:latin typeface="Bookman Old Style" pitchFamily="18" charset="0"/>
              <a:cs typeface="Times New Roman" panose="02020603050405020304" pitchFamily="18" charset="0"/>
            </a:endParaRPr>
          </a:p>
        </p:txBody>
      </p:sp>
    </p:spTree>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D3ED1CBC-01F0-4C68-8663-4000C28491C4}"/>
              </a:ext>
            </a:extLst>
          </p:cNvPr>
          <p:cNvSpPr>
            <a:spLocks noGrp="1"/>
          </p:cNvSpPr>
          <p:nvPr>
            <p:ph type="title"/>
          </p:nvPr>
        </p:nvSpPr>
        <p:spPr>
          <a:xfrm>
            <a:off x="1571604" y="1214422"/>
            <a:ext cx="6286544" cy="680100"/>
          </a:xfrm>
        </p:spPr>
        <p:txBody>
          <a:bodyPr>
            <a:normAutofit/>
          </a:bodyPr>
          <a:lstStyle/>
          <a:p>
            <a:pPr algn="ctr"/>
            <a:r>
              <a:rPr lang="en-US" sz="3200" b="1" dirty="0" smtClean="0">
                <a:solidFill>
                  <a:schemeClr val="tx1"/>
                </a:solidFill>
                <a:latin typeface="Bookman Old Style" pitchFamily="18" charset="0"/>
              </a:rPr>
              <a:t>HONOR OF CHEQUES</a:t>
            </a:r>
            <a:endParaRPr lang="en-US" sz="3200" b="1" dirty="0">
              <a:solidFill>
                <a:schemeClr val="tx1"/>
              </a:solidFill>
              <a:latin typeface="Bookman Old Style" pitchFamily="18" charset="0"/>
            </a:endParaRPr>
          </a:p>
        </p:txBody>
      </p:sp>
      <p:sp>
        <p:nvSpPr>
          <p:cNvPr id="5" name="Rectangle 4"/>
          <p:cNvSpPr/>
          <p:nvPr/>
        </p:nvSpPr>
        <p:spPr>
          <a:xfrm>
            <a:off x="642910" y="2214554"/>
            <a:ext cx="8072494" cy="1938992"/>
          </a:xfrm>
          <a:prstGeom prst="rect">
            <a:avLst/>
          </a:prstGeom>
        </p:spPr>
        <p:txBody>
          <a:bodyPr wrap="square">
            <a:spAutoFit/>
          </a:bodyPr>
          <a:lstStyle/>
          <a:p>
            <a:pPr algn="just">
              <a:lnSpc>
                <a:spcPct val="200000"/>
              </a:lnSpc>
              <a:buFont typeface="Wingdings" pitchFamily="2" charset="2"/>
              <a:buChar char="q"/>
            </a:pPr>
            <a:r>
              <a:rPr lang="en-US" sz="2000" dirty="0" smtClean="0">
                <a:solidFill>
                  <a:schemeClr val="tx1"/>
                </a:solidFill>
                <a:cs typeface="Times New Roman" panose="02020603050405020304" pitchFamily="18" charset="0"/>
              </a:rPr>
              <a:t>  A banker having sufficient funds of the customer, properly applicable to the payment of </a:t>
            </a:r>
            <a:r>
              <a:rPr lang="en-US" sz="2000" dirty="0" err="1" smtClean="0">
                <a:solidFill>
                  <a:schemeClr val="tx1"/>
                </a:solidFill>
                <a:cs typeface="Times New Roman" panose="02020603050405020304" pitchFamily="18" charset="0"/>
              </a:rPr>
              <a:t>cheques</a:t>
            </a:r>
            <a:r>
              <a:rPr lang="en-US" sz="2000" dirty="0" smtClean="0">
                <a:solidFill>
                  <a:schemeClr val="tx1"/>
                </a:solidFill>
                <a:cs typeface="Times New Roman" panose="02020603050405020304" pitchFamily="18" charset="0"/>
              </a:rPr>
              <a:t>, is duty bound to honor his customer’s </a:t>
            </a:r>
            <a:r>
              <a:rPr lang="en-US" sz="2000" dirty="0" err="1" smtClean="0">
                <a:solidFill>
                  <a:schemeClr val="tx1"/>
                </a:solidFill>
                <a:cs typeface="Times New Roman" panose="02020603050405020304" pitchFamily="18" charset="0"/>
              </a:rPr>
              <a:t>cheque</a:t>
            </a:r>
            <a:endParaRPr lang="en-IN" sz="2000" dirty="0"/>
          </a:p>
        </p:txBody>
      </p:sp>
      <p:sp>
        <p:nvSpPr>
          <p:cNvPr id="6" name="Rectangle 5"/>
          <p:cNvSpPr/>
          <p:nvPr/>
        </p:nvSpPr>
        <p:spPr>
          <a:xfrm>
            <a:off x="2214546" y="4071942"/>
            <a:ext cx="5373266" cy="584775"/>
          </a:xfrm>
          <a:prstGeom prst="rect">
            <a:avLst/>
          </a:prstGeom>
        </p:spPr>
        <p:txBody>
          <a:bodyPr wrap="none">
            <a:spAutoFit/>
          </a:bodyPr>
          <a:lstStyle/>
          <a:p>
            <a:pPr marL="45720" indent="0" algn="ctr">
              <a:buNone/>
            </a:pPr>
            <a:r>
              <a:rPr lang="en-US" sz="3200" b="1" dirty="0" smtClean="0">
                <a:solidFill>
                  <a:schemeClr val="tx1"/>
                </a:solidFill>
                <a:latin typeface="Bookman Old Style" pitchFamily="18" charset="0"/>
                <a:cs typeface="Times New Roman" panose="02020603050405020304" pitchFamily="18" charset="0"/>
              </a:rPr>
              <a:t>PAYMENT OF CHEQUES</a:t>
            </a:r>
            <a:endParaRPr lang="en-US" sz="3200" b="1" dirty="0">
              <a:solidFill>
                <a:schemeClr val="tx1"/>
              </a:solidFill>
              <a:latin typeface="Bookman Old Style" pitchFamily="18" charset="0"/>
              <a:cs typeface="Times New Roman" panose="02020603050405020304" pitchFamily="18" charset="0"/>
            </a:endParaRPr>
          </a:p>
        </p:txBody>
      </p:sp>
      <p:sp>
        <p:nvSpPr>
          <p:cNvPr id="7" name="Rectangle 6"/>
          <p:cNvSpPr/>
          <p:nvPr/>
        </p:nvSpPr>
        <p:spPr>
          <a:xfrm>
            <a:off x="785786" y="4857760"/>
            <a:ext cx="8001056" cy="1237262"/>
          </a:xfrm>
          <a:prstGeom prst="rect">
            <a:avLst/>
          </a:prstGeom>
        </p:spPr>
        <p:txBody>
          <a:bodyPr wrap="square">
            <a:spAutoFit/>
          </a:bodyPr>
          <a:lstStyle/>
          <a:p>
            <a:pPr algn="just">
              <a:lnSpc>
                <a:spcPct val="200000"/>
              </a:lnSpc>
              <a:buFont typeface="Wingdings" pitchFamily="2" charset="2"/>
              <a:buChar char="q"/>
            </a:pPr>
            <a:r>
              <a:rPr lang="en-US" sz="2000" dirty="0" smtClean="0">
                <a:solidFill>
                  <a:schemeClr val="tx1"/>
                </a:solidFill>
                <a:cs typeface="Times New Roman" panose="02020603050405020304" pitchFamily="18" charset="0"/>
              </a:rPr>
              <a:t> Honoring of </a:t>
            </a:r>
            <a:r>
              <a:rPr lang="en-US" sz="2000" dirty="0" err="1" smtClean="0">
                <a:solidFill>
                  <a:schemeClr val="tx1"/>
                </a:solidFill>
                <a:cs typeface="Times New Roman" panose="02020603050405020304" pitchFamily="18" charset="0"/>
              </a:rPr>
              <a:t>cheques</a:t>
            </a:r>
            <a:r>
              <a:rPr lang="en-US" sz="2000" dirty="0" smtClean="0">
                <a:solidFill>
                  <a:schemeClr val="tx1"/>
                </a:solidFill>
                <a:cs typeface="Times New Roman" panose="02020603050405020304" pitchFamily="18" charset="0"/>
              </a:rPr>
              <a:t> drawn by his customer is very important obligation of a banker.</a:t>
            </a:r>
            <a:endParaRPr lang="en-IN" sz="2000" dirty="0"/>
          </a:p>
        </p:txBody>
      </p:sp>
    </p:spTree>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289E86E2-3D31-492B-8374-2B7FCEF687BB}"/>
              </a:ext>
            </a:extLst>
          </p:cNvPr>
          <p:cNvSpPr>
            <a:spLocks noGrp="1"/>
          </p:cNvSpPr>
          <p:nvPr>
            <p:ph type="title"/>
          </p:nvPr>
        </p:nvSpPr>
        <p:spPr>
          <a:xfrm>
            <a:off x="428596" y="642918"/>
            <a:ext cx="8429684" cy="1142046"/>
          </a:xfrm>
        </p:spPr>
        <p:txBody>
          <a:bodyPr>
            <a:normAutofit/>
          </a:bodyPr>
          <a:lstStyle/>
          <a:p>
            <a:pPr algn="ctr"/>
            <a:r>
              <a:rPr lang="en-US" sz="3200" b="1" dirty="0" smtClean="0">
                <a:solidFill>
                  <a:schemeClr val="tx1"/>
                </a:solidFill>
                <a:latin typeface="Bookman Old Style" pitchFamily="18" charset="0"/>
                <a:cs typeface="Times New Roman" panose="02020603050405020304" pitchFamily="18" charset="0"/>
              </a:rPr>
              <a:t>PRECAUTION FOR PAYMENT OF CHEQUES</a:t>
            </a:r>
            <a:endParaRPr lang="en-US" sz="3200" b="1" dirty="0">
              <a:solidFill>
                <a:schemeClr val="tx1"/>
              </a:solidFill>
              <a:latin typeface="Bookman Old Style" pitchFamily="18" charset="0"/>
            </a:endParaRPr>
          </a:p>
        </p:txBody>
      </p:sp>
      <p:sp>
        <p:nvSpPr>
          <p:cNvPr id="5" name="Content Placeholder 2">
            <a:extLst>
              <a:ext uri="{FF2B5EF4-FFF2-40B4-BE49-F238E27FC236}">
                <a16:creationId xmlns="" xmlns:a16="http://schemas.microsoft.com/office/drawing/2014/main" id="{7EFF183C-E0D7-4FAC-8ACF-CB1B2BA17221}"/>
              </a:ext>
            </a:extLst>
          </p:cNvPr>
          <p:cNvSpPr>
            <a:spLocks noGrp="1"/>
          </p:cNvSpPr>
          <p:nvPr>
            <p:ph idx="1"/>
          </p:nvPr>
        </p:nvSpPr>
        <p:spPr>
          <a:xfrm>
            <a:off x="2500298" y="1714488"/>
            <a:ext cx="6072230" cy="4357718"/>
          </a:xfrm>
        </p:spPr>
        <p:txBody>
          <a:bodyPr>
            <a:noAutofit/>
          </a:bodyPr>
          <a:lstStyle/>
          <a:p>
            <a:pPr marL="502920" indent="-457200">
              <a:lnSpc>
                <a:spcPct val="150000"/>
              </a:lnSpc>
              <a:buFont typeface="Wingdings" pitchFamily="2" charset="2"/>
              <a:buChar char="q"/>
            </a:pPr>
            <a:r>
              <a:rPr lang="en-US" sz="2000" dirty="0">
                <a:solidFill>
                  <a:schemeClr val="tx1"/>
                </a:solidFill>
                <a:cs typeface="Times New Roman" panose="02020603050405020304" pitchFamily="18" charset="0"/>
              </a:rPr>
              <a:t>Proper form</a:t>
            </a:r>
          </a:p>
          <a:p>
            <a:pPr marL="502920" indent="-457200">
              <a:lnSpc>
                <a:spcPct val="150000"/>
              </a:lnSpc>
              <a:buFont typeface="Wingdings" pitchFamily="2" charset="2"/>
              <a:buChar char="q"/>
            </a:pPr>
            <a:r>
              <a:rPr lang="en-US" sz="2000" dirty="0">
                <a:solidFill>
                  <a:schemeClr val="tx1"/>
                </a:solidFill>
                <a:cs typeface="Times New Roman" panose="02020603050405020304" pitchFamily="18" charset="0"/>
              </a:rPr>
              <a:t>Open or Crossed Cheque</a:t>
            </a:r>
          </a:p>
          <a:p>
            <a:pPr marL="502920" indent="-457200">
              <a:lnSpc>
                <a:spcPct val="150000"/>
              </a:lnSpc>
              <a:buFont typeface="Wingdings" pitchFamily="2" charset="2"/>
              <a:buChar char="q"/>
            </a:pPr>
            <a:r>
              <a:rPr lang="en-US" sz="2000" dirty="0">
                <a:solidFill>
                  <a:schemeClr val="tx1"/>
                </a:solidFill>
                <a:cs typeface="Times New Roman" panose="02020603050405020304" pitchFamily="18" charset="0"/>
              </a:rPr>
              <a:t>Place of Presentment of Cheque</a:t>
            </a:r>
          </a:p>
          <a:p>
            <a:pPr marL="502920" indent="-457200">
              <a:lnSpc>
                <a:spcPct val="150000"/>
              </a:lnSpc>
              <a:buFont typeface="Wingdings" pitchFamily="2" charset="2"/>
              <a:buChar char="q"/>
            </a:pPr>
            <a:r>
              <a:rPr lang="en-US" sz="2000" dirty="0">
                <a:solidFill>
                  <a:schemeClr val="tx1"/>
                </a:solidFill>
                <a:cs typeface="Times New Roman" panose="02020603050405020304" pitchFamily="18" charset="0"/>
              </a:rPr>
              <a:t>Date of the Cheque</a:t>
            </a:r>
          </a:p>
          <a:p>
            <a:pPr marL="502920" indent="-457200">
              <a:lnSpc>
                <a:spcPct val="150000"/>
              </a:lnSpc>
              <a:buFont typeface="Wingdings" pitchFamily="2" charset="2"/>
              <a:buChar char="q"/>
            </a:pPr>
            <a:r>
              <a:rPr lang="en-US" sz="2000" dirty="0" err="1">
                <a:solidFill>
                  <a:schemeClr val="tx1"/>
                </a:solidFill>
                <a:cs typeface="Times New Roman" panose="02020603050405020304" pitchFamily="18" charset="0"/>
              </a:rPr>
              <a:t>Multilated</a:t>
            </a:r>
            <a:r>
              <a:rPr lang="en-US" sz="2000" dirty="0">
                <a:solidFill>
                  <a:schemeClr val="tx1"/>
                </a:solidFill>
                <a:cs typeface="Times New Roman" panose="02020603050405020304" pitchFamily="18" charset="0"/>
              </a:rPr>
              <a:t> cheque</a:t>
            </a:r>
          </a:p>
          <a:p>
            <a:pPr marL="502920" indent="-457200">
              <a:lnSpc>
                <a:spcPct val="150000"/>
              </a:lnSpc>
              <a:buFont typeface="Wingdings" pitchFamily="2" charset="2"/>
              <a:buChar char="q"/>
            </a:pPr>
            <a:r>
              <a:rPr lang="en-US" sz="2000" dirty="0">
                <a:solidFill>
                  <a:schemeClr val="tx1"/>
                </a:solidFill>
                <a:cs typeface="Times New Roman" panose="02020603050405020304" pitchFamily="18" charset="0"/>
              </a:rPr>
              <a:t>Words and Figures</a:t>
            </a:r>
          </a:p>
          <a:p>
            <a:pPr marL="502920" indent="-457200">
              <a:lnSpc>
                <a:spcPct val="150000"/>
              </a:lnSpc>
              <a:buFont typeface="Wingdings" pitchFamily="2" charset="2"/>
              <a:buChar char="q"/>
            </a:pPr>
            <a:r>
              <a:rPr lang="en-US" sz="2000" dirty="0">
                <a:solidFill>
                  <a:schemeClr val="tx1"/>
                </a:solidFill>
                <a:cs typeface="Times New Roman" panose="02020603050405020304" pitchFamily="18" charset="0"/>
              </a:rPr>
              <a:t>Alteration and </a:t>
            </a:r>
            <a:r>
              <a:rPr lang="en-US" sz="2000" dirty="0" smtClean="0">
                <a:solidFill>
                  <a:schemeClr val="tx1"/>
                </a:solidFill>
                <a:cs typeface="Times New Roman" panose="02020603050405020304" pitchFamily="18" charset="0"/>
              </a:rPr>
              <a:t>Over writings</a:t>
            </a:r>
            <a:endParaRPr lang="en-US" sz="2000" dirty="0">
              <a:solidFill>
                <a:schemeClr val="tx1"/>
              </a:solidFill>
              <a:cs typeface="Times New Roman" panose="02020603050405020304" pitchFamily="18" charset="0"/>
            </a:endParaRPr>
          </a:p>
          <a:p>
            <a:pPr marL="502920" indent="-457200">
              <a:lnSpc>
                <a:spcPct val="150000"/>
              </a:lnSpc>
              <a:buFont typeface="Wingdings" pitchFamily="2" charset="2"/>
              <a:buChar char="q"/>
            </a:pPr>
            <a:r>
              <a:rPr lang="en-US" sz="2000" dirty="0">
                <a:solidFill>
                  <a:schemeClr val="tx1"/>
                </a:solidFill>
                <a:cs typeface="Times New Roman" panose="02020603050405020304" pitchFamily="18" charset="0"/>
              </a:rPr>
              <a:t>Proper Endorsement </a:t>
            </a:r>
          </a:p>
          <a:p>
            <a:pPr marL="502920" indent="-457200">
              <a:lnSpc>
                <a:spcPct val="150000"/>
              </a:lnSpc>
              <a:buFont typeface="Wingdings" pitchFamily="2" charset="2"/>
              <a:buChar char="q"/>
            </a:pPr>
            <a:r>
              <a:rPr lang="en-US" sz="2000" dirty="0" smtClean="0">
                <a:solidFill>
                  <a:schemeClr val="tx1"/>
                </a:solidFill>
                <a:cs typeface="Times New Roman" panose="02020603050405020304" pitchFamily="18" charset="0"/>
              </a:rPr>
              <a:t>Sufficiency </a:t>
            </a:r>
            <a:r>
              <a:rPr lang="en-US" sz="2000" dirty="0">
                <a:solidFill>
                  <a:schemeClr val="tx1"/>
                </a:solidFill>
                <a:cs typeface="Times New Roman" panose="02020603050405020304" pitchFamily="18" charset="0"/>
              </a:rPr>
              <a:t>of Funds</a:t>
            </a:r>
          </a:p>
          <a:p>
            <a:pPr marL="502920" indent="-457200">
              <a:lnSpc>
                <a:spcPct val="150000"/>
              </a:lnSpc>
              <a:buFont typeface="Wingdings" pitchFamily="2" charset="2"/>
              <a:buChar char="q"/>
            </a:pPr>
            <a:r>
              <a:rPr lang="en-US" sz="2000" dirty="0">
                <a:solidFill>
                  <a:schemeClr val="tx1"/>
                </a:solidFill>
                <a:cs typeface="Times New Roman" panose="02020603050405020304" pitchFamily="18" charset="0"/>
              </a:rPr>
              <a:t>Verification of Drawer’s </a:t>
            </a:r>
            <a:r>
              <a:rPr lang="en-US" sz="2000" dirty="0" err="1">
                <a:solidFill>
                  <a:schemeClr val="tx1"/>
                </a:solidFill>
                <a:cs typeface="Times New Roman" panose="02020603050405020304" pitchFamily="18" charset="0"/>
              </a:rPr>
              <a:t>Sognature</a:t>
            </a:r>
            <a:endParaRPr lang="en-US" sz="2000" dirty="0">
              <a:solidFill>
                <a:schemeClr val="tx1"/>
              </a:solidFill>
              <a:cs typeface="Times New Roman" panose="02020603050405020304" pitchFamily="18" charset="0"/>
            </a:endParaRPr>
          </a:p>
        </p:txBody>
      </p:sp>
    </p:spTree>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9C2842DC-239C-4526-9EDC-2F44C666C15E}"/>
              </a:ext>
            </a:extLst>
          </p:cNvPr>
          <p:cNvSpPr>
            <a:spLocks noGrp="1"/>
          </p:cNvSpPr>
          <p:nvPr>
            <p:ph type="title"/>
          </p:nvPr>
        </p:nvSpPr>
        <p:spPr>
          <a:xfrm>
            <a:off x="785786" y="857232"/>
            <a:ext cx="7643842" cy="680100"/>
          </a:xfrm>
        </p:spPr>
        <p:txBody>
          <a:bodyPr>
            <a:normAutofit/>
          </a:bodyPr>
          <a:lstStyle/>
          <a:p>
            <a:pPr algn="ctr"/>
            <a:r>
              <a:rPr lang="en-US" sz="3200" b="1" dirty="0" smtClean="0">
                <a:solidFill>
                  <a:schemeClr val="tx1"/>
                </a:solidFill>
                <a:latin typeface="Bookman Old Style" pitchFamily="18" charset="0"/>
              </a:rPr>
              <a:t>DISHONOR OF CHEQUE</a:t>
            </a:r>
            <a:endParaRPr lang="en-US" sz="3200" b="1" dirty="0">
              <a:solidFill>
                <a:schemeClr val="tx1"/>
              </a:solidFill>
              <a:latin typeface="Bookman Old Style" pitchFamily="18" charset="0"/>
            </a:endParaRPr>
          </a:p>
        </p:txBody>
      </p:sp>
      <p:sp>
        <p:nvSpPr>
          <p:cNvPr id="5" name="Content Placeholder 2">
            <a:extLst>
              <a:ext uri="{FF2B5EF4-FFF2-40B4-BE49-F238E27FC236}">
                <a16:creationId xmlns="" xmlns:a16="http://schemas.microsoft.com/office/drawing/2014/main" id="{60E5EE97-0568-4621-92B3-A118EDB1103E}"/>
              </a:ext>
            </a:extLst>
          </p:cNvPr>
          <p:cNvSpPr>
            <a:spLocks noGrp="1"/>
          </p:cNvSpPr>
          <p:nvPr>
            <p:ph idx="1"/>
          </p:nvPr>
        </p:nvSpPr>
        <p:spPr>
          <a:xfrm>
            <a:off x="428596" y="1714488"/>
            <a:ext cx="8501122" cy="2643206"/>
          </a:xfrm>
        </p:spPr>
        <p:txBody>
          <a:bodyPr>
            <a:normAutofit/>
          </a:bodyPr>
          <a:lstStyle/>
          <a:p>
            <a:pPr marL="45720" indent="0" algn="just">
              <a:lnSpc>
                <a:spcPct val="200000"/>
              </a:lnSpc>
              <a:buNone/>
            </a:pPr>
            <a:r>
              <a:rPr lang="en-US" sz="2000" b="1" dirty="0" smtClean="0">
                <a:cs typeface="Times New Roman" panose="02020603050405020304" pitchFamily="18" charset="0"/>
              </a:rPr>
              <a:t>According </a:t>
            </a:r>
            <a:r>
              <a:rPr lang="en-US" sz="2000" b="1" dirty="0">
                <a:cs typeface="Times New Roman" panose="02020603050405020304" pitchFamily="18" charset="0"/>
              </a:rPr>
              <a:t>to Section 92 of the Act,</a:t>
            </a:r>
            <a:r>
              <a:rPr lang="en-US" sz="2000" dirty="0">
                <a:cs typeface="Times New Roman" panose="02020603050405020304" pitchFamily="18" charset="0"/>
              </a:rPr>
              <a:t> </a:t>
            </a:r>
            <a:r>
              <a:rPr lang="en-US" sz="2000" dirty="0">
                <a:solidFill>
                  <a:schemeClr val="tx1"/>
                </a:solidFill>
                <a:cs typeface="Times New Roman" panose="02020603050405020304" pitchFamily="18" charset="0"/>
              </a:rPr>
              <a:t>“ A promissory note, bill of exchange or cheque is said to be dishonored by non-payment when the maker of the note, acceptor of the bill or drawee of the cheque makes default in payment upon being duly required to pay the same”.</a:t>
            </a:r>
          </a:p>
          <a:p>
            <a:pPr marL="45720" indent="0">
              <a:buNone/>
            </a:pPr>
            <a:endParaRPr lang="en-US" dirty="0">
              <a:latin typeface="Times New Roman" panose="02020603050405020304" pitchFamily="18" charset="0"/>
              <a:cs typeface="Times New Roman" panose="02020603050405020304" pitchFamily="18" charset="0"/>
            </a:endParaRPr>
          </a:p>
        </p:txBody>
      </p:sp>
      <p:sp>
        <p:nvSpPr>
          <p:cNvPr id="6" name="Rectangle 5"/>
          <p:cNvSpPr/>
          <p:nvPr/>
        </p:nvSpPr>
        <p:spPr>
          <a:xfrm>
            <a:off x="2071670" y="4286256"/>
            <a:ext cx="4900380" cy="584775"/>
          </a:xfrm>
          <a:prstGeom prst="rect">
            <a:avLst/>
          </a:prstGeom>
        </p:spPr>
        <p:txBody>
          <a:bodyPr wrap="none">
            <a:spAutoFit/>
          </a:bodyPr>
          <a:lstStyle/>
          <a:p>
            <a:pPr marL="45720" indent="0">
              <a:buNone/>
            </a:pPr>
            <a:r>
              <a:rPr lang="en-US" sz="3200" b="1" dirty="0" smtClean="0">
                <a:latin typeface="Bookman Old Style" pitchFamily="18" charset="0"/>
                <a:cs typeface="Times New Roman" panose="02020603050405020304" pitchFamily="18" charset="0"/>
              </a:rPr>
              <a:t>TYPES OF DISHONOR</a:t>
            </a:r>
            <a:endParaRPr lang="en-US" sz="3200" b="1" dirty="0">
              <a:latin typeface="Bookman Old Style" pitchFamily="18" charset="0"/>
              <a:cs typeface="Times New Roman" panose="02020603050405020304" pitchFamily="18" charset="0"/>
            </a:endParaRPr>
          </a:p>
        </p:txBody>
      </p:sp>
      <p:sp>
        <p:nvSpPr>
          <p:cNvPr id="7" name="Rectangle 6"/>
          <p:cNvSpPr/>
          <p:nvPr/>
        </p:nvSpPr>
        <p:spPr>
          <a:xfrm>
            <a:off x="1643042" y="4929198"/>
            <a:ext cx="4572000" cy="1237262"/>
          </a:xfrm>
          <a:prstGeom prst="rect">
            <a:avLst/>
          </a:prstGeom>
        </p:spPr>
        <p:txBody>
          <a:bodyPr>
            <a:spAutoFit/>
          </a:bodyPr>
          <a:lstStyle/>
          <a:p>
            <a:pPr marL="45720" indent="0" algn="just">
              <a:lnSpc>
                <a:spcPct val="200000"/>
              </a:lnSpc>
              <a:buClr>
                <a:schemeClr val="accent1">
                  <a:lumMod val="75000"/>
                </a:schemeClr>
              </a:buClr>
              <a:buFont typeface="Wingdings" pitchFamily="2" charset="2"/>
              <a:buChar char="q"/>
            </a:pPr>
            <a:r>
              <a:rPr lang="en-US" sz="2000" dirty="0" smtClean="0">
                <a:solidFill>
                  <a:schemeClr val="tx1"/>
                </a:solidFill>
                <a:cs typeface="Times New Roman" panose="02020603050405020304" pitchFamily="18" charset="0"/>
              </a:rPr>
              <a:t> Rightful dishonor</a:t>
            </a:r>
          </a:p>
          <a:p>
            <a:pPr marL="45720" indent="0" algn="just">
              <a:lnSpc>
                <a:spcPct val="200000"/>
              </a:lnSpc>
              <a:buClr>
                <a:schemeClr val="accent1">
                  <a:lumMod val="75000"/>
                </a:schemeClr>
              </a:buClr>
              <a:buFont typeface="Wingdings" pitchFamily="2" charset="2"/>
              <a:buChar char="q"/>
            </a:pPr>
            <a:r>
              <a:rPr lang="en-US" sz="2000" dirty="0" smtClean="0">
                <a:solidFill>
                  <a:schemeClr val="tx1"/>
                </a:solidFill>
                <a:cs typeface="Times New Roman" panose="02020603050405020304" pitchFamily="18" charset="0"/>
              </a:rPr>
              <a:t> Wrongful dishonor</a:t>
            </a:r>
            <a:endParaRPr lang="en-US" sz="2000" dirty="0">
              <a:cs typeface="Times New Roman" panose="02020603050405020304" pitchFamily="18" charset="0"/>
            </a:endParaRPr>
          </a:p>
        </p:txBody>
      </p:sp>
    </p:spTree>
  </p:cSld>
  <p:clrMapOvr>
    <a:masterClrMapping/>
  </p:clrMapOvr>
  <p:transition spd="slow">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145</TotalTime>
  <Words>473</Words>
  <Application>Microsoft Office PowerPoint</Application>
  <PresentationFormat>On-screen Show (4:3)</PresentationFormat>
  <Paragraphs>71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Slide 1</vt:lpstr>
      <vt:lpstr>Slide 2</vt:lpstr>
      <vt:lpstr>CHARACTERISTIC OF CHEQUES</vt:lpstr>
      <vt:lpstr>PARTIES OF CHEQUE</vt:lpstr>
      <vt:lpstr>TYPES OF CHEQUES</vt:lpstr>
      <vt:lpstr>MATERIAL ALTERATION</vt:lpstr>
      <vt:lpstr>HONOR OF CHEQUES</vt:lpstr>
      <vt:lpstr>PRECAUTION FOR PAYMENT OF CHEQUES</vt:lpstr>
      <vt:lpstr>DISHONOR OF CHEQUE</vt:lpstr>
      <vt:lpstr>WHEN A BANKER ‘MUST REFUSE’ PAYMENT OF CUSTOMER’S CHEQUE</vt:lpstr>
      <vt:lpstr>Thank you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2</cp:revision>
  <dcterms:created xsi:type="dcterms:W3CDTF">2020-05-23T13:06:42Z</dcterms:created>
  <dcterms:modified xsi:type="dcterms:W3CDTF">2020-05-23T15:57:16Z</dcterms:modified>
</cp:coreProperties>
</file>