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E98473E-DF35-4004-A7A2-B66FD668C041}" type="datetimeFigureOut">
              <a:rPr lang="en-US" smtClean="0"/>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E98473E-DF35-4004-A7A2-B66FD668C041}" type="datetimeFigureOut">
              <a:rPr lang="en-US" smtClean="0"/>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E98473E-DF35-4004-A7A2-B66FD668C041}" type="datetimeFigureOut">
              <a:rPr lang="en-US" smtClean="0"/>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E98473E-DF35-4004-A7A2-B66FD668C041}" type="datetimeFigureOut">
              <a:rPr lang="en-US" smtClean="0"/>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98473E-DF35-4004-A7A2-B66FD668C041}" type="datetimeFigureOut">
              <a:rPr lang="en-US" smtClean="0"/>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E98473E-DF35-4004-A7A2-B66FD668C041}" type="datetimeFigureOut">
              <a:rPr lang="en-US" smtClean="0"/>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E98473E-DF35-4004-A7A2-B66FD668C041}" type="datetimeFigureOut">
              <a:rPr lang="en-US" smtClean="0"/>
              <a:t>5/19/2020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E98473E-DF35-4004-A7A2-B66FD668C041}" type="datetimeFigureOut">
              <a:rPr lang="en-US" smtClean="0"/>
              <a:t>5/19/2020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8473E-DF35-4004-A7A2-B66FD668C041}" type="datetimeFigureOut">
              <a:rPr lang="en-US" smtClean="0"/>
              <a:t>5/19/2020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8473E-DF35-4004-A7A2-B66FD668C041}" type="datetimeFigureOut">
              <a:rPr lang="en-US" smtClean="0"/>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8473E-DF35-4004-A7A2-B66FD668C041}" type="datetimeFigureOut">
              <a:rPr lang="en-US" smtClean="0"/>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B8531E-8A15-4751-B5A8-498A7348D2C6}"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8473E-DF35-4004-A7A2-B66FD668C041}" type="datetimeFigureOut">
              <a:rPr lang="en-US" smtClean="0"/>
              <a:t>5/19/2020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8531E-8A15-4751-B5A8-498A7348D2C6}"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b="1" dirty="0" smtClean="0"/>
              <a:t>Salesmanship</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fontAlgn="base"/>
            <a:r>
              <a:rPr lang="en-IN" dirty="0"/>
              <a:t>6. He has to attend sales meetings.</a:t>
            </a:r>
          </a:p>
          <a:p>
            <a:pPr fontAlgn="base"/>
            <a:r>
              <a:rPr lang="en-IN" dirty="0"/>
              <a:t>7. A salesman with his experience must supply information in order to solve problems relating to product or the firm.</a:t>
            </a:r>
          </a:p>
          <a:p>
            <a:pPr fontAlgn="base"/>
            <a:r>
              <a:rPr lang="en-IN" dirty="0"/>
              <a:t>8. He must maintain a good relation with the customers.</a:t>
            </a:r>
          </a:p>
          <a:p>
            <a:pPr fontAlgn="base"/>
            <a:r>
              <a:rPr lang="en-IN" dirty="0"/>
              <a:t>9. He must assist the customers to make good selection.</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IN" dirty="0"/>
              <a:t>10. He must develop a goodwill for the firm and the products.</a:t>
            </a:r>
          </a:p>
          <a:p>
            <a:pPr fontAlgn="base"/>
            <a:r>
              <a:rPr lang="en-IN" dirty="0"/>
              <a:t>11. He must have cooperative habits.</a:t>
            </a:r>
          </a:p>
          <a:p>
            <a:pPr fontAlgn="base"/>
            <a:r>
              <a:rPr lang="en-IN" dirty="0"/>
              <a:t>12 He takes periodic inventories of the stocks.</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fontScale="70000" lnSpcReduction="20000"/>
          </a:bodyPr>
          <a:lstStyle/>
          <a:p>
            <a:pPr algn="just" fontAlgn="base"/>
            <a:r>
              <a:rPr lang="en-IN" sz="3400" b="1" dirty="0">
                <a:latin typeface="Times New Roman" pitchFamily="18" charset="0"/>
                <a:cs typeface="Times New Roman" pitchFamily="18" charset="0"/>
              </a:rPr>
              <a:t>Characteristics or the Qualities of a Successful Salesman:</a:t>
            </a:r>
            <a:endParaRPr lang="en-IN" sz="3400" dirty="0">
              <a:latin typeface="Times New Roman" pitchFamily="18" charset="0"/>
              <a:cs typeface="Times New Roman" pitchFamily="18" charset="0"/>
            </a:endParaRPr>
          </a:p>
          <a:p>
            <a:pPr algn="just" fontAlgn="base"/>
            <a:r>
              <a:rPr lang="en-IN" sz="3400" b="1" dirty="0">
                <a:latin typeface="Times New Roman" pitchFamily="18" charset="0"/>
                <a:cs typeface="Times New Roman" pitchFamily="18" charset="0"/>
              </a:rPr>
              <a:t>Reid gives the following characteristics of a good salesman:</a:t>
            </a:r>
            <a:endParaRPr lang="en-IN" sz="3400" dirty="0">
              <a:latin typeface="Times New Roman" pitchFamily="18" charset="0"/>
              <a:cs typeface="Times New Roman" pitchFamily="18" charset="0"/>
            </a:endParaRPr>
          </a:p>
          <a:p>
            <a:pPr algn="just" fontAlgn="base"/>
            <a:r>
              <a:rPr lang="en-IN" sz="3400" dirty="0">
                <a:latin typeface="Times New Roman" pitchFamily="18" charset="0"/>
                <a:cs typeface="Times New Roman" pitchFamily="18" charset="0"/>
              </a:rPr>
              <a:t>1. Establishing good relationship with a variety of people.</a:t>
            </a:r>
          </a:p>
          <a:p>
            <a:pPr algn="just" fontAlgn="base"/>
            <a:r>
              <a:rPr lang="en-IN" sz="3400" dirty="0">
                <a:latin typeface="Times New Roman" pitchFamily="18" charset="0"/>
                <a:cs typeface="Times New Roman" pitchFamily="18" charset="0"/>
              </a:rPr>
              <a:t>2. Learning quickly and adapting smoothly.</a:t>
            </a:r>
          </a:p>
          <a:p>
            <a:pPr algn="just" fontAlgn="base"/>
            <a:r>
              <a:rPr lang="en-IN" sz="3400" dirty="0">
                <a:latin typeface="Times New Roman" pitchFamily="18" charset="0"/>
                <a:cs typeface="Times New Roman" pitchFamily="18" charset="0"/>
              </a:rPr>
              <a:t>3. Planning ahead and efficiently managing his time and efforts.</a:t>
            </a:r>
          </a:p>
          <a:p>
            <a:pPr algn="just" fontAlgn="base"/>
            <a:r>
              <a:rPr lang="en-IN" sz="3400" dirty="0">
                <a:latin typeface="Times New Roman" pitchFamily="18" charset="0"/>
                <a:cs typeface="Times New Roman" pitchFamily="18" charset="0"/>
              </a:rPr>
              <a:t>4. Working hard to achieve his goals, dedicating himself to provide long-term service, rather than having a get-rich-quick attitude.</a:t>
            </a:r>
          </a:p>
          <a:p>
            <a:pPr algn="just" fontAlgn="base"/>
            <a:r>
              <a:rPr lang="en-IN" sz="3400" dirty="0">
                <a:latin typeface="Times New Roman" pitchFamily="18" charset="0"/>
                <a:cs typeface="Times New Roman" pitchFamily="18" charset="0"/>
              </a:rPr>
              <a:t>5. Communicating clearly both in speech and in writing.</a:t>
            </a:r>
          </a:p>
          <a:p>
            <a:pPr algn="just" fontAlgn="base"/>
            <a:r>
              <a:rPr lang="en-IN" sz="3400" dirty="0">
                <a:latin typeface="Times New Roman" pitchFamily="18" charset="0"/>
                <a:cs typeface="Times New Roman" pitchFamily="18" charset="0"/>
              </a:rPr>
              <a:t>6. Thinking analytically and learning to break problems down to their basic components.</a:t>
            </a:r>
          </a:p>
          <a:p>
            <a:pPr algn="just" fontAlgn="base"/>
            <a:r>
              <a:rPr lang="en-IN" sz="3400" dirty="0">
                <a:latin typeface="Times New Roman" pitchFamily="18" charset="0"/>
                <a:cs typeface="Times New Roman" pitchFamily="18" charset="0"/>
              </a:rPr>
              <a:t>7. Producing constantly both in quality and quantity rather than performing erratically.</a:t>
            </a:r>
          </a:p>
          <a:p>
            <a:pPr algn="just" fontAlgn="base"/>
            <a:r>
              <a:rPr lang="en-IN" sz="3400" dirty="0">
                <a:latin typeface="Times New Roman" pitchFamily="18" charset="0"/>
                <a:cs typeface="Times New Roman" pitchFamily="18" charset="0"/>
              </a:rPr>
              <a:t>8. Persisting steadily his goal and not giving up easily.</a:t>
            </a:r>
          </a:p>
          <a:p>
            <a:pPr algn="just" fontAlgn="base"/>
            <a:r>
              <a:rPr lang="en-IN" sz="3400" dirty="0">
                <a:latin typeface="Times New Roman" pitchFamily="18" charset="0"/>
                <a:cs typeface="Times New Roman" pitchFamily="18" charset="0"/>
              </a:rPr>
              <a:t>9. Possessing and living up to high moral characteristics that enable people to admire,, respect and trust him.</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algn="just" fontAlgn="base"/>
            <a:r>
              <a:rPr lang="en-IN" sz="2800" b="1" dirty="0" smtClean="0"/>
              <a:t>TYPE OF SALESMEN:</a:t>
            </a:r>
          </a:p>
          <a:p>
            <a:pPr algn="just" fontAlgn="base"/>
            <a:r>
              <a:rPr lang="en-IN" sz="2800" b="1" dirty="0" smtClean="0"/>
              <a:t>1. MANUFACTURER’S SALESMEN</a:t>
            </a:r>
            <a:endParaRPr lang="en-IN" sz="2800" dirty="0" smtClean="0"/>
          </a:p>
          <a:p>
            <a:pPr marL="0" indent="0" algn="just" fontAlgn="base">
              <a:buNone/>
            </a:pPr>
            <a:r>
              <a:rPr lang="en-IN" sz="2800" b="1" dirty="0" smtClean="0"/>
              <a:t>(A) MISSIONARY SALESMEN</a:t>
            </a:r>
            <a:endParaRPr lang="en-IN" sz="2800" dirty="0" smtClean="0"/>
          </a:p>
          <a:p>
            <a:pPr marL="0" indent="0" algn="just">
              <a:buNone/>
            </a:pPr>
            <a:r>
              <a:rPr lang="en-IN" sz="2800" b="1" dirty="0" smtClean="0"/>
              <a:t>(B)MERCHANDISING </a:t>
            </a:r>
            <a:r>
              <a:rPr lang="en-IN" sz="2800" b="1" dirty="0" smtClean="0"/>
              <a:t>SALESMEN</a:t>
            </a:r>
            <a:endParaRPr lang="en-IN" sz="2800" dirty="0" smtClean="0"/>
          </a:p>
          <a:p>
            <a:pPr marL="0" indent="0" algn="just">
              <a:buNone/>
            </a:pPr>
            <a:r>
              <a:rPr lang="en-IN" sz="2800" b="1" dirty="0" smtClean="0"/>
              <a:t>(</a:t>
            </a:r>
            <a:r>
              <a:rPr lang="en-IN" sz="2800" b="1" dirty="0" smtClean="0"/>
              <a:t>C) DEALER-SERVICING SALESMAN</a:t>
            </a:r>
          </a:p>
          <a:p>
            <a:pPr marL="0" indent="0" algn="just">
              <a:buNone/>
            </a:pPr>
            <a:r>
              <a:rPr lang="en-IN" sz="2800" b="1" dirty="0" smtClean="0"/>
              <a:t>(D) SALE PROMOTION SALESMEN</a:t>
            </a:r>
          </a:p>
          <a:p>
            <a:pPr marL="0" indent="0" algn="just">
              <a:buNone/>
            </a:pPr>
            <a:r>
              <a:rPr lang="en-IN" sz="2800" b="1" dirty="0" smtClean="0"/>
              <a:t>(E) TECHNICAL SALESMEN</a:t>
            </a:r>
          </a:p>
          <a:p>
            <a:pPr algn="just">
              <a:buNone/>
            </a:pPr>
            <a:r>
              <a:rPr lang="en-IN" sz="2800" b="1" dirty="0" smtClean="0"/>
              <a:t>2. WHOLESALER’S SALESMEN</a:t>
            </a:r>
          </a:p>
          <a:p>
            <a:pPr algn="just">
              <a:buNone/>
            </a:pPr>
            <a:r>
              <a:rPr lang="en-IN" sz="2800" b="1" dirty="0" smtClean="0"/>
              <a:t>3. RETAIL SALESMEN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smtClean="0"/>
              <a:t>Thank you</a:t>
            </a:r>
            <a:endParaRPr lang="en-US" dirty="0"/>
          </a:p>
        </p:txBody>
      </p:sp>
    </p:spTree>
    <p:extLst>
      <p:ext uri="{BB962C8B-B14F-4D97-AF65-F5344CB8AC3E}">
        <p14:creationId xmlns:p14="http://schemas.microsoft.com/office/powerpoint/2010/main" val="72042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fontAlgn="base"/>
            <a:r>
              <a:rPr lang="en-IN" b="1" dirty="0"/>
              <a:t>Salesmanship: Definition, Importance, Duties and Types!</a:t>
            </a:r>
            <a:endParaRPr lang="en-IN" dirty="0"/>
          </a:p>
          <a:p>
            <a:pPr algn="just" fontAlgn="base"/>
            <a:r>
              <a:rPr lang="en-IN" dirty="0"/>
              <a:t>“The personal selling” and “salesmanship” are often used interchangeably, but there is an important difference. Personal selling is the broader concept. Salesmanship may or may not be an important part of personal selling and it is never ‘all of it. Along with other key marketing elements, such as pricing, advertising, product development and research, marketing channels and physical distribution, the personal selling is a means through which marketing programmes are implemented.</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fontAlgn="base"/>
            <a:r>
              <a:rPr lang="en-IN" dirty="0"/>
              <a:t>Every man is a salesman in his own walks of life.</a:t>
            </a:r>
          </a:p>
          <a:p>
            <a:pPr fontAlgn="base"/>
            <a:r>
              <a:rPr lang="en-IN" cap="all" dirty="0"/>
              <a:t>ADVERTISEMENTS:</a:t>
            </a:r>
          </a:p>
          <a:p>
            <a:pPr fontAlgn="base"/>
            <a:r>
              <a:rPr lang="en-IN" dirty="0"/>
              <a:t>“He who works with his hands is a labourer.</a:t>
            </a:r>
          </a:p>
          <a:p>
            <a:pPr fontAlgn="base"/>
            <a:r>
              <a:rPr lang="en-IN" dirty="0"/>
              <a:t>“He who works with his hands and his head is a craftsman.</a:t>
            </a:r>
          </a:p>
          <a:p>
            <a:pPr fontAlgn="base"/>
            <a:r>
              <a:rPr lang="en-IN" dirty="0"/>
              <a:t>“He who works with his hands, HEAD and heart is an artist.</a:t>
            </a:r>
          </a:p>
          <a:p>
            <a:pPr fontAlgn="base"/>
            <a:r>
              <a:rPr lang="en-IN" dirty="0"/>
              <a:t>“He who works with hands, his head, his heart and his feet is a salesman.”</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fontAlgn="base"/>
            <a:r>
              <a:rPr lang="en-IN" b="1" dirty="0"/>
              <a:t>Definition:</a:t>
            </a:r>
          </a:p>
          <a:p>
            <a:pPr algn="just" fontAlgn="base"/>
            <a:r>
              <a:rPr lang="en-IN" dirty="0"/>
              <a:t>According to W.G Carter, “Salesmanship is in attempt to induce people to buy goods.” According to the National Association of Marketing Teachers of America, “It is the ability to persuade people to buy goods or services at a profit to the seller and benefit to the buyer.”</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pPr algn="just" fontAlgn="base"/>
            <a:r>
              <a:rPr lang="en-IN" b="1" dirty="0"/>
              <a:t>Modern Concept of Salesmanship:</a:t>
            </a:r>
            <a:endParaRPr lang="en-IN" dirty="0"/>
          </a:p>
          <a:p>
            <a:pPr algn="just" fontAlgn="base"/>
            <a:r>
              <a:rPr lang="en-IN" dirty="0"/>
              <a:t>In olden days, a salesman takes an order. He shows the goods. He waits for an order. Then he receives the payment. He never attempts to guide, or help or persuade the consumers. But the modern concept of salesmanship is entirely different from the old concept of salesmanship. </a:t>
            </a:r>
            <a:endParaRPr lang="en-IN" dirty="0" smtClean="0"/>
          </a:p>
          <a:p>
            <a:pPr algn="just" fontAlgn="base"/>
            <a:r>
              <a:rPr lang="en-IN" dirty="0" smtClean="0"/>
              <a:t>Modem </a:t>
            </a:r>
            <a:r>
              <a:rPr lang="en-IN" dirty="0"/>
              <a:t>concept is creative in approach. He creates needs and converts them into wants. Customer satisfaction is the main problem of salesman. Mutual profit is essential both for the buyer and the seller. Salesman guides the customer to buy things which satisfy his want. Salesman motivates the feelings of the customers to act.</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fontAlgn="base"/>
            <a:r>
              <a:rPr lang="en-IN" b="1" dirty="0"/>
              <a:t>Importance of Salesmanship:</a:t>
            </a:r>
          </a:p>
          <a:p>
            <a:pPr algn="just" fontAlgn="base"/>
            <a:r>
              <a:rPr lang="en-IN" dirty="0"/>
              <a:t>In the present day, salesmanship plays an important part. Salesman is the connecting link between sellers and buyers at every step., </a:t>
            </a:r>
            <a:r>
              <a:rPr lang="en-IN" dirty="0" err="1"/>
              <a:t>i.e</a:t>
            </a:r>
            <a:r>
              <a:rPr lang="en-IN" dirty="0"/>
              <a:t>” from the collection of raw materials to the finished products. , Of all, customers are the most benefited by salesmen. Present era is of large-scale production, which is in anticipation of demand. The market expands along with competition. This makes distribution a difficult and a complex factor in the face of still competition. The expansion of the market, growing competition etc., invite a better salesmanship.</a:t>
            </a:r>
          </a:p>
          <a:p>
            <a:pPr algn="just"/>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fontAlgn="base"/>
            <a:r>
              <a:rPr lang="en-IN" b="1" dirty="0"/>
              <a:t>1. Important to Producers:</a:t>
            </a:r>
            <a:endParaRPr lang="en-IN" dirty="0"/>
          </a:p>
          <a:p>
            <a:pPr algn="just" fontAlgn="base"/>
            <a:r>
              <a:rPr lang="en-IN" dirty="0"/>
              <a:t>Salesmanship is important to producers and manufacturers. For pushing products into the competitive market, salesmanship is necessary. To capture new markets also salesmanship is very important. Salesmen increase the sales volume. It brings larger profits to the manufacturers. Salesmen work as the “eye and ear” for the manufacturers.</a:t>
            </a:r>
          </a:p>
          <a:p>
            <a:pPr algn="just" fontAlgn="base"/>
            <a:r>
              <a:rPr lang="en-IN" dirty="0"/>
              <a:t>They improve their products according to the taste of the consumers. They improve their sales policies by keeping in mind the suggestions, impressions and complaints of the consumers. He is the creator of demand. Hence it leads to increased production and increased business activity. As such it increases employment opportunity as well as personal incomes.</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fontAlgn="base"/>
            <a:r>
              <a:rPr lang="en-IN" b="1" dirty="0"/>
              <a:t>2. Important to Consumers:</a:t>
            </a:r>
            <a:endParaRPr lang="en-IN" dirty="0"/>
          </a:p>
          <a:p>
            <a:pPr fontAlgn="base"/>
            <a:r>
              <a:rPr lang="en-IN" dirty="0"/>
              <a:t>Salesman educates and guides the consumers. He gives them more satisfaction. ‘Consumers are right’ in the marketing. As such, he gives more importance to them. Salesman helps the consumers in making the right decision and proper selection of the products which they want to buy. Salesmanship increases the rate of turnover, and hence reduces unsold stock. As such it minimizes the economic stagnation. Consumers can select the best products according to their requirements, taste and money.</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fontAlgn="base"/>
            <a:r>
              <a:rPr lang="en-IN" b="1" dirty="0"/>
              <a:t>Duties of a Salesman:</a:t>
            </a:r>
          </a:p>
          <a:p>
            <a:pPr algn="just" fontAlgn="base"/>
            <a:r>
              <a:rPr lang="en-IN" dirty="0"/>
              <a:t>1. The principal duty is to make sales of products or services.</a:t>
            </a:r>
          </a:p>
          <a:p>
            <a:pPr algn="just" fontAlgn="base"/>
            <a:r>
              <a:rPr lang="en-IN" dirty="0"/>
              <a:t>2. He has to do the assigned duty (travelling).</a:t>
            </a:r>
          </a:p>
          <a:p>
            <a:pPr algn="just" fontAlgn="base"/>
            <a:r>
              <a:rPr lang="en-IN" dirty="0"/>
              <a:t>3. He has to make collection of bills relating to sale.</a:t>
            </a:r>
          </a:p>
          <a:p>
            <a:pPr algn="just" fontAlgn="base"/>
            <a:r>
              <a:rPr lang="en-IN" dirty="0"/>
              <a:t>4. He has to make report-Sales made, Calls made, Services rendered, customers lost, competition and any other matters, relating to firm.</a:t>
            </a:r>
          </a:p>
          <a:p>
            <a:pPr algn="just" fontAlgn="base"/>
            <a:r>
              <a:rPr lang="en-IN" dirty="0"/>
              <a:t>5. All complainants must be satisfied peacefully.</a:t>
            </a:r>
          </a:p>
          <a:p>
            <a:pPr algn="just"/>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1024</Words>
  <Application>Microsoft Office PowerPoint</Application>
  <PresentationFormat>On-screen Show (4:3)</PresentationFormat>
  <Paragraphs>55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Salesmanship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Salesmanship: Definition, Importance, Duties and Types </dc:title>
  <dc:creator>NEW</dc:creator>
  <cp:lastModifiedBy>Home</cp:lastModifiedBy>
  <cp:revision>5</cp:revision>
  <dcterms:created xsi:type="dcterms:W3CDTF">2020-01-21T16:38:27Z</dcterms:created>
  <dcterms:modified xsi:type="dcterms:W3CDTF">2020-05-19T07:34:27Z</dcterms:modified>
</cp:coreProperties>
</file>