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6DE592-AE5B-45D4-A6F5-235511B5CB31}"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6DE592-AE5B-45D4-A6F5-235511B5CB31}"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6DE592-AE5B-45D4-A6F5-235511B5CB31}"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6DE592-AE5B-45D4-A6F5-235511B5CB31}"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DE592-AE5B-45D4-A6F5-235511B5CB31}"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6DE592-AE5B-45D4-A6F5-235511B5CB31}"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6DE592-AE5B-45D4-A6F5-235511B5CB31}"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6DE592-AE5B-45D4-A6F5-235511B5CB31}"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6DE592-AE5B-45D4-A6F5-235511B5CB31}"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6DE592-AE5B-45D4-A6F5-235511B5CB31}"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6DE592-AE5B-45D4-A6F5-235511B5CB31}"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FF567-6143-4294-B297-AF8D909AA9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6DE592-AE5B-45D4-A6F5-235511B5CB31}" type="datetimeFigureOut">
              <a:rPr lang="en-US" smtClean="0"/>
              <a:t>5/19/2020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FF567-6143-4294-B297-AF8D909AA9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7924800" cy="5970865"/>
          </a:xfrm>
          <a:prstGeom prst="rect">
            <a:avLst/>
          </a:prstGeom>
          <a:noFill/>
        </p:spPr>
        <p:txBody>
          <a:bodyPr wrap="square" rtlCol="0">
            <a:spAutoFit/>
          </a:bodyPr>
          <a:lstStyle/>
          <a:p>
            <a:pPr algn="ctr"/>
            <a:r>
              <a:rPr lang="en-US" sz="4000" b="1" dirty="0" smtClean="0">
                <a:latin typeface="Times New Roman" pitchFamily="18" charset="0"/>
                <a:cs typeface="Times New Roman" pitchFamily="18" charset="0"/>
              </a:rPr>
              <a:t>COMPUTER FUNDAMENTALS</a:t>
            </a:r>
          </a:p>
          <a:p>
            <a:endParaRPr lang="en-US" b="1" dirty="0">
              <a:latin typeface="Times New Roman" pitchFamily="18" charset="0"/>
              <a:cs typeface="Times New Roman" pitchFamily="18" charset="0"/>
            </a:endParaRPr>
          </a:p>
          <a:p>
            <a:endParaRPr lang="en-US" b="1" dirty="0" smtClean="0">
              <a:latin typeface="Times New Roman" pitchFamily="18" charset="0"/>
              <a:cs typeface="Times New Roman" pitchFamily="18" charset="0"/>
            </a:endParaRPr>
          </a:p>
          <a:p>
            <a:endParaRPr lang="en-US" b="1" dirty="0">
              <a:latin typeface="Times New Roman" pitchFamily="18" charset="0"/>
              <a:cs typeface="Times New Roman" pitchFamily="18" charset="0"/>
            </a:endParaRPr>
          </a:p>
          <a:p>
            <a:pPr algn="ctr">
              <a:lnSpc>
                <a:spcPct val="150000"/>
              </a:lnSpc>
            </a:pPr>
            <a:r>
              <a:rPr lang="en-US" sz="2400" b="1" dirty="0" smtClean="0">
                <a:latin typeface="Times New Roman" pitchFamily="18" charset="0"/>
                <a:cs typeface="Times New Roman" pitchFamily="18" charset="0"/>
              </a:rPr>
              <a:t>PREPARED BY</a:t>
            </a:r>
          </a:p>
          <a:p>
            <a:pPr algn="ctr">
              <a:lnSpc>
                <a:spcPct val="150000"/>
              </a:lnSpc>
            </a:pPr>
            <a:endParaRPr lang="en-US" sz="2400" b="1" dirty="0" smtClean="0">
              <a:latin typeface="Times New Roman" pitchFamily="18" charset="0"/>
              <a:cs typeface="Times New Roman" pitchFamily="18" charset="0"/>
            </a:endParaRPr>
          </a:p>
          <a:p>
            <a:pPr algn="ctr">
              <a:lnSpc>
                <a:spcPct val="150000"/>
              </a:lnSpc>
            </a:pPr>
            <a:r>
              <a:rPr lang="en-US" sz="2400" b="1" dirty="0" smtClean="0">
                <a:latin typeface="Times New Roman" pitchFamily="18" charset="0"/>
                <a:cs typeface="Times New Roman" pitchFamily="18" charset="0"/>
              </a:rPr>
              <a:t>MS. R. GOMATHIJAYAM</a:t>
            </a:r>
          </a:p>
          <a:p>
            <a:pPr algn="ctr">
              <a:lnSpc>
                <a:spcPct val="150000"/>
              </a:lnSpc>
            </a:pPr>
            <a:r>
              <a:rPr lang="en-US" sz="2400" b="1" dirty="0" smtClean="0">
                <a:latin typeface="Times New Roman" pitchFamily="18" charset="0"/>
                <a:cs typeface="Times New Roman" pitchFamily="18" charset="0"/>
              </a:rPr>
              <a:t>ASSISTANT PROFESSOR</a:t>
            </a:r>
          </a:p>
          <a:p>
            <a:pPr algn="ctr">
              <a:lnSpc>
                <a:spcPct val="150000"/>
              </a:lnSpc>
            </a:pPr>
            <a:r>
              <a:rPr lang="en-US" sz="2400" b="1" dirty="0" smtClean="0">
                <a:latin typeface="Times New Roman" pitchFamily="18" charset="0"/>
                <a:cs typeface="Times New Roman" pitchFamily="18" charset="0"/>
              </a:rPr>
              <a:t>DEPARTMENT OF COMPUTER APPLICATIONS</a:t>
            </a:r>
          </a:p>
          <a:p>
            <a:pPr algn="ctr">
              <a:lnSpc>
                <a:spcPct val="150000"/>
              </a:lnSpc>
            </a:pPr>
            <a:r>
              <a:rPr lang="en-US" sz="2400" b="1" dirty="0" smtClean="0">
                <a:latin typeface="Times New Roman" pitchFamily="18" charset="0"/>
                <a:cs typeface="Times New Roman" pitchFamily="18" charset="0"/>
              </a:rPr>
              <a:t>BON SECOURS COLLEGE FOR WOMEN</a:t>
            </a:r>
          </a:p>
          <a:p>
            <a:pPr algn="ctr">
              <a:lnSpc>
                <a:spcPct val="150000"/>
              </a:lnSpc>
            </a:pPr>
            <a:r>
              <a:rPr lang="en-US" sz="2400" b="1" dirty="0" smtClean="0">
                <a:latin typeface="Times New Roman" pitchFamily="18" charset="0"/>
                <a:cs typeface="Times New Roman" pitchFamily="18" charset="0"/>
              </a:rPr>
              <a:t>THANJAVUR</a:t>
            </a:r>
          </a:p>
          <a:p>
            <a:pPr>
              <a:lnSpc>
                <a:spcPct val="150000"/>
              </a:lnSpc>
            </a:pPr>
            <a:endParaRPr lang="en-US" sz="2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24863"/>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Output Devices</a:t>
            </a:r>
          </a:p>
          <a:p>
            <a:endParaRPr lang="en-US" sz="4000" b="1"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Monitor</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Printer</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Headphones</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Computer </a:t>
            </a:r>
            <a:r>
              <a:rPr lang="en-US" sz="3200" dirty="0">
                <a:latin typeface="Times New Roman" pitchFamily="18" charset="0"/>
                <a:cs typeface="Times New Roman" pitchFamily="18" charset="0"/>
              </a:rPr>
              <a:t>Speakers</a:t>
            </a:r>
          </a:p>
          <a:p>
            <a:pPr lvl="3">
              <a:buFont typeface="Wingdings" pitchFamily="2" charset="2"/>
              <a:buChar char="Ø"/>
            </a:pPr>
            <a:r>
              <a:rPr lang="en-US" sz="3200" dirty="0" smtClean="0">
                <a:latin typeface="Times New Roman" pitchFamily="18" charset="0"/>
                <a:cs typeface="Times New Roman" pitchFamily="18" charset="0"/>
              </a:rPr>
              <a:t> Projector</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GPS</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Sound </a:t>
            </a:r>
            <a:r>
              <a:rPr lang="en-US" sz="3200" dirty="0">
                <a:latin typeface="Times New Roman" pitchFamily="18" charset="0"/>
                <a:cs typeface="Times New Roman" pitchFamily="18" charset="0"/>
              </a:rPr>
              <a:t>Card</a:t>
            </a:r>
          </a:p>
          <a:p>
            <a:pPr lvl="3">
              <a:buFont typeface="Wingdings" pitchFamily="2" charset="2"/>
              <a:buChar char="Ø"/>
            </a:pPr>
            <a:r>
              <a:rPr lang="en-US" sz="3200" dirty="0" smtClean="0">
                <a:latin typeface="Times New Roman" pitchFamily="18" charset="0"/>
                <a:cs typeface="Times New Roman" pitchFamily="18" charset="0"/>
              </a:rPr>
              <a:t> Video </a:t>
            </a:r>
            <a:r>
              <a:rPr lang="en-US" sz="3200" dirty="0">
                <a:latin typeface="Times New Roman" pitchFamily="18" charset="0"/>
                <a:cs typeface="Times New Roman" pitchFamily="18" charset="0"/>
              </a:rPr>
              <a:t>Card</a:t>
            </a:r>
          </a:p>
          <a:p>
            <a:pPr lvl="3">
              <a:buFont typeface="Wingdings" pitchFamily="2" charset="2"/>
              <a:buChar char="Ø"/>
            </a:pPr>
            <a:r>
              <a:rPr lang="en-US" sz="3200" dirty="0" smtClean="0">
                <a:latin typeface="Times New Roman" pitchFamily="18" charset="0"/>
                <a:cs typeface="Times New Roman" pitchFamily="18" charset="0"/>
              </a:rPr>
              <a:t> Braille </a:t>
            </a:r>
            <a:r>
              <a:rPr lang="en-US" sz="3200" dirty="0">
                <a:latin typeface="Times New Roman" pitchFamily="18" charset="0"/>
                <a:cs typeface="Times New Roman" pitchFamily="18" charset="0"/>
              </a:rPr>
              <a:t>Reader</a:t>
            </a:r>
          </a:p>
          <a:p>
            <a:pPr lvl="3">
              <a:buFont typeface="Wingdings" pitchFamily="2" charset="2"/>
              <a:buChar char="Ø"/>
            </a:pPr>
            <a:r>
              <a:rPr lang="en-US" sz="3200" dirty="0" smtClean="0">
                <a:latin typeface="Times New Roman" pitchFamily="18" charset="0"/>
                <a:cs typeface="Times New Roman" pitchFamily="18" charset="0"/>
              </a:rPr>
              <a:t> Speech-Generating </a:t>
            </a:r>
            <a:r>
              <a:rPr lang="en-US" sz="3200" dirty="0">
                <a:latin typeface="Times New Roman" pitchFamily="18" charset="0"/>
                <a:cs typeface="Times New Roman" pitchFamily="18" charset="0"/>
              </a:rPr>
              <a:t>Device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617196"/>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 </a:t>
            </a:r>
            <a:r>
              <a:rPr lang="en-US" sz="4000" b="1" dirty="0">
                <a:latin typeface="Times New Roman" pitchFamily="18" charset="0"/>
                <a:cs typeface="Times New Roman" pitchFamily="18" charset="0"/>
              </a:rPr>
              <a:t>Storage </a:t>
            </a:r>
            <a:r>
              <a:rPr lang="en-US" sz="4000" b="1" dirty="0" smtClean="0">
                <a:latin typeface="Times New Roman" pitchFamily="18" charset="0"/>
                <a:cs typeface="Times New Roman" pitchFamily="18" charset="0"/>
              </a:rPr>
              <a:t>Devices</a:t>
            </a:r>
          </a:p>
          <a:p>
            <a:endParaRPr lang="en-US" sz="3200" b="1"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Hard </a:t>
            </a:r>
            <a:r>
              <a:rPr lang="en-US" sz="3200" dirty="0">
                <a:latin typeface="Times New Roman" pitchFamily="18" charset="0"/>
                <a:cs typeface="Times New Roman" pitchFamily="18" charset="0"/>
              </a:rPr>
              <a:t>Drive Disk</a:t>
            </a:r>
          </a:p>
          <a:p>
            <a:pPr lvl="3">
              <a:buFont typeface="Wingdings" pitchFamily="2" charset="2"/>
              <a:buChar char="Ø"/>
            </a:pPr>
            <a:r>
              <a:rPr lang="en-US" sz="3200" dirty="0" smtClean="0">
                <a:latin typeface="Times New Roman" pitchFamily="18" charset="0"/>
                <a:cs typeface="Times New Roman" pitchFamily="18" charset="0"/>
              </a:rPr>
              <a:t> Floppy </a:t>
            </a:r>
            <a:r>
              <a:rPr lang="en-US" sz="3200" dirty="0">
                <a:latin typeface="Times New Roman" pitchFamily="18" charset="0"/>
                <a:cs typeface="Times New Roman" pitchFamily="18" charset="0"/>
              </a:rPr>
              <a:t>Disk</a:t>
            </a:r>
          </a:p>
          <a:p>
            <a:pPr lvl="3">
              <a:buFont typeface="Wingdings" pitchFamily="2" charset="2"/>
              <a:buChar char="Ø"/>
            </a:pPr>
            <a:r>
              <a:rPr lang="en-US" sz="3200" dirty="0" smtClean="0">
                <a:latin typeface="Times New Roman" pitchFamily="18" charset="0"/>
                <a:cs typeface="Times New Roman" pitchFamily="18" charset="0"/>
              </a:rPr>
              <a:t> Tape</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Compact </a:t>
            </a:r>
            <a:r>
              <a:rPr lang="en-US" sz="3200" dirty="0">
                <a:latin typeface="Times New Roman" pitchFamily="18" charset="0"/>
                <a:cs typeface="Times New Roman" pitchFamily="18" charset="0"/>
              </a:rPr>
              <a:t>Disc (CD)</a:t>
            </a:r>
          </a:p>
          <a:p>
            <a:pPr lvl="3">
              <a:buFont typeface="Wingdings" pitchFamily="2" charset="2"/>
              <a:buChar char="Ø"/>
            </a:pPr>
            <a:r>
              <a:rPr lang="en-US" sz="3200" dirty="0" smtClean="0">
                <a:latin typeface="Times New Roman" pitchFamily="18" charset="0"/>
                <a:cs typeface="Times New Roman" pitchFamily="18" charset="0"/>
              </a:rPr>
              <a:t> DVD </a:t>
            </a:r>
            <a:r>
              <a:rPr lang="en-US" sz="3200" dirty="0">
                <a:latin typeface="Times New Roman" pitchFamily="18" charset="0"/>
                <a:cs typeface="Times New Roman" pitchFamily="18" charset="0"/>
              </a:rPr>
              <a:t>and </a:t>
            </a:r>
            <a:r>
              <a:rPr lang="en-US" sz="3200" dirty="0" err="1">
                <a:latin typeface="Times New Roman" pitchFamily="18" charset="0"/>
                <a:cs typeface="Times New Roman" pitchFamily="18" charset="0"/>
              </a:rPr>
              <a:t>Blu</a:t>
            </a:r>
            <a:r>
              <a:rPr lang="en-US" sz="3200" dirty="0">
                <a:latin typeface="Times New Roman" pitchFamily="18" charset="0"/>
                <a:cs typeface="Times New Roman" pitchFamily="18" charset="0"/>
              </a:rPr>
              <a:t>-ray Discs</a:t>
            </a:r>
          </a:p>
          <a:p>
            <a:pPr lvl="3">
              <a:buFont typeface="Wingdings" pitchFamily="2" charset="2"/>
              <a:buChar char="Ø"/>
            </a:pPr>
            <a:r>
              <a:rPr lang="en-US" sz="3200" dirty="0" smtClean="0">
                <a:latin typeface="Times New Roman" pitchFamily="18" charset="0"/>
                <a:cs typeface="Times New Roman" pitchFamily="18" charset="0"/>
              </a:rPr>
              <a:t> USB </a:t>
            </a:r>
            <a:r>
              <a:rPr lang="en-US" sz="3200" dirty="0">
                <a:latin typeface="Times New Roman" pitchFamily="18" charset="0"/>
                <a:cs typeface="Times New Roman" pitchFamily="18" charset="0"/>
              </a:rPr>
              <a:t>Flash Drive</a:t>
            </a:r>
          </a:p>
          <a:p>
            <a:pPr lvl="3">
              <a:buFont typeface="Wingdings" pitchFamily="2" charset="2"/>
              <a:buChar char="Ø"/>
            </a:pPr>
            <a:r>
              <a:rPr lang="en-US" sz="3200" dirty="0" smtClean="0">
                <a:latin typeface="Times New Roman" pitchFamily="18" charset="0"/>
                <a:cs typeface="Times New Roman" pitchFamily="18" charset="0"/>
              </a:rPr>
              <a:t> Secure </a:t>
            </a:r>
            <a:r>
              <a:rPr lang="en-US" sz="3200" dirty="0">
                <a:latin typeface="Times New Roman" pitchFamily="18" charset="0"/>
                <a:cs typeface="Times New Roman" pitchFamily="18" charset="0"/>
              </a:rPr>
              <a:t>Digital Card (SD Card)</a:t>
            </a:r>
          </a:p>
          <a:p>
            <a:pPr lvl="3">
              <a:buFont typeface="Wingdings" pitchFamily="2" charset="2"/>
              <a:buChar char="Ø"/>
            </a:pPr>
            <a:r>
              <a:rPr lang="en-US" sz="3200" dirty="0" smtClean="0">
                <a:latin typeface="Times New Roman" pitchFamily="18" charset="0"/>
                <a:cs typeface="Times New Roman" pitchFamily="18" charset="0"/>
              </a:rPr>
              <a:t> Solid </a:t>
            </a:r>
            <a:r>
              <a:rPr lang="en-US" sz="3200" dirty="0">
                <a:latin typeface="Times New Roman" pitchFamily="18" charset="0"/>
                <a:cs typeface="Times New Roman" pitchFamily="18" charset="0"/>
              </a:rPr>
              <a:t>State Drive (SSD)</a:t>
            </a:r>
          </a:p>
          <a:p>
            <a:pPr lvl="3">
              <a:buFont typeface="Wingdings" pitchFamily="2" charset="2"/>
              <a:buChar char="Ø"/>
            </a:pPr>
            <a:r>
              <a:rPr lang="en-US" sz="3200" dirty="0" smtClean="0">
                <a:latin typeface="Times New Roman" pitchFamily="18" charset="0"/>
                <a:cs typeface="Times New Roman" pitchFamily="18" charset="0"/>
              </a:rPr>
              <a:t> Cloud </a:t>
            </a:r>
            <a:r>
              <a:rPr lang="en-US" sz="3200" dirty="0">
                <a:latin typeface="Times New Roman" pitchFamily="18" charset="0"/>
                <a:cs typeface="Times New Roman" pitchFamily="18" charset="0"/>
              </a:rPr>
              <a:t>Storage</a:t>
            </a:r>
          </a:p>
          <a:p>
            <a:pPr lvl="3">
              <a:buFont typeface="Wingdings" pitchFamily="2" charset="2"/>
              <a:buChar char="Ø"/>
            </a:pPr>
            <a:r>
              <a:rPr lang="en-US" sz="3200" dirty="0" smtClean="0">
                <a:latin typeface="Times New Roman" pitchFamily="18" charset="0"/>
                <a:cs typeface="Times New Roman" pitchFamily="18" charset="0"/>
              </a:rPr>
              <a:t> Punch </a:t>
            </a:r>
            <a:r>
              <a:rPr lang="en-US" sz="3200" dirty="0">
                <a:latin typeface="Times New Roman" pitchFamily="18" charset="0"/>
                <a:cs typeface="Times New Roman" pitchFamily="18" charset="0"/>
              </a:rPr>
              <a:t>Card</a:t>
            </a:r>
          </a:p>
          <a:p>
            <a:endParaRPr lang="en-US"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2590800"/>
            <a:ext cx="7070975" cy="1446550"/>
          </a:xfrm>
          <a:prstGeom prst="rect">
            <a:avLst/>
          </a:prstGeom>
          <a:noFill/>
        </p:spPr>
        <p:txBody>
          <a:bodyPr wrap="none" rtlCol="0">
            <a:spAutoFit/>
          </a:bodyPr>
          <a:lstStyle/>
          <a:p>
            <a:pPr algn="ctr"/>
            <a:r>
              <a:rPr lang="en-US" sz="8800" b="1" dirty="0" smtClean="0">
                <a:latin typeface="Times New Roman" pitchFamily="18" charset="0"/>
                <a:cs typeface="Times New Roman" pitchFamily="18" charset="0"/>
              </a:rPr>
              <a:t>THANK YOU</a:t>
            </a:r>
            <a:endParaRPr lang="en-US" sz="88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262979"/>
          </a:xfrm>
          <a:prstGeom prst="rect">
            <a:avLst/>
          </a:prstGeom>
          <a:noFill/>
        </p:spPr>
        <p:txBody>
          <a:bodyPr wrap="square" rtlCol="0">
            <a:spAutoFit/>
          </a:bodyPr>
          <a:lstStyle/>
          <a:p>
            <a:pPr algn="just">
              <a:lnSpc>
                <a:spcPct val="150000"/>
              </a:lnSpc>
            </a:pPr>
            <a:r>
              <a:rPr lang="en-US" sz="2800" b="1" dirty="0" smtClean="0">
                <a:latin typeface="Times New Roman" pitchFamily="18" charset="0"/>
                <a:cs typeface="Times New Roman" pitchFamily="18" charset="0"/>
              </a:rPr>
              <a:t>Definition of Computer</a:t>
            </a:r>
          </a:p>
          <a:p>
            <a:pPr algn="just">
              <a:lnSpc>
                <a:spcPct val="150000"/>
              </a:lnSpc>
            </a:pPr>
            <a:endParaRPr lang="en-US" sz="2800" dirty="0" smtClean="0">
              <a:latin typeface="Times New Roman" pitchFamily="18" charset="0"/>
              <a:cs typeface="Times New Roman" pitchFamily="18" charset="0"/>
            </a:endParaRPr>
          </a:p>
          <a:p>
            <a:pPr algn="just">
              <a:lnSpc>
                <a:spcPct val="150000"/>
              </a:lnSpc>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A </a:t>
            </a:r>
            <a:r>
              <a:rPr lang="en-US" sz="2800" dirty="0">
                <a:latin typeface="Times New Roman" pitchFamily="18" charset="0"/>
                <a:cs typeface="Times New Roman" pitchFamily="18" charset="0"/>
              </a:rPr>
              <a:t>computer is a machine that can be instructed to carry out sequences of arithmetic or logical operations automatically via computer programming. Modern computers have the ability to follow generalized sets of operations, called programs. These programs enable computers to perform an extremely wide range of tasks.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24754"/>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Types of Computer</a:t>
            </a:r>
          </a:p>
          <a:p>
            <a:pPr algn="just">
              <a:lnSpc>
                <a:spcPct val="150000"/>
              </a:lnSpc>
            </a:pPr>
            <a:r>
              <a:rPr lang="en-US" sz="3200" dirty="0" smtClean="0">
                <a:latin typeface="Times New Roman" pitchFamily="18" charset="0"/>
                <a:cs typeface="Times New Roman" pitchFamily="18" charset="0"/>
              </a:rPr>
              <a:t>Computers </a:t>
            </a:r>
            <a:r>
              <a:rPr lang="en-US" sz="3200" dirty="0">
                <a:latin typeface="Times New Roman" pitchFamily="18" charset="0"/>
                <a:cs typeface="Times New Roman" pitchFamily="18" charset="0"/>
              </a:rPr>
              <a:t>can be generally classified by size and power as </a:t>
            </a:r>
            <a:r>
              <a:rPr lang="en-US" sz="3200" dirty="0" smtClean="0">
                <a:latin typeface="Times New Roman" pitchFamily="18" charset="0"/>
                <a:cs typeface="Times New Roman" pitchFamily="18" charset="0"/>
              </a:rPr>
              <a:t>follows</a:t>
            </a:r>
            <a:r>
              <a:rPr lang="en-US" sz="3200" dirty="0">
                <a:latin typeface="Times New Roman" pitchFamily="18" charset="0"/>
                <a:cs typeface="Times New Roman" pitchFamily="18" charset="0"/>
              </a:rPr>
              <a:t>:</a:t>
            </a:r>
          </a:p>
          <a:p>
            <a:pPr lvl="3" algn="just">
              <a:lnSpc>
                <a:spcPct val="150000"/>
              </a:lnSpc>
              <a:buFont typeface="Wingdings" pitchFamily="2" charset="2"/>
              <a:buChar char="Ø"/>
            </a:pPr>
            <a:r>
              <a:rPr lang="en-US" sz="3200" dirty="0" smtClean="0">
                <a:latin typeface="Times New Roman" pitchFamily="18" charset="0"/>
                <a:cs typeface="Times New Roman" pitchFamily="18" charset="0"/>
              </a:rPr>
              <a:t> Personal computer </a:t>
            </a:r>
          </a:p>
          <a:p>
            <a:pPr lvl="3" algn="just">
              <a:lnSpc>
                <a:spcPct val="150000"/>
              </a:lnSpc>
              <a:buFont typeface="Wingdings" pitchFamily="2" charset="2"/>
              <a:buChar char="Ø"/>
            </a:pPr>
            <a:r>
              <a:rPr lang="en-US" sz="3200" dirty="0" smtClean="0">
                <a:latin typeface="Times New Roman" pitchFamily="18" charset="0"/>
                <a:cs typeface="Times New Roman" pitchFamily="18" charset="0"/>
              </a:rPr>
              <a:t>Workstation</a:t>
            </a:r>
          </a:p>
          <a:p>
            <a:pPr lvl="3" algn="just">
              <a:lnSpc>
                <a:spcPct val="150000"/>
              </a:lnSpc>
              <a:buFont typeface="Wingdings" pitchFamily="2" charset="2"/>
              <a:buChar char="Ø"/>
            </a:pPr>
            <a:r>
              <a:rPr lang="en-US" sz="3200" dirty="0" smtClean="0">
                <a:latin typeface="Times New Roman" pitchFamily="18" charset="0"/>
                <a:cs typeface="Times New Roman" pitchFamily="18" charset="0"/>
              </a:rPr>
              <a:t> Minicomputer</a:t>
            </a:r>
          </a:p>
          <a:p>
            <a:pPr lvl="3" algn="just">
              <a:lnSpc>
                <a:spcPct val="150000"/>
              </a:lnSpc>
              <a:buFont typeface="Wingdings" pitchFamily="2" charset="2"/>
              <a:buChar char="Ø"/>
            </a:pPr>
            <a:r>
              <a:rPr lang="en-US" sz="3200" dirty="0" smtClean="0">
                <a:latin typeface="Times New Roman" pitchFamily="18" charset="0"/>
                <a:cs typeface="Times New Roman" pitchFamily="18" charset="0"/>
              </a:rPr>
              <a:t>Mainframe</a:t>
            </a:r>
            <a:endParaRPr lang="en-US" sz="3200" dirty="0">
              <a:latin typeface="Times New Roman" pitchFamily="18" charset="0"/>
              <a:cs typeface="Times New Roman" pitchFamily="18" charset="0"/>
            </a:endParaRPr>
          </a:p>
          <a:p>
            <a:pPr lvl="3" algn="just">
              <a:lnSpc>
                <a:spcPct val="150000"/>
              </a:lnSpc>
              <a:buFont typeface="Wingdings" pitchFamily="2" charset="2"/>
              <a:buChar char="Ø"/>
            </a:pPr>
            <a:r>
              <a:rPr lang="en-US" sz="3200" dirty="0" smtClean="0">
                <a:latin typeface="Times New Roman" pitchFamily="18" charset="0"/>
                <a:cs typeface="Times New Roman" pitchFamily="18" charset="0"/>
              </a:rPr>
              <a:t>Supercomputer</a:t>
            </a:r>
            <a:endParaRPr lang="en-US" sz="32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7109639"/>
          </a:xfrm>
          <a:prstGeom prst="rect">
            <a:avLst/>
          </a:prstGeom>
          <a:noFill/>
        </p:spPr>
        <p:txBody>
          <a:bodyPr wrap="square" rtlCol="0">
            <a:spAutoFit/>
          </a:bodyPr>
          <a:lstStyle/>
          <a:p>
            <a:pPr algn="just">
              <a:lnSpc>
                <a:spcPct val="150000"/>
              </a:lnSpc>
            </a:pPr>
            <a:r>
              <a:rPr lang="en-US" sz="4400" b="1" dirty="0" smtClean="0">
                <a:latin typeface="Times New Roman" pitchFamily="18" charset="0"/>
                <a:cs typeface="Times New Roman" pitchFamily="18" charset="0"/>
              </a:rPr>
              <a:t>Parts</a:t>
            </a:r>
            <a:r>
              <a:rPr lang="en-US" sz="4400" b="1" dirty="0">
                <a:latin typeface="Times New Roman" pitchFamily="18" charset="0"/>
                <a:cs typeface="Times New Roman" pitchFamily="18" charset="0"/>
              </a:rPr>
              <a:t> of a </a:t>
            </a:r>
            <a:r>
              <a:rPr lang="en-US" sz="4400" b="1" dirty="0" smtClean="0">
                <a:latin typeface="Times New Roman" pitchFamily="18" charset="0"/>
                <a:cs typeface="Times New Roman" pitchFamily="18" charset="0"/>
              </a:rPr>
              <a:t>Computer</a:t>
            </a:r>
            <a:r>
              <a:rPr lang="en-US" sz="4400" b="1" dirty="0">
                <a:latin typeface="Times New Roman" pitchFamily="18" charset="0"/>
                <a:cs typeface="Times New Roman" pitchFamily="18" charset="0"/>
              </a:rPr>
              <a:t> S</a:t>
            </a:r>
            <a:r>
              <a:rPr lang="en-US" sz="4400" b="1" dirty="0" smtClean="0">
                <a:latin typeface="Times New Roman" pitchFamily="18" charset="0"/>
                <a:cs typeface="Times New Roman" pitchFamily="18" charset="0"/>
              </a:rPr>
              <a:t>ystem</a:t>
            </a:r>
            <a:endParaRPr lang="en-US" sz="4400" dirty="0">
              <a:latin typeface="Times New Roman" pitchFamily="18" charset="0"/>
              <a:cs typeface="Times New Roman" pitchFamily="18" charset="0"/>
            </a:endParaRP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Monitor</a:t>
            </a: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CPU (Central Processing Unit)</a:t>
            </a: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Keyboard</a:t>
            </a: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Mouse</a:t>
            </a: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Speakers</a:t>
            </a:r>
          </a:p>
          <a:p>
            <a:pPr lvl="3" algn="just">
              <a:lnSpc>
                <a:spcPct val="150000"/>
              </a:lnSpc>
              <a:buFont typeface="Wingdings" pitchFamily="2" charset="2"/>
              <a:buChar char="Ø"/>
            </a:pPr>
            <a:r>
              <a:rPr lang="en-US" sz="3600" dirty="0" smtClean="0">
                <a:latin typeface="Times New Roman" pitchFamily="18" charset="0"/>
                <a:cs typeface="Times New Roman" pitchFamily="18" charset="0"/>
              </a:rPr>
              <a:t> Printer</a:t>
            </a:r>
          </a:p>
          <a:p>
            <a:pPr algn="just">
              <a:lnSpc>
                <a:spcPct val="150000"/>
              </a:lnSpc>
            </a:pPr>
            <a:endParaRPr lang="en-US" sz="4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7315200" cy="5755422"/>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Characteristics of Computers</a:t>
            </a:r>
          </a:p>
          <a:p>
            <a:endParaRPr lang="en-US" sz="4000" b="1" dirty="0" smtClean="0">
              <a:latin typeface="Times New Roman" pitchFamily="18" charset="0"/>
              <a:cs typeface="Times New Roman" pitchFamily="18" charset="0"/>
            </a:endParaRPr>
          </a:p>
          <a:p>
            <a:pPr lvl="3">
              <a:buFont typeface="Wingdings" pitchFamily="2" charset="2"/>
              <a:buChar char="Ø"/>
            </a:pPr>
            <a:r>
              <a:rPr lang="en-US" sz="3600" dirty="0" smtClean="0">
                <a:latin typeface="Times New Roman" pitchFamily="18" charset="0"/>
                <a:cs typeface="Times New Roman" pitchFamily="18" charset="0"/>
              </a:rPr>
              <a:t> Speed</a:t>
            </a:r>
          </a:p>
          <a:p>
            <a:pPr lvl="3">
              <a:buFont typeface="Wingdings" pitchFamily="2" charset="2"/>
              <a:buChar char="Ø"/>
            </a:pPr>
            <a:r>
              <a:rPr lang="en-US" sz="3600" dirty="0" smtClean="0">
                <a:latin typeface="Times New Roman" pitchFamily="18" charset="0"/>
                <a:cs typeface="Times New Roman" pitchFamily="18" charset="0"/>
              </a:rPr>
              <a:t>Accuracy</a:t>
            </a:r>
          </a:p>
          <a:p>
            <a:pPr lvl="3">
              <a:buFont typeface="Wingdings" pitchFamily="2" charset="2"/>
              <a:buChar char="Ø"/>
            </a:pPr>
            <a:r>
              <a:rPr lang="en-US" sz="3600" dirty="0" smtClean="0">
                <a:latin typeface="Times New Roman" pitchFamily="18" charset="0"/>
                <a:cs typeface="Times New Roman" pitchFamily="18" charset="0"/>
              </a:rPr>
              <a:t> Diligence</a:t>
            </a:r>
          </a:p>
          <a:p>
            <a:pPr lvl="3">
              <a:buFont typeface="Wingdings" pitchFamily="2" charset="2"/>
              <a:buChar char="Ø"/>
            </a:pPr>
            <a:r>
              <a:rPr lang="en-US" sz="3600" dirty="0" smtClean="0">
                <a:latin typeface="Times New Roman" pitchFamily="18" charset="0"/>
                <a:cs typeface="Times New Roman" pitchFamily="18" charset="0"/>
              </a:rPr>
              <a:t>Versatility</a:t>
            </a:r>
          </a:p>
          <a:p>
            <a:pPr lvl="3">
              <a:buFont typeface="Wingdings" pitchFamily="2" charset="2"/>
              <a:buChar char="Ø"/>
            </a:pPr>
            <a:r>
              <a:rPr lang="en-US" sz="3600" dirty="0" smtClean="0">
                <a:latin typeface="Times New Roman" pitchFamily="18" charset="0"/>
                <a:cs typeface="Times New Roman" pitchFamily="18" charset="0"/>
              </a:rPr>
              <a:t> Power </a:t>
            </a:r>
            <a:r>
              <a:rPr lang="en-US" sz="3600" dirty="0">
                <a:latin typeface="Times New Roman" pitchFamily="18" charset="0"/>
                <a:cs typeface="Times New Roman" pitchFamily="18" charset="0"/>
              </a:rPr>
              <a:t>of </a:t>
            </a:r>
            <a:r>
              <a:rPr lang="en-US" sz="3600" dirty="0" smtClean="0">
                <a:latin typeface="Times New Roman" pitchFamily="18" charset="0"/>
                <a:cs typeface="Times New Roman" pitchFamily="18" charset="0"/>
              </a:rPr>
              <a:t>Remembering</a:t>
            </a:r>
          </a:p>
          <a:p>
            <a:pPr lvl="3">
              <a:buFont typeface="Wingdings" pitchFamily="2" charset="2"/>
              <a:buChar char="Ø"/>
            </a:pPr>
            <a:r>
              <a:rPr lang="en-US" sz="3600" dirty="0" smtClean="0">
                <a:latin typeface="Times New Roman" pitchFamily="18" charset="0"/>
                <a:cs typeface="Times New Roman" pitchFamily="18" charset="0"/>
              </a:rPr>
              <a:t> No IQ</a:t>
            </a:r>
          </a:p>
          <a:p>
            <a:pPr lvl="3">
              <a:buFont typeface="Wingdings" pitchFamily="2" charset="2"/>
              <a:buChar char="Ø"/>
            </a:pPr>
            <a:r>
              <a:rPr lang="en-US" sz="3600" dirty="0" smtClean="0">
                <a:latin typeface="Times New Roman" pitchFamily="18" charset="0"/>
                <a:cs typeface="Times New Roman" pitchFamily="18" charset="0"/>
              </a:rPr>
              <a:t> No Feeling</a:t>
            </a:r>
          </a:p>
          <a:p>
            <a:pPr lvl="3">
              <a:buFont typeface="Wingdings" pitchFamily="2" charset="2"/>
              <a:buChar char="Ø"/>
            </a:pPr>
            <a:r>
              <a:rPr lang="en-US" sz="3600" dirty="0" smtClean="0">
                <a:latin typeface="Times New Roman" pitchFamily="18" charset="0"/>
                <a:cs typeface="Times New Roman" pitchFamily="18" charset="0"/>
              </a:rPr>
              <a:t> Storage</a:t>
            </a:r>
            <a:endParaRPr lang="en-US" sz="3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40307"/>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Generation of Computers</a:t>
            </a:r>
          </a:p>
          <a:p>
            <a:endParaRPr lang="en-US" sz="4000" b="1" dirty="0" smtClean="0">
              <a:latin typeface="Times New Roman" pitchFamily="18" charset="0"/>
              <a:cs typeface="Times New Roman" pitchFamily="18" charset="0"/>
            </a:endParaRPr>
          </a:p>
          <a:p>
            <a:pPr algn="just">
              <a:buFont typeface="Arial" pitchFamily="34" charset="0"/>
              <a:buChar char="•"/>
            </a:pPr>
            <a:r>
              <a:rPr lang="en-US" sz="3200" dirty="0" smtClean="0">
                <a:latin typeface="Times New Roman" pitchFamily="18" charset="0"/>
                <a:cs typeface="Times New Roman" pitchFamily="18" charset="0"/>
              </a:rPr>
              <a:t>The </a:t>
            </a:r>
            <a:r>
              <a:rPr lang="en-US" sz="3200" dirty="0">
                <a:latin typeface="Times New Roman" pitchFamily="18" charset="0"/>
                <a:cs typeface="Times New Roman" pitchFamily="18" charset="0"/>
              </a:rPr>
              <a:t>period of first generation: 1946-1959. Vacuum tube based</a:t>
            </a:r>
            <a:r>
              <a:rPr lang="en-US" sz="3200" dirty="0" smtClean="0">
                <a:latin typeface="Times New Roman" pitchFamily="18" charset="0"/>
                <a:cs typeface="Times New Roman" pitchFamily="18" charset="0"/>
              </a:rPr>
              <a:t>.</a:t>
            </a:r>
          </a:p>
          <a:p>
            <a:pPr algn="just">
              <a:buFont typeface="Arial" pitchFamily="34" charset="0"/>
              <a:buChar char="•"/>
            </a:pPr>
            <a:r>
              <a:rPr lang="en-US" sz="3200" dirty="0">
                <a:latin typeface="Times New Roman" pitchFamily="18" charset="0"/>
                <a:cs typeface="Times New Roman" pitchFamily="18" charset="0"/>
              </a:rPr>
              <a:t>The period of second generation: 1959-1965. Transistor based</a:t>
            </a:r>
            <a:r>
              <a:rPr lang="en-US" sz="3200" dirty="0" smtClean="0">
                <a:latin typeface="Times New Roman" pitchFamily="18" charset="0"/>
                <a:cs typeface="Times New Roman" pitchFamily="18" charset="0"/>
              </a:rPr>
              <a:t>.</a:t>
            </a:r>
          </a:p>
          <a:p>
            <a:pPr algn="just">
              <a:buFont typeface="Arial" pitchFamily="34" charset="0"/>
              <a:buChar char="•"/>
            </a:pPr>
            <a:r>
              <a:rPr lang="en-US" sz="3200" dirty="0">
                <a:latin typeface="Times New Roman" pitchFamily="18" charset="0"/>
                <a:cs typeface="Times New Roman" pitchFamily="18" charset="0"/>
              </a:rPr>
              <a:t>The period of third generation: 1965-1971. Integrated Circuit based</a:t>
            </a:r>
            <a:r>
              <a:rPr lang="en-US" sz="3200" dirty="0" smtClean="0">
                <a:latin typeface="Times New Roman" pitchFamily="18" charset="0"/>
                <a:cs typeface="Times New Roman" pitchFamily="18" charset="0"/>
              </a:rPr>
              <a:t>.</a:t>
            </a:r>
          </a:p>
          <a:p>
            <a:pPr algn="just">
              <a:buFont typeface="Arial" pitchFamily="34" charset="0"/>
              <a:buChar char="•"/>
            </a:pPr>
            <a:r>
              <a:rPr lang="en-US" sz="3200" dirty="0">
                <a:latin typeface="Times New Roman" pitchFamily="18" charset="0"/>
                <a:cs typeface="Times New Roman" pitchFamily="18" charset="0"/>
              </a:rPr>
              <a:t>The period of fourth generation: 1971-1980. VLSI microprocessor based</a:t>
            </a:r>
            <a:r>
              <a:rPr lang="en-US" sz="3200" dirty="0" smtClean="0">
                <a:latin typeface="Times New Roman" pitchFamily="18" charset="0"/>
                <a:cs typeface="Times New Roman" pitchFamily="18" charset="0"/>
              </a:rPr>
              <a:t>.</a:t>
            </a:r>
          </a:p>
          <a:p>
            <a:pPr algn="just">
              <a:buFont typeface="Arial" pitchFamily="34" charset="0"/>
              <a:buChar char="•"/>
            </a:pPr>
            <a:r>
              <a:rPr lang="en-US" sz="3200" dirty="0">
                <a:latin typeface="Times New Roman" pitchFamily="18" charset="0"/>
                <a:cs typeface="Times New Roman" pitchFamily="18" charset="0"/>
              </a:rPr>
              <a:t>The period of fifth generation: 1980-onwards. ULSI microprocessor based.</a:t>
            </a:r>
            <a:endParaRPr lang="en-US" sz="3200" dirty="0" smtClean="0">
              <a:latin typeface="Times New Roman" pitchFamily="18" charset="0"/>
              <a:cs typeface="Times New Roman" pitchFamily="18" charset="0"/>
            </a:endParaRPr>
          </a:p>
          <a:p>
            <a:pPr algn="just">
              <a:buFont typeface="Arial" pitchFamily="34" charset="0"/>
              <a:buChar char="•"/>
            </a:pPr>
            <a:endParaRPr lang="en-US"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685800"/>
            <a:ext cx="184731" cy="369332"/>
          </a:xfrm>
          <a:prstGeom prst="rect">
            <a:avLst/>
          </a:prstGeom>
          <a:noFill/>
        </p:spPr>
        <p:txBody>
          <a:bodyPr wrap="none" rtlCol="0">
            <a:spAutoFit/>
          </a:bodyPr>
          <a:lstStyle/>
          <a:p>
            <a:endParaRPr lang="en-US" dirty="0"/>
          </a:p>
        </p:txBody>
      </p:sp>
      <p:sp>
        <p:nvSpPr>
          <p:cNvPr id="3" name="TextBox 2"/>
          <p:cNvSpPr txBox="1"/>
          <p:nvPr/>
        </p:nvSpPr>
        <p:spPr>
          <a:xfrm>
            <a:off x="0" y="1"/>
            <a:ext cx="9144000" cy="6740307"/>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Computer memory</a:t>
            </a:r>
            <a:endParaRPr lang="en-US" sz="3600" b="1" dirty="0" smtClean="0">
              <a:latin typeface="Times New Roman" pitchFamily="18" charset="0"/>
              <a:cs typeface="Times New Roman" pitchFamily="18" charset="0"/>
            </a:endParaRPr>
          </a:p>
          <a:p>
            <a:pPr lvl="2" algn="just"/>
            <a:endParaRPr lang="en-US" sz="3600" dirty="0" smtClean="0">
              <a:latin typeface="Times New Roman" pitchFamily="18" charset="0"/>
              <a:cs typeface="Times New Roman" pitchFamily="18" charset="0"/>
            </a:endParaRPr>
          </a:p>
          <a:p>
            <a:pPr lvl="2" algn="just"/>
            <a:r>
              <a:rPr lang="en-US" sz="3600" dirty="0" smtClean="0">
                <a:latin typeface="Times New Roman" pitchFamily="18" charset="0"/>
                <a:cs typeface="Times New Roman" pitchFamily="18" charset="0"/>
              </a:rPr>
              <a:t>Computer</a:t>
            </a:r>
            <a:r>
              <a:rPr lang="en-US" sz="3600" dirty="0">
                <a:latin typeface="Times New Roman" pitchFamily="18" charset="0"/>
                <a:cs typeface="Times New Roman" pitchFamily="18" charset="0"/>
              </a:rPr>
              <a:t> memory is any physical device capable of storing information temporarily</a:t>
            </a:r>
            <a:r>
              <a:rPr lang="en-US" sz="3600" dirty="0" smtClean="0">
                <a:latin typeface="Times New Roman" pitchFamily="18" charset="0"/>
                <a:cs typeface="Times New Roman" pitchFamily="18" charset="0"/>
              </a:rPr>
              <a:t>,</a:t>
            </a:r>
          </a:p>
          <a:p>
            <a:pPr lvl="2" algn="just"/>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like </a:t>
            </a:r>
            <a:r>
              <a:rPr lang="en-US" sz="3600" dirty="0" smtClean="0">
                <a:latin typeface="Times New Roman" pitchFamily="18" charset="0"/>
                <a:cs typeface="Times New Roman" pitchFamily="18" charset="0"/>
              </a:rPr>
              <a:t>RAM</a:t>
            </a:r>
            <a:r>
              <a:rPr lang="en-US" sz="3600" dirty="0">
                <a:latin typeface="Times New Roman" pitchFamily="18" charset="0"/>
                <a:cs typeface="Times New Roman" pitchFamily="18" charset="0"/>
              </a:rPr>
              <a:t> (random access memory), or permanently, </a:t>
            </a:r>
            <a:r>
              <a:rPr lang="en-US" sz="3600" dirty="0" smtClean="0">
                <a:latin typeface="Times New Roman" pitchFamily="18" charset="0"/>
                <a:cs typeface="Times New Roman" pitchFamily="18" charset="0"/>
              </a:rPr>
              <a:t>like</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ROM</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read-only memory). Memory devices utilize</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integrated circuits and </a:t>
            </a:r>
            <a:r>
              <a:rPr lang="en-US" sz="3600" dirty="0">
                <a:latin typeface="Times New Roman" pitchFamily="18" charset="0"/>
                <a:cs typeface="Times New Roman" pitchFamily="18" charset="0"/>
              </a:rPr>
              <a:t>are used by </a:t>
            </a:r>
            <a:r>
              <a:rPr lang="en-US" sz="3600" dirty="0" smtClean="0">
                <a:latin typeface="Times New Roman" pitchFamily="18" charset="0"/>
                <a:cs typeface="Times New Roman" pitchFamily="18" charset="0"/>
              </a:rPr>
              <a:t>operating system, software and hardware.</a:t>
            </a:r>
            <a:endParaRPr lang="en-US" sz="3600" dirty="0">
              <a:latin typeface="Times New Roman" pitchFamily="18" charset="0"/>
              <a:cs typeface="Times New Roman" pitchFamily="18" charset="0"/>
            </a:endParaRPr>
          </a:p>
          <a:p>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omputer-Memory-diagram.jpg"/>
          <p:cNvPicPr>
            <a:picLocks noChangeAspect="1"/>
          </p:cNvPicPr>
          <p:nvPr/>
        </p:nvPicPr>
        <p:blipFill>
          <a:blip r:embed="rId2"/>
          <a:srcRect r="2857" b="11000"/>
          <a:stretch>
            <a:fillRect/>
          </a:stretch>
        </p:blipFill>
        <p:spPr>
          <a:xfrm>
            <a:off x="609601" y="858940"/>
            <a:ext cx="7772399" cy="4932260"/>
          </a:xfrm>
          <a:prstGeom prst="rect">
            <a:avLst/>
          </a:prstGeom>
        </p:spPr>
      </p:pic>
      <p:sp>
        <p:nvSpPr>
          <p:cNvPr id="4" name="TextBox 3"/>
          <p:cNvSpPr txBox="1"/>
          <p:nvPr/>
        </p:nvSpPr>
        <p:spPr>
          <a:xfrm>
            <a:off x="0" y="0"/>
            <a:ext cx="5181600" cy="707886"/>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Types of Memory</a:t>
            </a:r>
            <a:endParaRPr lang="en-US" sz="4000"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40307"/>
          </a:xfrm>
          <a:prstGeom prst="rect">
            <a:avLst/>
          </a:prstGeom>
          <a:noFill/>
        </p:spPr>
        <p:txBody>
          <a:bodyPr wrap="square" rtlCol="0">
            <a:spAutoFit/>
          </a:bodyPr>
          <a:lstStyle/>
          <a:p>
            <a:r>
              <a:rPr lang="en-US" sz="4000" b="1" dirty="0" smtClean="0">
                <a:latin typeface="Times New Roman" pitchFamily="18" charset="0"/>
                <a:cs typeface="Times New Roman" pitchFamily="18" charset="0"/>
              </a:rPr>
              <a:t>Input Devices</a:t>
            </a:r>
          </a:p>
          <a:p>
            <a:endParaRPr lang="en-US" sz="4000" b="1"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Keyboard</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Mouse</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Touchpad</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Scanner</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Digital Camera</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Microphone</a:t>
            </a:r>
            <a:endParaRPr lang="en-US" sz="3200" dirty="0">
              <a:latin typeface="Times New Roman" pitchFamily="18" charset="0"/>
              <a:cs typeface="Times New Roman" pitchFamily="18" charset="0"/>
            </a:endParaRPr>
          </a:p>
          <a:p>
            <a:pPr lvl="3">
              <a:buFont typeface="Wingdings" pitchFamily="2" charset="2"/>
              <a:buChar char="Ø"/>
            </a:pPr>
            <a:r>
              <a:rPr lang="en-US" sz="3200" dirty="0" smtClean="0">
                <a:latin typeface="Times New Roman" pitchFamily="18" charset="0"/>
                <a:cs typeface="Times New Roman" pitchFamily="18" charset="0"/>
              </a:rPr>
              <a:t> Joystick</a:t>
            </a:r>
            <a:endParaRPr lang="en-US" sz="3200" dirty="0">
              <a:latin typeface="Times New Roman" pitchFamily="18" charset="0"/>
              <a:cs typeface="Times New Roman" pitchFamily="18" charset="0"/>
            </a:endParaRPr>
          </a:p>
          <a:p>
            <a:pPr lvl="3">
              <a:buFont typeface="Wingdings" pitchFamily="2" charset="2"/>
              <a:buChar char="Ø"/>
            </a:pPr>
            <a:r>
              <a:rPr lang="en-US" sz="3200" dirty="0">
                <a:latin typeface="Times New Roman" pitchFamily="18" charset="0"/>
                <a:cs typeface="Times New Roman" pitchFamily="18" charset="0"/>
              </a:rPr>
              <a:t>Graphic Tablet</a:t>
            </a:r>
          </a:p>
          <a:p>
            <a:pPr lvl="3">
              <a:buFont typeface="Wingdings" pitchFamily="2" charset="2"/>
              <a:buChar char="Ø"/>
            </a:pPr>
            <a:r>
              <a:rPr lang="en-US" sz="3200" dirty="0">
                <a:latin typeface="Times New Roman" pitchFamily="18" charset="0"/>
                <a:cs typeface="Times New Roman" pitchFamily="18" charset="0"/>
              </a:rPr>
              <a:t>Touch Screen</a:t>
            </a:r>
          </a:p>
          <a:p>
            <a:pPr lvl="3">
              <a:buFont typeface="Wingdings" pitchFamily="2" charset="2"/>
              <a:buChar char="Ø"/>
            </a:pPr>
            <a:r>
              <a:rPr lang="en-US" sz="3200" dirty="0" smtClean="0">
                <a:latin typeface="Times New Roman" pitchFamily="18" charset="0"/>
                <a:cs typeface="Times New Roman" pitchFamily="18" charset="0"/>
              </a:rPr>
              <a:t> Webcam</a:t>
            </a:r>
            <a:endParaRPr lang="en-US" sz="3200" dirty="0">
              <a:latin typeface="Times New Roman" pitchFamily="18" charset="0"/>
              <a:cs typeface="Times New Roman" pitchFamily="18" charset="0"/>
            </a:endParaRPr>
          </a:p>
          <a:p>
            <a:pPr lvl="3">
              <a:buFont typeface="Wingdings" pitchFamily="2" charset="2"/>
              <a:buChar char="Ø"/>
            </a:pPr>
            <a:endParaRPr lang="en-US" sz="32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235</Words>
  <Application>Microsoft Office PowerPoint</Application>
  <PresentationFormat>On-screen Show (4:3)</PresentationFormat>
  <Paragraphs>88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cp:lastModifiedBy>
  <cp:revision>6</cp:revision>
  <dcterms:created xsi:type="dcterms:W3CDTF">2020-05-19T12:59:26Z</dcterms:created>
  <dcterms:modified xsi:type="dcterms:W3CDTF">2020-05-19T13:56:12Z</dcterms:modified>
</cp:coreProperties>
</file>