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79" r:id="rId9"/>
    <p:sldId id="264" r:id="rId10"/>
    <p:sldId id="265" r:id="rId11"/>
    <p:sldId id="266" r:id="rId12"/>
    <p:sldId id="267" r:id="rId13"/>
    <p:sldId id="268" r:id="rId14"/>
    <p:sldId id="269" r:id="rId15"/>
    <p:sldId id="270" r:id="rId16"/>
    <p:sldId id="271" r:id="rId17"/>
    <p:sldId id="272" r:id="rId18"/>
    <p:sldId id="273" r:id="rId19"/>
    <p:sldId id="280" r:id="rId20"/>
    <p:sldId id="274" r:id="rId21"/>
    <p:sldId id="275" r:id="rId22"/>
    <p:sldId id="276" r:id="rId23"/>
    <p:sldId id="277" r:id="rId24"/>
    <p:sldId id="278"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12"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002712-5578-4B26-88EA-E588B5B87EB9}"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B6BEDF-B6FD-4F61-8657-55A3EC802B9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002712-5578-4B26-88EA-E588B5B87EB9}"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B6BEDF-B6FD-4F61-8657-55A3EC802B9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002712-5578-4B26-88EA-E588B5B87EB9}"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B6BEDF-B6FD-4F61-8657-55A3EC802B9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002712-5578-4B26-88EA-E588B5B87EB9}"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B6BEDF-B6FD-4F61-8657-55A3EC802B9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002712-5578-4B26-88EA-E588B5B87EB9}"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B6BEDF-B6FD-4F61-8657-55A3EC802B9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002712-5578-4B26-88EA-E588B5B87EB9}"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B6BEDF-B6FD-4F61-8657-55A3EC802B9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002712-5578-4B26-88EA-E588B5B87EB9}" type="datetimeFigureOut">
              <a:rPr lang="en-US" smtClean="0"/>
              <a:pPr/>
              <a:t>5/19/2020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B6BEDF-B6FD-4F61-8657-55A3EC802B9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002712-5578-4B26-88EA-E588B5B87EB9}" type="datetimeFigureOut">
              <a:rPr lang="en-US" smtClean="0"/>
              <a:pPr/>
              <a:t>5/19/2020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B6BEDF-B6FD-4F61-8657-55A3EC802B9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002712-5578-4B26-88EA-E588B5B87EB9}" type="datetimeFigureOut">
              <a:rPr lang="en-US" smtClean="0"/>
              <a:pPr/>
              <a:t>5/19/2020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B6BEDF-B6FD-4F61-8657-55A3EC802B9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002712-5578-4B26-88EA-E588B5B87EB9}"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B6BEDF-B6FD-4F61-8657-55A3EC802B9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002712-5578-4B26-88EA-E588B5B87EB9}"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B6BEDF-B6FD-4F61-8657-55A3EC802B9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002712-5578-4B26-88EA-E588B5B87EB9}" type="datetimeFigureOut">
              <a:rPr lang="en-US" smtClean="0"/>
              <a:pPr/>
              <a:t>5/19/2020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6BEDF-B6FD-4F61-8657-55A3EC802B9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692696"/>
            <a:ext cx="7772400" cy="1470025"/>
          </a:xfrm>
        </p:spPr>
        <p:txBody>
          <a:bodyPr>
            <a:noAutofit/>
          </a:bodyPr>
          <a:lstStyle/>
          <a:p>
            <a:r>
              <a:rPr lang="en-IN" sz="4800" b="1" dirty="0" smtClean="0">
                <a:latin typeface="Times New Roman" pitchFamily="18" charset="0"/>
                <a:cs typeface="Times New Roman" pitchFamily="18" charset="0"/>
              </a:rPr>
              <a:t>Principles of Information Technology</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fontScale="77500" lnSpcReduction="20000"/>
          </a:bodyPr>
          <a:lstStyle/>
          <a:p>
            <a:r>
              <a:rPr lang="en-IN" b="1" dirty="0" err="1" smtClean="0">
                <a:solidFill>
                  <a:schemeClr val="tx1"/>
                </a:solidFill>
                <a:latin typeface="Times New Roman" pitchFamily="18" charset="0"/>
                <a:cs typeface="Times New Roman" pitchFamily="18" charset="0"/>
              </a:rPr>
              <a:t>Ms.</a:t>
            </a:r>
            <a:r>
              <a:rPr lang="en-IN" b="1" dirty="0" smtClean="0">
                <a:solidFill>
                  <a:schemeClr val="tx1"/>
                </a:solidFill>
                <a:latin typeface="Times New Roman" pitchFamily="18" charset="0"/>
                <a:cs typeface="Times New Roman" pitchFamily="18" charset="0"/>
              </a:rPr>
              <a:t> M. Florence </a:t>
            </a:r>
            <a:r>
              <a:rPr lang="en-IN" b="1" dirty="0" smtClean="0">
                <a:solidFill>
                  <a:schemeClr val="tx1"/>
                </a:solidFill>
                <a:latin typeface="Times New Roman" pitchFamily="18" charset="0"/>
                <a:cs typeface="Times New Roman" pitchFamily="18" charset="0"/>
              </a:rPr>
              <a:t>Dayana</a:t>
            </a:r>
          </a:p>
          <a:p>
            <a:r>
              <a:rPr lang="en-IN" b="1" dirty="0" smtClean="0">
                <a:solidFill>
                  <a:schemeClr val="tx1"/>
                </a:solidFill>
                <a:latin typeface="Times New Roman" pitchFamily="18" charset="0"/>
                <a:cs typeface="Times New Roman" pitchFamily="18" charset="0"/>
              </a:rPr>
              <a:t>Head, Dept. of BCA</a:t>
            </a:r>
          </a:p>
          <a:p>
            <a:r>
              <a:rPr lang="en-IN" b="1" dirty="0" smtClean="0">
                <a:solidFill>
                  <a:schemeClr val="tx1"/>
                </a:solidFill>
                <a:latin typeface="Times New Roman" pitchFamily="18" charset="0"/>
                <a:cs typeface="Times New Roman" pitchFamily="18" charset="0"/>
              </a:rPr>
              <a:t>Bon Secours College for Women, </a:t>
            </a:r>
            <a:r>
              <a:rPr lang="en-IN" b="1" dirty="0" err="1" smtClean="0">
                <a:solidFill>
                  <a:schemeClr val="tx1"/>
                </a:solidFill>
                <a:latin typeface="Times New Roman" pitchFamily="18" charset="0"/>
                <a:cs typeface="Times New Roman" pitchFamily="18" charset="0"/>
              </a:rPr>
              <a:t>Thanjavur</a:t>
            </a:r>
            <a:endParaRPr lang="en-US" b="1" dirty="0" smtClean="0">
              <a:solidFill>
                <a:schemeClr val="tx1"/>
              </a:solidFill>
              <a:latin typeface="Times New Roman" pitchFamily="18" charset="0"/>
              <a:cs typeface="Times New Roman" pitchFamily="18" charset="0"/>
            </a:endParaRPr>
          </a:p>
          <a:p>
            <a:r>
              <a:rPr lang="en-IN" dirty="0" smtClean="0">
                <a:solidFill>
                  <a:schemeClr val="tx1"/>
                </a:solidFill>
                <a:latin typeface="Times New Roman" pitchFamily="18" charset="0"/>
                <a:cs typeface="Times New Roman" pitchFamily="18" charset="0"/>
              </a:rPr>
              <a:t>                            </a:t>
            </a:r>
            <a:endParaRPr lang="en-IN" dirty="0" smtClean="0"/>
          </a:p>
        </p:txBody>
      </p:sp>
      <p:sp>
        <p:nvSpPr>
          <p:cNvPr id="4" name="Rectangle 3"/>
          <p:cNvSpPr/>
          <p:nvPr/>
        </p:nvSpPr>
        <p:spPr>
          <a:xfrm>
            <a:off x="2123728" y="2635127"/>
            <a:ext cx="4985083" cy="584775"/>
          </a:xfrm>
          <a:prstGeom prst="rect">
            <a:avLst/>
          </a:prstGeom>
        </p:spPr>
        <p:txBody>
          <a:bodyPr wrap="none">
            <a:spAutoFit/>
          </a:bodyPr>
          <a:lstStyle/>
          <a:p>
            <a:r>
              <a:rPr lang="en-IN" sz="3200" b="1" dirty="0">
                <a:latin typeface="Times New Roman" pitchFamily="18" charset="0"/>
                <a:cs typeface="Times New Roman" pitchFamily="18" charset="0"/>
              </a:rPr>
              <a:t>COMPUTER SOFTWARE</a:t>
            </a:r>
            <a:endParaRPr lang="en-IN" sz="3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OPERATING SYSTEM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85860"/>
            <a:ext cx="8229600" cy="4840303"/>
          </a:xfrm>
        </p:spPr>
        <p:txBody>
          <a:bodyPr>
            <a:noAutofit/>
          </a:bodyPr>
          <a:lstStyle/>
          <a:p>
            <a:pPr>
              <a:buNone/>
            </a:pPr>
            <a:r>
              <a:rPr lang="en-IN" sz="2400" dirty="0" smtClean="0">
                <a:latin typeface="Times New Roman" pitchFamily="18" charset="0"/>
                <a:cs typeface="Times New Roman" pitchFamily="18" charset="0"/>
              </a:rPr>
              <a:t>OS/2 Kernel</a:t>
            </a:r>
          </a:p>
          <a:p>
            <a:pPr marL="514350" indent="-514350">
              <a:buFont typeface="+mj-lt"/>
              <a:buAutoNum type="arabicPeriod"/>
            </a:pPr>
            <a:r>
              <a:rPr lang="en-IN" sz="2000" dirty="0" smtClean="0">
                <a:latin typeface="Times New Roman" pitchFamily="18" charset="0"/>
                <a:cs typeface="Times New Roman" pitchFamily="18" charset="0"/>
              </a:rPr>
              <a:t>Presentation Manager</a:t>
            </a:r>
          </a:p>
          <a:p>
            <a:pPr marL="514350" indent="-514350">
              <a:buFont typeface="+mj-lt"/>
              <a:buAutoNum type="arabicPeriod"/>
            </a:pPr>
            <a:r>
              <a:rPr lang="en-IN" sz="2000" dirty="0" smtClean="0">
                <a:latin typeface="Times New Roman" pitchFamily="18" charset="0"/>
                <a:cs typeface="Times New Roman" pitchFamily="18" charset="0"/>
              </a:rPr>
              <a:t>Communication Manager</a:t>
            </a:r>
          </a:p>
          <a:p>
            <a:pPr marL="514350" indent="-514350">
              <a:buFont typeface="+mj-lt"/>
              <a:buAutoNum type="arabicPeriod"/>
            </a:pPr>
            <a:r>
              <a:rPr lang="en-IN" sz="2000" dirty="0" smtClean="0">
                <a:latin typeface="Times New Roman" pitchFamily="18" charset="0"/>
                <a:cs typeface="Times New Roman" pitchFamily="18" charset="0"/>
              </a:rPr>
              <a:t>Database Manager</a:t>
            </a:r>
          </a:p>
          <a:p>
            <a:pPr marL="514350" indent="-514350">
              <a:buFont typeface="+mj-lt"/>
              <a:buAutoNum type="arabicPeriod"/>
            </a:pPr>
            <a:r>
              <a:rPr lang="en-IN" sz="2000" dirty="0" smtClean="0">
                <a:latin typeface="Times New Roman" pitchFamily="18" charset="0"/>
                <a:cs typeface="Times New Roman" pitchFamily="18" charset="0"/>
              </a:rPr>
              <a:t>Application Programming Interface</a:t>
            </a:r>
          </a:p>
          <a:p>
            <a:pPr marL="514350" indent="-514350">
              <a:buFont typeface="+mj-lt"/>
              <a:buAutoNum type="arabicPeriod"/>
            </a:pPr>
            <a:r>
              <a:rPr lang="en-IN" sz="2000" dirty="0" smtClean="0">
                <a:latin typeface="Times New Roman" pitchFamily="18" charset="0"/>
                <a:cs typeface="Times New Roman" pitchFamily="18" charset="0"/>
              </a:rPr>
              <a:t>Device Drivers</a:t>
            </a:r>
          </a:p>
          <a:p>
            <a:pPr marL="514350" indent="-514350">
              <a:buFont typeface="+mj-lt"/>
              <a:buAutoNum type="arabicPeriod"/>
            </a:pPr>
            <a:r>
              <a:rPr lang="en-IN" sz="2000" dirty="0" smtClean="0">
                <a:latin typeface="Times New Roman" pitchFamily="18" charset="0"/>
                <a:cs typeface="Times New Roman" pitchFamily="18" charset="0"/>
              </a:rPr>
              <a:t>Utilities</a:t>
            </a:r>
          </a:p>
          <a:p>
            <a:pPr>
              <a:buNone/>
            </a:pPr>
            <a:r>
              <a:rPr lang="en-IN" sz="2400" dirty="0" smtClean="0">
                <a:latin typeface="Times New Roman" pitchFamily="18" charset="0"/>
                <a:cs typeface="Times New Roman" pitchFamily="18" charset="0"/>
              </a:rPr>
              <a:t>THE MVS OPERATING SYSTEM </a:t>
            </a:r>
          </a:p>
          <a:p>
            <a:pPr marL="514350" indent="-514350">
              <a:buFont typeface="+mj-lt"/>
              <a:buAutoNum type="arabicPeriod"/>
            </a:pPr>
            <a:r>
              <a:rPr lang="en-IN" sz="2000" dirty="0" smtClean="0">
                <a:latin typeface="Times New Roman" pitchFamily="18" charset="0"/>
                <a:cs typeface="Times New Roman" pitchFamily="18" charset="0"/>
              </a:rPr>
              <a:t>Storage Management</a:t>
            </a:r>
          </a:p>
          <a:p>
            <a:pPr marL="514350" indent="-514350">
              <a:buFont typeface="+mj-lt"/>
              <a:buAutoNum type="arabicPeriod"/>
            </a:pPr>
            <a:r>
              <a:rPr lang="en-IN" sz="2000" dirty="0" smtClean="0">
                <a:latin typeface="Times New Roman" pitchFamily="18" charset="0"/>
                <a:cs typeface="Times New Roman" pitchFamily="18" charset="0"/>
              </a:rPr>
              <a:t>Data Management</a:t>
            </a:r>
          </a:p>
          <a:p>
            <a:pPr marL="514350" indent="-514350">
              <a:buFont typeface="+mj-lt"/>
              <a:buAutoNum type="arabicPeriod"/>
            </a:pPr>
            <a:r>
              <a:rPr lang="en-IN" sz="2000" dirty="0" smtClean="0">
                <a:latin typeface="Times New Roman" pitchFamily="18" charset="0"/>
                <a:cs typeface="Times New Roman" pitchFamily="18" charset="0"/>
              </a:rPr>
              <a:t>Recovery Management</a:t>
            </a:r>
          </a:p>
          <a:p>
            <a:pPr marL="514350" indent="-514350">
              <a:buFont typeface="+mj-lt"/>
              <a:buAutoNum type="arabicPeriod"/>
            </a:pPr>
            <a:r>
              <a:rPr lang="en-IN" sz="2000" dirty="0" smtClean="0">
                <a:latin typeface="Times New Roman" pitchFamily="18" charset="0"/>
                <a:cs typeface="Times New Roman" pitchFamily="18" charset="0"/>
              </a:rPr>
              <a:t>Supervisor services </a:t>
            </a:r>
          </a:p>
          <a:p>
            <a:pPr marL="514350" indent="-514350">
              <a:buFont typeface="+mj-lt"/>
              <a:buAutoNum type="arabicPeriod"/>
            </a:pPr>
            <a:r>
              <a:rPr lang="en-IN" sz="2000" dirty="0" smtClean="0">
                <a:latin typeface="Times New Roman" pitchFamily="18" charset="0"/>
                <a:cs typeface="Times New Roman" pitchFamily="18" charset="0"/>
              </a:rPr>
              <a:t>Job Entry Subsystems </a:t>
            </a:r>
            <a:endParaRPr lang="en-US"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Times New Roman" pitchFamily="18" charset="0"/>
                <a:cs typeface="Times New Roman" pitchFamily="18" charset="0"/>
              </a:rPr>
              <a:t>FUNCTIONS OF AN OPERATING SYSTEM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buFont typeface="Wingdings" pitchFamily="2" charset="2"/>
              <a:buChar char="Ø"/>
            </a:pPr>
            <a:r>
              <a:rPr lang="en-IN" b="1" dirty="0" smtClean="0">
                <a:latin typeface="Times New Roman" pitchFamily="18" charset="0"/>
                <a:cs typeface="Times New Roman" pitchFamily="18" charset="0"/>
              </a:rPr>
              <a:t>Job Management </a:t>
            </a:r>
            <a:r>
              <a:rPr lang="en-IN" dirty="0" smtClean="0">
                <a:latin typeface="Times New Roman" pitchFamily="18" charset="0"/>
                <a:cs typeface="Times New Roman" pitchFamily="18" charset="0"/>
              </a:rPr>
              <a:t>- Job management software manages the jobs waiting to be proceed.</a:t>
            </a:r>
          </a:p>
          <a:p>
            <a:pPr algn="just">
              <a:buFont typeface="Wingdings" pitchFamily="2" charset="2"/>
              <a:buChar char="Ø"/>
            </a:pPr>
            <a:r>
              <a:rPr lang="en-IN" b="1" dirty="0" smtClean="0">
                <a:latin typeface="Times New Roman" pitchFamily="18" charset="0"/>
                <a:cs typeface="Times New Roman" pitchFamily="18" charset="0"/>
              </a:rPr>
              <a:t>Batch Processing</a:t>
            </a:r>
            <a:r>
              <a:rPr lang="en-IN" dirty="0" smtClean="0">
                <a:latin typeface="Times New Roman" pitchFamily="18" charset="0"/>
                <a:cs typeface="Times New Roman" pitchFamily="18" charset="0"/>
              </a:rPr>
              <a:t> - System software is available to support the different methods of processing a job.</a:t>
            </a:r>
          </a:p>
          <a:p>
            <a:pPr algn="just">
              <a:buFont typeface="Wingdings" pitchFamily="2" charset="2"/>
              <a:buChar char="Ø"/>
            </a:pPr>
            <a:r>
              <a:rPr lang="en-IN" b="1" dirty="0" smtClean="0">
                <a:latin typeface="Times New Roman" pitchFamily="18" charset="0"/>
                <a:cs typeface="Times New Roman" pitchFamily="18" charset="0"/>
              </a:rPr>
              <a:t>On-line Processing</a:t>
            </a:r>
            <a:r>
              <a:rPr lang="en-IN" dirty="0" smtClean="0">
                <a:latin typeface="Times New Roman" pitchFamily="18" charset="0"/>
                <a:cs typeface="Times New Roman" pitchFamily="18" charset="0"/>
              </a:rPr>
              <a:t> - In on-line processing, data are processed instantaneously.</a:t>
            </a:r>
          </a:p>
          <a:p>
            <a:pPr algn="just">
              <a:buFont typeface="Wingdings" pitchFamily="2" charset="2"/>
              <a:buChar char="Ø"/>
            </a:pPr>
            <a:r>
              <a:rPr lang="en-IN" b="1" dirty="0" smtClean="0">
                <a:latin typeface="Times New Roman" pitchFamily="18" charset="0"/>
                <a:cs typeface="Times New Roman" pitchFamily="18" charset="0"/>
              </a:rPr>
              <a:t>Data Management</a:t>
            </a:r>
            <a:r>
              <a:rPr lang="en-IN" dirty="0" smtClean="0">
                <a:latin typeface="Times New Roman" pitchFamily="18" charset="0"/>
                <a:cs typeface="Times New Roman" pitchFamily="18" charset="0"/>
              </a:rPr>
              <a:t> - In the process of managing the resources of the computer system, operating system software also manages the storage and retrieval of data.</a:t>
            </a:r>
          </a:p>
          <a:p>
            <a:pPr algn="just">
              <a:buFont typeface="Wingdings" pitchFamily="2" charset="2"/>
              <a:buChar char="Ø"/>
            </a:pPr>
            <a:r>
              <a:rPr lang="en-IN" b="1" dirty="0" smtClean="0">
                <a:latin typeface="Times New Roman" pitchFamily="18" charset="0"/>
                <a:cs typeface="Times New Roman" pitchFamily="18" charset="0"/>
              </a:rPr>
              <a:t>Virtual</a:t>
            </a:r>
            <a:r>
              <a:rPr lang="en-IN"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Storage</a:t>
            </a:r>
            <a:r>
              <a:rPr lang="en-IN" dirty="0" smtClean="0">
                <a:latin typeface="Times New Roman" pitchFamily="18" charset="0"/>
                <a:cs typeface="Times New Roman" pitchFamily="18" charset="0"/>
              </a:rPr>
              <a:t> - Operating systems also manages the allocation of main memory jobs.  Some Operating system have a feature called virtual storage.</a:t>
            </a:r>
          </a:p>
          <a:p>
            <a:pPr algn="just">
              <a:buFont typeface="Wingdings" pitchFamily="2" charset="2"/>
              <a:buChar char="Ø"/>
            </a:pPr>
            <a:r>
              <a:rPr lang="en-IN" b="1" dirty="0" smtClean="0">
                <a:latin typeface="Times New Roman" pitchFamily="18" charset="0"/>
                <a:cs typeface="Times New Roman" pitchFamily="18" charset="0"/>
              </a:rPr>
              <a:t>Input/Output Management</a:t>
            </a:r>
            <a:r>
              <a:rPr lang="en-IN" dirty="0" smtClean="0">
                <a:latin typeface="Times New Roman" pitchFamily="18" charset="0"/>
                <a:cs typeface="Times New Roman" pitchFamily="18" charset="0"/>
              </a:rPr>
              <a:t> - Operating systems also manage the input to and output from a computer system.</a:t>
            </a:r>
          </a:p>
          <a:p>
            <a:pPr algn="just"/>
            <a:endParaRPr lang="en-IN"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Times New Roman" pitchFamily="18" charset="0"/>
                <a:cs typeface="Times New Roman" pitchFamily="18" charset="0"/>
              </a:rPr>
              <a:t>CLASSIFICATION OF OPERATING SYSTEM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57298"/>
            <a:ext cx="8229600" cy="4768865"/>
          </a:xfrm>
        </p:spPr>
        <p:txBody>
          <a:bodyPr>
            <a:noAutofit/>
          </a:bodyPr>
          <a:lstStyle/>
          <a:p>
            <a:pPr algn="just">
              <a:buNone/>
            </a:pPr>
            <a:r>
              <a:rPr lang="en-IN" sz="2000" b="1" dirty="0" smtClean="0">
                <a:latin typeface="Times New Roman" pitchFamily="18" charset="0"/>
                <a:cs typeface="Times New Roman" pitchFamily="18" charset="0"/>
              </a:rPr>
              <a:t>Multi-user</a:t>
            </a:r>
          </a:p>
          <a:p>
            <a:pPr algn="just">
              <a:buFont typeface="Wingdings" pitchFamily="2" charset="2"/>
              <a:buChar char="Ø"/>
            </a:pPr>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Multi-user operating systems allow two or more users to run programs at the same time.</a:t>
            </a:r>
          </a:p>
          <a:p>
            <a:pPr algn="just">
              <a:buNone/>
            </a:pPr>
            <a:r>
              <a:rPr lang="en-IN" sz="2000" b="1" dirty="0" smtClean="0">
                <a:latin typeface="Times New Roman" pitchFamily="18" charset="0"/>
                <a:cs typeface="Times New Roman" pitchFamily="18" charset="0"/>
              </a:rPr>
              <a:t>Multiprocessing</a:t>
            </a:r>
          </a:p>
          <a:p>
            <a:pPr algn="just">
              <a:buFont typeface="Wingdings" pitchFamily="2" charset="2"/>
              <a:buChar char="Ø"/>
            </a:pPr>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Multiprocessing refers to a computers system’s ability to support more than one process (program) at the same time.</a:t>
            </a:r>
          </a:p>
          <a:p>
            <a:pPr algn="just">
              <a:buNone/>
            </a:pPr>
            <a:r>
              <a:rPr lang="en-IN" sz="2000" b="1" dirty="0" smtClean="0">
                <a:latin typeface="Times New Roman" pitchFamily="18" charset="0"/>
                <a:cs typeface="Times New Roman" pitchFamily="18" charset="0"/>
              </a:rPr>
              <a:t>Multitasking</a:t>
            </a:r>
          </a:p>
          <a:p>
            <a:pPr algn="just">
              <a:buFont typeface="Wingdings" pitchFamily="2" charset="2"/>
              <a:buChar char="Ø"/>
            </a:pPr>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Multitasking allows more than one program to run concurrently.</a:t>
            </a:r>
          </a:p>
          <a:p>
            <a:pPr algn="just">
              <a:buFont typeface="Wingdings" pitchFamily="2" charset="2"/>
              <a:buChar char="Ø"/>
            </a:pPr>
            <a:r>
              <a:rPr lang="en-IN" sz="2000" dirty="0" smtClean="0">
                <a:latin typeface="Times New Roman" pitchFamily="18" charset="0"/>
                <a:cs typeface="Times New Roman" pitchFamily="18" charset="0"/>
              </a:rPr>
              <a:t>Two types are </a:t>
            </a:r>
            <a:r>
              <a:rPr lang="en-IN" sz="2000" dirty="0" err="1" smtClean="0">
                <a:latin typeface="Times New Roman" pitchFamily="18" charset="0"/>
                <a:cs typeface="Times New Roman" pitchFamily="18" charset="0"/>
              </a:rPr>
              <a:t>preemptive</a:t>
            </a:r>
            <a:r>
              <a:rPr lang="en-IN" sz="2000" dirty="0" smtClean="0">
                <a:latin typeface="Times New Roman" pitchFamily="18" charset="0"/>
                <a:cs typeface="Times New Roman" pitchFamily="18" charset="0"/>
              </a:rPr>
              <a:t> and cooperative</a:t>
            </a:r>
          </a:p>
          <a:p>
            <a:pPr algn="just">
              <a:buNone/>
            </a:pPr>
            <a:r>
              <a:rPr lang="en-IN" sz="2000" b="1" dirty="0" smtClean="0">
                <a:latin typeface="Times New Roman" pitchFamily="18" charset="0"/>
                <a:cs typeface="Times New Roman" pitchFamily="18" charset="0"/>
              </a:rPr>
              <a:t>Multithreading</a:t>
            </a:r>
          </a:p>
          <a:p>
            <a:pPr algn="just">
              <a:buFont typeface="Wingdings" pitchFamily="2" charset="2"/>
              <a:buChar char="Ø"/>
            </a:pPr>
            <a:r>
              <a:rPr lang="en-IN" sz="2000" dirty="0" smtClean="0">
                <a:latin typeface="Times New Roman" pitchFamily="18" charset="0"/>
                <a:cs typeface="Times New Roman" pitchFamily="18" charset="0"/>
              </a:rPr>
              <a:t>Multithreading is the ability of an operating system to execute different parts of program, called threads, simultaneously.</a:t>
            </a:r>
          </a:p>
          <a:p>
            <a:pPr algn="just">
              <a:buNone/>
            </a:pPr>
            <a:r>
              <a:rPr lang="en-IN" sz="2000" b="1" dirty="0" smtClean="0">
                <a:latin typeface="Times New Roman" pitchFamily="18" charset="0"/>
                <a:cs typeface="Times New Roman" pitchFamily="18" charset="0"/>
              </a:rPr>
              <a:t>Real-time</a:t>
            </a:r>
          </a:p>
          <a:p>
            <a:pPr algn="just">
              <a:buFont typeface="Wingdings" pitchFamily="2" charset="2"/>
              <a:buChar char="Ø"/>
            </a:pPr>
            <a:r>
              <a:rPr lang="en-IN" sz="2000" dirty="0" smtClean="0">
                <a:latin typeface="Times New Roman" pitchFamily="18" charset="0"/>
                <a:cs typeface="Times New Roman" pitchFamily="18" charset="0"/>
              </a:rPr>
              <a:t>Real-time operating systems are systems that respond to input immediately.</a:t>
            </a:r>
            <a:endParaRPr lang="en-US"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PROGRAMMING LANGUAGE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buNone/>
            </a:pPr>
            <a:r>
              <a:rPr lang="en-IN" sz="3400" dirty="0" smtClean="0">
                <a:latin typeface="Times New Roman" pitchFamily="18" charset="0"/>
                <a:cs typeface="Times New Roman" pitchFamily="18" charset="0"/>
              </a:rPr>
              <a:t>INTRODUCTION</a:t>
            </a:r>
          </a:p>
          <a:p>
            <a:pPr algn="just">
              <a:buFont typeface="Wingdings" pitchFamily="2" charset="2"/>
              <a:buChar char="Ø"/>
            </a:pPr>
            <a:r>
              <a:rPr lang="en-IN" sz="2900" dirty="0" smtClean="0">
                <a:latin typeface="Times New Roman" pitchFamily="18" charset="0"/>
                <a:cs typeface="Times New Roman" pitchFamily="18" charset="0"/>
              </a:rPr>
              <a:t>Programming languages are said to be lower or higher, depending on whether they are closer to the language the computer itself uses or to the language that people use.</a:t>
            </a:r>
            <a:endParaRPr lang="en-IN" dirty="0" smtClean="0">
              <a:latin typeface="Times New Roman" pitchFamily="18" charset="0"/>
              <a:cs typeface="Times New Roman" pitchFamily="18" charset="0"/>
            </a:endParaRPr>
          </a:p>
          <a:p>
            <a:pPr algn="just">
              <a:buFont typeface="Wingdings" pitchFamily="2" charset="2"/>
              <a:buChar char="Ø"/>
            </a:pPr>
            <a:r>
              <a:rPr lang="en-IN" dirty="0">
                <a:latin typeface="Times New Roman" pitchFamily="18" charset="0"/>
                <a:cs typeface="Times New Roman" pitchFamily="18" charset="0"/>
              </a:rPr>
              <a:t>T</a:t>
            </a:r>
            <a:r>
              <a:rPr lang="en-IN" dirty="0" smtClean="0">
                <a:latin typeface="Times New Roman" pitchFamily="18" charset="0"/>
                <a:cs typeface="Times New Roman" pitchFamily="18" charset="0"/>
              </a:rPr>
              <a:t>he five levels of language.</a:t>
            </a:r>
          </a:p>
          <a:p>
            <a:pPr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1. Machine Languages/First-generation languages</a:t>
            </a:r>
          </a:p>
          <a:p>
            <a:pPr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2. Assembly </a:t>
            </a:r>
            <a:r>
              <a:rPr lang="en-IN" dirty="0">
                <a:latin typeface="Times New Roman" pitchFamily="18" charset="0"/>
                <a:cs typeface="Times New Roman" pitchFamily="18" charset="0"/>
              </a:rPr>
              <a:t>L</a:t>
            </a:r>
            <a:r>
              <a:rPr lang="en-IN" dirty="0" smtClean="0">
                <a:latin typeface="Times New Roman" pitchFamily="18" charset="0"/>
                <a:cs typeface="Times New Roman" pitchFamily="18" charset="0"/>
              </a:rPr>
              <a:t>anguages/Second-generation languages</a:t>
            </a:r>
          </a:p>
          <a:p>
            <a:pPr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3. Procedural Language/Third-generation languages</a:t>
            </a:r>
          </a:p>
          <a:p>
            <a:pPr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4. Problem-oriented Languages/Fourth-generation Languages</a:t>
            </a:r>
          </a:p>
          <a:p>
            <a:pPr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5. Natural Languages/Fifth-generation Languages </a:t>
            </a:r>
          </a:p>
          <a:p>
            <a:pPr algn="just">
              <a:buFont typeface="Wingdings" pitchFamily="2" charset="2"/>
              <a:buChar char="Ø"/>
            </a:pPr>
            <a:r>
              <a:rPr lang="en-IN" dirty="0" smtClean="0">
                <a:latin typeface="Times New Roman" pitchFamily="18" charset="0"/>
                <a:cs typeface="Times New Roman" pitchFamily="18" charset="0"/>
              </a:rPr>
              <a:t>The high-level languages – such as </a:t>
            </a:r>
            <a:r>
              <a:rPr lang="en-IN" dirty="0" err="1" smtClean="0">
                <a:latin typeface="Times New Roman" pitchFamily="18" charset="0"/>
                <a:cs typeface="Times New Roman" pitchFamily="18" charset="0"/>
              </a:rPr>
              <a:t>pascal</a:t>
            </a:r>
            <a:r>
              <a:rPr lang="en-IN" dirty="0" smtClean="0">
                <a:latin typeface="Times New Roman" pitchFamily="18" charset="0"/>
                <a:cs typeface="Times New Roman" pitchFamily="18" charset="0"/>
              </a:rPr>
              <a:t>, BASIC, and COBOL, and – are the ones used to code applications programs, it is described as a “user-friendly” language.</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latin typeface="Times New Roman" pitchFamily="18" charset="0"/>
                <a:cs typeface="Times New Roman" pitchFamily="18" charset="0"/>
              </a:rPr>
              <a:t>LANGUAGES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4422"/>
            <a:ext cx="8229600" cy="4911741"/>
          </a:xfrm>
        </p:spPr>
        <p:txBody>
          <a:bodyPr>
            <a:noAutofit/>
          </a:bodyPr>
          <a:lstStyle/>
          <a:p>
            <a:pPr algn="just">
              <a:buNone/>
            </a:pPr>
            <a:r>
              <a:rPr lang="en-IN" sz="2400" dirty="0" smtClean="0">
                <a:latin typeface="Times New Roman" pitchFamily="18" charset="0"/>
                <a:cs typeface="Times New Roman" pitchFamily="18" charset="0"/>
              </a:rPr>
              <a:t>MACHINE LANGUAGES</a:t>
            </a:r>
          </a:p>
          <a:p>
            <a:pPr algn="just">
              <a:buFont typeface="Wingdings" pitchFamily="2" charset="2"/>
              <a:buChar char="Ø"/>
            </a:pPr>
            <a:r>
              <a:rPr lang="en-IN" sz="2000" dirty="0" smtClean="0">
                <a:latin typeface="Times New Roman" pitchFamily="18" charset="0"/>
                <a:cs typeface="Times New Roman" pitchFamily="18" charset="0"/>
              </a:rPr>
              <a:t>The binary system is based on two digits - 0 and 1. The decimal system that we all use is based on ten digits - to 9. </a:t>
            </a:r>
          </a:p>
          <a:p>
            <a:pPr algn="just">
              <a:buFont typeface="Wingdings" pitchFamily="2" charset="2"/>
              <a:buChar char="Ø"/>
            </a:pPr>
            <a:r>
              <a:rPr lang="en-IN" sz="2000" dirty="0" smtClean="0">
                <a:latin typeface="Times New Roman" pitchFamily="18" charset="0"/>
                <a:cs typeface="Times New Roman" pitchFamily="18" charset="0"/>
              </a:rPr>
              <a:t>Letters of the alphabet are also represented as numbers. Commas, semicolons, and other special characters are also represented as bunches of 0s and 1s.</a:t>
            </a:r>
            <a:endParaRPr lang="en-IN" sz="2400" dirty="0" smtClean="0">
              <a:latin typeface="Times New Roman" pitchFamily="18" charset="0"/>
              <a:cs typeface="Times New Roman" pitchFamily="18" charset="0"/>
            </a:endParaRPr>
          </a:p>
          <a:p>
            <a:pPr algn="just">
              <a:buNone/>
            </a:pPr>
            <a:r>
              <a:rPr lang="en-IN" sz="2400" dirty="0" smtClean="0">
                <a:latin typeface="Times New Roman" pitchFamily="18" charset="0"/>
                <a:cs typeface="Times New Roman" pitchFamily="18" charset="0"/>
              </a:rPr>
              <a:t>ASSEMBLY LANGUAGES</a:t>
            </a:r>
          </a:p>
          <a:p>
            <a:pPr algn="just">
              <a:buFont typeface="Wingdings" pitchFamily="2" charset="2"/>
              <a:buChar char="Ø"/>
            </a:pPr>
            <a:r>
              <a:rPr lang="en-IN" sz="24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Assembly languages, also known as symbolic languages use abbreviations or mnemonic code – codes more easily memorized – to replace the 0s and 1s of machine languages.</a:t>
            </a:r>
          </a:p>
          <a:p>
            <a:pPr algn="just">
              <a:buFont typeface="Wingdings" pitchFamily="2" charset="2"/>
              <a:buChar char="Ø"/>
            </a:pPr>
            <a:r>
              <a:rPr lang="en-IN" sz="2000" dirty="0" smtClean="0">
                <a:latin typeface="Times New Roman" pitchFamily="18" charset="0"/>
                <a:cs typeface="Times New Roman" pitchFamily="18" charset="0"/>
              </a:rPr>
              <a:t> Assembly languages do not replace machine languages.</a:t>
            </a:r>
          </a:p>
          <a:p>
            <a:pPr algn="just">
              <a:buFont typeface="Wingdings" pitchFamily="2" charset="2"/>
              <a:buChar char="Ø"/>
            </a:pPr>
            <a:r>
              <a:rPr lang="en-IN" sz="2000" dirty="0" smtClean="0">
                <a:latin typeface="Times New Roman" pitchFamily="18" charset="0"/>
                <a:cs typeface="Times New Roman" pitchFamily="18" charset="0"/>
              </a:rPr>
              <a:t>Assembly languages code is very similar in form to machine language code.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HIGH LEVEL LANGUAGES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IN" sz="2800" dirty="0" smtClean="0">
                <a:latin typeface="Times New Roman" pitchFamily="18" charset="0"/>
                <a:cs typeface="Times New Roman" pitchFamily="18" charset="0"/>
              </a:rPr>
              <a:t>High level languages assisted programmers by reducing further the number of computer operation details they had to specify, so that they could concentrate more on the logic needed to solve the problem.</a:t>
            </a:r>
          </a:p>
          <a:p>
            <a:pPr algn="just">
              <a:buFont typeface="Wingdings" pitchFamily="2" charset="2"/>
              <a:buChar char="Ø"/>
            </a:pPr>
            <a:r>
              <a:rPr lang="en-IN" sz="2800" dirty="0" smtClean="0">
                <a:latin typeface="Times New Roman" pitchFamily="18" charset="0"/>
                <a:cs typeface="Times New Roman" pitchFamily="18" charset="0"/>
              </a:rPr>
              <a:t>High level languages into three generations:</a:t>
            </a:r>
          </a:p>
          <a:p>
            <a:pPr algn="just">
              <a:buNone/>
            </a:pPr>
            <a:r>
              <a:rPr lang="en-IN" sz="2800" dirty="0">
                <a:latin typeface="Times New Roman" pitchFamily="18" charset="0"/>
                <a:cs typeface="Times New Roman" pitchFamily="18" charset="0"/>
              </a:rPr>
              <a:t>	</a:t>
            </a:r>
            <a:r>
              <a:rPr lang="en-IN" sz="2800" dirty="0" smtClean="0">
                <a:latin typeface="Times New Roman" pitchFamily="18" charset="0"/>
                <a:cs typeface="Times New Roman" pitchFamily="18" charset="0"/>
              </a:rPr>
              <a:t>	1. Procedural-oriented or third generation</a:t>
            </a:r>
          </a:p>
          <a:p>
            <a:pPr algn="just">
              <a:buNone/>
            </a:pPr>
            <a:r>
              <a:rPr lang="en-IN" sz="2800" dirty="0">
                <a:latin typeface="Times New Roman" pitchFamily="18" charset="0"/>
                <a:cs typeface="Times New Roman" pitchFamily="18" charset="0"/>
              </a:rPr>
              <a:t>	</a:t>
            </a:r>
            <a:r>
              <a:rPr lang="en-IN" sz="2800" dirty="0" smtClean="0">
                <a:latin typeface="Times New Roman" pitchFamily="18" charset="0"/>
                <a:cs typeface="Times New Roman" pitchFamily="18" charset="0"/>
              </a:rPr>
              <a:t>	2. Problem-oriented or fourth generation</a:t>
            </a:r>
          </a:p>
          <a:p>
            <a:pPr algn="just">
              <a:buNone/>
            </a:pPr>
            <a:r>
              <a:rPr lang="en-IN" sz="2800" dirty="0">
                <a:latin typeface="Times New Roman" pitchFamily="18" charset="0"/>
                <a:cs typeface="Times New Roman" pitchFamily="18" charset="0"/>
              </a:rPr>
              <a:t>	</a:t>
            </a:r>
            <a:r>
              <a:rPr lang="en-IN" sz="2800" dirty="0" smtClean="0">
                <a:latin typeface="Times New Roman" pitchFamily="18" charset="0"/>
                <a:cs typeface="Times New Roman" pitchFamily="18" charset="0"/>
              </a:rPr>
              <a:t>	3. Natural or fifth generation</a:t>
            </a:r>
            <a:endParaRPr lang="en-US" sz="2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r>
              <a:rPr lang="en-IN" sz="3200" dirty="0" smtClean="0">
                <a:latin typeface="Times New Roman" pitchFamily="18" charset="0"/>
                <a:cs typeface="Times New Roman" pitchFamily="18" charset="0"/>
              </a:rPr>
              <a:t>DIFFERENCES BETWEEN 3GLs and 4GLs</a:t>
            </a:r>
            <a:endParaRPr lang="en-US"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12573260"/>
              </p:ext>
            </p:extLst>
          </p:nvPr>
        </p:nvGraphicFramePr>
        <p:xfrm>
          <a:off x="539552" y="980728"/>
          <a:ext cx="8229600" cy="4723348"/>
        </p:xfrm>
        <a:graphic>
          <a:graphicData uri="http://schemas.openxmlformats.org/drawingml/2006/table">
            <a:tbl>
              <a:tblPr firstRow="1" bandRow="1">
                <a:tableStyleId>{5C22544A-7EE6-4342-B048-85BDC9FD1C3A}</a:tableStyleId>
              </a:tblPr>
              <a:tblGrid>
                <a:gridCol w="4114800"/>
                <a:gridCol w="4114800"/>
              </a:tblGrid>
              <a:tr h="403597">
                <a:tc>
                  <a:txBody>
                    <a:bodyPr/>
                    <a:lstStyle/>
                    <a:p>
                      <a:r>
                        <a:rPr lang="en-IN" sz="2000" dirty="0" smtClean="0">
                          <a:latin typeface="Times New Roman" pitchFamily="18" charset="0"/>
                          <a:cs typeface="Times New Roman" pitchFamily="18" charset="0"/>
                        </a:rPr>
                        <a:t>Third-generation languages</a:t>
                      </a:r>
                      <a:endParaRPr lang="en-US" sz="2000" dirty="0">
                        <a:latin typeface="Times New Roman" pitchFamily="18" charset="0"/>
                        <a:cs typeface="Times New Roman" pitchFamily="18" charset="0"/>
                      </a:endParaRPr>
                    </a:p>
                  </a:txBody>
                  <a:tcPr/>
                </a:tc>
                <a:tc>
                  <a:txBody>
                    <a:bodyPr/>
                    <a:lstStyle/>
                    <a:p>
                      <a:r>
                        <a:rPr lang="en-IN" sz="2000" dirty="0" smtClean="0">
                          <a:latin typeface="Times New Roman" pitchFamily="18" charset="0"/>
                          <a:cs typeface="Times New Roman" pitchFamily="18" charset="0"/>
                        </a:rPr>
                        <a:t>Fourth</a:t>
                      </a:r>
                      <a:r>
                        <a:rPr lang="en-IN" sz="2000" baseline="0" dirty="0" smtClean="0">
                          <a:latin typeface="Times New Roman" pitchFamily="18" charset="0"/>
                          <a:cs typeface="Times New Roman" pitchFamily="18" charset="0"/>
                        </a:rPr>
                        <a:t>-generation languages</a:t>
                      </a:r>
                      <a:endParaRPr lang="en-US" sz="2000" dirty="0">
                        <a:latin typeface="Times New Roman" pitchFamily="18" charset="0"/>
                        <a:cs typeface="Times New Roman" pitchFamily="18" charset="0"/>
                      </a:endParaRPr>
                    </a:p>
                  </a:txBody>
                  <a:tcPr/>
                </a:tc>
              </a:tr>
              <a:tr h="696620">
                <a:tc>
                  <a:txBody>
                    <a:bodyPr/>
                    <a:lstStyle/>
                    <a:p>
                      <a:r>
                        <a:rPr lang="en-IN" sz="2000" dirty="0" smtClean="0">
                          <a:latin typeface="Times New Roman" pitchFamily="18" charset="0"/>
                          <a:cs typeface="Times New Roman" pitchFamily="18" charset="0"/>
                        </a:rPr>
                        <a:t>Use by</a:t>
                      </a:r>
                      <a:r>
                        <a:rPr lang="en-IN" sz="2000" baseline="0" dirty="0" smtClean="0">
                          <a:latin typeface="Times New Roman" pitchFamily="18" charset="0"/>
                          <a:cs typeface="Times New Roman" pitchFamily="18" charset="0"/>
                        </a:rPr>
                        <a:t> professional programmers</a:t>
                      </a:r>
                      <a:endParaRPr lang="en-US" sz="2000" dirty="0">
                        <a:latin typeface="Times New Roman" pitchFamily="18" charset="0"/>
                        <a:cs typeface="Times New Roman" pitchFamily="18" charset="0"/>
                      </a:endParaRPr>
                    </a:p>
                  </a:txBody>
                  <a:tcPr/>
                </a:tc>
                <a:tc>
                  <a:txBody>
                    <a:bodyPr/>
                    <a:lstStyle/>
                    <a:p>
                      <a:r>
                        <a:rPr lang="en-IN" sz="2000" dirty="0" smtClean="0">
                          <a:latin typeface="Times New Roman" pitchFamily="18" charset="0"/>
                          <a:cs typeface="Times New Roman" pitchFamily="18" charset="0"/>
                        </a:rPr>
                        <a:t>Used by a non-programming</a:t>
                      </a:r>
                      <a:r>
                        <a:rPr lang="en-IN" sz="2000" baseline="0" dirty="0" smtClean="0">
                          <a:latin typeface="Times New Roman" pitchFamily="18" charset="0"/>
                          <a:cs typeface="Times New Roman" pitchFamily="18" charset="0"/>
                        </a:rPr>
                        <a:t> end user as well as a professional programmers</a:t>
                      </a:r>
                    </a:p>
                  </a:txBody>
                  <a:tcPr/>
                </a:tc>
              </a:tr>
              <a:tr h="403597">
                <a:tc>
                  <a:txBody>
                    <a:bodyPr/>
                    <a:lstStyle/>
                    <a:p>
                      <a:r>
                        <a:rPr lang="en-IN" sz="2000" dirty="0" smtClean="0">
                          <a:latin typeface="Times New Roman" pitchFamily="18" charset="0"/>
                          <a:cs typeface="Times New Roman" pitchFamily="18" charset="0"/>
                        </a:rPr>
                        <a:t>All alternatives</a:t>
                      </a:r>
                      <a:r>
                        <a:rPr lang="en-IN" sz="2000" baseline="0" dirty="0" smtClean="0">
                          <a:latin typeface="Times New Roman" pitchFamily="18" charset="0"/>
                          <a:cs typeface="Times New Roman" pitchFamily="18" charset="0"/>
                        </a:rPr>
                        <a:t> must be specified</a:t>
                      </a:r>
                      <a:endParaRPr lang="en-US" sz="2000" dirty="0">
                        <a:latin typeface="Times New Roman" pitchFamily="18" charset="0"/>
                        <a:cs typeface="Times New Roman" pitchFamily="18" charset="0"/>
                      </a:endParaRPr>
                    </a:p>
                  </a:txBody>
                  <a:tcPr/>
                </a:tc>
                <a:tc>
                  <a:txBody>
                    <a:bodyPr/>
                    <a:lstStyle/>
                    <a:p>
                      <a:r>
                        <a:rPr lang="en-IN" sz="2000" dirty="0" smtClean="0">
                          <a:latin typeface="Times New Roman" pitchFamily="18" charset="0"/>
                          <a:cs typeface="Times New Roman" pitchFamily="18" charset="0"/>
                        </a:rPr>
                        <a:t>Default alternatives are build</a:t>
                      </a:r>
                      <a:r>
                        <a:rPr lang="en-IN" sz="2000" baseline="0" dirty="0" smtClean="0">
                          <a:latin typeface="Times New Roman" pitchFamily="18" charset="0"/>
                          <a:cs typeface="Times New Roman" pitchFamily="18" charset="0"/>
                        </a:rPr>
                        <a:t> in;</a:t>
                      </a:r>
                      <a:r>
                        <a:rPr lang="en-IN"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txBody>
                  <a:tcPr/>
                </a:tc>
              </a:tr>
              <a:tr h="696620">
                <a:tc>
                  <a:txBody>
                    <a:bodyPr/>
                    <a:lstStyle/>
                    <a:p>
                      <a:r>
                        <a:rPr lang="en-IN" sz="2000" dirty="0" smtClean="0">
                          <a:latin typeface="Times New Roman" pitchFamily="18" charset="0"/>
                          <a:cs typeface="Times New Roman" pitchFamily="18" charset="0"/>
                        </a:rPr>
                        <a:t>Require</a:t>
                      </a:r>
                      <a:r>
                        <a:rPr lang="en-IN" sz="2000" baseline="0" dirty="0" smtClean="0">
                          <a:latin typeface="Times New Roman" pitchFamily="18" charset="0"/>
                          <a:cs typeface="Times New Roman" pitchFamily="18" charset="0"/>
                        </a:rPr>
                        <a:t> large number of procedural instructions</a:t>
                      </a:r>
                      <a:endParaRPr lang="en-US" sz="2000" dirty="0">
                        <a:latin typeface="Times New Roman" pitchFamily="18" charset="0"/>
                        <a:cs typeface="Times New Roman" pitchFamily="18" charset="0"/>
                      </a:endParaRPr>
                    </a:p>
                  </a:txBody>
                  <a:tcPr/>
                </a:tc>
                <a:tc>
                  <a:txBody>
                    <a:bodyPr/>
                    <a:lstStyle/>
                    <a:p>
                      <a:r>
                        <a:rPr lang="en-IN" sz="2000" dirty="0" smtClean="0">
                          <a:latin typeface="Times New Roman" pitchFamily="18" charset="0"/>
                          <a:cs typeface="Times New Roman" pitchFamily="18" charset="0"/>
                        </a:rPr>
                        <a:t>Require far fewer instructions</a:t>
                      </a:r>
                      <a:endParaRPr lang="en-US" sz="2000" dirty="0">
                        <a:latin typeface="Times New Roman" pitchFamily="18" charset="0"/>
                        <a:cs typeface="Times New Roman" pitchFamily="18" charset="0"/>
                      </a:endParaRPr>
                    </a:p>
                  </a:txBody>
                  <a:tcPr/>
                </a:tc>
              </a:tr>
              <a:tr h="696620">
                <a:tc>
                  <a:txBody>
                    <a:bodyPr/>
                    <a:lstStyle/>
                    <a:p>
                      <a:r>
                        <a:rPr lang="en-IN" sz="2000" dirty="0" smtClean="0">
                          <a:latin typeface="Times New Roman" pitchFamily="18" charset="0"/>
                          <a:cs typeface="Times New Roman" pitchFamily="18" charset="0"/>
                        </a:rPr>
                        <a:t>Code may</a:t>
                      </a:r>
                      <a:r>
                        <a:rPr lang="en-IN" sz="2000" baseline="0" dirty="0" smtClean="0">
                          <a:latin typeface="Times New Roman" pitchFamily="18" charset="0"/>
                          <a:cs typeface="Times New Roman" pitchFamily="18" charset="0"/>
                        </a:rPr>
                        <a:t> be difficult to read, understand and maintain</a:t>
                      </a:r>
                      <a:endParaRPr lang="en-US" sz="2000" dirty="0">
                        <a:latin typeface="Times New Roman" pitchFamily="18" charset="0"/>
                        <a:cs typeface="Times New Roman" pitchFamily="18" charset="0"/>
                      </a:endParaRPr>
                    </a:p>
                  </a:txBody>
                  <a:tcPr/>
                </a:tc>
                <a:tc>
                  <a:txBody>
                    <a:bodyPr/>
                    <a:lstStyle/>
                    <a:p>
                      <a:r>
                        <a:rPr lang="en-IN" sz="2000" dirty="0" smtClean="0">
                          <a:latin typeface="Times New Roman" pitchFamily="18" charset="0"/>
                          <a:cs typeface="Times New Roman" pitchFamily="18" charset="0"/>
                        </a:rPr>
                        <a:t>Code is easy to understand and maintain</a:t>
                      </a:r>
                      <a:r>
                        <a:rPr lang="en-IN" sz="2000" baseline="0" dirty="0" smtClean="0">
                          <a:latin typeface="Times New Roman" pitchFamily="18" charset="0"/>
                          <a:cs typeface="Times New Roman" pitchFamily="18" charset="0"/>
                        </a:rPr>
                        <a:t> because of English-like commands</a:t>
                      </a:r>
                      <a:endParaRPr lang="en-US" sz="2000" dirty="0">
                        <a:latin typeface="Times New Roman" pitchFamily="18" charset="0"/>
                        <a:cs typeface="Times New Roman" pitchFamily="18" charset="0"/>
                      </a:endParaRPr>
                    </a:p>
                  </a:txBody>
                  <a:tcPr/>
                </a:tc>
              </a:tr>
              <a:tr h="696620">
                <a:tc>
                  <a:txBody>
                    <a:bodyPr/>
                    <a:lstStyle/>
                    <a:p>
                      <a:r>
                        <a:rPr lang="en-IN" sz="2000" dirty="0" smtClean="0">
                          <a:latin typeface="Times New Roman" pitchFamily="18" charset="0"/>
                          <a:cs typeface="Times New Roman" pitchFamily="18" charset="0"/>
                        </a:rPr>
                        <a:t>Language developed</a:t>
                      </a:r>
                      <a:r>
                        <a:rPr lang="en-IN" sz="2000" baseline="0" dirty="0" smtClean="0">
                          <a:latin typeface="Times New Roman" pitchFamily="18" charset="0"/>
                          <a:cs typeface="Times New Roman" pitchFamily="18" charset="0"/>
                        </a:rPr>
                        <a:t> for batch operation</a:t>
                      </a:r>
                      <a:endParaRPr lang="en-US" sz="2000" dirty="0">
                        <a:latin typeface="Times New Roman" pitchFamily="18" charset="0"/>
                        <a:cs typeface="Times New Roman" pitchFamily="18" charset="0"/>
                      </a:endParaRPr>
                    </a:p>
                  </a:txBody>
                  <a:tcPr/>
                </a:tc>
                <a:tc>
                  <a:txBody>
                    <a:bodyPr/>
                    <a:lstStyle/>
                    <a:p>
                      <a:r>
                        <a:rPr lang="en-IN" sz="2000" dirty="0" smtClean="0">
                          <a:latin typeface="Times New Roman" pitchFamily="18" charset="0"/>
                          <a:cs typeface="Times New Roman" pitchFamily="18" charset="0"/>
                        </a:rPr>
                        <a:t>Language</a:t>
                      </a:r>
                      <a:r>
                        <a:rPr lang="en-IN" sz="2000" baseline="0" dirty="0" smtClean="0">
                          <a:latin typeface="Times New Roman" pitchFamily="18" charset="0"/>
                          <a:cs typeface="Times New Roman" pitchFamily="18" charset="0"/>
                        </a:rPr>
                        <a:t> developed primarily for on-line use.</a:t>
                      </a:r>
                      <a:endParaRPr lang="en-US" sz="2000" dirty="0">
                        <a:latin typeface="Times New Roman" pitchFamily="18" charset="0"/>
                        <a:cs typeface="Times New Roman" pitchFamily="18" charset="0"/>
                      </a:endParaRPr>
                    </a:p>
                  </a:txBody>
                  <a:tcPr/>
                </a:tc>
              </a:tr>
              <a:tr h="403597">
                <a:tc>
                  <a:txBody>
                    <a:bodyPr/>
                    <a:lstStyle/>
                    <a:p>
                      <a:r>
                        <a:rPr lang="en-IN" sz="2000" dirty="0" smtClean="0">
                          <a:latin typeface="Times New Roman" pitchFamily="18" charset="0"/>
                          <a:cs typeface="Times New Roman" pitchFamily="18" charset="0"/>
                        </a:rPr>
                        <a:t>Can be difficult</a:t>
                      </a:r>
                      <a:r>
                        <a:rPr lang="en-IN" sz="2000" baseline="0" dirty="0" smtClean="0">
                          <a:latin typeface="Times New Roman" pitchFamily="18" charset="0"/>
                          <a:cs typeface="Times New Roman" pitchFamily="18" charset="0"/>
                        </a:rPr>
                        <a:t> to learn</a:t>
                      </a:r>
                      <a:endParaRPr lang="en-US" sz="2000" dirty="0">
                        <a:latin typeface="Times New Roman" pitchFamily="18" charset="0"/>
                        <a:cs typeface="Times New Roman" pitchFamily="18" charset="0"/>
                      </a:endParaRPr>
                    </a:p>
                  </a:txBody>
                  <a:tcPr/>
                </a:tc>
                <a:tc>
                  <a:txBody>
                    <a:bodyPr/>
                    <a:lstStyle/>
                    <a:p>
                      <a:r>
                        <a:rPr lang="en-IN" sz="2000" dirty="0" smtClean="0">
                          <a:latin typeface="Times New Roman" pitchFamily="18" charset="0"/>
                          <a:cs typeface="Times New Roman" pitchFamily="18" charset="0"/>
                        </a:rPr>
                        <a:t>Easy to learn</a:t>
                      </a:r>
                      <a:endParaRPr lang="en-US" sz="2000" dirty="0">
                        <a:latin typeface="Times New Roman" pitchFamily="18" charset="0"/>
                        <a:cs typeface="Times New Roman" pitchFamily="18" charset="0"/>
                      </a:endParaRPr>
                    </a:p>
                  </a:txBody>
                  <a:tcPr/>
                </a:tc>
              </a:tr>
              <a:tr h="403597">
                <a:tc>
                  <a:txBody>
                    <a:bodyPr/>
                    <a:lstStyle/>
                    <a:p>
                      <a:r>
                        <a:rPr lang="en-IN" sz="2000" dirty="0" smtClean="0">
                          <a:latin typeface="Times New Roman" pitchFamily="18" charset="0"/>
                          <a:cs typeface="Times New Roman" pitchFamily="18" charset="0"/>
                        </a:rPr>
                        <a:t>Difficult</a:t>
                      </a:r>
                      <a:r>
                        <a:rPr lang="en-IN" sz="2000" baseline="0" dirty="0" smtClean="0">
                          <a:latin typeface="Times New Roman" pitchFamily="18" charset="0"/>
                          <a:cs typeface="Times New Roman" pitchFamily="18" charset="0"/>
                        </a:rPr>
                        <a:t> to debug</a:t>
                      </a:r>
                      <a:endParaRPr lang="en-US" sz="2000" dirty="0">
                        <a:latin typeface="Times New Roman" pitchFamily="18" charset="0"/>
                        <a:cs typeface="Times New Roman" pitchFamily="18" charset="0"/>
                      </a:endParaRPr>
                    </a:p>
                  </a:txBody>
                  <a:tcPr/>
                </a:tc>
                <a:tc>
                  <a:txBody>
                    <a:bodyPr/>
                    <a:lstStyle/>
                    <a:p>
                      <a:r>
                        <a:rPr lang="en-IN" sz="2000" dirty="0" smtClean="0">
                          <a:latin typeface="Times New Roman" pitchFamily="18" charset="0"/>
                          <a:cs typeface="Times New Roman" pitchFamily="18" charset="0"/>
                        </a:rPr>
                        <a:t>Easy</a:t>
                      </a:r>
                      <a:r>
                        <a:rPr lang="en-IN" sz="2000" baseline="0" dirty="0" smtClean="0">
                          <a:latin typeface="Times New Roman" pitchFamily="18" charset="0"/>
                          <a:cs typeface="Times New Roman" pitchFamily="18" charset="0"/>
                        </a:rPr>
                        <a:t> to debug</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latin typeface="Times New Roman" pitchFamily="18" charset="0"/>
                <a:cs typeface="Times New Roman" pitchFamily="18" charset="0"/>
              </a:rPr>
              <a:t>NATURAL LANGUAGES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IN" sz="2800" dirty="0" smtClean="0">
                <a:latin typeface="Times New Roman" pitchFamily="18" charset="0"/>
                <a:cs typeface="Times New Roman" pitchFamily="18" charset="0"/>
              </a:rPr>
              <a:t>Natural languages are still in the developmental stages, but they promise to have profound effect, particularly in the areas of artificial intelligence and expert systems.</a:t>
            </a:r>
          </a:p>
          <a:p>
            <a:pPr algn="just">
              <a:buFont typeface="Wingdings" pitchFamily="2" charset="2"/>
              <a:buChar char="Ø"/>
            </a:pPr>
            <a:r>
              <a:rPr lang="en-IN" sz="2800" dirty="0" smtClean="0">
                <a:latin typeface="Times New Roman" pitchFamily="18" charset="0"/>
                <a:cs typeface="Times New Roman" pitchFamily="18" charset="0"/>
              </a:rPr>
              <a:t>TWO CHARACTERISTICS </a:t>
            </a:r>
          </a:p>
          <a:p>
            <a:pPr algn="just">
              <a:buNone/>
            </a:pPr>
            <a:r>
              <a:rPr lang="en-IN" sz="2800" dirty="0" smtClean="0">
                <a:latin typeface="Times New Roman" pitchFamily="18" charset="0"/>
                <a:cs typeface="Times New Roman" pitchFamily="18" charset="0"/>
              </a:rPr>
              <a:t>1.More humanlike</a:t>
            </a:r>
          </a:p>
          <a:p>
            <a:pPr algn="just">
              <a:buNone/>
            </a:pPr>
            <a:r>
              <a:rPr lang="en-IN" sz="2800" dirty="0" smtClean="0">
                <a:latin typeface="Times New Roman" pitchFamily="18" charset="0"/>
                <a:cs typeface="Times New Roman" pitchFamily="18" charset="0"/>
              </a:rPr>
              <a:t>2. Smarter</a:t>
            </a:r>
          </a:p>
          <a:p>
            <a:pPr algn="just">
              <a:buFont typeface="Wingdings" pitchFamily="2" charset="2"/>
              <a:buChar char="Ø"/>
            </a:pPr>
            <a:r>
              <a:rPr lang="en-IN" sz="2800" dirty="0" smtClean="0">
                <a:latin typeface="Times New Roman" pitchFamily="18" charset="0"/>
                <a:cs typeface="Times New Roman" pitchFamily="18" charset="0"/>
              </a:rPr>
              <a:t>Two popular natural languages are LISP and PROLOG</a:t>
            </a:r>
          </a:p>
          <a:p>
            <a:pPr algn="just"/>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8229600" cy="4840303"/>
          </a:xfrm>
        </p:spPr>
        <p:txBody>
          <a:bodyPr>
            <a:noAutofit/>
          </a:bodyPr>
          <a:lstStyle/>
          <a:p>
            <a:pPr algn="just">
              <a:buFont typeface="Wingdings" pitchFamily="2" charset="2"/>
              <a:buChar char="Ø"/>
            </a:pPr>
            <a:r>
              <a:rPr lang="en-IN" sz="2000" b="1" dirty="0" smtClean="0">
                <a:latin typeface="Times New Roman" pitchFamily="18" charset="0"/>
                <a:cs typeface="Times New Roman" pitchFamily="18" charset="0"/>
              </a:rPr>
              <a:t>COMPILERS</a:t>
            </a:r>
          </a:p>
          <a:p>
            <a:pPr algn="just"/>
            <a:r>
              <a:rPr lang="en-IN" sz="2000" dirty="0" smtClean="0">
                <a:latin typeface="Times New Roman" pitchFamily="18" charset="0"/>
                <a:cs typeface="Times New Roman" pitchFamily="18" charset="0"/>
              </a:rPr>
              <a:t> In a complied language, a translation program is run to covert the programmer’s entire high-level program, which is called the source code, into a machine language code.  This translation process is called compilation.</a:t>
            </a:r>
          </a:p>
          <a:p>
            <a:pPr algn="just"/>
            <a:r>
              <a:rPr lang="en-IN" sz="2000" dirty="0" smtClean="0">
                <a:latin typeface="Times New Roman" pitchFamily="18" charset="0"/>
                <a:cs typeface="Times New Roman" pitchFamily="18" charset="0"/>
              </a:rPr>
              <a:t> Some of the most widely used complied languages are COBOL, C, C++, FORTRAN, etc.</a:t>
            </a:r>
          </a:p>
          <a:p>
            <a:pPr algn="just">
              <a:buFont typeface="Wingdings" pitchFamily="2" charset="2"/>
              <a:buChar char="Ø"/>
            </a:pPr>
            <a:r>
              <a:rPr lang="en-IN" sz="2000" b="1" dirty="0" smtClean="0">
                <a:latin typeface="Times New Roman" pitchFamily="18" charset="0"/>
                <a:cs typeface="Times New Roman" pitchFamily="18" charset="0"/>
              </a:rPr>
              <a:t>INTERPRETERS</a:t>
            </a:r>
          </a:p>
          <a:p>
            <a:pPr algn="just"/>
            <a:r>
              <a:rPr lang="en-IN" sz="2000" dirty="0" smtClean="0">
                <a:latin typeface="Times New Roman" pitchFamily="18" charset="0"/>
                <a:cs typeface="Times New Roman" pitchFamily="18" charset="0"/>
              </a:rPr>
              <a:t> In an interpreted language, a translation program converts each program statement into machine code just before the program statement is to be executed.</a:t>
            </a:r>
          </a:p>
          <a:p>
            <a:pPr algn="just">
              <a:buFont typeface="Wingdings" pitchFamily="2" charset="2"/>
              <a:buChar char="Ø"/>
            </a:pPr>
            <a:r>
              <a:rPr lang="en-IN" sz="2000" b="1" dirty="0" smtClean="0">
                <a:latin typeface="Times New Roman" pitchFamily="18" charset="0"/>
                <a:cs typeface="Times New Roman" pitchFamily="18" charset="0"/>
              </a:rPr>
              <a:t>THE</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COMPILATION</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PROCESS</a:t>
            </a:r>
          </a:p>
          <a:p>
            <a:pPr algn="just"/>
            <a:r>
              <a:rPr lang="en-IN"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The objective of the compiler is to transform a program written in a high-level programming language from source code into object code.  </a:t>
            </a:r>
          </a:p>
          <a:p>
            <a:pPr algn="just"/>
            <a:r>
              <a:rPr lang="en-US" sz="2000" dirty="0" smtClean="0">
                <a:latin typeface="Times New Roman" pitchFamily="18" charset="0"/>
                <a:cs typeface="Times New Roman" pitchFamily="18" charset="0"/>
              </a:rPr>
              <a:t>Programmers write programs in a form called source code.  </a:t>
            </a:r>
            <a:r>
              <a:rPr lang="en-IN" sz="2000" dirty="0" smtClean="0">
                <a:latin typeface="Times New Roman" pitchFamily="18" charset="0"/>
                <a:cs typeface="Times New Roman" pitchFamily="18" charset="0"/>
              </a:rPr>
              <a:t> </a:t>
            </a:r>
            <a:endParaRPr lang="en-IN"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IN" dirty="0" smtClean="0">
                <a:latin typeface="Times New Roman" pitchFamily="18" charset="0"/>
                <a:cs typeface="Times New Roman" pitchFamily="18" charset="0"/>
              </a:rPr>
              <a:t>THE COMPILATION PROCESS</a:t>
            </a:r>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683568" y="1106199"/>
            <a:ext cx="7317456" cy="5268162"/>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Times New Roman" pitchFamily="18" charset="0"/>
                <a:cs typeface="Times New Roman" pitchFamily="18" charset="0"/>
              </a:rPr>
              <a:t>INTRODUCTION TO COMPUTER SOFTWARE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IN" sz="2400" dirty="0" smtClean="0">
                <a:latin typeface="Times New Roman" pitchFamily="18" charset="0"/>
                <a:cs typeface="Times New Roman" pitchFamily="18" charset="0"/>
              </a:rPr>
              <a:t>A computer needs both hardware and software for its proper functioning.</a:t>
            </a:r>
          </a:p>
          <a:p>
            <a:pPr algn="just">
              <a:buFont typeface="Wingdings" pitchFamily="2" charset="2"/>
              <a:buChar char="Ø"/>
            </a:pPr>
            <a:r>
              <a:rPr lang="en-IN" sz="2400" dirty="0" smtClean="0">
                <a:latin typeface="Times New Roman" pitchFamily="18" charset="0"/>
                <a:cs typeface="Times New Roman" pitchFamily="18" charset="0"/>
              </a:rPr>
              <a:t>Software classified into two types </a:t>
            </a:r>
          </a:p>
          <a:p>
            <a:pPr marL="457200" indent="-457200" algn="just">
              <a:buNone/>
            </a:pPr>
            <a:r>
              <a:rPr lang="en-IN" sz="2400" dirty="0" smtClean="0">
                <a:latin typeface="Times New Roman" pitchFamily="18" charset="0"/>
                <a:cs typeface="Times New Roman" pitchFamily="18" charset="0"/>
              </a:rPr>
              <a:t>		1. System software </a:t>
            </a:r>
          </a:p>
          <a:p>
            <a:pPr marL="457200" indent="-457200" algn="just">
              <a:buNone/>
            </a:pP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	2. Application software </a:t>
            </a:r>
          </a:p>
          <a:p>
            <a:pPr algn="just">
              <a:buFont typeface="Wingdings" pitchFamily="2" charset="2"/>
              <a:buChar char="Ø"/>
            </a:pPr>
            <a:r>
              <a:rPr lang="en-IN" sz="2400" dirty="0" smtClean="0">
                <a:latin typeface="Times New Roman" pitchFamily="18" charset="0"/>
                <a:cs typeface="Times New Roman" pitchFamily="18" charset="0"/>
              </a:rPr>
              <a:t>System software consists of low-level programs that interact with the computer at a very basic level.</a:t>
            </a:r>
          </a:p>
          <a:p>
            <a:pPr algn="just">
              <a:buFont typeface="Wingdings" pitchFamily="2" charset="2"/>
              <a:buChar char="Ø"/>
            </a:pPr>
            <a:r>
              <a:rPr lang="en-IN" sz="2400" dirty="0" smtClean="0">
                <a:latin typeface="Times New Roman" pitchFamily="18" charset="0"/>
                <a:cs typeface="Times New Roman" pitchFamily="18" charset="0"/>
              </a:rPr>
              <a:t>Application software also called end-user programs.</a:t>
            </a:r>
          </a:p>
          <a:p>
            <a:pPr algn="just">
              <a:buFont typeface="Wingdings" pitchFamily="2" charset="2"/>
              <a:buChar char="Ø"/>
            </a:pPr>
            <a:r>
              <a:rPr lang="en-IN" sz="2400" dirty="0" smtClean="0">
                <a:latin typeface="Times New Roman" pitchFamily="18" charset="0"/>
                <a:cs typeface="Times New Roman" pitchFamily="18" charset="0"/>
              </a:rPr>
              <a:t>It includes database programs, word processors, and spreadsheets.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dirty="0" smtClean="0">
                <a:latin typeface="Times New Roman" pitchFamily="18" charset="0"/>
                <a:cs typeface="Times New Roman" pitchFamily="18" charset="0"/>
              </a:rPr>
              <a:t>GENERAL SOFTWARE FEATURES AND TRENDS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pPr>
              <a:buNone/>
            </a:pPr>
            <a:r>
              <a:rPr lang="en-IN" sz="4000" dirty="0" smtClean="0">
                <a:latin typeface="Times New Roman" pitchFamily="18" charset="0"/>
                <a:cs typeface="Times New Roman" pitchFamily="18" charset="0"/>
              </a:rPr>
              <a:t>INTRODUCTION</a:t>
            </a:r>
          </a:p>
          <a:p>
            <a:pPr algn="just">
              <a:buFont typeface="Wingdings" pitchFamily="2" charset="2"/>
              <a:buChar char="Ø"/>
            </a:pPr>
            <a:r>
              <a:rPr lang="en-IN" sz="3800" dirty="0" smtClean="0">
                <a:latin typeface="Times New Roman" pitchFamily="18" charset="0"/>
                <a:cs typeface="Times New Roman" pitchFamily="18" charset="0"/>
              </a:rPr>
              <a:t> A series of instructions that perform a particular task is called a program.</a:t>
            </a:r>
          </a:p>
          <a:p>
            <a:pPr algn="just">
              <a:buFont typeface="Wingdings" pitchFamily="2" charset="2"/>
              <a:buChar char="Ø"/>
            </a:pPr>
            <a:r>
              <a:rPr lang="en-IN" sz="3800" dirty="0" smtClean="0">
                <a:latin typeface="Times New Roman" pitchFamily="18" charset="0"/>
                <a:cs typeface="Times New Roman" pitchFamily="18" charset="0"/>
              </a:rPr>
              <a:t> System software is made up of control programs, communications software and database manager. </a:t>
            </a:r>
          </a:p>
          <a:p>
            <a:pPr algn="just">
              <a:buFont typeface="Wingdings" pitchFamily="2" charset="2"/>
              <a:buChar char="Ø"/>
            </a:pPr>
            <a:r>
              <a:rPr lang="en-IN" sz="3800" dirty="0" smtClean="0">
                <a:latin typeface="Times New Roman" pitchFamily="18" charset="0"/>
                <a:cs typeface="Times New Roman" pitchFamily="18" charset="0"/>
              </a:rPr>
              <a:t>Application software is any program that process data for the user (inventory, payroll, spreadsheet, word processor, etc.</a:t>
            </a:r>
          </a:p>
          <a:p>
            <a:pPr algn="just">
              <a:buFont typeface="Wingdings" pitchFamily="2" charset="2"/>
              <a:buChar char="Ø"/>
            </a:pPr>
            <a:r>
              <a:rPr lang="en-IN" sz="3800" dirty="0" smtClean="0">
                <a:latin typeface="Times New Roman" pitchFamily="18" charset="0"/>
                <a:cs typeface="Times New Roman" pitchFamily="18" charset="0"/>
              </a:rPr>
              <a:t>Computer software is becoming more and more complex and the amount of software that is being developed each year is increasing at an exponential rate.</a:t>
            </a:r>
          </a:p>
          <a:p>
            <a:pPr algn="just">
              <a:buFont typeface="Wingdings" pitchFamily="2" charset="2"/>
              <a:buChar char="Ø"/>
            </a:pPr>
            <a:r>
              <a:rPr lang="en-IN" sz="3800" dirty="0" smtClean="0">
                <a:latin typeface="Times New Roman" pitchFamily="18" charset="0"/>
                <a:cs typeface="Times New Roman" pitchFamily="18" charset="0"/>
              </a:rPr>
              <a:t>The software is being used to control a range of activities from mission critical applications like controlling the operations of satellites and Intercontinental Ballistic and Missiles (ICBMs)</a:t>
            </a:r>
          </a:p>
          <a:p>
            <a:pPr algn="just">
              <a:buFont typeface="Wingdings" pitchFamily="2" charset="2"/>
              <a:buChar char="Ø"/>
            </a:pPr>
            <a:r>
              <a:rPr lang="en-IN" sz="3800" dirty="0" smtClean="0">
                <a:latin typeface="Times New Roman" pitchFamily="18" charset="0"/>
                <a:cs typeface="Times New Roman" pitchFamily="18" charset="0"/>
              </a:rPr>
              <a:t>Software systems are subject to constant changes—during design, during development and even after development.</a:t>
            </a:r>
            <a:endParaRPr lang="en-US" sz="38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FEATURES AND TRENDS</a:t>
            </a:r>
            <a:endParaRPr lang="en-US" dirty="0"/>
          </a:p>
        </p:txBody>
      </p:sp>
      <p:sp>
        <p:nvSpPr>
          <p:cNvPr id="3" name="Content Placeholder 2"/>
          <p:cNvSpPr>
            <a:spLocks noGrp="1"/>
          </p:cNvSpPr>
          <p:nvPr>
            <p:ph idx="1"/>
          </p:nvPr>
        </p:nvSpPr>
        <p:spPr>
          <a:xfrm>
            <a:off x="457200" y="1357298"/>
            <a:ext cx="8229600" cy="4768865"/>
          </a:xfrm>
        </p:spPr>
        <p:txBody>
          <a:bodyPr>
            <a:noAutofit/>
          </a:bodyPr>
          <a:lstStyle/>
          <a:p>
            <a:pPr algn="just">
              <a:buNone/>
            </a:pPr>
            <a:r>
              <a:rPr lang="en-IN" sz="2000" b="1" dirty="0" smtClean="0">
                <a:latin typeface="Times New Roman" pitchFamily="18" charset="0"/>
                <a:cs typeface="Times New Roman" pitchFamily="18" charset="0"/>
              </a:rPr>
              <a:t>EASE OF USE</a:t>
            </a:r>
          </a:p>
          <a:p>
            <a:pPr algn="just">
              <a:buFont typeface="Wingdings" pitchFamily="2" charset="2"/>
              <a:buChar char="Ø"/>
            </a:pPr>
            <a:r>
              <a:rPr lang="en-IN" sz="2000" dirty="0" smtClean="0">
                <a:latin typeface="Times New Roman" pitchFamily="18" charset="0"/>
                <a:cs typeface="Times New Roman" pitchFamily="18" charset="0"/>
              </a:rPr>
              <a:t>The software systems and applications are becoming more and more easy to use.</a:t>
            </a:r>
          </a:p>
          <a:p>
            <a:pPr algn="just">
              <a:buNone/>
            </a:pPr>
            <a:r>
              <a:rPr lang="en-IN" sz="2000" b="1" dirty="0" smtClean="0">
                <a:latin typeface="Times New Roman" pitchFamily="18" charset="0"/>
                <a:cs typeface="Times New Roman" pitchFamily="18" charset="0"/>
              </a:rPr>
              <a:t>GRAPHICAL</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USER</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INTERFACE</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GUI</a:t>
            </a:r>
            <a:r>
              <a:rPr lang="en-IN" sz="2000" dirty="0" smtClean="0">
                <a:latin typeface="Times New Roman" pitchFamily="18" charset="0"/>
                <a:cs typeface="Times New Roman" pitchFamily="18" charset="0"/>
              </a:rPr>
              <a:t>)</a:t>
            </a:r>
          </a:p>
          <a:p>
            <a:pPr algn="just">
              <a:buFont typeface="Wingdings" pitchFamily="2" charset="2"/>
              <a:buChar char="Ø"/>
            </a:pPr>
            <a:r>
              <a:rPr lang="en-IN" sz="2000" dirty="0" smtClean="0">
                <a:latin typeface="Times New Roman" pitchFamily="18" charset="0"/>
                <a:cs typeface="Times New Roman" pitchFamily="18" charset="0"/>
              </a:rPr>
              <a:t>GUI or graphical user interface has now become the de facto standard for most of the software applications.</a:t>
            </a:r>
          </a:p>
          <a:p>
            <a:pPr algn="just">
              <a:buNone/>
            </a:pPr>
            <a:r>
              <a:rPr lang="en-IN" sz="2000" b="1" dirty="0" smtClean="0">
                <a:latin typeface="Times New Roman" pitchFamily="18" charset="0"/>
                <a:cs typeface="Times New Roman" pitchFamily="18" charset="0"/>
              </a:rPr>
              <a:t>MORE</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FEATURES</a:t>
            </a:r>
          </a:p>
          <a:p>
            <a:pPr algn="just">
              <a:buFont typeface="Wingdings" pitchFamily="2" charset="2"/>
              <a:buChar char="Ø"/>
            </a:pPr>
            <a:r>
              <a:rPr lang="en-IN" sz="2000" dirty="0" smtClean="0">
                <a:latin typeface="Times New Roman" pitchFamily="18" charset="0"/>
                <a:cs typeface="Times New Roman" pitchFamily="18" charset="0"/>
              </a:rPr>
              <a:t>The number of new software companies and the number of new software products are increasing day by day.</a:t>
            </a:r>
          </a:p>
          <a:p>
            <a:pPr algn="just">
              <a:buNone/>
            </a:pPr>
            <a:r>
              <a:rPr lang="en-IN" sz="2000" b="1" dirty="0" smtClean="0">
                <a:latin typeface="Times New Roman" pitchFamily="18" charset="0"/>
                <a:cs typeface="Times New Roman" pitchFamily="18" charset="0"/>
              </a:rPr>
              <a:t>MULTI-PLATFORM</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CAPABILITY</a:t>
            </a:r>
          </a:p>
          <a:p>
            <a:pPr algn="just">
              <a:buFont typeface="Wingdings" pitchFamily="2" charset="2"/>
              <a:buChar char="Ø"/>
            </a:pPr>
            <a:r>
              <a:rPr lang="en-IN" sz="2000" dirty="0" smtClean="0">
                <a:latin typeface="Times New Roman" pitchFamily="18" charset="0"/>
                <a:cs typeface="Times New Roman" pitchFamily="18" charset="0"/>
              </a:rPr>
              <a:t>There are software applications that support hardware platforms ranging from mainframes to PCs and different software platforms like MVS, Solaris, AIX, UNIX, Windows and so on.</a:t>
            </a:r>
          </a:p>
          <a:p>
            <a:pPr algn="just">
              <a:buFont typeface="Wingdings" pitchFamily="2" charset="2"/>
              <a:buChar char="Ø"/>
            </a:pPr>
            <a:r>
              <a:rPr lang="en-IN" sz="2000" dirty="0">
                <a:latin typeface="Times New Roman" pitchFamily="18" charset="0"/>
                <a:cs typeface="Times New Roman" pitchFamily="18" charset="0"/>
              </a:rPr>
              <a:t>I</a:t>
            </a:r>
            <a:r>
              <a:rPr lang="en-IN" sz="2000" dirty="0" smtClean="0">
                <a:latin typeface="Times New Roman" pitchFamily="18" charset="0"/>
                <a:cs typeface="Times New Roman" pitchFamily="18" charset="0"/>
              </a:rPr>
              <a:t>mportant feature of today’s software applications is that they support multiple language and multiple currencies.</a:t>
            </a:r>
          </a:p>
          <a:p>
            <a:pPr algn="just">
              <a:buNone/>
            </a:pPr>
            <a:endParaRPr lang="en-US" sz="2000" dirty="0" smtClean="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FEATURES AND TRENDS</a:t>
            </a:r>
            <a:endParaRPr lang="en-US" dirty="0"/>
          </a:p>
        </p:txBody>
      </p:sp>
      <p:sp>
        <p:nvSpPr>
          <p:cNvPr id="3" name="Content Placeholder 2"/>
          <p:cNvSpPr>
            <a:spLocks noGrp="1"/>
          </p:cNvSpPr>
          <p:nvPr>
            <p:ph idx="1"/>
          </p:nvPr>
        </p:nvSpPr>
        <p:spPr>
          <a:xfrm>
            <a:off x="457200" y="1357298"/>
            <a:ext cx="8229600" cy="4768865"/>
          </a:xfrm>
        </p:spPr>
        <p:txBody>
          <a:bodyPr>
            <a:noAutofit/>
          </a:bodyPr>
          <a:lstStyle/>
          <a:p>
            <a:pPr algn="just">
              <a:buNone/>
            </a:pPr>
            <a:r>
              <a:rPr lang="en-IN" sz="2000" b="1" dirty="0" smtClean="0">
                <a:latin typeface="Times New Roman" pitchFamily="18" charset="0"/>
                <a:cs typeface="Times New Roman" pitchFamily="18" charset="0"/>
              </a:rPr>
              <a:t>NETWORK</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CAPABILITIES</a:t>
            </a:r>
          </a:p>
          <a:p>
            <a:pPr algn="just">
              <a:buFont typeface="Wingdings" pitchFamily="2" charset="2"/>
              <a:buChar char="Ø"/>
            </a:pPr>
            <a:r>
              <a:rPr lang="en-IN" sz="2000" dirty="0" smtClean="0">
                <a:latin typeface="Times New Roman" pitchFamily="18" charset="0"/>
                <a:cs typeface="Times New Roman" pitchFamily="18" charset="0"/>
              </a:rPr>
              <a:t>Network computers are computers with minimal memory, disk, storage and processor power designed to connect to a network, especially the Internet. </a:t>
            </a:r>
          </a:p>
          <a:p>
            <a:pPr algn="just">
              <a:buNone/>
            </a:pPr>
            <a:r>
              <a:rPr lang="en-IN" sz="2000" b="1" dirty="0" smtClean="0">
                <a:latin typeface="Times New Roman" pitchFamily="18" charset="0"/>
                <a:cs typeface="Times New Roman" pitchFamily="18" charset="0"/>
              </a:rPr>
              <a:t>COMPATIBILITY</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WITH</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OTHER</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SOFTWARE</a:t>
            </a:r>
          </a:p>
          <a:p>
            <a:pPr algn="just">
              <a:buFont typeface="Wingdings" pitchFamily="2" charset="2"/>
              <a:buChar char="Ø"/>
            </a:pPr>
            <a:r>
              <a:rPr lang="en-IN" sz="2000" dirty="0" smtClean="0">
                <a:latin typeface="Times New Roman" pitchFamily="18" charset="0"/>
                <a:cs typeface="Times New Roman" pitchFamily="18" charset="0"/>
              </a:rPr>
              <a:t>User of one software can migrate or convert all his/her existing files to the other system without any trouble. </a:t>
            </a:r>
          </a:p>
          <a:p>
            <a:pPr algn="just">
              <a:buNone/>
            </a:pPr>
            <a:r>
              <a:rPr lang="en-IN" sz="2000" b="1" dirty="0" smtClean="0">
                <a:latin typeface="Times New Roman" pitchFamily="18" charset="0"/>
                <a:cs typeface="Times New Roman" pitchFamily="18" charset="0"/>
              </a:rPr>
              <a:t>OBJECT</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LINKING</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AND</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EMBEDDING</a:t>
            </a:r>
          </a:p>
          <a:p>
            <a:pPr algn="just">
              <a:buFont typeface="Wingdings" pitchFamily="2" charset="2"/>
              <a:buChar char="Ø"/>
            </a:pPr>
            <a:r>
              <a:rPr lang="en-IN" sz="2000" dirty="0" smtClean="0">
                <a:latin typeface="Times New Roman" pitchFamily="18" charset="0"/>
                <a:cs typeface="Times New Roman" pitchFamily="18" charset="0"/>
              </a:rPr>
              <a:t>OLE is a compound document standard developed by Microsoft Corporation.  It enables you to create objects with one applications and then link or embed them in a second application.</a:t>
            </a:r>
            <a:endParaRPr lang="en-US" sz="20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IN" sz="3200" dirty="0" smtClean="0">
                <a:latin typeface="Times New Roman" pitchFamily="18" charset="0"/>
                <a:cs typeface="Times New Roman" pitchFamily="18" charset="0"/>
              </a:rPr>
              <a:t>FEATURES AND TRENDS</a:t>
            </a:r>
            <a:endParaRPr lang="en-US" sz="3200" dirty="0"/>
          </a:p>
        </p:txBody>
      </p:sp>
      <p:sp>
        <p:nvSpPr>
          <p:cNvPr id="3" name="Content Placeholder 2"/>
          <p:cNvSpPr>
            <a:spLocks noGrp="1"/>
          </p:cNvSpPr>
          <p:nvPr>
            <p:ph idx="1"/>
          </p:nvPr>
        </p:nvSpPr>
        <p:spPr>
          <a:xfrm>
            <a:off x="467544" y="1340768"/>
            <a:ext cx="8229600" cy="4525963"/>
          </a:xfrm>
        </p:spPr>
        <p:txBody>
          <a:bodyPr>
            <a:noAutofit/>
          </a:bodyPr>
          <a:lstStyle/>
          <a:p>
            <a:pPr algn="just">
              <a:buNone/>
            </a:pPr>
            <a:r>
              <a:rPr lang="en-IN" sz="2400" b="1" dirty="0" smtClean="0">
                <a:latin typeface="Times New Roman" pitchFamily="18" charset="0"/>
                <a:cs typeface="Times New Roman" pitchFamily="18" charset="0"/>
              </a:rPr>
              <a:t>GROUPWORK CAPABILITIES</a:t>
            </a:r>
          </a:p>
          <a:p>
            <a:pPr algn="just">
              <a:buFont typeface="Wingdings" pitchFamily="2" charset="2"/>
              <a:buChar char="Ø"/>
            </a:pPr>
            <a:r>
              <a:rPr lang="en-IN" sz="2400" dirty="0" smtClean="0">
                <a:latin typeface="Times New Roman" pitchFamily="18" charset="0"/>
                <a:cs typeface="Times New Roman" pitchFamily="18" charset="0"/>
              </a:rPr>
              <a:t>Groupware is an umbrella term describing the electronic technologies they support person-to-person collaboration.  Groupware includes E-mail, Electronic Meeting system (EMS), Desktop Video Conferencing (DVC) as well as systems for workflow and Business Process Re-engineering (BPR).</a:t>
            </a:r>
          </a:p>
          <a:p>
            <a:pPr algn="just">
              <a:buNone/>
            </a:pPr>
            <a:r>
              <a:rPr lang="en-IN" sz="2400" b="1" dirty="0" smtClean="0">
                <a:latin typeface="Times New Roman" pitchFamily="18" charset="0"/>
                <a:cs typeface="Times New Roman" pitchFamily="18" charset="0"/>
              </a:rPr>
              <a:t>MAIL ENABLING</a:t>
            </a:r>
          </a:p>
          <a:p>
            <a:pPr algn="just">
              <a:buFont typeface="Wingdings" pitchFamily="2" charset="2"/>
              <a:buChar char="Ø"/>
            </a:pPr>
            <a:r>
              <a:rPr lang="en-IN" sz="2400" dirty="0" smtClean="0">
                <a:latin typeface="Times New Roman" pitchFamily="18" charset="0"/>
                <a:cs typeface="Times New Roman" pitchFamily="18" charset="0"/>
              </a:rPr>
              <a:t>The mail enabling of an application is the process through which e-mail is gradually replacing many of the single purpose applications now used on personal computers.</a:t>
            </a:r>
          </a:p>
          <a:p>
            <a:pPr algn="just">
              <a:buFont typeface="Wingdings" pitchFamily="2" charset="2"/>
              <a:buChar char="Ø"/>
            </a:pPr>
            <a:r>
              <a:rPr lang="en-IN" sz="2400" dirty="0" smtClean="0">
                <a:latin typeface="Times New Roman" pitchFamily="18" charset="0"/>
                <a:cs typeface="Times New Roman" pitchFamily="18" charset="0"/>
              </a:rPr>
              <a:t>Mail enabled applications are designed to capitalize on e-mail.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FEATURES AND TRENDS</a:t>
            </a:r>
            <a:endParaRPr lang="en-US" dirty="0"/>
          </a:p>
        </p:txBody>
      </p:sp>
      <p:sp>
        <p:nvSpPr>
          <p:cNvPr id="3" name="Content Placeholder 2"/>
          <p:cNvSpPr>
            <a:spLocks noGrp="1"/>
          </p:cNvSpPr>
          <p:nvPr>
            <p:ph idx="1"/>
          </p:nvPr>
        </p:nvSpPr>
        <p:spPr/>
        <p:txBody>
          <a:bodyPr>
            <a:normAutofit/>
          </a:bodyPr>
          <a:lstStyle/>
          <a:p>
            <a:pPr algn="just">
              <a:buNone/>
            </a:pPr>
            <a:r>
              <a:rPr lang="en-IN" sz="2400" b="1" dirty="0" smtClean="0">
                <a:latin typeface="Times New Roman" pitchFamily="18" charset="0"/>
                <a:cs typeface="Times New Roman" pitchFamily="18" charset="0"/>
              </a:rPr>
              <a:t>WEB ENABLING</a:t>
            </a:r>
          </a:p>
          <a:p>
            <a:pPr algn="just">
              <a:buFont typeface="Wingdings" pitchFamily="2" charset="2"/>
              <a:buChar char="Ø"/>
            </a:pPr>
            <a:r>
              <a:rPr lang="en-IN" sz="2400" dirty="0" smtClean="0">
                <a:latin typeface="Times New Roman" pitchFamily="18" charset="0"/>
                <a:cs typeface="Times New Roman" pitchFamily="18" charset="0"/>
              </a:rPr>
              <a:t>Web enabling helps the user in many different ways.  Its use starts while the user is installing the applications.</a:t>
            </a:r>
          </a:p>
          <a:p>
            <a:pPr algn="just">
              <a:buFont typeface="Wingdings" pitchFamily="2" charset="2"/>
              <a:buChar char="Ø"/>
            </a:pPr>
            <a:r>
              <a:rPr lang="en-IN" sz="2400" dirty="0" smtClean="0">
                <a:latin typeface="Times New Roman" pitchFamily="18" charset="0"/>
                <a:cs typeface="Times New Roman" pitchFamily="18" charset="0"/>
              </a:rPr>
              <a:t>Today’s web-enabled software programs are capable of accessing the Internet for getting the information they do not have locally on the user’s machine.</a:t>
            </a:r>
          </a:p>
          <a:p>
            <a:pPr algn="just">
              <a:buFont typeface="Wingdings" pitchFamily="2" charset="2"/>
              <a:buChar char="Ø"/>
            </a:pPr>
            <a:r>
              <a:rPr lang="en-US" sz="2400" dirty="0" smtClean="0">
                <a:latin typeface="Times New Roman" pitchFamily="18" charset="0"/>
                <a:cs typeface="Times New Roman" pitchFamily="18" charset="0"/>
              </a:rPr>
              <a:t>For example, Word 2000 can now connect to the Microsoft’s web site and get clipart images and pictures that are not available on the local machine or if the user is not satisfied with the available images.</a:t>
            </a:r>
          </a:p>
          <a:p>
            <a:pPr algn="just">
              <a:buNone/>
            </a:pPr>
            <a:endParaRPr lang="en-IN" sz="2400" dirty="0" smtClean="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57422" y="2285992"/>
            <a:ext cx="3800657" cy="830997"/>
          </a:xfrm>
          <a:prstGeom prst="rect">
            <a:avLst/>
          </a:prstGeom>
        </p:spPr>
        <p:txBody>
          <a:bodyPr wrap="none">
            <a:spAutoFit/>
          </a:bodyPr>
          <a:lstStyle/>
          <a:p>
            <a:pPr algn="ctr"/>
            <a:r>
              <a:rPr lang="en-IN" sz="4800" dirty="0" smtClean="0">
                <a:latin typeface="Times New Roman" pitchFamily="18" charset="0"/>
                <a:cs typeface="Times New Roman" pitchFamily="18" charset="0"/>
              </a:rPr>
              <a:t>THANK YOU</a:t>
            </a:r>
            <a:endParaRPr lang="en-US" sz="4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smtClean="0">
                <a:latin typeface="Times New Roman" pitchFamily="18" charset="0"/>
                <a:cs typeface="Times New Roman" pitchFamily="18" charset="0"/>
              </a:rPr>
              <a:t>SOFTWARE TYPES</a:t>
            </a:r>
            <a:endParaRPr lang="en-US" sz="4000"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428596" y="1500174"/>
          <a:ext cx="8229600" cy="32613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IN" sz="2800" dirty="0" smtClean="0">
                          <a:latin typeface="Times New Roman" pitchFamily="18" charset="0"/>
                          <a:cs typeface="Times New Roman" pitchFamily="18" charset="0"/>
                        </a:rPr>
                        <a:t>      Systems</a:t>
                      </a:r>
                      <a:r>
                        <a:rPr lang="en-IN" sz="2800" baseline="0" dirty="0" smtClean="0">
                          <a:latin typeface="Times New Roman" pitchFamily="18" charset="0"/>
                          <a:cs typeface="Times New Roman" pitchFamily="18" charset="0"/>
                        </a:rPr>
                        <a:t> Software</a:t>
                      </a:r>
                      <a:endParaRPr lang="en-US" sz="2800" dirty="0">
                        <a:latin typeface="Times New Roman" pitchFamily="18" charset="0"/>
                        <a:cs typeface="Times New Roman" pitchFamily="18" charset="0"/>
                      </a:endParaRPr>
                    </a:p>
                  </a:txBody>
                  <a:tcPr/>
                </a:tc>
                <a:tc>
                  <a:txBody>
                    <a:bodyPr/>
                    <a:lstStyle/>
                    <a:p>
                      <a:r>
                        <a:rPr lang="en-IN" sz="2800" dirty="0" smtClean="0">
                          <a:latin typeface="Times New Roman" pitchFamily="18" charset="0"/>
                          <a:cs typeface="Times New Roman" pitchFamily="18" charset="0"/>
                        </a:rPr>
                        <a:t>     Applications</a:t>
                      </a:r>
                      <a:r>
                        <a:rPr lang="en-IN" sz="2800" baseline="0" dirty="0" smtClean="0">
                          <a:latin typeface="Times New Roman" pitchFamily="18" charset="0"/>
                          <a:cs typeface="Times New Roman" pitchFamily="18" charset="0"/>
                        </a:rPr>
                        <a:t> Software</a:t>
                      </a:r>
                      <a:endParaRPr lang="en-US" sz="2800" dirty="0">
                        <a:latin typeface="Times New Roman" pitchFamily="18" charset="0"/>
                        <a:cs typeface="Times New Roman" pitchFamily="18" charset="0"/>
                      </a:endParaRPr>
                    </a:p>
                  </a:txBody>
                  <a:tcPr/>
                </a:tc>
              </a:tr>
              <a:tr h="370840">
                <a:tc>
                  <a:txBody>
                    <a:bodyPr/>
                    <a:lstStyle/>
                    <a:p>
                      <a:r>
                        <a:rPr lang="en-IN" sz="2400" dirty="0" smtClean="0">
                          <a:latin typeface="Times New Roman" pitchFamily="18" charset="0"/>
                          <a:cs typeface="Times New Roman" pitchFamily="18" charset="0"/>
                        </a:rPr>
                        <a:t>Operating</a:t>
                      </a:r>
                      <a:r>
                        <a:rPr lang="en-IN" sz="2400" baseline="0" dirty="0" smtClean="0">
                          <a:latin typeface="Times New Roman" pitchFamily="18" charset="0"/>
                          <a:cs typeface="Times New Roman" pitchFamily="18" charset="0"/>
                        </a:rPr>
                        <a:t> Systems</a:t>
                      </a:r>
                      <a:endParaRPr lang="en-US" sz="2400" dirty="0">
                        <a:latin typeface="Times New Roman" pitchFamily="18" charset="0"/>
                        <a:cs typeface="Times New Roman" pitchFamily="18" charset="0"/>
                      </a:endParaRPr>
                    </a:p>
                  </a:txBody>
                  <a:tcPr/>
                </a:tc>
                <a:tc>
                  <a:txBody>
                    <a:bodyPr/>
                    <a:lstStyle/>
                    <a:p>
                      <a:r>
                        <a:rPr lang="en-IN" sz="2400" dirty="0" smtClean="0">
                          <a:latin typeface="Times New Roman" pitchFamily="18" charset="0"/>
                          <a:cs typeface="Times New Roman" pitchFamily="18" charset="0"/>
                        </a:rPr>
                        <a:t>Image Processors</a:t>
                      </a:r>
                      <a:endParaRPr lang="en-US" sz="2400" dirty="0">
                        <a:latin typeface="Times New Roman" pitchFamily="18" charset="0"/>
                        <a:cs typeface="Times New Roman" pitchFamily="18" charset="0"/>
                      </a:endParaRPr>
                    </a:p>
                  </a:txBody>
                  <a:tcPr/>
                </a:tc>
              </a:tr>
              <a:tr h="370840">
                <a:tc>
                  <a:txBody>
                    <a:bodyPr/>
                    <a:lstStyle/>
                    <a:p>
                      <a:r>
                        <a:rPr lang="en-IN" sz="2400" dirty="0" smtClean="0">
                          <a:latin typeface="Times New Roman" pitchFamily="18" charset="0"/>
                          <a:cs typeface="Times New Roman" pitchFamily="18" charset="0"/>
                        </a:rPr>
                        <a:t>File Management Tools</a:t>
                      </a:r>
                    </a:p>
                  </a:txBody>
                  <a:tcPr/>
                </a:tc>
                <a:tc>
                  <a:txBody>
                    <a:bodyPr/>
                    <a:lstStyle/>
                    <a:p>
                      <a:r>
                        <a:rPr lang="en-IN" sz="2400" dirty="0" smtClean="0">
                          <a:latin typeface="Times New Roman" pitchFamily="18" charset="0"/>
                          <a:cs typeface="Times New Roman" pitchFamily="18" charset="0"/>
                        </a:rPr>
                        <a:t>Word Processors</a:t>
                      </a:r>
                      <a:endParaRPr lang="en-US" sz="2400" dirty="0">
                        <a:latin typeface="Times New Roman" pitchFamily="18" charset="0"/>
                        <a:cs typeface="Times New Roman" pitchFamily="18" charset="0"/>
                      </a:endParaRPr>
                    </a:p>
                  </a:txBody>
                  <a:tcPr/>
                </a:tc>
              </a:tr>
              <a:tr h="370840">
                <a:tc>
                  <a:txBody>
                    <a:bodyPr/>
                    <a:lstStyle/>
                    <a:p>
                      <a:r>
                        <a:rPr lang="en-IN" sz="2400" dirty="0" smtClean="0">
                          <a:latin typeface="Times New Roman" pitchFamily="18" charset="0"/>
                          <a:cs typeface="Times New Roman" pitchFamily="18" charset="0"/>
                        </a:rPr>
                        <a:t>Assemblers</a:t>
                      </a:r>
                    </a:p>
                  </a:txBody>
                  <a:tcPr/>
                </a:tc>
                <a:tc>
                  <a:txBody>
                    <a:bodyPr/>
                    <a:lstStyle/>
                    <a:p>
                      <a:r>
                        <a:rPr lang="en-IN" sz="2400" dirty="0" smtClean="0">
                          <a:latin typeface="Times New Roman" pitchFamily="18" charset="0"/>
                          <a:cs typeface="Times New Roman" pitchFamily="18" charset="0"/>
                        </a:rPr>
                        <a:t>Databases</a:t>
                      </a:r>
                      <a:endParaRPr lang="en-US" sz="2400" dirty="0">
                        <a:latin typeface="Times New Roman" pitchFamily="18" charset="0"/>
                        <a:cs typeface="Times New Roman" pitchFamily="18" charset="0"/>
                      </a:endParaRPr>
                    </a:p>
                  </a:txBody>
                  <a:tcPr/>
                </a:tc>
              </a:tr>
              <a:tr h="370840">
                <a:tc>
                  <a:txBody>
                    <a:bodyPr/>
                    <a:lstStyle/>
                    <a:p>
                      <a:r>
                        <a:rPr lang="en-IN" sz="2400" dirty="0" smtClean="0">
                          <a:latin typeface="Times New Roman" pitchFamily="18" charset="0"/>
                          <a:cs typeface="Times New Roman" pitchFamily="18" charset="0"/>
                        </a:rPr>
                        <a:t>Compliers</a:t>
                      </a:r>
                      <a:endParaRPr lang="en-US" sz="2400" dirty="0">
                        <a:latin typeface="Times New Roman" pitchFamily="18" charset="0"/>
                        <a:cs typeface="Times New Roman" pitchFamily="18" charset="0"/>
                      </a:endParaRPr>
                    </a:p>
                  </a:txBody>
                  <a:tcPr/>
                </a:tc>
                <a:tc>
                  <a:txBody>
                    <a:bodyPr/>
                    <a:lstStyle/>
                    <a:p>
                      <a:r>
                        <a:rPr lang="en-IN" sz="2400" dirty="0" smtClean="0">
                          <a:latin typeface="Times New Roman" pitchFamily="18" charset="0"/>
                          <a:cs typeface="Times New Roman" pitchFamily="18" charset="0"/>
                        </a:rPr>
                        <a:t>Spreadsheets</a:t>
                      </a:r>
                      <a:endParaRPr lang="en-US" sz="2400" dirty="0">
                        <a:latin typeface="Times New Roman" pitchFamily="18" charset="0"/>
                        <a:cs typeface="Times New Roman" pitchFamily="18" charset="0"/>
                      </a:endParaRPr>
                    </a:p>
                  </a:txBody>
                  <a:tcPr/>
                </a:tc>
              </a:tr>
              <a:tr h="370840">
                <a:tc>
                  <a:txBody>
                    <a:bodyPr/>
                    <a:lstStyle/>
                    <a:p>
                      <a:r>
                        <a:rPr lang="en-IN" sz="2400" dirty="0" smtClean="0">
                          <a:latin typeface="Times New Roman" pitchFamily="18" charset="0"/>
                          <a:cs typeface="Times New Roman" pitchFamily="18" charset="0"/>
                        </a:rPr>
                        <a:t>Debuggers</a:t>
                      </a:r>
                      <a:endParaRPr lang="en-US" sz="2400" dirty="0">
                        <a:latin typeface="Times New Roman" pitchFamily="18" charset="0"/>
                        <a:cs typeface="Times New Roman" pitchFamily="18" charset="0"/>
                      </a:endParaRPr>
                    </a:p>
                  </a:txBody>
                  <a:tcPr/>
                </a:tc>
                <a:tc>
                  <a:txBody>
                    <a:bodyPr/>
                    <a:lstStyle/>
                    <a:p>
                      <a:r>
                        <a:rPr lang="en-IN" sz="2400" dirty="0" smtClean="0">
                          <a:latin typeface="Times New Roman" pitchFamily="18" charset="0"/>
                          <a:cs typeface="Times New Roman" pitchFamily="18" charset="0"/>
                        </a:rPr>
                        <a:t>Games</a:t>
                      </a:r>
                    </a:p>
                  </a:txBody>
                  <a:tcPr/>
                </a:tc>
              </a:tr>
              <a:tr h="370840">
                <a:tc>
                  <a:txBody>
                    <a:bodyPr/>
                    <a:lstStyle/>
                    <a:p>
                      <a:r>
                        <a:rPr lang="en-IN" sz="2400" dirty="0" smtClean="0">
                          <a:latin typeface="Times New Roman" pitchFamily="18" charset="0"/>
                          <a:cs typeface="Times New Roman" pitchFamily="18" charset="0"/>
                        </a:rPr>
                        <a:t>Utilities</a:t>
                      </a:r>
                      <a:endParaRPr lang="en-US" sz="2400" dirty="0">
                        <a:latin typeface="Times New Roman" pitchFamily="18" charset="0"/>
                        <a:cs typeface="Times New Roman" pitchFamily="18" charset="0"/>
                      </a:endParaRPr>
                    </a:p>
                  </a:txBody>
                  <a:tcPr/>
                </a:tc>
                <a:tc>
                  <a:txBody>
                    <a:bodyPr/>
                    <a:lstStyle/>
                    <a:p>
                      <a:r>
                        <a:rPr lang="en-IN" sz="2400" dirty="0" smtClean="0">
                          <a:latin typeface="Times New Roman" pitchFamily="18" charset="0"/>
                          <a:cs typeface="Times New Roman" pitchFamily="18" charset="0"/>
                        </a:rPr>
                        <a:t>Communication</a:t>
                      </a:r>
                      <a:r>
                        <a:rPr lang="en-IN" sz="2400" baseline="0" dirty="0" smtClean="0">
                          <a:latin typeface="Times New Roman" pitchFamily="18" charset="0"/>
                          <a:cs typeface="Times New Roman" pitchFamily="18" charset="0"/>
                        </a:rPr>
                        <a:t> Software</a:t>
                      </a:r>
                      <a:endParaRPr lang="en-US" sz="2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smtClean="0">
                <a:latin typeface="Times New Roman" pitchFamily="18" charset="0"/>
                <a:cs typeface="Times New Roman" pitchFamily="18" charset="0"/>
              </a:rPr>
              <a:t>CLASSES OF SOFTWARE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28736"/>
            <a:ext cx="8229600" cy="4697427"/>
          </a:xfrm>
        </p:spPr>
        <p:txBody>
          <a:bodyPr>
            <a:normAutofit fontScale="77500" lnSpcReduction="20000"/>
          </a:bodyPr>
          <a:lstStyle/>
          <a:p>
            <a:pPr>
              <a:buNone/>
            </a:pPr>
            <a:r>
              <a:rPr lang="en-IN" sz="3600" dirty="0" smtClean="0">
                <a:latin typeface="Times New Roman" pitchFamily="18" charset="0"/>
                <a:cs typeface="Times New Roman" pitchFamily="18" charset="0"/>
              </a:rPr>
              <a:t>OPERATING SYSTEMS</a:t>
            </a:r>
          </a:p>
          <a:p>
            <a:pPr algn="just">
              <a:buFont typeface="Wingdings" pitchFamily="2" charset="2"/>
              <a:buChar char="Ø"/>
            </a:pPr>
            <a:r>
              <a:rPr lang="en-IN" sz="2900" dirty="0" smtClean="0">
                <a:latin typeface="Times New Roman" pitchFamily="18" charset="0"/>
                <a:cs typeface="Times New Roman" pitchFamily="18" charset="0"/>
              </a:rPr>
              <a:t>Operating systems are the most important programs that run on a computer.</a:t>
            </a:r>
          </a:p>
          <a:p>
            <a:pPr algn="just">
              <a:buFont typeface="Wingdings" pitchFamily="2" charset="2"/>
              <a:buChar char="Ø"/>
            </a:pPr>
            <a:r>
              <a:rPr lang="en-IN" sz="2900" dirty="0" smtClean="0">
                <a:latin typeface="Times New Roman" pitchFamily="18" charset="0"/>
                <a:cs typeface="Times New Roman" pitchFamily="18" charset="0"/>
              </a:rPr>
              <a:t>Operating systems include Microsoft Windows, DOS, </a:t>
            </a:r>
            <a:r>
              <a:rPr lang="en-IN" sz="2900" dirty="0" err="1" smtClean="0">
                <a:latin typeface="Times New Roman" pitchFamily="18" charset="0"/>
                <a:cs typeface="Times New Roman" pitchFamily="18" charset="0"/>
              </a:rPr>
              <a:t>Xenix</a:t>
            </a:r>
            <a:r>
              <a:rPr lang="en-IN" sz="2900" dirty="0" smtClean="0">
                <a:latin typeface="Times New Roman" pitchFamily="18" charset="0"/>
                <a:cs typeface="Times New Roman" pitchFamily="18" charset="0"/>
              </a:rPr>
              <a:t>, Mac OS, OS/2, UNIX, MVS, etc.</a:t>
            </a:r>
          </a:p>
          <a:p>
            <a:pPr algn="just">
              <a:buNone/>
            </a:pPr>
            <a:r>
              <a:rPr lang="en-IN" sz="3400" dirty="0" smtClean="0">
                <a:latin typeface="Times New Roman" pitchFamily="18" charset="0"/>
                <a:cs typeface="Times New Roman" pitchFamily="18" charset="0"/>
              </a:rPr>
              <a:t>UTILITIES</a:t>
            </a:r>
          </a:p>
          <a:p>
            <a:pPr algn="just">
              <a:buFont typeface="Wingdings" pitchFamily="2" charset="2"/>
              <a:buChar char="Ø"/>
            </a:pPr>
            <a:r>
              <a:rPr lang="en-IN" sz="2900" dirty="0" smtClean="0">
                <a:latin typeface="Times New Roman" pitchFamily="18" charset="0"/>
                <a:cs typeface="Times New Roman" pitchFamily="18" charset="0"/>
              </a:rPr>
              <a:t>Utility is a program that performs a very specific tasks, usually related to managing system resources.</a:t>
            </a:r>
          </a:p>
          <a:p>
            <a:pPr algn="just">
              <a:buFont typeface="Wingdings" pitchFamily="2" charset="2"/>
              <a:buChar char="Ø"/>
            </a:pPr>
            <a:r>
              <a:rPr lang="en-IN" sz="2900" dirty="0" smtClean="0">
                <a:latin typeface="Times New Roman" pitchFamily="18" charset="0"/>
                <a:cs typeface="Times New Roman" pitchFamily="18" charset="0"/>
              </a:rPr>
              <a:t>For example: word processors, spreadsheet programs, and database applications.</a:t>
            </a:r>
          </a:p>
          <a:p>
            <a:pPr>
              <a:buNone/>
            </a:pPr>
            <a:r>
              <a:rPr lang="en-IN" sz="3400" dirty="0" smtClean="0">
                <a:latin typeface="Times New Roman" pitchFamily="18" charset="0"/>
                <a:cs typeface="Times New Roman" pitchFamily="18" charset="0"/>
              </a:rPr>
              <a:t>COMPILERS AND INTERPRETERS </a:t>
            </a:r>
          </a:p>
          <a:p>
            <a:pPr algn="just">
              <a:buFont typeface="Wingdings" pitchFamily="2" charset="2"/>
              <a:buChar char="Ø"/>
            </a:pPr>
            <a:r>
              <a:rPr lang="en-IN" sz="2900" dirty="0" smtClean="0">
                <a:latin typeface="Times New Roman" pitchFamily="18" charset="0"/>
                <a:cs typeface="Times New Roman" pitchFamily="18" charset="0"/>
              </a:rPr>
              <a:t>Compiler is a program that translate source code into object code.</a:t>
            </a:r>
          </a:p>
          <a:p>
            <a:pPr algn="just">
              <a:buFont typeface="Wingdings" pitchFamily="2" charset="2"/>
              <a:buChar char="Ø"/>
            </a:pPr>
            <a:r>
              <a:rPr lang="en-IN" sz="2900" dirty="0" smtClean="0">
                <a:latin typeface="Times New Roman" pitchFamily="18" charset="0"/>
                <a:cs typeface="Times New Roman" pitchFamily="18" charset="0"/>
              </a:rPr>
              <a:t>The advantage of interpreters is that they execute a program immediately.</a:t>
            </a:r>
          </a:p>
          <a:p>
            <a:pPr algn="just">
              <a:buNone/>
            </a:pPr>
            <a:endParaRPr lang="en-IN" sz="26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CLASSES OF SOFTWARE</a:t>
            </a:r>
            <a:endParaRPr lang="en-US" dirty="0"/>
          </a:p>
        </p:txBody>
      </p:sp>
      <p:sp>
        <p:nvSpPr>
          <p:cNvPr id="3" name="Content Placeholder 2"/>
          <p:cNvSpPr>
            <a:spLocks noGrp="1"/>
          </p:cNvSpPr>
          <p:nvPr>
            <p:ph idx="1"/>
          </p:nvPr>
        </p:nvSpPr>
        <p:spPr>
          <a:xfrm>
            <a:off x="457200" y="1285860"/>
            <a:ext cx="8229600" cy="4840303"/>
          </a:xfrm>
        </p:spPr>
        <p:txBody>
          <a:bodyPr>
            <a:normAutofit fontScale="77500" lnSpcReduction="20000"/>
          </a:bodyPr>
          <a:lstStyle/>
          <a:p>
            <a:pPr algn="just">
              <a:buNone/>
            </a:pPr>
            <a:r>
              <a:rPr lang="en-IN" sz="3400" dirty="0" smtClean="0">
                <a:latin typeface="Times New Roman" pitchFamily="18" charset="0"/>
                <a:cs typeface="Times New Roman" pitchFamily="18" charset="0"/>
              </a:rPr>
              <a:t>WORD PROCESSORS </a:t>
            </a:r>
          </a:p>
          <a:p>
            <a:pPr algn="just">
              <a:buFont typeface="Wingdings" pitchFamily="2" charset="2"/>
              <a:buChar char="Ø"/>
            </a:pPr>
            <a:r>
              <a:rPr lang="en-IN" sz="2900" dirty="0" smtClean="0">
                <a:latin typeface="Times New Roman" pitchFamily="18" charset="0"/>
                <a:cs typeface="Times New Roman" pitchFamily="18" charset="0"/>
              </a:rPr>
              <a:t>A word processor is a program that enables you to perform word processing functions.</a:t>
            </a:r>
          </a:p>
          <a:p>
            <a:pPr algn="just">
              <a:buFont typeface="Wingdings" pitchFamily="2" charset="2"/>
              <a:buChar char="Ø"/>
            </a:pPr>
            <a:r>
              <a:rPr lang="en-IN" sz="2900" dirty="0" smtClean="0">
                <a:latin typeface="Times New Roman" pitchFamily="18" charset="0"/>
                <a:cs typeface="Times New Roman" pitchFamily="18" charset="0"/>
              </a:rPr>
              <a:t>Some of the commonly used word processors are Microsoft Word, WordStar, WordPerfect, </a:t>
            </a:r>
            <a:r>
              <a:rPr lang="en-IN" sz="2900" dirty="0" err="1" smtClean="0">
                <a:latin typeface="Times New Roman" pitchFamily="18" charset="0"/>
                <a:cs typeface="Times New Roman" pitchFamily="18" charset="0"/>
              </a:rPr>
              <a:t>Amipo</a:t>
            </a:r>
            <a:r>
              <a:rPr lang="en-IN" sz="2900" dirty="0" smtClean="0">
                <a:latin typeface="Times New Roman" pitchFamily="18" charset="0"/>
                <a:cs typeface="Times New Roman" pitchFamily="18" charset="0"/>
              </a:rPr>
              <a:t>, etc.</a:t>
            </a:r>
          </a:p>
          <a:p>
            <a:pPr algn="just">
              <a:buNone/>
            </a:pPr>
            <a:r>
              <a:rPr lang="en-IN" sz="3400" dirty="0" smtClean="0">
                <a:latin typeface="Times New Roman" pitchFamily="18" charset="0"/>
                <a:cs typeface="Times New Roman" pitchFamily="18" charset="0"/>
              </a:rPr>
              <a:t>SPREADSHEETS </a:t>
            </a:r>
          </a:p>
          <a:p>
            <a:pPr algn="just">
              <a:buFont typeface="Wingdings" pitchFamily="2" charset="2"/>
              <a:buChar char="Ø"/>
            </a:pPr>
            <a:r>
              <a:rPr lang="en-IN" sz="2900" dirty="0" smtClean="0">
                <a:latin typeface="Times New Roman" pitchFamily="18" charset="0"/>
                <a:cs typeface="Times New Roman" pitchFamily="18" charset="0"/>
              </a:rPr>
              <a:t>A Spreadsheet is a tables of values arranged in rows and columns.</a:t>
            </a:r>
          </a:p>
          <a:p>
            <a:pPr algn="just">
              <a:buNone/>
            </a:pPr>
            <a:r>
              <a:rPr lang="en-IN" sz="3400" dirty="0" smtClean="0">
                <a:latin typeface="Times New Roman" pitchFamily="18" charset="0"/>
                <a:cs typeface="Times New Roman" pitchFamily="18" charset="0"/>
              </a:rPr>
              <a:t>PRESENTATION GRAPHICS</a:t>
            </a:r>
          </a:p>
          <a:p>
            <a:pPr algn="just">
              <a:buFont typeface="Wingdings" pitchFamily="2" charset="2"/>
              <a:buChar char="Ø"/>
            </a:pPr>
            <a:r>
              <a:rPr lang="en-IN" sz="3100" dirty="0" smtClean="0">
                <a:latin typeface="Times New Roman" pitchFamily="18" charset="0"/>
                <a:cs typeface="Times New Roman" pitchFamily="18" charset="0"/>
              </a:rPr>
              <a:t>Presentation graphics enable users to create highly stylized images for slide shows and reports</a:t>
            </a:r>
            <a:r>
              <a:rPr lang="en-IN" dirty="0" smtClean="0">
                <a:latin typeface="Times New Roman" pitchFamily="18" charset="0"/>
                <a:cs typeface="Times New Roman" pitchFamily="18" charset="0"/>
              </a:rPr>
              <a:t>.</a:t>
            </a:r>
          </a:p>
          <a:p>
            <a:pPr algn="just">
              <a:buNone/>
            </a:pPr>
            <a:r>
              <a:rPr lang="en-IN" sz="3400" dirty="0" smtClean="0">
                <a:latin typeface="Times New Roman" pitchFamily="18" charset="0"/>
                <a:cs typeface="Times New Roman" pitchFamily="18" charset="0"/>
              </a:rPr>
              <a:t>DATABASE MANAGEMENT SYSTEMS (DBMS)</a:t>
            </a:r>
          </a:p>
          <a:p>
            <a:pPr algn="just">
              <a:buFont typeface="Wingdings" pitchFamily="2" charset="2"/>
              <a:buChar char="Ø"/>
            </a:pPr>
            <a:r>
              <a:rPr lang="en-IN" sz="3100" dirty="0" smtClean="0">
                <a:latin typeface="Times New Roman" pitchFamily="18" charset="0"/>
                <a:cs typeface="Times New Roman" pitchFamily="18" charset="0"/>
              </a:rPr>
              <a:t>A DBMS is a collection of programs that enables you to store, modify, and extract information from a database.</a:t>
            </a:r>
          </a:p>
          <a:p>
            <a:pPr algn="just">
              <a:buFont typeface="Wingdings" pitchFamily="2" charset="2"/>
              <a:buChar char="Ø"/>
            </a:pPr>
            <a:endParaRPr lang="en-IN"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CLASSES OF SOFTWARE</a:t>
            </a:r>
            <a:endParaRPr lang="en-US" dirty="0"/>
          </a:p>
        </p:txBody>
      </p:sp>
      <p:sp>
        <p:nvSpPr>
          <p:cNvPr id="3" name="Content Placeholder 2"/>
          <p:cNvSpPr>
            <a:spLocks noGrp="1"/>
          </p:cNvSpPr>
          <p:nvPr>
            <p:ph idx="1"/>
          </p:nvPr>
        </p:nvSpPr>
        <p:spPr>
          <a:xfrm>
            <a:off x="457200" y="1285860"/>
            <a:ext cx="8229600" cy="4840303"/>
          </a:xfrm>
        </p:spPr>
        <p:txBody>
          <a:bodyPr>
            <a:normAutofit fontScale="62500" lnSpcReduction="20000"/>
          </a:bodyPr>
          <a:lstStyle/>
          <a:p>
            <a:pPr algn="just">
              <a:buNone/>
            </a:pPr>
            <a:r>
              <a:rPr lang="en-IN" sz="3800" dirty="0">
                <a:latin typeface="Times New Roman" pitchFamily="18" charset="0"/>
                <a:cs typeface="Times New Roman" pitchFamily="18" charset="0"/>
              </a:rPr>
              <a:t>I</a:t>
            </a:r>
            <a:r>
              <a:rPr lang="en-IN" sz="3800" dirty="0" smtClean="0">
                <a:latin typeface="Times New Roman" pitchFamily="18" charset="0"/>
                <a:cs typeface="Times New Roman" pitchFamily="18" charset="0"/>
              </a:rPr>
              <a:t>MAGE PROCESSORS</a:t>
            </a:r>
          </a:p>
          <a:p>
            <a:pPr algn="just">
              <a:buFont typeface="Wingdings" pitchFamily="2" charset="2"/>
              <a:buChar char="Ø"/>
            </a:pPr>
            <a:r>
              <a:rPr lang="en-IN" sz="3400" dirty="0" smtClean="0">
                <a:latin typeface="Times New Roman" pitchFamily="18" charset="0"/>
                <a:cs typeface="Times New Roman" pitchFamily="18" charset="0"/>
              </a:rPr>
              <a:t>Image processors or graphics programs enable you to create, edit, manipulate, add special effects, view, print and save images.</a:t>
            </a:r>
          </a:p>
          <a:p>
            <a:pPr algn="just">
              <a:buNone/>
            </a:pPr>
            <a:r>
              <a:rPr lang="en-IN" sz="3800" dirty="0" smtClean="0">
                <a:latin typeface="Times New Roman" pitchFamily="18" charset="0"/>
                <a:cs typeface="Times New Roman" pitchFamily="18" charset="0"/>
              </a:rPr>
              <a:t>PAINT PROGRAMS</a:t>
            </a:r>
          </a:p>
          <a:p>
            <a:pPr algn="just">
              <a:buFont typeface="Wingdings" pitchFamily="2" charset="2"/>
              <a:buChar char="Ø"/>
            </a:pPr>
            <a:r>
              <a:rPr lang="en-IN" sz="3400" dirty="0" smtClean="0">
                <a:latin typeface="Times New Roman" pitchFamily="18" charset="0"/>
                <a:cs typeface="Times New Roman" pitchFamily="18" charset="0"/>
              </a:rPr>
              <a:t>A paint program is a graphics program that enables you to draw pictures on the display screen, which are represented as bit maps (bit mapped graphics).</a:t>
            </a:r>
          </a:p>
          <a:p>
            <a:pPr algn="just">
              <a:buNone/>
            </a:pPr>
            <a:r>
              <a:rPr lang="en-IN" sz="3800" dirty="0" smtClean="0">
                <a:latin typeface="Times New Roman" pitchFamily="18" charset="0"/>
                <a:cs typeface="Times New Roman" pitchFamily="18" charset="0"/>
              </a:rPr>
              <a:t>DRAW PROGRAMS </a:t>
            </a:r>
          </a:p>
          <a:p>
            <a:pPr algn="just">
              <a:buFont typeface="Wingdings" pitchFamily="2" charset="2"/>
              <a:buChar char="Ø"/>
            </a:pPr>
            <a:r>
              <a:rPr lang="en-IN" sz="3400" dirty="0" smtClean="0">
                <a:latin typeface="Times New Roman" pitchFamily="18" charset="0"/>
                <a:cs typeface="Times New Roman" pitchFamily="18" charset="0"/>
              </a:rPr>
              <a:t>A draw programs is another graphics program that enables you to draw pictures, then store the images in files, merge them into document, and print them.</a:t>
            </a:r>
          </a:p>
          <a:p>
            <a:pPr algn="just">
              <a:buNone/>
            </a:pPr>
            <a:r>
              <a:rPr lang="en-IN" sz="3800" dirty="0" smtClean="0">
                <a:latin typeface="Times New Roman" pitchFamily="18" charset="0"/>
                <a:cs typeface="Times New Roman" pitchFamily="18" charset="0"/>
              </a:rPr>
              <a:t>IMAGE EDITORS</a:t>
            </a:r>
          </a:p>
          <a:p>
            <a:pPr algn="just">
              <a:buFont typeface="Wingdings" pitchFamily="2" charset="2"/>
              <a:buChar char="Ø"/>
            </a:pPr>
            <a:r>
              <a:rPr lang="en-IN" sz="3400" dirty="0" smtClean="0">
                <a:latin typeface="Times New Roman" pitchFamily="18" charset="0"/>
                <a:cs typeface="Times New Roman" pitchFamily="18" charset="0"/>
              </a:rPr>
              <a:t>Image Editors is a graphics program that provides a variety of special features for altering bit-mapped images.</a:t>
            </a:r>
            <a:endParaRPr lang="en-US" sz="3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IN" dirty="0" smtClean="0">
                <a:latin typeface="Times New Roman" pitchFamily="18" charset="0"/>
                <a:cs typeface="Times New Roman" pitchFamily="18" charset="0"/>
              </a:rPr>
              <a:t>OPERATING SYSTEMS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11560" y="836712"/>
            <a:ext cx="8229600" cy="4697427"/>
          </a:xfrm>
        </p:spPr>
        <p:txBody>
          <a:bodyPr>
            <a:noAutofit/>
          </a:bodyPr>
          <a:lstStyle/>
          <a:p>
            <a:pPr algn="just">
              <a:buNone/>
            </a:pPr>
            <a:r>
              <a:rPr lang="en-IN" sz="2000" dirty="0" smtClean="0">
                <a:latin typeface="Times New Roman" pitchFamily="18" charset="0"/>
                <a:cs typeface="Times New Roman" pitchFamily="18" charset="0"/>
              </a:rPr>
              <a:t>INTRODUCTION</a:t>
            </a:r>
          </a:p>
          <a:p>
            <a:pPr algn="just">
              <a:buFont typeface="Wingdings" pitchFamily="2" charset="2"/>
              <a:buChar char="Ø"/>
            </a:pPr>
            <a:r>
              <a:rPr lang="en-IN" sz="2000" dirty="0" smtClean="0">
                <a:latin typeface="Times New Roman" pitchFamily="18" charset="0"/>
                <a:cs typeface="Times New Roman" pitchFamily="18" charset="0"/>
              </a:rPr>
              <a:t>An operating systems manages and coordinates the functions performed by computer hardware, including the CPU, input/output devices, secondary storage devices,</a:t>
            </a:r>
            <a:r>
              <a:rPr lang="en-US" sz="2000" dirty="0" smtClean="0">
                <a:latin typeface="Times New Roman" pitchFamily="18" charset="0"/>
                <a:cs typeface="Times New Roman" pitchFamily="18" charset="0"/>
              </a:rPr>
              <a:t> and communication and network equipment</a:t>
            </a:r>
            <a:r>
              <a:rPr lang="en-US" sz="2000" dirty="0" smtClean="0">
                <a:latin typeface="Times New Roman" pitchFamily="18" charset="0"/>
                <a:cs typeface="Times New Roman" pitchFamily="18" charset="0"/>
              </a:rPr>
              <a:t>.</a:t>
            </a:r>
          </a:p>
          <a:p>
            <a:pPr marL="0" indent="0" algn="just">
              <a:buNone/>
            </a:pPr>
            <a:endParaRPr lang="en-US" sz="2000" dirty="0" smtClean="0">
              <a:latin typeface="Times New Roman" pitchFamily="18" charset="0"/>
              <a:cs typeface="Times New Roman" pitchFamily="18" charset="0"/>
            </a:endParaRPr>
          </a:p>
          <a:p>
            <a:pPr algn="just">
              <a:buFont typeface="Wingdings" pitchFamily="2" charset="2"/>
              <a:buChar char="Ø"/>
            </a:pPr>
            <a:r>
              <a:rPr lang="en-IN" sz="2000" dirty="0" smtClean="0">
                <a:latin typeface="Times New Roman" pitchFamily="18" charset="0"/>
                <a:cs typeface="Times New Roman" pitchFamily="18" charset="0"/>
              </a:rPr>
              <a:t>The primary purpose of an operating system is to maximize the productivity of a computer system by operating it in the most efficient manner and minimizing the amount of human intervention required</a:t>
            </a:r>
            <a:r>
              <a:rPr lang="en-IN" sz="2000" dirty="0" smtClean="0">
                <a:latin typeface="Times New Roman" pitchFamily="18" charset="0"/>
                <a:cs typeface="Times New Roman" pitchFamily="18" charset="0"/>
              </a:rPr>
              <a:t>.</a:t>
            </a:r>
          </a:p>
          <a:p>
            <a:pPr marL="0" indent="0" algn="just">
              <a:buNone/>
            </a:pPr>
            <a:endParaRPr lang="en-IN" sz="2000" dirty="0" smtClean="0">
              <a:latin typeface="Times New Roman" pitchFamily="18" charset="0"/>
              <a:cs typeface="Times New Roman" pitchFamily="18" charset="0"/>
            </a:endParaRPr>
          </a:p>
          <a:p>
            <a:pPr algn="just">
              <a:buFont typeface="Wingdings" pitchFamily="2" charset="2"/>
              <a:buChar char="Ø"/>
            </a:pPr>
            <a:r>
              <a:rPr lang="en-IN" sz="2000" dirty="0" smtClean="0">
                <a:latin typeface="Times New Roman" pitchFamily="18" charset="0"/>
                <a:cs typeface="Times New Roman" pitchFamily="18" charset="0"/>
              </a:rPr>
              <a:t>Many operating systems are designed as a collection of program modules, which can be organized in combination with various capabilities around a central module, or kernel</a:t>
            </a:r>
            <a:r>
              <a:rPr lang="en-IN" sz="2000" dirty="0" smtClean="0">
                <a:latin typeface="Times New Roman" pitchFamily="18" charset="0"/>
                <a:cs typeface="Times New Roman" pitchFamily="18" charset="0"/>
              </a:rPr>
              <a:t>.</a:t>
            </a:r>
          </a:p>
          <a:p>
            <a:pPr marL="0" indent="0" algn="just">
              <a:buNone/>
            </a:pPr>
            <a:endParaRPr lang="en-IN" sz="2000" dirty="0" smtClean="0">
              <a:latin typeface="Times New Roman" pitchFamily="18" charset="0"/>
              <a:cs typeface="Times New Roman" pitchFamily="18" charset="0"/>
            </a:endParaRPr>
          </a:p>
          <a:p>
            <a:pPr algn="just">
              <a:buFont typeface="Wingdings" pitchFamily="2" charset="2"/>
              <a:buChar char="Ø"/>
            </a:pPr>
            <a:r>
              <a:rPr lang="en-IN" sz="2000" dirty="0" smtClean="0">
                <a:latin typeface="Times New Roman" pitchFamily="18" charset="0"/>
                <a:cs typeface="Times New Roman" pitchFamily="18" charset="0"/>
              </a:rPr>
              <a:t>Example of popular microcomputer operating systems are Windows, DOS, OS/2, for PCs and Mac OS for Apple computers, etc.  Some examples of operating systems for minicomputers are UNIX, OS/400, etc.   An example of an operating system for a mainframe in MVS.</a:t>
            </a:r>
          </a:p>
          <a:p>
            <a:pPr algn="just"/>
            <a:endParaRPr lang="en-IN" sz="14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Times New Roman" pitchFamily="18" charset="0"/>
                <a:cs typeface="Times New Roman" pitchFamily="18" charset="0"/>
              </a:rPr>
              <a:t>FUNCTIONS OF OPERATING SYSTEM </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785786" y="1934924"/>
            <a:ext cx="7500990" cy="4286281"/>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latin typeface="Times New Roman" pitchFamily="18" charset="0"/>
                <a:cs typeface="Times New Roman" pitchFamily="18" charset="0"/>
              </a:rPr>
              <a:t>UNIX OPERATING SYSTEM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marL="0" indent="0" algn="just">
              <a:buNone/>
            </a:pPr>
            <a:r>
              <a:rPr lang="en-IN" dirty="0" smtClean="0">
                <a:latin typeface="Times New Roman" pitchFamily="18" charset="0"/>
                <a:cs typeface="Times New Roman" pitchFamily="18" charset="0"/>
              </a:rPr>
              <a:t>KERNEL</a:t>
            </a:r>
          </a:p>
          <a:p>
            <a:pPr marL="514350" indent="-514350" algn="just">
              <a:buFont typeface="+mj-lt"/>
              <a:buAutoNum type="arabicPeriod"/>
            </a:pPr>
            <a:r>
              <a:rPr lang="en-IN" dirty="0" smtClean="0">
                <a:latin typeface="Times New Roman" pitchFamily="18" charset="0"/>
                <a:cs typeface="Times New Roman" pitchFamily="18" charset="0"/>
              </a:rPr>
              <a:t>Interprets user’s commands</a:t>
            </a:r>
          </a:p>
          <a:p>
            <a:pPr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a. Programming languages</a:t>
            </a:r>
          </a:p>
          <a:p>
            <a:pPr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b. Text Processors</a:t>
            </a:r>
          </a:p>
          <a:p>
            <a:pPr algn="just">
              <a:buNone/>
            </a:pPr>
            <a:r>
              <a:rPr lang="en-IN" dirty="0" smtClean="0">
                <a:latin typeface="Times New Roman" pitchFamily="18" charset="0"/>
                <a:cs typeface="Times New Roman" pitchFamily="18" charset="0"/>
              </a:rPr>
              <a:t>2.    Interfaces with other subsystems</a:t>
            </a:r>
          </a:p>
          <a:p>
            <a:pPr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a. File and directory systems</a:t>
            </a:r>
          </a:p>
          <a:p>
            <a:pPr algn="just">
              <a:buNone/>
            </a:pPr>
            <a:r>
              <a:rPr lang="en-IN" dirty="0" smtClean="0">
                <a:latin typeface="Times New Roman" pitchFamily="18" charset="0"/>
                <a:cs typeface="Times New Roman" pitchFamily="18" charset="0"/>
              </a:rPr>
              <a:t>3.    Provides a flexible command language</a:t>
            </a:r>
          </a:p>
          <a:p>
            <a:pPr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a. Communications &amp; Networking </a:t>
            </a:r>
          </a:p>
          <a:p>
            <a:pPr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b. Utilities</a:t>
            </a:r>
          </a:p>
          <a:p>
            <a:pPr algn="just">
              <a:buNone/>
            </a:pPr>
            <a:r>
              <a:rPr lang="en-IN" dirty="0" smtClean="0">
                <a:latin typeface="Times New Roman" pitchFamily="18" charset="0"/>
                <a:cs typeface="Times New Roman" pitchFamily="18" charset="0"/>
              </a:rPr>
              <a:t>4.    Shell</a:t>
            </a:r>
          </a:p>
          <a:p>
            <a:pPr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a. Programs</a:t>
            </a:r>
          </a:p>
          <a:p>
            <a:pPr algn="just">
              <a:buNone/>
            </a:pP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445</TotalTime>
  <Words>1868</Words>
  <Application>Microsoft Office PowerPoint</Application>
  <PresentationFormat>On-screen Show (4:3)</PresentationFormat>
  <Paragraphs>206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Principles of Information Technology</vt:lpstr>
      <vt:lpstr>INTRODUCTION TO COMPUTER SOFTWARE</vt:lpstr>
      <vt:lpstr>SOFTWARE TYPES</vt:lpstr>
      <vt:lpstr>CLASSES OF SOFTWARE</vt:lpstr>
      <vt:lpstr>CLASSES OF SOFTWARE</vt:lpstr>
      <vt:lpstr>CLASSES OF SOFTWARE</vt:lpstr>
      <vt:lpstr>OPERATING SYSTEMS </vt:lpstr>
      <vt:lpstr>FUNCTIONS OF OPERATING SYSTEM </vt:lpstr>
      <vt:lpstr>UNIX OPERATING SYSTEM</vt:lpstr>
      <vt:lpstr>OPERATING SYSTEM</vt:lpstr>
      <vt:lpstr>FUNCTIONS OF AN OPERATING SYSTEM</vt:lpstr>
      <vt:lpstr>CLASSIFICATION OF OPERATING SYSTEM</vt:lpstr>
      <vt:lpstr>PROGRAMMING LANGUAGE</vt:lpstr>
      <vt:lpstr>LANGUAGES</vt:lpstr>
      <vt:lpstr>HIGH LEVEL LANGUAGES</vt:lpstr>
      <vt:lpstr>DIFFERENCES BETWEEN 3GLs and 4GLs</vt:lpstr>
      <vt:lpstr>NATURAL LANGUAGES</vt:lpstr>
      <vt:lpstr>PowerPoint Presentation</vt:lpstr>
      <vt:lpstr>THE COMPILATION PROCESS</vt:lpstr>
      <vt:lpstr>GENERAL SOFTWARE FEATURES AND TRENDS</vt:lpstr>
      <vt:lpstr>FEATURES AND TRENDS</vt:lpstr>
      <vt:lpstr>FEATURES AND TRENDS</vt:lpstr>
      <vt:lpstr>FEATURES AND TRENDS</vt:lpstr>
      <vt:lpstr>FEATURES AND TRENDS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Vinith Edward</dc:creator>
  <cp:lastModifiedBy>ELCOT</cp:lastModifiedBy>
  <cp:revision>70</cp:revision>
  <dcterms:created xsi:type="dcterms:W3CDTF">2020-04-22T09:13:43Z</dcterms:created>
  <dcterms:modified xsi:type="dcterms:W3CDTF">2020-05-19T15:19:05Z</dcterms:modified>
</cp:coreProperties>
</file>