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0B0E33-E2E8-4BCC-8AE5-6DBC5349CA43}" type="datetimeFigureOut">
              <a:rPr lang="en-US" smtClean="0"/>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7FCFF-D7F5-405D-9C7B-15F33AC8934D}" type="slidenum">
              <a:rPr lang="en-US" smtClean="0"/>
              <a:t>‹#›</a:t>
            </a:fld>
            <a:endParaRPr lang="en-US"/>
          </a:p>
        </p:txBody>
      </p:sp>
    </p:spTree>
    <p:extLst>
      <p:ext uri="{BB962C8B-B14F-4D97-AF65-F5344CB8AC3E}">
        <p14:creationId xmlns:p14="http://schemas.microsoft.com/office/powerpoint/2010/main" val="3399987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B0E33-E2E8-4BCC-8AE5-6DBC5349CA43}" type="datetimeFigureOut">
              <a:rPr lang="en-US" smtClean="0"/>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7FCFF-D7F5-405D-9C7B-15F33AC8934D}" type="slidenum">
              <a:rPr lang="en-US" smtClean="0"/>
              <a:t>‹#›</a:t>
            </a:fld>
            <a:endParaRPr lang="en-US"/>
          </a:p>
        </p:txBody>
      </p:sp>
    </p:spTree>
    <p:extLst>
      <p:ext uri="{BB962C8B-B14F-4D97-AF65-F5344CB8AC3E}">
        <p14:creationId xmlns:p14="http://schemas.microsoft.com/office/powerpoint/2010/main" val="149607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B0E33-E2E8-4BCC-8AE5-6DBC5349CA43}" type="datetimeFigureOut">
              <a:rPr lang="en-US" smtClean="0"/>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7FCFF-D7F5-405D-9C7B-15F33AC8934D}" type="slidenum">
              <a:rPr lang="en-US" smtClean="0"/>
              <a:t>‹#›</a:t>
            </a:fld>
            <a:endParaRPr lang="en-US"/>
          </a:p>
        </p:txBody>
      </p:sp>
    </p:spTree>
    <p:extLst>
      <p:ext uri="{BB962C8B-B14F-4D97-AF65-F5344CB8AC3E}">
        <p14:creationId xmlns:p14="http://schemas.microsoft.com/office/powerpoint/2010/main" val="389000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B0E33-E2E8-4BCC-8AE5-6DBC5349CA43}" type="datetimeFigureOut">
              <a:rPr lang="en-US" smtClean="0"/>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7FCFF-D7F5-405D-9C7B-15F33AC8934D}" type="slidenum">
              <a:rPr lang="en-US" smtClean="0"/>
              <a:t>‹#›</a:t>
            </a:fld>
            <a:endParaRPr lang="en-US"/>
          </a:p>
        </p:txBody>
      </p:sp>
    </p:spTree>
    <p:extLst>
      <p:ext uri="{BB962C8B-B14F-4D97-AF65-F5344CB8AC3E}">
        <p14:creationId xmlns:p14="http://schemas.microsoft.com/office/powerpoint/2010/main" val="3540016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0B0E33-E2E8-4BCC-8AE5-6DBC5349CA43}" type="datetimeFigureOut">
              <a:rPr lang="en-US" smtClean="0"/>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7FCFF-D7F5-405D-9C7B-15F33AC8934D}" type="slidenum">
              <a:rPr lang="en-US" smtClean="0"/>
              <a:t>‹#›</a:t>
            </a:fld>
            <a:endParaRPr lang="en-US"/>
          </a:p>
        </p:txBody>
      </p:sp>
    </p:spTree>
    <p:extLst>
      <p:ext uri="{BB962C8B-B14F-4D97-AF65-F5344CB8AC3E}">
        <p14:creationId xmlns:p14="http://schemas.microsoft.com/office/powerpoint/2010/main" val="100662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0B0E33-E2E8-4BCC-8AE5-6DBC5349CA43}" type="datetimeFigureOut">
              <a:rPr lang="en-US" smtClean="0"/>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E7FCFF-D7F5-405D-9C7B-15F33AC8934D}" type="slidenum">
              <a:rPr lang="en-US" smtClean="0"/>
              <a:t>‹#›</a:t>
            </a:fld>
            <a:endParaRPr lang="en-US"/>
          </a:p>
        </p:txBody>
      </p:sp>
    </p:spTree>
    <p:extLst>
      <p:ext uri="{BB962C8B-B14F-4D97-AF65-F5344CB8AC3E}">
        <p14:creationId xmlns:p14="http://schemas.microsoft.com/office/powerpoint/2010/main" val="173031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0B0E33-E2E8-4BCC-8AE5-6DBC5349CA43}" type="datetimeFigureOut">
              <a:rPr lang="en-US" smtClean="0"/>
              <a:t>5/22/2020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E7FCFF-D7F5-405D-9C7B-15F33AC8934D}" type="slidenum">
              <a:rPr lang="en-US" smtClean="0"/>
              <a:t>‹#›</a:t>
            </a:fld>
            <a:endParaRPr lang="en-US"/>
          </a:p>
        </p:txBody>
      </p:sp>
    </p:spTree>
    <p:extLst>
      <p:ext uri="{BB962C8B-B14F-4D97-AF65-F5344CB8AC3E}">
        <p14:creationId xmlns:p14="http://schemas.microsoft.com/office/powerpoint/2010/main" val="479749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0B0E33-E2E8-4BCC-8AE5-6DBC5349CA43}" type="datetimeFigureOut">
              <a:rPr lang="en-US" smtClean="0"/>
              <a:t>5/22/2020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E7FCFF-D7F5-405D-9C7B-15F33AC8934D}" type="slidenum">
              <a:rPr lang="en-US" smtClean="0"/>
              <a:t>‹#›</a:t>
            </a:fld>
            <a:endParaRPr lang="en-US"/>
          </a:p>
        </p:txBody>
      </p:sp>
    </p:spTree>
    <p:extLst>
      <p:ext uri="{BB962C8B-B14F-4D97-AF65-F5344CB8AC3E}">
        <p14:creationId xmlns:p14="http://schemas.microsoft.com/office/powerpoint/2010/main" val="1828064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0B0E33-E2E8-4BCC-8AE5-6DBC5349CA43}" type="datetimeFigureOut">
              <a:rPr lang="en-US" smtClean="0"/>
              <a:t>5/22/2020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E7FCFF-D7F5-405D-9C7B-15F33AC8934D}" type="slidenum">
              <a:rPr lang="en-US" smtClean="0"/>
              <a:t>‹#›</a:t>
            </a:fld>
            <a:endParaRPr lang="en-US"/>
          </a:p>
        </p:txBody>
      </p:sp>
    </p:spTree>
    <p:extLst>
      <p:ext uri="{BB962C8B-B14F-4D97-AF65-F5344CB8AC3E}">
        <p14:creationId xmlns:p14="http://schemas.microsoft.com/office/powerpoint/2010/main" val="3425360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F0B0E33-E2E8-4BCC-8AE5-6DBC5349CA43}" type="datetimeFigureOut">
              <a:rPr lang="en-US" smtClean="0"/>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E7FCFF-D7F5-405D-9C7B-15F33AC8934D}" type="slidenum">
              <a:rPr lang="en-US" smtClean="0"/>
              <a:t>‹#›</a:t>
            </a:fld>
            <a:endParaRPr lang="en-US"/>
          </a:p>
        </p:txBody>
      </p:sp>
    </p:spTree>
    <p:extLst>
      <p:ext uri="{BB962C8B-B14F-4D97-AF65-F5344CB8AC3E}">
        <p14:creationId xmlns:p14="http://schemas.microsoft.com/office/powerpoint/2010/main" val="3139990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F0B0E33-E2E8-4BCC-8AE5-6DBC5349CA43}" type="datetimeFigureOut">
              <a:rPr lang="en-US" smtClean="0"/>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E7FCFF-D7F5-405D-9C7B-15F33AC8934D}" type="slidenum">
              <a:rPr lang="en-US" smtClean="0"/>
              <a:t>‹#›</a:t>
            </a:fld>
            <a:endParaRPr lang="en-US"/>
          </a:p>
        </p:txBody>
      </p:sp>
    </p:spTree>
    <p:extLst>
      <p:ext uri="{BB962C8B-B14F-4D97-AF65-F5344CB8AC3E}">
        <p14:creationId xmlns:p14="http://schemas.microsoft.com/office/powerpoint/2010/main" val="2014826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B0E33-E2E8-4BCC-8AE5-6DBC5349CA43}" type="datetimeFigureOut">
              <a:rPr lang="en-US" smtClean="0"/>
              <a:t>5/22/2020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E7FCFF-D7F5-405D-9C7B-15F33AC8934D}" type="slidenum">
              <a:rPr lang="en-US" smtClean="0"/>
              <a:t>‹#›</a:t>
            </a:fld>
            <a:endParaRPr lang="en-US"/>
          </a:p>
        </p:txBody>
      </p:sp>
    </p:spTree>
    <p:extLst>
      <p:ext uri="{BB962C8B-B14F-4D97-AF65-F5344CB8AC3E}">
        <p14:creationId xmlns:p14="http://schemas.microsoft.com/office/powerpoint/2010/main" val="2607244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15100"/>
            <a:ext cx="9144000" cy="1655762"/>
          </a:xfrm>
        </p:spPr>
        <p:txBody>
          <a:bodyPr>
            <a:normAutofit fontScale="77500" lnSpcReduction="20000"/>
          </a:bodyPr>
          <a:lstStyle/>
          <a:p>
            <a:r>
              <a:rPr lang="en-US" dirty="0" smtClean="0">
                <a:latin typeface="Bahnschrift Light SemiCondensed" panose="020B0502040204020203" pitchFamily="34" charset="0"/>
              </a:rPr>
              <a:t>Prepared by, </a:t>
            </a:r>
          </a:p>
          <a:p>
            <a:r>
              <a:rPr lang="en-US" dirty="0" err="1" smtClean="0">
                <a:latin typeface="Bahnschrift Light SemiCondensed" panose="020B0502040204020203" pitchFamily="34" charset="0"/>
              </a:rPr>
              <a:t>G.Sripriya</a:t>
            </a:r>
            <a:r>
              <a:rPr lang="en-US" dirty="0" smtClean="0">
                <a:latin typeface="Bahnschrift Light SemiCondensed" panose="020B0502040204020203" pitchFamily="34" charset="0"/>
              </a:rPr>
              <a:t>,</a:t>
            </a:r>
          </a:p>
          <a:p>
            <a:r>
              <a:rPr lang="en-US" dirty="0" smtClean="0">
                <a:latin typeface="Bahnschrift Light SemiCondensed" panose="020B0502040204020203" pitchFamily="34" charset="0"/>
              </a:rPr>
              <a:t>Department  of computer Applications ,</a:t>
            </a:r>
          </a:p>
          <a:p>
            <a:r>
              <a:rPr lang="en-US" dirty="0" smtClean="0">
                <a:latin typeface="Bahnschrift Light SemiCondensed" panose="020B0502040204020203" pitchFamily="34" charset="0"/>
              </a:rPr>
              <a:t>Bon </a:t>
            </a:r>
            <a:r>
              <a:rPr lang="en-US" dirty="0" err="1" smtClean="0">
                <a:latin typeface="Bahnschrift Light SemiCondensed" panose="020B0502040204020203" pitchFamily="34" charset="0"/>
              </a:rPr>
              <a:t>secours</a:t>
            </a:r>
            <a:r>
              <a:rPr lang="en-US" dirty="0" smtClean="0">
                <a:latin typeface="Bahnschrift Light SemiCondensed" panose="020B0502040204020203" pitchFamily="34" charset="0"/>
              </a:rPr>
              <a:t> college for women,</a:t>
            </a:r>
          </a:p>
          <a:p>
            <a:r>
              <a:rPr lang="en-US" dirty="0" err="1" smtClean="0">
                <a:latin typeface="Bahnschrift Light SemiCondensed" panose="020B0502040204020203" pitchFamily="34" charset="0"/>
              </a:rPr>
              <a:t>Thanjavur</a:t>
            </a:r>
            <a:r>
              <a:rPr lang="en-US" dirty="0" smtClean="0">
                <a:latin typeface="Bahnschrift Light SemiCondensed" panose="020B0502040204020203" pitchFamily="34" charset="0"/>
              </a:rPr>
              <a:t>.</a:t>
            </a:r>
            <a:endParaRPr lang="en-US" dirty="0">
              <a:latin typeface="Bahnschrift Light SemiCondensed" panose="020B0502040204020203" pitchFamily="34" charset="0"/>
            </a:endParaRPr>
          </a:p>
        </p:txBody>
      </p:sp>
      <p:sp>
        <p:nvSpPr>
          <p:cNvPr id="2" name="Title 1"/>
          <p:cNvSpPr>
            <a:spLocks noGrp="1"/>
          </p:cNvSpPr>
          <p:nvPr>
            <p:ph type="ctrTitle"/>
          </p:nvPr>
        </p:nvSpPr>
        <p:spPr/>
        <p:txBody>
          <a:bodyPr/>
          <a:lstStyle/>
          <a:p>
            <a:r>
              <a:rPr lang="en-US" dirty="0" smtClean="0">
                <a:solidFill>
                  <a:srgbClr val="FF0000"/>
                </a:solidFill>
                <a:latin typeface="Algerian" panose="04020705040A02060702" pitchFamily="82" charset="0"/>
              </a:rPr>
              <a:t>Computer networking Basics</a:t>
            </a:r>
            <a:endParaRPr lang="en-US" dirty="0">
              <a:solidFill>
                <a:srgbClr val="FF0000"/>
              </a:solidFill>
              <a:latin typeface="Algerian" panose="04020705040A02060702" pitchFamily="82" charset="0"/>
            </a:endParaRPr>
          </a:p>
        </p:txBody>
      </p:sp>
    </p:spTree>
    <p:extLst>
      <p:ext uri="{BB962C8B-B14F-4D97-AF65-F5344CB8AC3E}">
        <p14:creationId xmlns:p14="http://schemas.microsoft.com/office/powerpoint/2010/main" val="3007753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5113"/>
            <a:ext cx="10515600" cy="884601"/>
          </a:xfrm>
        </p:spPr>
        <p:txBody>
          <a:bodyPr/>
          <a:lstStyle/>
          <a:p>
            <a:r>
              <a:rPr lang="en-US" dirty="0" smtClean="0">
                <a:latin typeface="Bahnschrift Light" panose="020B0502040204020203" pitchFamily="34" charset="0"/>
              </a:rPr>
              <a:t>Internet</a:t>
            </a:r>
            <a:endParaRPr lang="en-US" dirty="0">
              <a:latin typeface="Bahnschrift Light" panose="020B0502040204020203" pitchFamily="34" charset="0"/>
            </a:endParaRPr>
          </a:p>
        </p:txBody>
      </p:sp>
      <p:sp>
        <p:nvSpPr>
          <p:cNvPr id="3" name="Content Placeholder 2"/>
          <p:cNvSpPr>
            <a:spLocks noGrp="1"/>
          </p:cNvSpPr>
          <p:nvPr>
            <p:ph idx="1"/>
          </p:nvPr>
        </p:nvSpPr>
        <p:spPr>
          <a:xfrm>
            <a:off x="838200" y="875211"/>
            <a:ext cx="10515600" cy="5643155"/>
          </a:xfrm>
        </p:spPr>
        <p:txBody>
          <a:bodyPr>
            <a:noAutofit/>
          </a:bodyPr>
          <a:lstStyle/>
          <a:p>
            <a:pPr algn="just">
              <a:lnSpc>
                <a:spcPct val="170000"/>
              </a:lnSpc>
            </a:pPr>
            <a:r>
              <a:rPr lang="en-US" sz="1400" dirty="0">
                <a:latin typeface="Times New Roman" panose="02020603050405020304" pitchFamily="18" charset="0"/>
                <a:cs typeface="Times New Roman" panose="02020603050405020304" pitchFamily="18" charset="0"/>
              </a:rPr>
              <a:t>The Internet is a global wide area </a:t>
            </a:r>
            <a:r>
              <a:rPr lang="en-US" sz="1400" dirty="0" smtClean="0">
                <a:latin typeface="Times New Roman" panose="02020603050405020304" pitchFamily="18" charset="0"/>
                <a:cs typeface="Times New Roman" panose="02020603050405020304" pitchFamily="18" charset="0"/>
              </a:rPr>
              <a:t>network</a:t>
            </a:r>
            <a:r>
              <a:rPr lang="en-US" sz="1400" dirty="0">
                <a:latin typeface="Times New Roman" panose="02020603050405020304" pitchFamily="18" charset="0"/>
                <a:cs typeface="Times New Roman" panose="02020603050405020304" pitchFamily="18" charset="0"/>
              </a:rPr>
              <a:t> that connects computer systems across the world. It includes several high-bandwidth data lines that comprise the Internet "</a:t>
            </a:r>
            <a:r>
              <a:rPr lang="en-US" sz="1400" dirty="0" smtClean="0">
                <a:latin typeface="Times New Roman" panose="02020603050405020304" pitchFamily="18" charset="0"/>
                <a:cs typeface="Times New Roman" panose="02020603050405020304" pitchFamily="18" charset="0"/>
              </a:rPr>
              <a:t>backbone" </a:t>
            </a:r>
            <a:r>
              <a:rPr lang="en-US" sz="1400" dirty="0">
                <a:latin typeface="Times New Roman" panose="02020603050405020304" pitchFamily="18" charset="0"/>
                <a:cs typeface="Times New Roman" panose="02020603050405020304" pitchFamily="18" charset="0"/>
              </a:rPr>
              <a:t>These lines are connected to major Internet hubs that distribute data to other locations, such as </a:t>
            </a:r>
            <a:r>
              <a:rPr lang="en-US" sz="1400" dirty="0" smtClean="0">
                <a:latin typeface="Times New Roman" panose="02020603050405020304" pitchFamily="18" charset="0"/>
                <a:cs typeface="Times New Roman" panose="02020603050405020304" pitchFamily="18" charset="0"/>
              </a:rPr>
              <a:t>web servers and</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ISPs</a:t>
            </a:r>
            <a:endParaRPr lang="en-US" sz="1400" dirty="0">
              <a:latin typeface="Times New Roman" panose="02020603050405020304" pitchFamily="18" charset="0"/>
              <a:cs typeface="Times New Roman" panose="02020603050405020304" pitchFamily="18" charset="0"/>
            </a:endParaRPr>
          </a:p>
          <a:p>
            <a:pPr algn="just">
              <a:lnSpc>
                <a:spcPct val="170000"/>
              </a:lnSpc>
            </a:pPr>
            <a:r>
              <a:rPr lang="en-US" sz="1400" dirty="0">
                <a:latin typeface="Times New Roman" panose="02020603050405020304" pitchFamily="18" charset="0"/>
                <a:cs typeface="Times New Roman" panose="02020603050405020304" pitchFamily="18" charset="0"/>
              </a:rPr>
              <a:t>In order to connect to the Internet, you must have access to an Internet service provider (ISP), which acts the middleman between you and the Internet. Most ISPs offer broadband Internet access via a cable, DSL, or fiber connection. When you connect to the Internet using a public Wi-Fi signal, the Wi-Fi router is still connected to an ISP that provides Internet access. Even cellular data towers must connect to an Internet service provider to provide connected devices with access to the Internet.</a:t>
            </a:r>
          </a:p>
          <a:p>
            <a:pPr algn="just">
              <a:lnSpc>
                <a:spcPct val="170000"/>
              </a:lnSpc>
            </a:pPr>
            <a:r>
              <a:rPr lang="en-US" sz="1400" dirty="0">
                <a:latin typeface="Times New Roman" panose="02020603050405020304" pitchFamily="18" charset="0"/>
                <a:cs typeface="Times New Roman" panose="02020603050405020304" pitchFamily="18" charset="0"/>
              </a:rPr>
              <a:t>The Internet provides different online services. Some examples include:</a:t>
            </a:r>
          </a:p>
          <a:p>
            <a:pPr algn="just">
              <a:lnSpc>
                <a:spcPct val="170000"/>
              </a:lnSpc>
            </a:pPr>
            <a:r>
              <a:rPr lang="en-US" sz="1400" dirty="0">
                <a:latin typeface="Times New Roman" panose="02020603050405020304" pitchFamily="18" charset="0"/>
                <a:cs typeface="Times New Roman" panose="02020603050405020304" pitchFamily="18" charset="0"/>
              </a:rPr>
              <a:t>Web – a collection of billions of webpages that you can view with a web browser</a:t>
            </a:r>
          </a:p>
          <a:p>
            <a:pPr algn="just">
              <a:lnSpc>
                <a:spcPct val="170000"/>
              </a:lnSpc>
            </a:pPr>
            <a:r>
              <a:rPr lang="en-US" sz="1400" dirty="0">
                <a:latin typeface="Times New Roman" panose="02020603050405020304" pitchFamily="18" charset="0"/>
                <a:cs typeface="Times New Roman" panose="02020603050405020304" pitchFamily="18" charset="0"/>
              </a:rPr>
              <a:t>Email – the most common method of sending and receiving messages online</a:t>
            </a:r>
          </a:p>
          <a:p>
            <a:pPr algn="just">
              <a:lnSpc>
                <a:spcPct val="170000"/>
              </a:lnSpc>
            </a:pPr>
            <a:r>
              <a:rPr lang="en-US" sz="1400" dirty="0">
                <a:latin typeface="Times New Roman" panose="02020603050405020304" pitchFamily="18" charset="0"/>
                <a:cs typeface="Times New Roman" panose="02020603050405020304" pitchFamily="18" charset="0"/>
              </a:rPr>
              <a:t>Social media – websites and apps that allow people to share comments, photos, and videos</a:t>
            </a:r>
          </a:p>
          <a:p>
            <a:pPr algn="just">
              <a:lnSpc>
                <a:spcPct val="170000"/>
              </a:lnSpc>
            </a:pPr>
            <a:r>
              <a:rPr lang="en-US" sz="1400" dirty="0">
                <a:latin typeface="Times New Roman" panose="02020603050405020304" pitchFamily="18" charset="0"/>
                <a:cs typeface="Times New Roman" panose="02020603050405020304" pitchFamily="18" charset="0"/>
              </a:rPr>
              <a:t>Online gaming – games that allow people to play with and against each other over the Internet</a:t>
            </a:r>
          </a:p>
          <a:p>
            <a:pPr algn="just">
              <a:lnSpc>
                <a:spcPct val="170000"/>
              </a:lnSpc>
            </a:pPr>
            <a:r>
              <a:rPr lang="en-US" sz="1400" dirty="0">
                <a:latin typeface="Times New Roman" panose="02020603050405020304" pitchFamily="18" charset="0"/>
                <a:cs typeface="Times New Roman" panose="02020603050405020304" pitchFamily="18" charset="0"/>
              </a:rPr>
              <a:t>Software updates – operating system and application updates can typically downloaded from the Internet</a:t>
            </a:r>
          </a:p>
          <a:p>
            <a:pPr algn="just">
              <a:lnSpc>
                <a:spcPct val="170000"/>
              </a:lnSpc>
            </a:pP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2959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Bahnschrift Light" panose="020B0502040204020203" pitchFamily="34" charset="0"/>
              </a:rPr>
              <a:t>Intranet:</a:t>
            </a:r>
            <a:endParaRPr lang="en-US" dirty="0">
              <a:solidFill>
                <a:srgbClr val="FF0000"/>
              </a:solidFill>
            </a:endParaRPr>
          </a:p>
        </p:txBody>
      </p:sp>
      <p:sp>
        <p:nvSpPr>
          <p:cNvPr id="3" name="Content Placeholder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An intranet is a computer network for sharing information, collaboration tools, operational systems, and other computing services within an organization, usually to the exclusion of access by outsiders. </a:t>
            </a:r>
            <a:endParaRPr lang="en-US" dirty="0" smtClean="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Examples</a:t>
            </a:r>
            <a:r>
              <a:rPr lang="en-US" dirty="0">
                <a:latin typeface="Times New Roman" panose="02020603050405020304" pitchFamily="18" charset="0"/>
                <a:cs typeface="Times New Roman" panose="02020603050405020304" pitchFamily="18" charset="0"/>
              </a:rPr>
              <a:t> of </a:t>
            </a:r>
            <a:r>
              <a:rPr lang="en-US" b="1" dirty="0">
                <a:latin typeface="Times New Roman" panose="02020603050405020304" pitchFamily="18" charset="0"/>
                <a:cs typeface="Times New Roman" panose="02020603050405020304" pitchFamily="18" charset="0"/>
              </a:rPr>
              <a:t>intranet</a:t>
            </a:r>
            <a:r>
              <a:rPr lang="en-US" dirty="0">
                <a:latin typeface="Times New Roman" panose="02020603050405020304" pitchFamily="18" charset="0"/>
                <a:cs typeface="Times New Roman" panose="02020603050405020304" pitchFamily="18" charset="0"/>
              </a:rPr>
              <a:t> services include Microsoft SharePoint, Huddle, Igloo, and Jostle. While some services are open source and free of charge, most </a:t>
            </a:r>
            <a:r>
              <a:rPr lang="en-US" b="1" dirty="0">
                <a:latin typeface="Times New Roman" panose="02020603050405020304" pitchFamily="18" charset="0"/>
                <a:cs typeface="Times New Roman" panose="02020603050405020304" pitchFamily="18" charset="0"/>
              </a:rPr>
              <a:t>intranet</a:t>
            </a:r>
            <a:r>
              <a:rPr lang="en-US" dirty="0">
                <a:latin typeface="Times New Roman" panose="02020603050405020304" pitchFamily="18" charset="0"/>
                <a:cs typeface="Times New Roman" panose="02020603050405020304" pitchFamily="18" charset="0"/>
              </a:rPr>
              <a:t> solutions require a monthly fee. </a:t>
            </a:r>
            <a:r>
              <a:rPr lang="en-US" b="1" dirty="0">
                <a:latin typeface="Times New Roman" panose="02020603050405020304" pitchFamily="18" charset="0"/>
                <a:cs typeface="Times New Roman" panose="02020603050405020304" pitchFamily="18" charset="0"/>
              </a:rPr>
              <a:t>The</a:t>
            </a:r>
            <a:r>
              <a:rPr lang="en-US" dirty="0">
                <a:latin typeface="Times New Roman" panose="02020603050405020304" pitchFamily="18" charset="0"/>
                <a:cs typeface="Times New Roman" panose="02020603050405020304" pitchFamily="18" charset="0"/>
              </a:rPr>
              <a:t> cost is usually related to </a:t>
            </a:r>
            <a:r>
              <a:rPr lang="en-US" b="1" dirty="0">
                <a:latin typeface="Times New Roman" panose="02020603050405020304" pitchFamily="18" charset="0"/>
                <a:cs typeface="Times New Roman" panose="02020603050405020304" pitchFamily="18" charset="0"/>
              </a:rPr>
              <a:t>the</a:t>
            </a:r>
            <a:r>
              <a:rPr lang="en-US" dirty="0">
                <a:latin typeface="Times New Roman" panose="02020603050405020304" pitchFamily="18" charset="0"/>
                <a:cs typeface="Times New Roman" panose="02020603050405020304" pitchFamily="18" charset="0"/>
              </a:rPr>
              <a:t> number of users within </a:t>
            </a:r>
            <a:r>
              <a:rPr lang="en-US" b="1" dirty="0">
                <a:latin typeface="Times New Roman" panose="02020603050405020304" pitchFamily="18" charset="0"/>
                <a:cs typeface="Times New Roman" panose="02020603050405020304" pitchFamily="18" charset="0"/>
              </a:rPr>
              <a:t>the </a:t>
            </a:r>
            <a:r>
              <a:rPr lang="en-US" b="1" dirty="0" smtClean="0">
                <a:latin typeface="Times New Roman" panose="02020603050405020304" pitchFamily="18" charset="0"/>
                <a:cs typeface="Times New Roman" panose="02020603050405020304" pitchFamily="18" charset="0"/>
              </a:rPr>
              <a:t>intranet.</a:t>
            </a:r>
          </a:p>
          <a:p>
            <a:pPr algn="just"/>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0114" y="4714875"/>
            <a:ext cx="2133600" cy="2143125"/>
          </a:xfrm>
          <a:prstGeom prst="rect">
            <a:avLst/>
          </a:prstGeom>
        </p:spPr>
      </p:pic>
    </p:spTree>
    <p:extLst>
      <p:ext uri="{BB962C8B-B14F-4D97-AF65-F5344CB8AC3E}">
        <p14:creationId xmlns:p14="http://schemas.microsoft.com/office/powerpoint/2010/main" val="3227746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Algerian" panose="04020705040A02060702" pitchFamily="82" charset="0"/>
              </a:rPr>
              <a:t>Protocols</a:t>
            </a:r>
            <a:endParaRPr lang="en-US" dirty="0">
              <a:solidFill>
                <a:srgbClr val="FF0000"/>
              </a:solidFill>
              <a:latin typeface="Algerian" panose="04020705040A02060702" pitchFamily="82"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2754" y="1959430"/>
            <a:ext cx="6061165" cy="35530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939898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anose="04020705040A02060702" pitchFamily="82" charset="0"/>
              </a:rPr>
              <a:t>Types of Protocols</a:t>
            </a:r>
            <a:endParaRPr lang="en-US" dirty="0">
              <a:latin typeface="Algerian" panose="04020705040A02060702" pitchFamily="82" charset="0"/>
            </a:endParaRPr>
          </a:p>
        </p:txBody>
      </p:sp>
      <p:sp>
        <p:nvSpPr>
          <p:cNvPr id="3" name="Content Placeholder 2"/>
          <p:cNvSpPr>
            <a:spLocks noGrp="1"/>
          </p:cNvSpPr>
          <p:nvPr>
            <p:ph idx="1"/>
          </p:nvPr>
        </p:nvSpPr>
        <p:spPr/>
        <p:txBody>
          <a:bodyPr numCol="2">
            <a:normAutofit fontScale="92500" lnSpcReduction="10000"/>
          </a:bodyPr>
          <a:lstStyle/>
          <a:p>
            <a:pPr algn="just"/>
            <a:r>
              <a:rPr lang="en-US" dirty="0">
                <a:latin typeface="Times New Roman" panose="02020603050405020304" pitchFamily="18" charset="0"/>
                <a:cs typeface="Times New Roman" panose="02020603050405020304" pitchFamily="18" charset="0"/>
              </a:rPr>
              <a:t>A </a:t>
            </a:r>
            <a:r>
              <a:rPr lang="en-US" b="1" dirty="0">
                <a:latin typeface="Times New Roman" panose="02020603050405020304" pitchFamily="18" charset="0"/>
                <a:cs typeface="Times New Roman" panose="02020603050405020304" pitchFamily="18" charset="0"/>
              </a:rPr>
              <a:t>network protocol</a:t>
            </a:r>
            <a:r>
              <a:rPr lang="en-US" dirty="0">
                <a:latin typeface="Times New Roman" panose="02020603050405020304" pitchFamily="18" charset="0"/>
                <a:cs typeface="Times New Roman" panose="02020603050405020304" pitchFamily="18" charset="0"/>
              </a:rPr>
              <a:t> is an established set of rules that determine how data is transmitted between different devices in the same </a:t>
            </a:r>
            <a:r>
              <a:rPr lang="en-US" b="1" dirty="0">
                <a:latin typeface="Times New Roman" panose="02020603050405020304" pitchFamily="18" charset="0"/>
                <a:cs typeface="Times New Roman" panose="02020603050405020304" pitchFamily="18" charset="0"/>
              </a:rPr>
              <a:t>network</a:t>
            </a:r>
            <a:r>
              <a:rPr lang="en-US" dirty="0">
                <a:latin typeface="Times New Roman" panose="02020603050405020304" pitchFamily="18" charset="0"/>
                <a:cs typeface="Times New Roman" panose="02020603050405020304" pitchFamily="18" charset="0"/>
              </a:rPr>
              <a:t>. Essentially, it allows connected devices to communicate with each other, regardless of any differences in their internal processes, structure or design</a:t>
            </a:r>
            <a:r>
              <a:rPr lang="en-US" dirty="0" smtClean="0">
                <a:latin typeface="Times New Roman" panose="02020603050405020304" pitchFamily="18" charset="0"/>
                <a:cs typeface="Times New Roman" panose="02020603050405020304" pitchFamily="18" charset="0"/>
              </a:rPr>
              <a:t>.</a:t>
            </a:r>
          </a:p>
          <a:p>
            <a:pPr marL="0" indent="0" algn="just">
              <a:buNone/>
            </a:pPr>
            <a:r>
              <a:rPr lang="en-US" dirty="0" smtClean="0">
                <a:solidFill>
                  <a:srgbClr val="FF0000"/>
                </a:solidFill>
                <a:latin typeface="Times New Roman" panose="02020603050405020304" pitchFamily="18" charset="0"/>
                <a:cs typeface="Times New Roman" panose="02020603050405020304" pitchFamily="18" charset="0"/>
              </a:rPr>
              <a:t>Types:</a:t>
            </a:r>
          </a:p>
          <a:p>
            <a:pPr algn="just"/>
            <a:r>
              <a:rPr lang="en-US" dirty="0" smtClean="0">
                <a:latin typeface="Times New Roman" panose="02020603050405020304" pitchFamily="18" charset="0"/>
                <a:cs typeface="Times New Roman" panose="02020603050405020304" pitchFamily="18" charset="0"/>
              </a:rPr>
              <a:t>Transmission Control Protocol (TCP)</a:t>
            </a:r>
          </a:p>
          <a:p>
            <a:pPr algn="just"/>
            <a:r>
              <a:rPr lang="en-US" dirty="0" smtClean="0">
                <a:latin typeface="Times New Roman" panose="02020603050405020304" pitchFamily="18" charset="0"/>
                <a:cs typeface="Times New Roman" panose="02020603050405020304" pitchFamily="18" charset="0"/>
              </a:rPr>
              <a:t>Internet Protocol (IP)</a:t>
            </a:r>
          </a:p>
          <a:p>
            <a:pPr algn="just"/>
            <a:r>
              <a:rPr lang="en-US" dirty="0" smtClean="0">
                <a:latin typeface="Times New Roman" panose="02020603050405020304" pitchFamily="18" charset="0"/>
                <a:cs typeface="Times New Roman" panose="02020603050405020304" pitchFamily="18" charset="0"/>
              </a:rPr>
              <a:t>User Datagram Protocol (UDP)</a:t>
            </a:r>
          </a:p>
          <a:p>
            <a:pPr algn="just"/>
            <a:r>
              <a:rPr lang="en-US" dirty="0" smtClean="0">
                <a:latin typeface="Times New Roman" panose="02020603050405020304" pitchFamily="18" charset="0"/>
                <a:cs typeface="Times New Roman" panose="02020603050405020304" pitchFamily="18" charset="0"/>
              </a:rPr>
              <a:t>Post office Protocol (POP)</a:t>
            </a:r>
          </a:p>
          <a:p>
            <a:pPr algn="just"/>
            <a:r>
              <a:rPr lang="en-US" dirty="0" smtClean="0">
                <a:latin typeface="Times New Roman" panose="02020603050405020304" pitchFamily="18" charset="0"/>
                <a:cs typeface="Times New Roman" panose="02020603050405020304" pitchFamily="18" charset="0"/>
              </a:rPr>
              <a:t>Simple mail transport Protocol (SMTP)</a:t>
            </a:r>
          </a:p>
          <a:p>
            <a:pPr algn="just"/>
            <a:r>
              <a:rPr lang="en-US" dirty="0" smtClean="0">
                <a:latin typeface="Times New Roman" panose="02020603050405020304" pitchFamily="18" charset="0"/>
                <a:cs typeface="Times New Roman" panose="02020603050405020304" pitchFamily="18" charset="0"/>
              </a:rPr>
              <a:t>File Transfer Protocol (FTP)</a:t>
            </a:r>
          </a:p>
          <a:p>
            <a:pPr algn="just"/>
            <a:r>
              <a:rPr lang="en-US" dirty="0" smtClean="0">
                <a:latin typeface="Times New Roman" panose="02020603050405020304" pitchFamily="18" charset="0"/>
                <a:cs typeface="Times New Roman" panose="02020603050405020304" pitchFamily="18" charset="0"/>
              </a:rPr>
              <a:t>Hyper Text Transfer Protocol (HTTP)</a:t>
            </a:r>
          </a:p>
          <a:p>
            <a:pPr algn="just"/>
            <a:r>
              <a:rPr lang="en-US" dirty="0" smtClean="0">
                <a:latin typeface="Times New Roman" panose="02020603050405020304" pitchFamily="18" charset="0"/>
                <a:cs typeface="Times New Roman" panose="02020603050405020304" pitchFamily="18" charset="0"/>
              </a:rPr>
              <a:t>Hyper Text Transfer Protocol Secure (HTTPS</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5107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0823" y="2402931"/>
            <a:ext cx="10515600" cy="1325563"/>
          </a:xfrm>
        </p:spPr>
        <p:txBody>
          <a:bodyPr/>
          <a:lstStyle/>
          <a:p>
            <a:pPr algn="ctr"/>
            <a:r>
              <a:rPr lang="en-US" dirty="0" smtClean="0">
                <a:solidFill>
                  <a:srgbClr val="FF0000"/>
                </a:solidFill>
                <a:latin typeface="Algerian" panose="04020705040A02060702" pitchFamily="82" charset="0"/>
                <a:cs typeface="Times New Roman" panose="02020603050405020304" pitchFamily="18" charset="0"/>
              </a:rPr>
              <a:t>Communication Systems</a:t>
            </a:r>
            <a:endParaRPr lang="en-US" dirty="0">
              <a:solidFill>
                <a:srgbClr val="FF0000"/>
              </a:solidFill>
              <a:latin typeface="Algerian" panose="04020705040A02060702" pitchFamily="82" charset="0"/>
              <a:cs typeface="Times New Roman" panose="02020603050405020304" pitchFamily="18" charset="0"/>
            </a:endParaRPr>
          </a:p>
        </p:txBody>
      </p:sp>
    </p:spTree>
    <p:extLst>
      <p:ext uri="{BB962C8B-B14F-4D97-AF65-F5344CB8AC3E}">
        <p14:creationId xmlns:p14="http://schemas.microsoft.com/office/powerpoint/2010/main" val="3402890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5760"/>
            <a:ext cx="10515600" cy="5811203"/>
          </a:xfrm>
        </p:spPr>
        <p:txBody>
          <a:bodyPr/>
          <a:lstStyle/>
          <a:p>
            <a:pPr algn="just"/>
            <a:r>
              <a:rPr lang="en-US" dirty="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communication system</a:t>
            </a:r>
            <a:r>
              <a:rPr lang="en-US" dirty="0">
                <a:latin typeface="Times New Roman" panose="02020603050405020304" pitchFamily="18" charset="0"/>
                <a:cs typeface="Times New Roman" panose="02020603050405020304" pitchFamily="18" charset="0"/>
              </a:rPr>
              <a:t> is a </a:t>
            </a:r>
            <a:r>
              <a:rPr lang="en-US" b="1" dirty="0">
                <a:latin typeface="Times New Roman" panose="02020603050405020304" pitchFamily="18" charset="0"/>
                <a:cs typeface="Times New Roman" panose="02020603050405020304" pitchFamily="18" charset="0"/>
              </a:rPr>
              <a:t>system</a:t>
            </a:r>
            <a:r>
              <a:rPr lang="en-US" dirty="0">
                <a:latin typeface="Times New Roman" panose="02020603050405020304" pitchFamily="18" charset="0"/>
                <a:cs typeface="Times New Roman" panose="02020603050405020304" pitchFamily="18" charset="0"/>
              </a:rPr>
              <a:t> which describes the information exchange between two points. The process of transmission and reception of information is called </a:t>
            </a:r>
            <a:r>
              <a:rPr lang="en-US" b="1" dirty="0">
                <a:latin typeface="Times New Roman" panose="02020603050405020304" pitchFamily="18" charset="0"/>
                <a:cs typeface="Times New Roman" panose="02020603050405020304" pitchFamily="18" charset="0"/>
              </a:rPr>
              <a:t>communication</a:t>
            </a:r>
            <a:r>
              <a:rPr lang="en-US" dirty="0">
                <a:latin typeface="Times New Roman" panose="02020603050405020304" pitchFamily="18" charset="0"/>
                <a:cs typeface="Times New Roman" panose="02020603050405020304" pitchFamily="18" charset="0"/>
              </a:rPr>
              <a:t>. The major elements of </a:t>
            </a:r>
            <a:r>
              <a:rPr lang="en-US" b="1" dirty="0">
                <a:latin typeface="Times New Roman" panose="02020603050405020304" pitchFamily="18" charset="0"/>
                <a:cs typeface="Times New Roman" panose="02020603050405020304" pitchFamily="18" charset="0"/>
              </a:rPr>
              <a:t>communication</a:t>
            </a:r>
            <a:r>
              <a:rPr lang="en-US" dirty="0">
                <a:latin typeface="Times New Roman" panose="02020603050405020304" pitchFamily="18" charset="0"/>
                <a:cs typeface="Times New Roman" panose="02020603050405020304" pitchFamily="18" charset="0"/>
              </a:rPr>
              <a:t> are the Transmitter of information, Channel or medium of </a:t>
            </a:r>
            <a:r>
              <a:rPr lang="en-US" b="1" dirty="0">
                <a:latin typeface="Times New Roman" panose="02020603050405020304" pitchFamily="18" charset="0"/>
                <a:cs typeface="Times New Roman" panose="02020603050405020304" pitchFamily="18" charset="0"/>
              </a:rPr>
              <a:t>communication</a:t>
            </a:r>
            <a:r>
              <a:rPr lang="en-US" dirty="0">
                <a:latin typeface="Times New Roman" panose="02020603050405020304" pitchFamily="18" charset="0"/>
                <a:cs typeface="Times New Roman" panose="02020603050405020304" pitchFamily="18" charset="0"/>
              </a:rPr>
              <a:t> and the Receiver of information</a:t>
            </a:r>
            <a:r>
              <a:rPr lang="en-US" dirty="0" smtClean="0">
                <a:latin typeface="Times New Roman" panose="02020603050405020304" pitchFamily="18" charset="0"/>
                <a:cs typeface="Times New Roman" panose="02020603050405020304" pitchFamily="18" charset="0"/>
              </a:rPr>
              <a:t>.</a:t>
            </a:r>
          </a:p>
          <a:p>
            <a:pPr marL="0" indent="0">
              <a:buNone/>
            </a:pPr>
            <a:endParaRPr lang="en-US" b="1" dirty="0"/>
          </a:p>
          <a:p>
            <a:pPr algn="just"/>
            <a:r>
              <a:rPr lang="en-US" dirty="0">
                <a:latin typeface="Times New Roman" panose="02020603050405020304" pitchFamily="18" charset="0"/>
                <a:cs typeface="Times New Roman" panose="02020603050405020304" pitchFamily="18" charset="0"/>
              </a:rPr>
              <a:t>In telecommunication, a communications system or communication system is a collection of individual communications networks, transmission systems, relay stations, tributary stations, and data terminal equipment usually capable of interconnection and interoperation to form an integrated whole.</a:t>
            </a:r>
          </a:p>
        </p:txBody>
      </p:sp>
    </p:spTree>
    <p:extLst>
      <p:ext uri="{BB962C8B-B14F-4D97-AF65-F5344CB8AC3E}">
        <p14:creationId xmlns:p14="http://schemas.microsoft.com/office/powerpoint/2010/main" val="31238896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Algerian" panose="04020705040A02060702" pitchFamily="82" charset="0"/>
              </a:rPr>
              <a:t>E- Commerce</a:t>
            </a:r>
            <a:endParaRPr lang="en-US" dirty="0">
              <a:solidFill>
                <a:srgbClr val="FF0000"/>
              </a:solidFill>
              <a:latin typeface="Algerian" panose="04020705040A02060702" pitchFamily="82" charset="0"/>
            </a:endParaRPr>
          </a:p>
        </p:txBody>
      </p:sp>
      <p:pic>
        <p:nvPicPr>
          <p:cNvPr id="5" name="Picture 4"/>
          <p:cNvPicPr>
            <a:picLocks noChangeAspect="1"/>
          </p:cNvPicPr>
          <p:nvPr/>
        </p:nvPicPr>
        <p:blipFill>
          <a:blip r:embed="rId2">
            <a:extLst>
              <a:ext uri="{BEBA8EAE-BF5A-486C-A8C5-ECC9F3942E4B}">
                <a14:imgProps xmlns:a14="http://schemas.microsoft.com/office/drawing/2010/main">
                  <a14:imgLayer r:embed="rId3">
                    <a14:imgEffect>
                      <a14:backgroundRemoval t="0" b="94479" l="0" r="100000"/>
                    </a14:imgEffect>
                  </a14:imgLayer>
                </a14:imgProps>
              </a:ext>
              <a:ext uri="{28A0092B-C50C-407E-A947-70E740481C1C}">
                <a14:useLocalDpi xmlns:a14="http://schemas.microsoft.com/office/drawing/2010/main" val="0"/>
              </a:ext>
            </a:extLst>
          </a:blip>
          <a:stretch>
            <a:fillRect/>
          </a:stretch>
        </p:blipFill>
        <p:spPr>
          <a:xfrm>
            <a:off x="2142309" y="1690689"/>
            <a:ext cx="6583680" cy="462121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0042719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5760"/>
            <a:ext cx="10515600" cy="5811203"/>
          </a:xfrm>
        </p:spPr>
        <p:txBody>
          <a:bodyPr>
            <a:normAutofit/>
          </a:bodyPr>
          <a:lstStyle/>
          <a:p>
            <a:pPr algn="just"/>
            <a:r>
              <a:rPr lang="en-US" b="1" dirty="0" smtClean="0">
                <a:latin typeface="Times New Roman" panose="02020603050405020304" pitchFamily="18" charset="0"/>
                <a:cs typeface="Times New Roman" panose="02020603050405020304" pitchFamily="18" charset="0"/>
              </a:rPr>
              <a:t>E</a:t>
            </a:r>
            <a:r>
              <a:rPr lang="en-US" dirty="0" smtClean="0">
                <a:latin typeface="Times New Roman" panose="02020603050405020304" pitchFamily="18" charset="0"/>
                <a:cs typeface="Times New Roman" panose="02020603050405020304" pitchFamily="18" charset="0"/>
              </a:rPr>
              <a:t>-</a:t>
            </a:r>
            <a:r>
              <a:rPr lang="en-US" b="1" dirty="0" smtClean="0">
                <a:latin typeface="Times New Roman" panose="02020603050405020304" pitchFamily="18" charset="0"/>
                <a:cs typeface="Times New Roman" panose="02020603050405020304" pitchFamily="18" charset="0"/>
              </a:rPr>
              <a:t>commerce</a:t>
            </a:r>
            <a:r>
              <a:rPr lang="en-U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electronic commerce</a:t>
            </a:r>
            <a:r>
              <a:rPr lang="en-US" dirty="0" smtClean="0">
                <a:latin typeface="Times New Roman" panose="02020603050405020304" pitchFamily="18" charset="0"/>
                <a:cs typeface="Times New Roman" panose="02020603050405020304" pitchFamily="18" charset="0"/>
              </a:rPr>
              <a:t>) is the buying and selling of goods and services, or the transmitting of funds or data, over an </a:t>
            </a:r>
            <a:r>
              <a:rPr lang="en-US" b="1" dirty="0" smtClean="0">
                <a:latin typeface="Times New Roman" panose="02020603050405020304" pitchFamily="18" charset="0"/>
                <a:cs typeface="Times New Roman" panose="02020603050405020304" pitchFamily="18" charset="0"/>
              </a:rPr>
              <a:t>electronic</a:t>
            </a:r>
            <a:r>
              <a:rPr lang="en-US" dirty="0" smtClean="0">
                <a:latin typeface="Times New Roman" panose="02020603050405020304" pitchFamily="18" charset="0"/>
                <a:cs typeface="Times New Roman" panose="02020603050405020304" pitchFamily="18" charset="0"/>
              </a:rPr>
              <a:t> network, primarily the internet. These </a:t>
            </a:r>
            <a:r>
              <a:rPr lang="en-US" b="1" dirty="0" smtClean="0">
                <a:latin typeface="Times New Roman" panose="02020603050405020304" pitchFamily="18" charset="0"/>
                <a:cs typeface="Times New Roman" panose="02020603050405020304" pitchFamily="18" charset="0"/>
              </a:rPr>
              <a:t>business</a:t>
            </a:r>
            <a:r>
              <a:rPr lang="en-US" dirty="0" smtClean="0">
                <a:latin typeface="Times New Roman" panose="02020603050405020304" pitchFamily="18" charset="0"/>
                <a:cs typeface="Times New Roman" panose="02020603050405020304" pitchFamily="18" charset="0"/>
              </a:rPr>
              <a:t> transactions occur either as </a:t>
            </a:r>
            <a:r>
              <a:rPr lang="en-US" b="1" dirty="0" smtClean="0">
                <a:latin typeface="Times New Roman" panose="02020603050405020304" pitchFamily="18" charset="0"/>
                <a:cs typeface="Times New Roman" panose="02020603050405020304" pitchFamily="18" charset="0"/>
              </a:rPr>
              <a:t>business</a:t>
            </a:r>
            <a:r>
              <a:rPr lang="en-US" dirty="0" smtClean="0">
                <a:latin typeface="Times New Roman" panose="02020603050405020304" pitchFamily="18" charset="0"/>
                <a:cs typeface="Times New Roman" panose="02020603050405020304" pitchFamily="18" charset="0"/>
              </a:rPr>
              <a:t>-to-</a:t>
            </a:r>
            <a:r>
              <a:rPr lang="en-US" b="1" dirty="0" smtClean="0">
                <a:latin typeface="Times New Roman" panose="02020603050405020304" pitchFamily="18" charset="0"/>
                <a:cs typeface="Times New Roman" panose="02020603050405020304" pitchFamily="18" charset="0"/>
              </a:rPr>
              <a:t>business</a:t>
            </a:r>
            <a:r>
              <a:rPr lang="en-US" dirty="0" smtClean="0">
                <a:latin typeface="Times New Roman" panose="02020603050405020304" pitchFamily="18" charset="0"/>
                <a:cs typeface="Times New Roman" panose="02020603050405020304" pitchFamily="18" charset="0"/>
              </a:rPr>
              <a:t> (B2B), </a:t>
            </a:r>
            <a:r>
              <a:rPr lang="en-US" b="1" dirty="0" smtClean="0">
                <a:latin typeface="Times New Roman" panose="02020603050405020304" pitchFamily="18" charset="0"/>
                <a:cs typeface="Times New Roman" panose="02020603050405020304" pitchFamily="18" charset="0"/>
              </a:rPr>
              <a:t>business</a:t>
            </a:r>
            <a:r>
              <a:rPr lang="en-US" dirty="0" smtClean="0">
                <a:latin typeface="Times New Roman" panose="02020603050405020304" pitchFamily="18" charset="0"/>
                <a:cs typeface="Times New Roman" panose="02020603050405020304" pitchFamily="18" charset="0"/>
              </a:rPr>
              <a:t>-to-consumer (B2C), consumer-to-consumer or consumer-to-</a:t>
            </a:r>
            <a:r>
              <a:rPr lang="en-US" b="1" dirty="0" smtClean="0">
                <a:latin typeface="Times New Roman" panose="02020603050405020304" pitchFamily="18" charset="0"/>
                <a:cs typeface="Times New Roman" panose="02020603050405020304" pitchFamily="18" charset="0"/>
              </a:rPr>
              <a:t>business</a:t>
            </a:r>
            <a:r>
              <a:rPr lang="en-US" dirty="0" smtClean="0">
                <a:latin typeface="Times New Roman" panose="02020603050405020304" pitchFamily="18" charset="0"/>
                <a:cs typeface="Times New Roman" panose="02020603050405020304" pitchFamily="18" charset="0"/>
              </a:rPr>
              <a:t>.</a:t>
            </a:r>
          </a:p>
          <a:p>
            <a:pPr algn="just"/>
            <a:r>
              <a:rPr lang="en-US" b="1" dirty="0" smtClean="0">
                <a:latin typeface="Times New Roman" panose="02020603050405020304" pitchFamily="18" charset="0"/>
                <a:cs typeface="Times New Roman" panose="02020603050405020304" pitchFamily="18" charset="0"/>
              </a:rPr>
              <a:t>E-Commerce</a:t>
            </a:r>
            <a:r>
              <a:rPr lang="en-US" dirty="0" smtClean="0">
                <a:latin typeface="Times New Roman" panose="02020603050405020304" pitchFamily="18" charset="0"/>
                <a:cs typeface="Times New Roman" panose="02020603050405020304" pitchFamily="18" charset="0"/>
              </a:rPr>
              <a:t> or </a:t>
            </a:r>
            <a:r>
              <a:rPr lang="en-US" b="1" dirty="0" smtClean="0">
                <a:latin typeface="Times New Roman" panose="02020603050405020304" pitchFamily="18" charset="0"/>
                <a:cs typeface="Times New Roman" panose="02020603050405020304" pitchFamily="18" charset="0"/>
              </a:rPr>
              <a:t>Electronic Commerce</a:t>
            </a:r>
            <a:r>
              <a:rPr lang="en-US" dirty="0" smtClean="0">
                <a:latin typeface="Times New Roman" panose="02020603050405020304" pitchFamily="18" charset="0"/>
                <a:cs typeface="Times New Roman" panose="02020603050405020304" pitchFamily="18" charset="0"/>
              </a:rPr>
              <a:t> means buying and selling of goods, products, or services over the internet. </a:t>
            </a:r>
            <a:r>
              <a:rPr lang="en-US" b="1" dirty="0" smtClean="0">
                <a:latin typeface="Times New Roman" panose="02020603050405020304" pitchFamily="18" charset="0"/>
                <a:cs typeface="Times New Roman" panose="02020603050405020304" pitchFamily="18" charset="0"/>
              </a:rPr>
              <a:t>E-commerce</a:t>
            </a:r>
            <a:r>
              <a:rPr lang="en-US" dirty="0" smtClean="0">
                <a:latin typeface="Times New Roman" panose="02020603050405020304" pitchFamily="18" charset="0"/>
                <a:cs typeface="Times New Roman" panose="02020603050405020304" pitchFamily="18" charset="0"/>
              </a:rPr>
              <a:t> is also known as </a:t>
            </a:r>
            <a:r>
              <a:rPr lang="en-US" b="1" dirty="0" smtClean="0">
                <a:latin typeface="Times New Roman" panose="02020603050405020304" pitchFamily="18" charset="0"/>
                <a:cs typeface="Times New Roman" panose="02020603050405020304" pitchFamily="18" charset="0"/>
              </a:rPr>
              <a:t>electronic commerce</a:t>
            </a:r>
            <a:r>
              <a:rPr lang="en-US" dirty="0" smtClean="0">
                <a:latin typeface="Times New Roman" panose="02020603050405020304" pitchFamily="18" charset="0"/>
                <a:cs typeface="Times New Roman" panose="02020603050405020304" pitchFamily="18" charset="0"/>
              </a:rPr>
              <a:t> or internet commerce. ... Online stores like Amazon, Flipkart, Shopify, </a:t>
            </a:r>
            <a:r>
              <a:rPr lang="en-US" dirty="0" err="1" smtClean="0">
                <a:latin typeface="Times New Roman" panose="02020603050405020304" pitchFamily="18" charset="0"/>
                <a:cs typeface="Times New Roman" panose="02020603050405020304" pitchFamily="18" charset="0"/>
              </a:rPr>
              <a:t>Myntra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Ebay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Quikr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Olx</a:t>
            </a:r>
            <a:r>
              <a:rPr lang="en-US" dirty="0" smtClean="0">
                <a:latin typeface="Times New Roman" panose="02020603050405020304" pitchFamily="18" charset="0"/>
                <a:cs typeface="Times New Roman" panose="02020603050405020304" pitchFamily="18" charset="0"/>
              </a:rPr>
              <a:t> are </a:t>
            </a:r>
            <a:r>
              <a:rPr lang="en-US" b="1" dirty="0" smtClean="0">
                <a:latin typeface="Times New Roman" panose="02020603050405020304" pitchFamily="18" charset="0"/>
                <a:cs typeface="Times New Roman" panose="02020603050405020304" pitchFamily="18" charset="0"/>
              </a:rPr>
              <a:t>examples</a:t>
            </a:r>
            <a:r>
              <a:rPr lang="en-US" dirty="0" smtClean="0">
                <a:latin typeface="Times New Roman" panose="02020603050405020304" pitchFamily="18" charset="0"/>
                <a:cs typeface="Times New Roman" panose="02020603050405020304" pitchFamily="18" charset="0"/>
              </a:rPr>
              <a:t> of </a:t>
            </a:r>
            <a:r>
              <a:rPr lang="en-US" b="1" dirty="0" smtClean="0">
                <a:latin typeface="Times New Roman" panose="02020603050405020304" pitchFamily="18" charset="0"/>
                <a:cs typeface="Times New Roman" panose="02020603050405020304" pitchFamily="18" charset="0"/>
              </a:rPr>
              <a:t>E-commerce</a:t>
            </a:r>
            <a:r>
              <a:rPr lang="en-US" dirty="0" smtClean="0">
                <a:latin typeface="Times New Roman" panose="02020603050405020304" pitchFamily="18" charset="0"/>
                <a:cs typeface="Times New Roman" panose="02020603050405020304" pitchFamily="18" charset="0"/>
              </a:rPr>
              <a:t> websites.</a:t>
            </a:r>
          </a:p>
          <a:p>
            <a:pPr algn="just"/>
            <a:endParaRPr lang="en-US"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88578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ahnschrift Light" panose="020B0502040204020203" pitchFamily="34" charset="0"/>
              </a:rPr>
              <a:t>What is computer Networks:</a:t>
            </a:r>
            <a:endParaRPr lang="en-US" dirty="0">
              <a:latin typeface="Bahnschrift Light" panose="020B0502040204020203" pitchFamily="34" charset="0"/>
            </a:endParaRPr>
          </a:p>
        </p:txBody>
      </p:sp>
      <p:sp>
        <p:nvSpPr>
          <p:cNvPr id="3" name="Content Placeholder 2"/>
          <p:cNvSpPr>
            <a:spLocks noGrp="1"/>
          </p:cNvSpPr>
          <p:nvPr>
            <p:ph idx="1"/>
          </p:nvPr>
        </p:nvSpPr>
        <p:spPr/>
        <p:txBody>
          <a:bodyPr/>
          <a:lstStyle/>
          <a:p>
            <a:pPr algn="just"/>
            <a:r>
              <a:rPr lang="en-US" dirty="0"/>
              <a:t> </a:t>
            </a:r>
            <a:r>
              <a:rPr lang="en-US" b="1" dirty="0">
                <a:latin typeface="Times New Roman" panose="02020603050405020304" pitchFamily="18" charset="0"/>
                <a:cs typeface="Times New Roman" panose="02020603050405020304" pitchFamily="18" charset="0"/>
              </a:rPr>
              <a:t>Computer networks</a:t>
            </a:r>
            <a:r>
              <a:rPr lang="en-US" dirty="0">
                <a:latin typeface="Times New Roman" panose="02020603050405020304" pitchFamily="18" charset="0"/>
                <a:cs typeface="Times New Roman" panose="02020603050405020304" pitchFamily="18" charset="0"/>
              </a:rPr>
              <a:t> share common devices, functions, and features including servers, clients, transmission media, shared data, shared printers and other hardware and software resources, </a:t>
            </a:r>
            <a:r>
              <a:rPr lang="en-US" b="1" dirty="0">
                <a:latin typeface="Times New Roman" panose="02020603050405020304" pitchFamily="18" charset="0"/>
                <a:cs typeface="Times New Roman" panose="02020603050405020304" pitchFamily="18" charset="0"/>
              </a:rPr>
              <a:t>network</a:t>
            </a:r>
            <a:r>
              <a:rPr lang="en-US" dirty="0">
                <a:latin typeface="Times New Roman" panose="02020603050405020304" pitchFamily="18" charset="0"/>
                <a:cs typeface="Times New Roman" panose="02020603050405020304" pitchFamily="18" charset="0"/>
              </a:rPr>
              <a:t> interface card(NIC), local operating system(LOS), and the </a:t>
            </a:r>
            <a:r>
              <a:rPr lang="en-US" b="1" dirty="0">
                <a:latin typeface="Times New Roman" panose="02020603050405020304" pitchFamily="18" charset="0"/>
                <a:cs typeface="Times New Roman" panose="02020603050405020304" pitchFamily="18" charset="0"/>
              </a:rPr>
              <a:t>network</a:t>
            </a:r>
            <a:r>
              <a:rPr lang="en-US" dirty="0">
                <a:latin typeface="Times New Roman" panose="02020603050405020304" pitchFamily="18" charset="0"/>
                <a:cs typeface="Times New Roman" panose="02020603050405020304" pitchFamily="18" charset="0"/>
              </a:rPr>
              <a:t> operating system (NOS</a:t>
            </a:r>
            <a:r>
              <a:rPr lang="en-US" dirty="0" smtClean="0">
                <a:latin typeface="Times New Roman" panose="02020603050405020304" pitchFamily="18" charset="0"/>
                <a:cs typeface="Times New Roman" panose="02020603050405020304" pitchFamily="18" charset="0"/>
              </a:rPr>
              <a:t>).</a:t>
            </a:r>
          </a:p>
          <a:p>
            <a:pPr algn="just"/>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5075" y="4310743"/>
            <a:ext cx="4522742" cy="2220686"/>
          </a:xfrm>
          <a:prstGeom prst="rect">
            <a:avLst/>
          </a:prstGeom>
        </p:spPr>
      </p:pic>
    </p:spTree>
    <p:extLst>
      <p:ext uri="{BB962C8B-B14F-4D97-AF65-F5344CB8AC3E}">
        <p14:creationId xmlns:p14="http://schemas.microsoft.com/office/powerpoint/2010/main" val="3297345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Bahnschrift Light" panose="020B0502040204020203" pitchFamily="34" charset="0"/>
              </a:rPr>
              <a:t>A computer network is mainly of four types:</a:t>
            </a:r>
            <a:r>
              <a:rPr lang="en-US" dirty="0" smtClean="0">
                <a:latin typeface="Bahnschrift Light" panose="020B0502040204020203" pitchFamily="34" charset="0"/>
              </a:rPr>
              <a:t/>
            </a:r>
            <a:br>
              <a:rPr lang="en-US" dirty="0" smtClean="0">
                <a:latin typeface="Bahnschrift Light" panose="020B0502040204020203" pitchFamily="34" charset="0"/>
              </a:rPr>
            </a:br>
            <a:endParaRPr lang="en-US" dirty="0">
              <a:latin typeface="Bahnschrift Light" panose="020B0502040204020203" pitchFamily="34"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LAN(Local </a:t>
            </a:r>
            <a:r>
              <a:rPr lang="en-US" dirty="0">
                <a:latin typeface="Times New Roman" panose="02020603050405020304" pitchFamily="18" charset="0"/>
                <a:cs typeface="Times New Roman" panose="02020603050405020304" pitchFamily="18" charset="0"/>
              </a:rPr>
              <a:t>Area Network)</a:t>
            </a:r>
          </a:p>
          <a:p>
            <a:r>
              <a:rPr lang="en-US" dirty="0">
                <a:latin typeface="Times New Roman" panose="02020603050405020304" pitchFamily="18" charset="0"/>
                <a:cs typeface="Times New Roman" panose="02020603050405020304" pitchFamily="18" charset="0"/>
              </a:rPr>
              <a:t>PAN(Personal Area Network)</a:t>
            </a:r>
          </a:p>
          <a:p>
            <a:r>
              <a:rPr lang="en-US" dirty="0">
                <a:latin typeface="Times New Roman" panose="02020603050405020304" pitchFamily="18" charset="0"/>
                <a:cs typeface="Times New Roman" panose="02020603050405020304" pitchFamily="18" charset="0"/>
              </a:rPr>
              <a:t>MAN(Metropolitan Area Network)</a:t>
            </a:r>
          </a:p>
          <a:p>
            <a:r>
              <a:rPr lang="en-US" dirty="0">
                <a:latin typeface="Times New Roman" panose="02020603050405020304" pitchFamily="18" charset="0"/>
                <a:cs typeface="Times New Roman" panose="02020603050405020304" pitchFamily="18" charset="0"/>
              </a:rPr>
              <a:t>WAN(Wide Area Network)</a:t>
            </a:r>
          </a:p>
          <a:p>
            <a:endParaRPr lang="en-US" dirty="0"/>
          </a:p>
        </p:txBody>
      </p:sp>
    </p:spTree>
    <p:extLst>
      <p:ext uri="{BB962C8B-B14F-4D97-AF65-F5344CB8AC3E}">
        <p14:creationId xmlns:p14="http://schemas.microsoft.com/office/powerpoint/2010/main" val="1518124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a:t>
            </a:r>
            <a:endParaRPr lang="en-US" dirty="0"/>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68034" y="2325159"/>
            <a:ext cx="4774088" cy="2626623"/>
          </a:xfrm>
        </p:spPr>
      </p:pic>
    </p:spTree>
    <p:extLst>
      <p:ext uri="{BB962C8B-B14F-4D97-AF65-F5344CB8AC3E}">
        <p14:creationId xmlns:p14="http://schemas.microsoft.com/office/powerpoint/2010/main" val="1727966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19356" y="1789036"/>
            <a:ext cx="5727161" cy="4424514"/>
          </a:xfrm>
        </p:spPr>
      </p:pic>
    </p:spTree>
    <p:extLst>
      <p:ext uri="{BB962C8B-B14F-4D97-AF65-F5344CB8AC3E}">
        <p14:creationId xmlns:p14="http://schemas.microsoft.com/office/powerpoint/2010/main" val="3937957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6414" y="1066293"/>
            <a:ext cx="6359172" cy="5870002"/>
          </a:xfrm>
        </p:spPr>
      </p:pic>
    </p:spTree>
    <p:extLst>
      <p:ext uri="{BB962C8B-B14F-4D97-AF65-F5344CB8AC3E}">
        <p14:creationId xmlns:p14="http://schemas.microsoft.com/office/powerpoint/2010/main" val="2431927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Bahnschrift Light" panose="020B0502040204020203" pitchFamily="34" charset="0"/>
              </a:rPr>
              <a:t>distributed system:</a:t>
            </a:r>
            <a:endParaRPr lang="en-US" dirty="0">
              <a:latin typeface="Bahnschrift Light" panose="020B0502040204020203" pitchFamily="34" charset="0"/>
            </a:endParaRPr>
          </a:p>
        </p:txBody>
      </p:sp>
      <p:sp>
        <p:nvSpPr>
          <p:cNvPr id="3" name="Content Placeholder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A </a:t>
            </a:r>
            <a:r>
              <a:rPr lang="en-US" b="1" dirty="0">
                <a:latin typeface="Times New Roman" panose="02020603050405020304" pitchFamily="18" charset="0"/>
                <a:cs typeface="Times New Roman" panose="02020603050405020304" pitchFamily="18" charset="0"/>
              </a:rPr>
              <a:t>distributed system</a:t>
            </a:r>
            <a:r>
              <a:rPr lang="en-US" dirty="0">
                <a:latin typeface="Times New Roman" panose="02020603050405020304" pitchFamily="18" charset="0"/>
                <a:cs typeface="Times New Roman" panose="02020603050405020304" pitchFamily="18" charset="0"/>
              </a:rPr>
              <a:t> is a </a:t>
            </a:r>
            <a:r>
              <a:rPr lang="en-US" b="1" dirty="0">
                <a:latin typeface="Times New Roman" panose="02020603050405020304" pitchFamily="18" charset="0"/>
                <a:cs typeface="Times New Roman" panose="02020603050405020304" pitchFamily="18" charset="0"/>
              </a:rPr>
              <a:t>system</a:t>
            </a:r>
            <a:r>
              <a:rPr lang="en-US" dirty="0">
                <a:latin typeface="Times New Roman" panose="02020603050405020304" pitchFamily="18" charset="0"/>
                <a:cs typeface="Times New Roman" panose="02020603050405020304" pitchFamily="18" charset="0"/>
              </a:rPr>
              <a:t> whose components are located on different networked computers, which communicate and coordinate their actions by passing messages to one another. The components interact with </a:t>
            </a:r>
            <a:r>
              <a:rPr lang="en-US" dirty="0" smtClean="0">
                <a:latin typeface="Times New Roman" panose="02020603050405020304" pitchFamily="18" charset="0"/>
                <a:cs typeface="Times New Roman" panose="02020603050405020304" pitchFamily="18" charset="0"/>
              </a:rPr>
              <a:t>one </a:t>
            </a:r>
            <a:r>
              <a:rPr lang="en-US" dirty="0">
                <a:latin typeface="Times New Roman" panose="02020603050405020304" pitchFamily="18" charset="0"/>
                <a:cs typeface="Times New Roman" panose="02020603050405020304" pitchFamily="18" charset="0"/>
              </a:rPr>
              <a:t>another in order to achieve a common </a:t>
            </a:r>
            <a:r>
              <a:rPr lang="en-US" dirty="0" smtClean="0">
                <a:latin typeface="Times New Roman" panose="02020603050405020304" pitchFamily="18" charset="0"/>
                <a:cs typeface="Times New Roman" panose="02020603050405020304" pitchFamily="18" charset="0"/>
              </a:rPr>
              <a:t>goal.</a:t>
            </a:r>
          </a:p>
          <a:p>
            <a:pPr algn="just"/>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8739" y="3827417"/>
            <a:ext cx="5172484" cy="2677886"/>
          </a:xfrm>
          <a:prstGeom prst="rect">
            <a:avLst/>
          </a:prstGeom>
        </p:spPr>
      </p:pic>
    </p:spTree>
    <p:extLst>
      <p:ext uri="{BB962C8B-B14F-4D97-AF65-F5344CB8AC3E}">
        <p14:creationId xmlns:p14="http://schemas.microsoft.com/office/powerpoint/2010/main" val="1503106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8823"/>
            <a:ext cx="10515600" cy="5798140"/>
          </a:xfrm>
        </p:spPr>
        <p:txBody>
          <a:bodyPr/>
          <a:lstStyle/>
          <a:p>
            <a:pPr algn="just"/>
            <a:r>
              <a:rPr lang="en-US" dirty="0">
                <a:latin typeface="Times New Roman" panose="02020603050405020304" pitchFamily="18" charset="0"/>
                <a:cs typeface="Times New Roman" panose="02020603050405020304" pitchFamily="18" charset="0"/>
              </a:rPr>
              <a:t>A </a:t>
            </a:r>
            <a:r>
              <a:rPr lang="en-US" b="1" dirty="0">
                <a:latin typeface="Times New Roman" panose="02020603050405020304" pitchFamily="18" charset="0"/>
                <a:cs typeface="Times New Roman" panose="02020603050405020304" pitchFamily="18" charset="0"/>
              </a:rPr>
              <a:t>distributed system</a:t>
            </a:r>
            <a:r>
              <a:rPr lang="en-US" dirty="0">
                <a:latin typeface="Times New Roman" panose="02020603050405020304" pitchFamily="18" charset="0"/>
                <a:cs typeface="Times New Roman" panose="02020603050405020304" pitchFamily="18" charset="0"/>
              </a:rPr>
              <a:t> allows resource sharing, including software by </a:t>
            </a:r>
            <a:r>
              <a:rPr lang="en-US" b="1" dirty="0">
                <a:latin typeface="Times New Roman" panose="02020603050405020304" pitchFamily="18" charset="0"/>
                <a:cs typeface="Times New Roman" panose="02020603050405020304" pitchFamily="18" charset="0"/>
              </a:rPr>
              <a:t>systems</a:t>
            </a:r>
            <a:r>
              <a:rPr lang="en-US" dirty="0">
                <a:latin typeface="Times New Roman" panose="02020603050405020304" pitchFamily="18" charset="0"/>
                <a:cs typeface="Times New Roman" panose="02020603050405020304" pitchFamily="18" charset="0"/>
              </a:rPr>
              <a:t> connected to the network. </a:t>
            </a:r>
            <a:r>
              <a:rPr lang="en-US" b="1" dirty="0">
                <a:latin typeface="Times New Roman" panose="02020603050405020304" pitchFamily="18" charset="0"/>
                <a:cs typeface="Times New Roman" panose="02020603050405020304" pitchFamily="18" charset="0"/>
              </a:rPr>
              <a:t>Examples</a:t>
            </a:r>
            <a:r>
              <a:rPr lang="en-US" dirty="0">
                <a:latin typeface="Times New Roman" panose="02020603050405020304" pitchFamily="18" charset="0"/>
                <a:cs typeface="Times New Roman" panose="02020603050405020304" pitchFamily="18" charset="0"/>
              </a:rPr>
              <a:t> of </a:t>
            </a:r>
            <a:r>
              <a:rPr lang="en-US" b="1" dirty="0">
                <a:latin typeface="Times New Roman" panose="02020603050405020304" pitchFamily="18" charset="0"/>
                <a:cs typeface="Times New Roman" panose="02020603050405020304" pitchFamily="18" charset="0"/>
              </a:rPr>
              <a:t>distributed systems</a:t>
            </a:r>
            <a:r>
              <a:rPr lang="en-US" dirty="0">
                <a:latin typeface="Times New Roman" panose="02020603050405020304" pitchFamily="18" charset="0"/>
                <a:cs typeface="Times New Roman" panose="02020603050405020304" pitchFamily="18" charset="0"/>
              </a:rPr>
              <a:t> / applications of </a:t>
            </a:r>
            <a:r>
              <a:rPr lang="en-US" b="1" dirty="0">
                <a:latin typeface="Times New Roman" panose="02020603050405020304" pitchFamily="18" charset="0"/>
                <a:cs typeface="Times New Roman" panose="02020603050405020304" pitchFamily="18" charset="0"/>
              </a:rPr>
              <a:t>distributed computing</a:t>
            </a:r>
            <a:r>
              <a:rPr lang="en-US" dirty="0">
                <a:latin typeface="Times New Roman" panose="02020603050405020304" pitchFamily="18" charset="0"/>
                <a:cs typeface="Times New Roman" panose="02020603050405020304" pitchFamily="18" charset="0"/>
              </a:rPr>
              <a:t> : Intranets, Internet, WWW, email. Telecommunication networks: Telephone networks and Cellular networks</a:t>
            </a:r>
            <a:r>
              <a:rPr lang="en-US" dirty="0" smtClean="0">
                <a:latin typeface="Times New Roman" panose="02020603050405020304" pitchFamily="18" charset="0"/>
                <a:cs typeface="Times New Roman" panose="02020603050405020304" pitchFamily="18" charset="0"/>
              </a:rPr>
              <a:t>.</a:t>
            </a:r>
          </a:p>
          <a:p>
            <a:pPr algn="just"/>
            <a:r>
              <a:rPr lang="en-US" b="1" dirty="0">
                <a:solidFill>
                  <a:srgbClr val="FF0000"/>
                </a:solidFill>
                <a:latin typeface="Times New Roman" panose="02020603050405020304" pitchFamily="18" charset="0"/>
                <a:cs typeface="Times New Roman" panose="02020603050405020304" pitchFamily="18" charset="0"/>
              </a:rPr>
              <a:t>T</a:t>
            </a:r>
            <a:r>
              <a:rPr lang="en-US" b="1" dirty="0" smtClean="0">
                <a:solidFill>
                  <a:srgbClr val="FF0000"/>
                </a:solidFill>
                <a:latin typeface="Times New Roman" panose="02020603050405020304" pitchFamily="18" charset="0"/>
                <a:cs typeface="Times New Roman" panose="02020603050405020304" pitchFamily="18" charset="0"/>
              </a:rPr>
              <a:t>ypes </a:t>
            </a:r>
            <a:r>
              <a:rPr lang="en-US" b="1" dirty="0">
                <a:solidFill>
                  <a:srgbClr val="FF0000"/>
                </a:solidFill>
                <a:latin typeface="Times New Roman" panose="02020603050405020304" pitchFamily="18" charset="0"/>
                <a:cs typeface="Times New Roman" panose="02020603050405020304" pitchFamily="18" charset="0"/>
              </a:rPr>
              <a:t>of distributed </a:t>
            </a:r>
            <a:r>
              <a:rPr lang="en-US" b="1" dirty="0" smtClean="0">
                <a:solidFill>
                  <a:srgbClr val="FF0000"/>
                </a:solidFill>
                <a:latin typeface="Times New Roman" panose="02020603050405020304" pitchFamily="18" charset="0"/>
                <a:cs typeface="Times New Roman" panose="02020603050405020304" pitchFamily="18" charset="0"/>
              </a:rPr>
              <a:t>systems,</a:t>
            </a:r>
            <a:endParaRPr lang="en-US" dirty="0">
              <a:solidFill>
                <a:srgbClr val="FF0000"/>
              </a:solidFill>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Client-server—Clients contact the server for data, then format it and display it to the end-user. ...</a:t>
            </a:r>
          </a:p>
          <a:p>
            <a:pPr algn="just"/>
            <a:r>
              <a:rPr lang="en-US" dirty="0">
                <a:latin typeface="Times New Roman" panose="02020603050405020304" pitchFamily="18" charset="0"/>
                <a:cs typeface="Times New Roman" panose="02020603050405020304" pitchFamily="18" charset="0"/>
              </a:rPr>
              <a:t>Three-tier—Information about the client is stored in a middle tier rather than on the client to simplify application deployment.</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5550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4955" y="2363742"/>
            <a:ext cx="10515600" cy="1325563"/>
          </a:xfrm>
        </p:spPr>
        <p:txBody>
          <a:bodyPr>
            <a:normAutofit/>
          </a:bodyPr>
          <a:lstStyle/>
          <a:p>
            <a:pPr algn="ctr"/>
            <a:r>
              <a:rPr lang="en-US" sz="5400" dirty="0" smtClean="0">
                <a:solidFill>
                  <a:srgbClr val="FF0000"/>
                </a:solidFill>
                <a:latin typeface="Algerian" panose="04020705040A02060702" pitchFamily="82" charset="0"/>
              </a:rPr>
              <a:t>Internet  &amp; Intranet</a:t>
            </a:r>
            <a:endParaRPr lang="en-US" sz="5400" dirty="0">
              <a:solidFill>
                <a:srgbClr val="FF0000"/>
              </a:solidFill>
              <a:latin typeface="Algerian" panose="04020705040A02060702" pitchFamily="82" charset="0"/>
            </a:endParaRPr>
          </a:p>
        </p:txBody>
      </p:sp>
    </p:spTree>
    <p:extLst>
      <p:ext uri="{BB962C8B-B14F-4D97-AF65-F5344CB8AC3E}">
        <p14:creationId xmlns:p14="http://schemas.microsoft.com/office/powerpoint/2010/main" val="3705853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TotalTime>
  <Words>117</Words>
  <Application>Microsoft Office PowerPoint</Application>
  <PresentationFormat>Widescreen</PresentationFormat>
  <Paragraphs>54</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Algerian</vt:lpstr>
      <vt:lpstr>Arial</vt:lpstr>
      <vt:lpstr>Bahnschrift Light</vt:lpstr>
      <vt:lpstr>Bahnschrift Light SemiCondensed</vt:lpstr>
      <vt:lpstr>Calibri</vt:lpstr>
      <vt:lpstr>Calibri Light</vt:lpstr>
      <vt:lpstr>Times New Roman</vt:lpstr>
      <vt:lpstr>Office Theme</vt:lpstr>
      <vt:lpstr>Computer networking Basics</vt:lpstr>
      <vt:lpstr>What is computer Networks:</vt:lpstr>
      <vt:lpstr>A computer network is mainly of four types: </vt:lpstr>
      <vt:lpstr>LAN:</vt:lpstr>
      <vt:lpstr>WAN:</vt:lpstr>
      <vt:lpstr>MAN:</vt:lpstr>
      <vt:lpstr>distributed system:</vt:lpstr>
      <vt:lpstr>PowerPoint Presentation</vt:lpstr>
      <vt:lpstr>Internet  &amp; Intranet</vt:lpstr>
      <vt:lpstr>Internet</vt:lpstr>
      <vt:lpstr>Intranet:</vt:lpstr>
      <vt:lpstr>Protocols</vt:lpstr>
      <vt:lpstr>Types of Protocols</vt:lpstr>
      <vt:lpstr>Communication Systems</vt:lpstr>
      <vt:lpstr>PowerPoint Presentation</vt:lpstr>
      <vt:lpstr>E- Commerce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networking Basics</dc:title>
  <dc:creator>ADMIN</dc:creator>
  <cp:lastModifiedBy>ADMIN</cp:lastModifiedBy>
  <cp:revision>15</cp:revision>
  <dcterms:created xsi:type="dcterms:W3CDTF">2020-05-23T01:53:11Z</dcterms:created>
  <dcterms:modified xsi:type="dcterms:W3CDTF">2020-05-23T04:34:53Z</dcterms:modified>
</cp:coreProperties>
</file>