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17"/>
  </p:notesMasterIdLst>
  <p:sldIdLst>
    <p:sldId id="293" r:id="rId2"/>
    <p:sldId id="292" r:id="rId3"/>
    <p:sldId id="259" r:id="rId4"/>
    <p:sldId id="299" r:id="rId5"/>
    <p:sldId id="300" r:id="rId6"/>
    <p:sldId id="301" r:id="rId7"/>
    <p:sldId id="302" r:id="rId8"/>
    <p:sldId id="298" r:id="rId9"/>
    <p:sldId id="283" r:id="rId10"/>
    <p:sldId id="285" r:id="rId11"/>
    <p:sldId id="286" r:id="rId12"/>
    <p:sldId id="287" r:id="rId13"/>
    <p:sldId id="288" r:id="rId14"/>
    <p:sldId id="289" r:id="rId15"/>
    <p:sldId id="30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1756" autoAdjust="0"/>
  </p:normalViewPr>
  <p:slideViewPr>
    <p:cSldViewPr>
      <p:cViewPr>
        <p:scale>
          <a:sx n="77" d="100"/>
          <a:sy n="77" d="100"/>
        </p:scale>
        <p:origin x="-1176" y="312"/>
      </p:cViewPr>
      <p:guideLst>
        <p:guide orient="horz" pos="2160"/>
        <p:guide pos="2880"/>
      </p:guideLst>
    </p:cSldViewPr>
  </p:slideViewPr>
  <p:outlineViewPr>
    <p:cViewPr>
      <p:scale>
        <a:sx n="33" d="100"/>
        <a:sy n="33" d="100"/>
      </p:scale>
      <p:origin x="0" y="804"/>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C82BA4-16D8-4CE9-BD5D-9E44721D6ECC}" type="datetimeFigureOut">
              <a:rPr lang="en-US" smtClean="0"/>
              <a:pPr/>
              <a:t>5/19/2020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D52240-6B7C-4CDA-9F24-C03EFA7C4482}" type="slidenum">
              <a:rPr lang="en-US" smtClean="0"/>
              <a:pPr/>
              <a:t>‹#›</a:t>
            </a:fld>
            <a:endParaRPr lang="en-US"/>
          </a:p>
        </p:txBody>
      </p:sp>
    </p:spTree>
    <p:extLst>
      <p:ext uri="{BB962C8B-B14F-4D97-AF65-F5344CB8AC3E}">
        <p14:creationId xmlns:p14="http://schemas.microsoft.com/office/powerpoint/2010/main" val="17882223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B5D52240-6B7C-4CDA-9F24-C03EFA7C4482}" type="slidenum">
              <a:rPr lang="en-US" smtClean="0"/>
              <a:pPr/>
              <a:t>2</a:t>
            </a:fld>
            <a:endParaRPr lang="en-US"/>
          </a:p>
        </p:txBody>
      </p:sp>
    </p:spTree>
    <p:extLst>
      <p:ext uri="{BB962C8B-B14F-4D97-AF65-F5344CB8AC3E}">
        <p14:creationId xmlns:p14="http://schemas.microsoft.com/office/powerpoint/2010/main" val="268531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B5D52240-6B7C-4CDA-9F24-C03EFA7C4482}" type="slidenum">
              <a:rPr lang="en-US" smtClean="0"/>
              <a:pPr/>
              <a:t>3</a:t>
            </a:fld>
            <a:endParaRPr lang="en-US"/>
          </a:p>
        </p:txBody>
      </p:sp>
    </p:spTree>
    <p:extLst>
      <p:ext uri="{BB962C8B-B14F-4D97-AF65-F5344CB8AC3E}">
        <p14:creationId xmlns:p14="http://schemas.microsoft.com/office/powerpoint/2010/main" val="42869655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D87DBA4-1C82-4722-864C-375A0DFFD5B6}" type="datetimeFigureOut">
              <a:rPr lang="en-US" smtClean="0"/>
              <a:pPr/>
              <a:t>5/19/2020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B1B5867-AFD8-4FA7-B8A3-90B62C62DCF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D87DBA4-1C82-4722-864C-375A0DFFD5B6}" type="datetimeFigureOut">
              <a:rPr lang="en-US" smtClean="0"/>
              <a:pPr/>
              <a:t>5/19/2020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B1B5867-AFD8-4FA7-B8A3-90B62C62DCF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D87DBA4-1C82-4722-864C-375A0DFFD5B6}" type="datetimeFigureOut">
              <a:rPr lang="en-US" smtClean="0"/>
              <a:pPr/>
              <a:t>5/19/2020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B1B5867-AFD8-4FA7-B8A3-90B62C62DCF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D87DBA4-1C82-4722-864C-375A0DFFD5B6}" type="datetimeFigureOut">
              <a:rPr lang="en-US" smtClean="0"/>
              <a:pPr/>
              <a:t>5/19/2020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B1B5867-AFD8-4FA7-B8A3-90B62C62DCF2}"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D87DBA4-1C82-4722-864C-375A0DFFD5B6}" type="datetimeFigureOut">
              <a:rPr lang="en-US" smtClean="0"/>
              <a:pPr/>
              <a:t>5/19/2020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B1B5867-AFD8-4FA7-B8A3-90B62C62DCF2}"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D87DBA4-1C82-4722-864C-375A0DFFD5B6}" type="datetimeFigureOut">
              <a:rPr lang="en-US" smtClean="0"/>
              <a:pPr/>
              <a:t>5/19/2020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B1B5867-AFD8-4FA7-B8A3-90B62C62DCF2}"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D87DBA4-1C82-4722-864C-375A0DFFD5B6}" type="datetimeFigureOut">
              <a:rPr lang="en-US" smtClean="0"/>
              <a:pPr/>
              <a:t>5/19/2020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B1B5867-AFD8-4FA7-B8A3-90B62C62DCF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D87DBA4-1C82-4722-864C-375A0DFFD5B6}" type="datetimeFigureOut">
              <a:rPr lang="en-US" smtClean="0"/>
              <a:pPr/>
              <a:t>5/19/2020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B1B5867-AFD8-4FA7-B8A3-90B62C62DCF2}"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D87DBA4-1C82-4722-864C-375A0DFFD5B6}" type="datetimeFigureOut">
              <a:rPr lang="en-US" smtClean="0"/>
              <a:pPr/>
              <a:t>5/19/2020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B1B5867-AFD8-4FA7-B8A3-90B62C62DCF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D87DBA4-1C82-4722-864C-375A0DFFD5B6}" type="datetimeFigureOut">
              <a:rPr lang="en-US" smtClean="0"/>
              <a:pPr/>
              <a:t>5/19/2020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B1B5867-AFD8-4FA7-B8A3-90B62C62DCF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D87DBA4-1C82-4722-864C-375A0DFFD5B6}" type="datetimeFigureOut">
              <a:rPr lang="en-US" smtClean="0"/>
              <a:pPr/>
              <a:t>5/19/2020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B1B5867-AFD8-4FA7-B8A3-90B62C62DCF2}"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D87DBA4-1C82-4722-864C-375A0DFFD5B6}" type="datetimeFigureOut">
              <a:rPr lang="en-US" smtClean="0"/>
              <a:pPr/>
              <a:t>5/19/2020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B1B5867-AFD8-4FA7-B8A3-90B62C62DCF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4725144"/>
            <a:ext cx="7391208" cy="1366490"/>
          </a:xfrm>
        </p:spPr>
        <p:txBody>
          <a:bodyPr/>
          <a:lstStyle/>
          <a:p>
            <a:endParaRPr lang="en-IN" dirty="0" smtClean="0">
              <a:latin typeface="Times New Roman" pitchFamily="18" charset="0"/>
              <a:cs typeface="Times New Roman" pitchFamily="18" charset="0"/>
            </a:endParaRPr>
          </a:p>
        </p:txBody>
      </p:sp>
      <p:pic>
        <p:nvPicPr>
          <p:cNvPr id="5" name="Picture Placeholder 4" descr="anemia-ppt-1-638.jpg"/>
          <p:cNvPicPr>
            <a:picLocks noGrp="1" noChangeAspect="1"/>
          </p:cNvPicPr>
          <p:nvPr>
            <p:ph type="pic" idx="1"/>
          </p:nvPr>
        </p:nvPicPr>
        <p:blipFill>
          <a:blip r:embed="rId2"/>
          <a:srcRect t="16361" b="16361"/>
          <a:stretch>
            <a:fillRect/>
          </a:stretch>
        </p:blipFill>
        <p:spPr/>
      </p:pic>
      <p:sp>
        <p:nvSpPr>
          <p:cNvPr id="2" name="Title 1"/>
          <p:cNvSpPr>
            <a:spLocks noGrp="1"/>
          </p:cNvSpPr>
          <p:nvPr>
            <p:ph type="title"/>
          </p:nvPr>
        </p:nvSpPr>
        <p:spPr/>
        <p:txBody>
          <a:bodyPr>
            <a:normAutofit fontScale="90000"/>
          </a:bodyPr>
          <a:lstStyle/>
          <a:p>
            <a:r>
              <a:rPr lang="en-US" sz="2200" dirty="0" err="1" smtClean="0">
                <a:latin typeface="Times New Roman" pitchFamily="18" charset="0"/>
                <a:cs typeface="Times New Roman" pitchFamily="18" charset="0"/>
              </a:rPr>
              <a:t>Mrs.A.Denis</a:t>
            </a:r>
            <a:r>
              <a:rPr lang="en-US" sz="2200" dirty="0" smtClean="0">
                <a:latin typeface="Times New Roman" pitchFamily="18" charset="0"/>
                <a:cs typeface="Times New Roman" pitchFamily="18" charset="0"/>
              </a:rPr>
              <a:t> Rani,</a:t>
            </a:r>
            <a:br>
              <a:rPr lang="en-US" sz="2200" dirty="0" smtClean="0">
                <a:latin typeface="Times New Roman" pitchFamily="18" charset="0"/>
                <a:cs typeface="Times New Roman" pitchFamily="18" charset="0"/>
              </a:rPr>
            </a:br>
            <a:r>
              <a:rPr lang="en-US" sz="2200" dirty="0" smtClean="0">
                <a:latin typeface="Times New Roman" pitchFamily="18" charset="0"/>
                <a:cs typeface="Times New Roman" pitchFamily="18" charset="0"/>
              </a:rPr>
              <a:t>Assistant Professor,</a:t>
            </a:r>
            <a:br>
              <a:rPr lang="en-US" sz="2200" dirty="0" smtClean="0">
                <a:latin typeface="Times New Roman" pitchFamily="18" charset="0"/>
                <a:cs typeface="Times New Roman" pitchFamily="18" charset="0"/>
              </a:rPr>
            </a:br>
            <a:r>
              <a:rPr lang="en-US" sz="2200" dirty="0" smtClean="0">
                <a:latin typeface="Times New Roman" pitchFamily="18" charset="0"/>
                <a:cs typeface="Times New Roman" pitchFamily="18" charset="0"/>
              </a:rPr>
              <a:t>Bon Secours College for Women,</a:t>
            </a:r>
            <a:br>
              <a:rPr lang="en-US" sz="2200" dirty="0" smtClean="0">
                <a:latin typeface="Times New Roman" pitchFamily="18" charset="0"/>
                <a:cs typeface="Times New Roman" pitchFamily="18" charset="0"/>
              </a:rPr>
            </a:br>
            <a:r>
              <a:rPr lang="en-US" sz="2200" dirty="0" smtClean="0">
                <a:latin typeface="Times New Roman" pitchFamily="18" charset="0"/>
                <a:cs typeface="Times New Roman" pitchFamily="18" charset="0"/>
              </a:rPr>
              <a:t>Thanjavur.</a:t>
            </a:r>
            <a:br>
              <a:rPr lang="en-US" sz="2200"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rgbClr val="FFC000"/>
          </a:solidFill>
        </p:spPr>
        <p:txBody>
          <a:bodyPr>
            <a:normAutofit fontScale="70000" lnSpcReduction="20000"/>
          </a:bodyPr>
          <a:lstStyle/>
          <a:p>
            <a:pPr algn="just">
              <a:lnSpc>
                <a:spcPct val="150000"/>
              </a:lnSpc>
              <a:buNone/>
            </a:pPr>
            <a:r>
              <a:rPr lang="en-IN" dirty="0" smtClean="0"/>
              <a:t>	</a:t>
            </a:r>
            <a:r>
              <a:rPr lang="en-IN" sz="2600" dirty="0" err="1" smtClean="0">
                <a:latin typeface="Times New Roman" pitchFamily="18" charset="0"/>
                <a:cs typeface="Times New Roman" pitchFamily="18" charset="0"/>
              </a:rPr>
              <a:t>Anemia</a:t>
            </a:r>
            <a:r>
              <a:rPr lang="en-IN" sz="2600" dirty="0" smtClean="0">
                <a:latin typeface="Times New Roman" pitchFamily="18" charset="0"/>
                <a:cs typeface="Times New Roman" pitchFamily="18" charset="0"/>
              </a:rPr>
              <a:t> treatment depends on the cause.</a:t>
            </a:r>
          </a:p>
          <a:p>
            <a:pPr algn="just">
              <a:lnSpc>
                <a:spcPct val="150000"/>
              </a:lnSpc>
            </a:pPr>
            <a:r>
              <a:rPr lang="en-IN" sz="2600" dirty="0" smtClean="0">
                <a:latin typeface="Times New Roman" pitchFamily="18" charset="0"/>
                <a:cs typeface="Times New Roman" pitchFamily="18" charset="0"/>
              </a:rPr>
              <a:t> </a:t>
            </a:r>
            <a:r>
              <a:rPr lang="en-IN" sz="2600" b="1" dirty="0" smtClean="0">
                <a:latin typeface="Times New Roman" pitchFamily="18" charset="0"/>
                <a:cs typeface="Times New Roman" pitchFamily="18" charset="0"/>
              </a:rPr>
              <a:t>Iron deficiency </a:t>
            </a:r>
            <a:r>
              <a:rPr lang="en-IN" sz="2600" b="1" dirty="0" err="1" smtClean="0">
                <a:latin typeface="Times New Roman" pitchFamily="18" charset="0"/>
                <a:cs typeface="Times New Roman" pitchFamily="18" charset="0"/>
              </a:rPr>
              <a:t>anemia</a:t>
            </a:r>
            <a:r>
              <a:rPr lang="en-IN" sz="2600" b="1" dirty="0" smtClean="0">
                <a:latin typeface="Times New Roman" pitchFamily="18" charset="0"/>
                <a:cs typeface="Times New Roman" pitchFamily="18" charset="0"/>
              </a:rPr>
              <a:t>.  </a:t>
            </a:r>
            <a:r>
              <a:rPr lang="en-IN" sz="2600" dirty="0" smtClean="0">
                <a:latin typeface="Times New Roman" pitchFamily="18" charset="0"/>
                <a:cs typeface="Times New Roman" pitchFamily="18" charset="0"/>
              </a:rPr>
              <a:t>Treatment for this form of </a:t>
            </a:r>
            <a:r>
              <a:rPr lang="en-IN" sz="2600" dirty="0" err="1" smtClean="0">
                <a:latin typeface="Times New Roman" pitchFamily="18" charset="0"/>
                <a:cs typeface="Times New Roman" pitchFamily="18" charset="0"/>
              </a:rPr>
              <a:t>anemia</a:t>
            </a:r>
            <a:r>
              <a:rPr lang="en-IN" sz="2600" dirty="0" smtClean="0">
                <a:latin typeface="Times New Roman" pitchFamily="18" charset="0"/>
                <a:cs typeface="Times New Roman" pitchFamily="18" charset="0"/>
              </a:rPr>
              <a:t> usually involves taking iron supplements and changing your diet.</a:t>
            </a:r>
          </a:p>
          <a:p>
            <a:pPr algn="just">
              <a:lnSpc>
                <a:spcPct val="150000"/>
              </a:lnSpc>
              <a:buNone/>
            </a:pPr>
            <a:r>
              <a:rPr lang="en-IN" sz="2600" dirty="0" smtClean="0">
                <a:latin typeface="Times New Roman" pitchFamily="18" charset="0"/>
                <a:cs typeface="Times New Roman" pitchFamily="18" charset="0"/>
              </a:rPr>
              <a:t>	If the cause of iron deficiency is loss of blood-other than from menstruation-the source of the bleeding must be located and the bleeding stopped.  This might involve surgery</a:t>
            </a:r>
          </a:p>
          <a:p>
            <a:pPr algn="just">
              <a:lnSpc>
                <a:spcPct val="150000"/>
              </a:lnSpc>
            </a:pPr>
            <a:r>
              <a:rPr lang="en-IN" sz="2600" dirty="0" smtClean="0">
                <a:latin typeface="Times New Roman" pitchFamily="18" charset="0"/>
                <a:cs typeface="Times New Roman" pitchFamily="18" charset="0"/>
              </a:rPr>
              <a:t> </a:t>
            </a:r>
            <a:r>
              <a:rPr lang="en-IN" sz="2600" b="1" dirty="0" smtClean="0">
                <a:latin typeface="Times New Roman" pitchFamily="18" charset="0"/>
                <a:cs typeface="Times New Roman" pitchFamily="18" charset="0"/>
              </a:rPr>
              <a:t>Vitamin deficiency </a:t>
            </a:r>
            <a:r>
              <a:rPr lang="en-IN" sz="2600" b="1" dirty="0" err="1" smtClean="0">
                <a:latin typeface="Times New Roman" pitchFamily="18" charset="0"/>
                <a:cs typeface="Times New Roman" pitchFamily="18" charset="0"/>
              </a:rPr>
              <a:t>anemia</a:t>
            </a:r>
            <a:r>
              <a:rPr lang="en-IN" sz="2600" b="1" dirty="0" smtClean="0">
                <a:latin typeface="Times New Roman" pitchFamily="18" charset="0"/>
                <a:cs typeface="Times New Roman" pitchFamily="18" charset="0"/>
              </a:rPr>
              <a:t>.  </a:t>
            </a:r>
            <a:r>
              <a:rPr lang="en-IN" sz="2600" dirty="0" smtClean="0">
                <a:latin typeface="Times New Roman" pitchFamily="18" charset="0"/>
                <a:cs typeface="Times New Roman" pitchFamily="18" charset="0"/>
              </a:rPr>
              <a:t>Treatment for folic acid and vitamin C deficiency involves dietary supplements and increasing these nutrients in your diet.</a:t>
            </a:r>
          </a:p>
          <a:p>
            <a:pPr algn="just">
              <a:lnSpc>
                <a:spcPct val="150000"/>
              </a:lnSpc>
              <a:buNone/>
            </a:pPr>
            <a:r>
              <a:rPr lang="en-IN" sz="2600" dirty="0" smtClean="0">
                <a:latin typeface="Times New Roman" pitchFamily="18" charset="0"/>
                <a:cs typeface="Times New Roman" pitchFamily="18" charset="0"/>
              </a:rPr>
              <a:t>	If your digestive system has trouble absorbing vitamin </a:t>
            </a:r>
            <a:r>
              <a:rPr lang="en-IN" sz="2600" dirty="0" smtClean="0">
                <a:latin typeface="Times New Roman" pitchFamily="18" charset="0"/>
                <a:cs typeface="Times New Roman" pitchFamily="18" charset="0"/>
              </a:rPr>
              <a:t>B-12 from </a:t>
            </a:r>
            <a:r>
              <a:rPr lang="en-IN" sz="2600" dirty="0" smtClean="0">
                <a:latin typeface="Times New Roman" pitchFamily="18" charset="0"/>
                <a:cs typeface="Times New Roman" pitchFamily="18" charset="0"/>
              </a:rPr>
              <a:t>the food you eat, you might need vitamin B-12 shots.</a:t>
            </a:r>
          </a:p>
          <a:p>
            <a:pPr>
              <a:buNone/>
            </a:pPr>
            <a:endParaRPr lang="en-US" dirty="0"/>
          </a:p>
        </p:txBody>
      </p:sp>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pPr algn="ctr"/>
            <a:r>
              <a:rPr lang="en-IN" sz="2800" dirty="0" smtClean="0">
                <a:latin typeface="Times New Roman" pitchFamily="18" charset="0"/>
                <a:cs typeface="Times New Roman" pitchFamily="18" charset="0"/>
              </a:rPr>
              <a:t>ANEMIA TREATMENT</a:t>
            </a:r>
            <a:endParaRPr lang="en-US" sz="28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rgbClr val="FFFF00"/>
          </a:solidFill>
        </p:spPr>
        <p:txBody>
          <a:bodyPr>
            <a:normAutofit/>
          </a:bodyPr>
          <a:lstStyle/>
          <a:p>
            <a:pPr algn="just">
              <a:lnSpc>
                <a:spcPct val="150000"/>
              </a:lnSpc>
            </a:pPr>
            <a:r>
              <a:rPr lang="en-IN" b="1" dirty="0" smtClean="0">
                <a:latin typeface="Times New Roman" pitchFamily="18" charset="0"/>
                <a:cs typeface="Times New Roman" pitchFamily="18" charset="0"/>
              </a:rPr>
              <a:t> </a:t>
            </a:r>
            <a:r>
              <a:rPr lang="en-IN" sz="2000" b="1" dirty="0" err="1" smtClean="0">
                <a:latin typeface="Times New Roman" pitchFamily="18" charset="0"/>
                <a:cs typeface="Times New Roman" pitchFamily="18" charset="0"/>
              </a:rPr>
              <a:t>Anemia</a:t>
            </a:r>
            <a:r>
              <a:rPr lang="en-IN" b="1" dirty="0" smtClean="0">
                <a:latin typeface="Times New Roman" pitchFamily="18" charset="0"/>
                <a:cs typeface="Times New Roman" pitchFamily="18" charset="0"/>
              </a:rPr>
              <a:t> </a:t>
            </a:r>
            <a:r>
              <a:rPr lang="en-IN" sz="2000" b="1" dirty="0" smtClean="0">
                <a:latin typeface="Times New Roman" pitchFamily="18" charset="0"/>
                <a:cs typeface="Times New Roman" pitchFamily="18" charset="0"/>
              </a:rPr>
              <a:t>of chronic disease.  </a:t>
            </a:r>
            <a:r>
              <a:rPr lang="en-IN" sz="2000" dirty="0" smtClean="0">
                <a:latin typeface="Times New Roman" pitchFamily="18" charset="0"/>
                <a:cs typeface="Times New Roman" pitchFamily="18" charset="0"/>
              </a:rPr>
              <a:t>There’s no specific </a:t>
            </a:r>
            <a:r>
              <a:rPr lang="en-IN" sz="2000" dirty="0" smtClean="0">
                <a:latin typeface="Times New Roman" pitchFamily="18" charset="0"/>
                <a:cs typeface="Times New Roman" pitchFamily="18" charset="0"/>
              </a:rPr>
              <a:t>treatment </a:t>
            </a:r>
            <a:r>
              <a:rPr lang="en-IN" sz="2000" dirty="0" smtClean="0">
                <a:latin typeface="Times New Roman" pitchFamily="18" charset="0"/>
                <a:cs typeface="Times New Roman" pitchFamily="18" charset="0"/>
              </a:rPr>
              <a:t>for this type of </a:t>
            </a:r>
            <a:r>
              <a:rPr lang="en-IN" sz="2000" dirty="0" err="1" smtClean="0">
                <a:latin typeface="Times New Roman" pitchFamily="18" charset="0"/>
                <a:cs typeface="Times New Roman" pitchFamily="18" charset="0"/>
              </a:rPr>
              <a:t>anemia</a:t>
            </a:r>
            <a:r>
              <a:rPr lang="en-IN" sz="2000" dirty="0" smtClean="0">
                <a:latin typeface="Times New Roman" pitchFamily="18" charset="0"/>
                <a:cs typeface="Times New Roman" pitchFamily="18" charset="0"/>
              </a:rPr>
              <a:t>. Doctors focus on treating the underlying disease.  If symptoms become severe, a blood transfusion or injections of a synthetic hormone normally produced by your kidneys might help stimulate red blood cell production and ease fatigue.</a:t>
            </a:r>
          </a:p>
          <a:p>
            <a:pPr algn="just">
              <a:lnSpc>
                <a:spcPct val="150000"/>
              </a:lnSpc>
            </a:pPr>
            <a:r>
              <a:rPr lang="en-IN" sz="2000" b="1" dirty="0" smtClean="0">
                <a:latin typeface="Times New Roman" pitchFamily="18" charset="0"/>
                <a:cs typeface="Times New Roman" pitchFamily="18" charset="0"/>
              </a:rPr>
              <a:t> </a:t>
            </a:r>
            <a:r>
              <a:rPr lang="en-IN" sz="2000" b="1" dirty="0" err="1" smtClean="0">
                <a:latin typeface="Times New Roman" pitchFamily="18" charset="0"/>
                <a:cs typeface="Times New Roman" pitchFamily="18" charset="0"/>
              </a:rPr>
              <a:t>Aplastic</a:t>
            </a:r>
            <a:r>
              <a:rPr lang="en-IN" sz="2000" b="1" dirty="0" smtClean="0">
                <a:latin typeface="Times New Roman" pitchFamily="18" charset="0"/>
                <a:cs typeface="Times New Roman" pitchFamily="18" charset="0"/>
              </a:rPr>
              <a:t> </a:t>
            </a:r>
            <a:r>
              <a:rPr lang="en-IN" sz="2000" b="1" dirty="0" err="1" smtClean="0">
                <a:latin typeface="Times New Roman" pitchFamily="18" charset="0"/>
                <a:cs typeface="Times New Roman" pitchFamily="18" charset="0"/>
              </a:rPr>
              <a:t>anemia</a:t>
            </a:r>
            <a:r>
              <a:rPr lang="en-IN" sz="2000" b="1" dirty="0" smtClean="0">
                <a:latin typeface="Times New Roman" pitchFamily="18" charset="0"/>
                <a:cs typeface="Times New Roman" pitchFamily="18" charset="0"/>
              </a:rPr>
              <a:t>.  </a:t>
            </a:r>
            <a:r>
              <a:rPr lang="en-IN" sz="2000" dirty="0" smtClean="0">
                <a:latin typeface="Times New Roman" pitchFamily="18" charset="0"/>
                <a:cs typeface="Times New Roman" pitchFamily="18" charset="0"/>
              </a:rPr>
              <a:t>Treatment for this </a:t>
            </a:r>
            <a:r>
              <a:rPr lang="en-IN" sz="2000" dirty="0" err="1" smtClean="0">
                <a:latin typeface="Times New Roman" pitchFamily="18" charset="0"/>
                <a:cs typeface="Times New Roman" pitchFamily="18" charset="0"/>
              </a:rPr>
              <a:t>anemia</a:t>
            </a:r>
            <a:r>
              <a:rPr lang="en-IN" sz="2000" dirty="0" smtClean="0">
                <a:latin typeface="Times New Roman" pitchFamily="18" charset="0"/>
                <a:cs typeface="Times New Roman" pitchFamily="18" charset="0"/>
              </a:rPr>
              <a:t> can include blood transfusions to boost levels of red blood cells.  You might need a bone marrow transplant if you bone marrow can’t make healthy blood cells</a:t>
            </a:r>
            <a:endParaRPr lang="en-US" sz="2000" b="1" dirty="0">
              <a:latin typeface="Times New Roman" pitchFamily="18" charset="0"/>
              <a:cs typeface="Times New Roman" pitchFamily="18" charset="0"/>
            </a:endParaRPr>
          </a:p>
        </p:txBody>
      </p:sp>
      <p:sp>
        <p:nvSpPr>
          <p:cNvPr id="2" name="Title 1"/>
          <p:cNvSpPr>
            <a:spLocks noGrp="1"/>
          </p:cNvSpPr>
          <p:nvPr>
            <p:ph type="title"/>
          </p:nvPr>
        </p:nvSpPr>
        <p:spPr>
          <a:solidFill>
            <a:schemeClr val="tx2">
              <a:lumMod val="60000"/>
              <a:lumOff val="40000"/>
            </a:schemeClr>
          </a:solidFill>
        </p:spPr>
        <p:style>
          <a:lnRef idx="2">
            <a:schemeClr val="accent4"/>
          </a:lnRef>
          <a:fillRef idx="1">
            <a:schemeClr val="lt1"/>
          </a:fillRef>
          <a:effectRef idx="0">
            <a:schemeClr val="accent4"/>
          </a:effectRef>
          <a:fontRef idx="minor">
            <a:schemeClr val="dk1"/>
          </a:fontRef>
        </p:style>
        <p:txBody>
          <a:bodyPr>
            <a:normAutofit/>
          </a:bodyPr>
          <a:lstStyle/>
          <a:p>
            <a:pPr algn="ctr"/>
            <a:r>
              <a:rPr lang="en-IN" sz="2800" dirty="0">
                <a:latin typeface="Times New Roman" pitchFamily="18" charset="0"/>
                <a:cs typeface="Times New Roman" pitchFamily="18" charset="0"/>
              </a:rPr>
              <a:t>ANEMIA TREATMENT</a:t>
            </a: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rgbClr val="0070C0"/>
          </a:solidFill>
        </p:spPr>
        <p:style>
          <a:lnRef idx="1">
            <a:schemeClr val="accent1"/>
          </a:lnRef>
          <a:fillRef idx="2">
            <a:schemeClr val="accent1"/>
          </a:fillRef>
          <a:effectRef idx="1">
            <a:schemeClr val="accent1"/>
          </a:effectRef>
          <a:fontRef idx="minor">
            <a:schemeClr val="dk1"/>
          </a:fontRef>
        </p:style>
        <p:txBody>
          <a:bodyPr>
            <a:normAutofit/>
          </a:bodyPr>
          <a:lstStyle/>
          <a:p>
            <a:pPr algn="just">
              <a:lnSpc>
                <a:spcPct val="150000"/>
              </a:lnSpc>
            </a:pPr>
            <a:r>
              <a:rPr lang="en-IN" dirty="0" smtClean="0"/>
              <a:t> </a:t>
            </a:r>
            <a:r>
              <a:rPr lang="en-IN" sz="1900" b="1" dirty="0" err="1" smtClean="0">
                <a:latin typeface="Times New Roman" pitchFamily="18" charset="0"/>
                <a:cs typeface="Times New Roman" pitchFamily="18" charset="0"/>
              </a:rPr>
              <a:t>Anemia</a:t>
            </a:r>
            <a:r>
              <a:rPr lang="en-IN" sz="1900" b="1" dirty="0" smtClean="0">
                <a:latin typeface="Times New Roman" pitchFamily="18" charset="0"/>
                <a:cs typeface="Times New Roman" pitchFamily="18" charset="0"/>
              </a:rPr>
              <a:t> </a:t>
            </a:r>
            <a:r>
              <a:rPr lang="en-IN" sz="1900" b="1" dirty="0" smtClean="0">
                <a:latin typeface="Times New Roman" pitchFamily="18" charset="0"/>
                <a:cs typeface="Times New Roman" pitchFamily="18" charset="0"/>
              </a:rPr>
              <a:t>associated with bone marrow disease:  </a:t>
            </a:r>
            <a:r>
              <a:rPr lang="en-IN" sz="1900" dirty="0" smtClean="0">
                <a:latin typeface="Times New Roman" pitchFamily="18" charset="0"/>
                <a:cs typeface="Times New Roman" pitchFamily="18" charset="0"/>
              </a:rPr>
              <a:t>Treatment of these various diseases can include medication, chemotherapy or bone marrow transplantation.</a:t>
            </a:r>
          </a:p>
          <a:p>
            <a:pPr algn="just">
              <a:lnSpc>
                <a:spcPct val="150000"/>
              </a:lnSpc>
            </a:pPr>
            <a:r>
              <a:rPr lang="en-IN" sz="1900" dirty="0" smtClean="0">
                <a:latin typeface="Times New Roman" pitchFamily="18" charset="0"/>
                <a:cs typeface="Times New Roman" pitchFamily="18" charset="0"/>
              </a:rPr>
              <a:t> </a:t>
            </a:r>
            <a:r>
              <a:rPr lang="en-IN" sz="1900" b="1" dirty="0" smtClean="0">
                <a:latin typeface="Times New Roman" pitchFamily="18" charset="0"/>
                <a:cs typeface="Times New Roman" pitchFamily="18" charset="0"/>
              </a:rPr>
              <a:t>Sickle cell </a:t>
            </a:r>
            <a:r>
              <a:rPr lang="en-IN" sz="1900" b="1" dirty="0" err="1" smtClean="0">
                <a:latin typeface="Times New Roman" pitchFamily="18" charset="0"/>
                <a:cs typeface="Times New Roman" pitchFamily="18" charset="0"/>
              </a:rPr>
              <a:t>anemia</a:t>
            </a:r>
            <a:r>
              <a:rPr lang="en-IN" sz="1900" b="1" dirty="0" smtClean="0">
                <a:latin typeface="Times New Roman" pitchFamily="18" charset="0"/>
                <a:cs typeface="Times New Roman" pitchFamily="18" charset="0"/>
              </a:rPr>
              <a:t>.  </a:t>
            </a:r>
            <a:r>
              <a:rPr lang="en-IN" sz="1900" dirty="0" smtClean="0">
                <a:latin typeface="Times New Roman" pitchFamily="18" charset="0"/>
                <a:cs typeface="Times New Roman" pitchFamily="18" charset="0"/>
              </a:rPr>
              <a:t>Treatment might include oxygen, pain relievers and oral intravenous fluids to reduce Pain relievers, and oral and intravenous fluids to reduce pain and prevent  complications.  Doctors might also recommend blood transfusions, folic acid supplements and antibiotics.</a:t>
            </a:r>
          </a:p>
          <a:p>
            <a:pPr algn="just">
              <a:lnSpc>
                <a:spcPct val="150000"/>
              </a:lnSpc>
              <a:buNone/>
            </a:pPr>
            <a:r>
              <a:rPr lang="en-IN" sz="1900" dirty="0" smtClean="0">
                <a:latin typeface="Times New Roman" pitchFamily="18" charset="0"/>
                <a:cs typeface="Times New Roman" pitchFamily="18" charset="0"/>
              </a:rPr>
              <a:t> 	A cancer drug </a:t>
            </a:r>
            <a:r>
              <a:rPr lang="en-IN" sz="1900" dirty="0" smtClean="0">
                <a:latin typeface="Times New Roman" pitchFamily="18" charset="0"/>
                <a:cs typeface="Times New Roman" pitchFamily="18" charset="0"/>
              </a:rPr>
              <a:t>also </a:t>
            </a:r>
            <a:r>
              <a:rPr lang="en-IN" sz="1900" dirty="0" smtClean="0">
                <a:latin typeface="Times New Roman" pitchFamily="18" charset="0"/>
                <a:cs typeface="Times New Roman" pitchFamily="18" charset="0"/>
              </a:rPr>
              <a:t>is used to treat sickle cell </a:t>
            </a:r>
            <a:r>
              <a:rPr lang="en-IN" sz="1900" dirty="0" err="1" smtClean="0">
                <a:latin typeface="Times New Roman" pitchFamily="18" charset="0"/>
                <a:cs typeface="Times New Roman" pitchFamily="18" charset="0"/>
              </a:rPr>
              <a:t>anemia</a:t>
            </a:r>
            <a:r>
              <a:rPr lang="en-IN" sz="1900" dirty="0" smtClean="0">
                <a:latin typeface="Times New Roman" pitchFamily="18" charset="0"/>
                <a:cs typeface="Times New Roman" pitchFamily="18" charset="0"/>
              </a:rPr>
              <a:t>.</a:t>
            </a:r>
            <a:endParaRPr lang="en-US" sz="1900" dirty="0">
              <a:latin typeface="Times New Roman" pitchFamily="18" charset="0"/>
              <a:cs typeface="Times New Roman" pitchFamily="18" charset="0"/>
            </a:endParaRPr>
          </a:p>
        </p:txBody>
      </p:sp>
      <p:sp>
        <p:nvSpPr>
          <p:cNvPr id="2" name="Title 1"/>
          <p:cNvSpPr>
            <a:spLocks noGrp="1"/>
          </p:cNvSpPr>
          <p:nvPr>
            <p:ph type="title"/>
          </p:nvPr>
        </p:nvSpPr>
        <p:spPr>
          <a:solidFill>
            <a:srgbClr val="FFFF00"/>
          </a:solidFill>
        </p:spPr>
        <p:txBody>
          <a:bodyPr>
            <a:normAutofit/>
          </a:bodyPr>
          <a:lstStyle/>
          <a:p>
            <a:pPr algn="ctr"/>
            <a:r>
              <a:rPr lang="en-IN" sz="2000" dirty="0">
                <a:latin typeface="Times New Roman" pitchFamily="18" charset="0"/>
                <a:cs typeface="Times New Roman" pitchFamily="18" charset="0"/>
              </a:rPr>
              <a:t>ANEMIA TREATMENT</a:t>
            </a:r>
            <a:endParaRPr 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rgbClr val="0070C0"/>
          </a:solidFill>
        </p:spPr>
        <p:txBody>
          <a:bodyPr>
            <a:normAutofit/>
          </a:bodyPr>
          <a:lstStyle/>
          <a:p>
            <a:pPr algn="just">
              <a:lnSpc>
                <a:spcPct val="150000"/>
              </a:lnSpc>
            </a:pPr>
            <a:r>
              <a:rPr lang="en-IN" sz="2000" dirty="0" smtClean="0">
                <a:latin typeface="Times New Roman" pitchFamily="18" charset="0"/>
                <a:cs typeface="Times New Roman" pitchFamily="18" charset="0"/>
              </a:rPr>
              <a:t> </a:t>
            </a:r>
            <a:r>
              <a:rPr lang="en-IN" sz="2000" b="1" dirty="0" smtClean="0">
                <a:latin typeface="Times New Roman" pitchFamily="18" charset="0"/>
                <a:cs typeface="Times New Roman" pitchFamily="18" charset="0"/>
              </a:rPr>
              <a:t>Thalassemia: </a:t>
            </a:r>
            <a:r>
              <a:rPr lang="en-IN" sz="2000" dirty="0" smtClean="0">
                <a:latin typeface="Times New Roman" pitchFamily="18" charset="0"/>
                <a:cs typeface="Times New Roman" pitchFamily="18" charset="0"/>
              </a:rPr>
              <a:t>Most forms of thalassemia are mild and require no treatment.  More severe forms of thalassemia generally require blood transfusions, folic acid supplements, medication, removal of the spleen, or a blood and bone marrow stem cell transplant.</a:t>
            </a:r>
          </a:p>
          <a:p>
            <a:pPr algn="just">
              <a:lnSpc>
                <a:spcPct val="150000"/>
              </a:lnSpc>
            </a:pPr>
            <a:r>
              <a:rPr lang="en-IN" sz="2000" b="1" dirty="0" smtClean="0">
                <a:latin typeface="Times New Roman" pitchFamily="18" charset="0"/>
                <a:cs typeface="Times New Roman" pitchFamily="18" charset="0"/>
              </a:rPr>
              <a:t> </a:t>
            </a:r>
            <a:r>
              <a:rPr lang="en-IN" sz="2000" b="1" dirty="0" err="1" smtClean="0">
                <a:latin typeface="Times New Roman" pitchFamily="18" charset="0"/>
                <a:cs typeface="Times New Roman" pitchFamily="18" charset="0"/>
              </a:rPr>
              <a:t>Hemolytic</a:t>
            </a:r>
            <a:r>
              <a:rPr lang="en-IN" sz="2000" b="1" dirty="0" smtClean="0">
                <a:latin typeface="Times New Roman" pitchFamily="18" charset="0"/>
                <a:cs typeface="Times New Roman" pitchFamily="18" charset="0"/>
              </a:rPr>
              <a:t> </a:t>
            </a:r>
            <a:r>
              <a:rPr lang="en-IN" sz="2000" b="1" dirty="0" err="1" smtClean="0">
                <a:latin typeface="Times New Roman" pitchFamily="18" charset="0"/>
                <a:cs typeface="Times New Roman" pitchFamily="18" charset="0"/>
              </a:rPr>
              <a:t>anemia</a:t>
            </a:r>
            <a:r>
              <a:rPr lang="en-IN" sz="2000" b="1" dirty="0" smtClean="0">
                <a:latin typeface="Times New Roman" pitchFamily="18" charset="0"/>
                <a:cs typeface="Times New Roman" pitchFamily="18" charset="0"/>
              </a:rPr>
              <a:t>.  </a:t>
            </a:r>
            <a:r>
              <a:rPr lang="en-IN" sz="2000" dirty="0" smtClean="0">
                <a:latin typeface="Times New Roman" pitchFamily="18" charset="0"/>
                <a:cs typeface="Times New Roman" pitchFamily="18" charset="0"/>
              </a:rPr>
              <a:t>Managing </a:t>
            </a:r>
            <a:r>
              <a:rPr lang="en-IN" sz="2000" dirty="0" err="1" smtClean="0">
                <a:latin typeface="Times New Roman" pitchFamily="18" charset="0"/>
                <a:cs typeface="Times New Roman" pitchFamily="18" charset="0"/>
              </a:rPr>
              <a:t>hemolytic</a:t>
            </a:r>
            <a:r>
              <a:rPr lang="en-IN" sz="2000" dirty="0" smtClean="0">
                <a:latin typeface="Times New Roman" pitchFamily="18" charset="0"/>
                <a:cs typeface="Times New Roman" pitchFamily="18" charset="0"/>
              </a:rPr>
              <a:t> </a:t>
            </a:r>
            <a:r>
              <a:rPr lang="en-IN" sz="2000" dirty="0" err="1" smtClean="0">
                <a:latin typeface="Times New Roman" pitchFamily="18" charset="0"/>
                <a:cs typeface="Times New Roman" pitchFamily="18" charset="0"/>
              </a:rPr>
              <a:t>anemias</a:t>
            </a:r>
            <a:r>
              <a:rPr lang="en-IN" sz="2000" dirty="0" smtClean="0">
                <a:latin typeface="Times New Roman" pitchFamily="18" charset="0"/>
                <a:cs typeface="Times New Roman" pitchFamily="18" charset="0"/>
              </a:rPr>
              <a:t> includes avoiding suspect medications treating infections and taking drugs that suppress your immune system, which could be attacking your red blood cells.  Depending on the cause or your </a:t>
            </a:r>
            <a:r>
              <a:rPr lang="en-IN" sz="2000" dirty="0" err="1" smtClean="0">
                <a:latin typeface="Times New Roman" pitchFamily="18" charset="0"/>
                <a:cs typeface="Times New Roman" pitchFamily="18" charset="0"/>
              </a:rPr>
              <a:t>hemolytic</a:t>
            </a:r>
            <a:r>
              <a:rPr lang="en-IN" sz="2000" dirty="0" smtClean="0">
                <a:latin typeface="Times New Roman" pitchFamily="18" charset="0"/>
                <a:cs typeface="Times New Roman" pitchFamily="18" charset="0"/>
              </a:rPr>
              <a:t> </a:t>
            </a:r>
            <a:r>
              <a:rPr lang="en-IN" sz="2000" dirty="0" err="1" smtClean="0">
                <a:latin typeface="Times New Roman" pitchFamily="18" charset="0"/>
                <a:cs typeface="Times New Roman" pitchFamily="18" charset="0"/>
              </a:rPr>
              <a:t>anemia</a:t>
            </a:r>
            <a:r>
              <a:rPr lang="en-IN" sz="2000" dirty="0" smtClean="0">
                <a:latin typeface="Times New Roman" pitchFamily="18" charset="0"/>
                <a:cs typeface="Times New Roman" pitchFamily="18" charset="0"/>
              </a:rPr>
              <a:t> you might be referred to a heart or vascular specialist.</a:t>
            </a:r>
            <a:endParaRPr lang="en-US" sz="2000" b="1" dirty="0">
              <a:latin typeface="Times New Roman" pitchFamily="18" charset="0"/>
              <a:cs typeface="Times New Roman" pitchFamily="18" charset="0"/>
            </a:endParaRPr>
          </a:p>
        </p:txBody>
      </p:sp>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algn="ctr"/>
            <a:r>
              <a:rPr lang="en-IN" sz="2000" dirty="0">
                <a:latin typeface="Times New Roman" pitchFamily="18" charset="0"/>
                <a:cs typeface="Times New Roman" pitchFamily="18" charset="0"/>
              </a:rPr>
              <a:t>ANEMIA TREATMENT</a:t>
            </a:r>
            <a:endParaRPr 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pPr algn="just">
              <a:lnSpc>
                <a:spcPct val="150000"/>
              </a:lnSpc>
              <a:buNone/>
            </a:pPr>
            <a:r>
              <a:rPr lang="en-IN" dirty="0" smtClean="0"/>
              <a:t>	</a:t>
            </a:r>
            <a:r>
              <a:rPr lang="en-IN" sz="2000" dirty="0" smtClean="0">
                <a:latin typeface="Times New Roman" pitchFamily="18" charset="0"/>
                <a:cs typeface="Times New Roman" pitchFamily="18" charset="0"/>
              </a:rPr>
              <a:t>Many types of </a:t>
            </a:r>
            <a:r>
              <a:rPr lang="en-IN" sz="2000" dirty="0" err="1" smtClean="0">
                <a:latin typeface="Times New Roman" pitchFamily="18" charset="0"/>
                <a:cs typeface="Times New Roman" pitchFamily="18" charset="0"/>
              </a:rPr>
              <a:t>anemia</a:t>
            </a:r>
            <a:r>
              <a:rPr lang="en-IN" sz="2000" dirty="0" smtClean="0">
                <a:latin typeface="Times New Roman" pitchFamily="18" charset="0"/>
                <a:cs typeface="Times New Roman" pitchFamily="18" charset="0"/>
              </a:rPr>
              <a:t> can’t be prevented. But we can avoid iron deficiency </a:t>
            </a:r>
            <a:r>
              <a:rPr lang="en-IN" sz="2000" dirty="0" err="1" smtClean="0">
                <a:latin typeface="Times New Roman" pitchFamily="18" charset="0"/>
                <a:cs typeface="Times New Roman" pitchFamily="18" charset="0"/>
              </a:rPr>
              <a:t>anemia</a:t>
            </a:r>
            <a:r>
              <a:rPr lang="en-IN" sz="2000" dirty="0" smtClean="0">
                <a:latin typeface="Times New Roman" pitchFamily="18" charset="0"/>
                <a:cs typeface="Times New Roman" pitchFamily="18" charset="0"/>
              </a:rPr>
              <a:t> and vitamin deficiency </a:t>
            </a:r>
            <a:r>
              <a:rPr lang="en-IN" sz="2000" dirty="0" err="1" smtClean="0">
                <a:latin typeface="Times New Roman" pitchFamily="18" charset="0"/>
                <a:cs typeface="Times New Roman" pitchFamily="18" charset="0"/>
              </a:rPr>
              <a:t>anemias</a:t>
            </a:r>
            <a:r>
              <a:rPr lang="en-IN" sz="2000" dirty="0" smtClean="0">
                <a:latin typeface="Times New Roman" pitchFamily="18" charset="0"/>
                <a:cs typeface="Times New Roman" pitchFamily="18" charset="0"/>
              </a:rPr>
              <a:t> by eating a diet that includes variety of vitamins and minerals, including:</a:t>
            </a:r>
          </a:p>
          <a:p>
            <a:pPr algn="just">
              <a:lnSpc>
                <a:spcPct val="150000"/>
              </a:lnSpc>
              <a:buFont typeface="Wingdings" pitchFamily="2" charset="2"/>
              <a:buChar char="v"/>
            </a:pPr>
            <a:r>
              <a:rPr lang="en-US" sz="2000" dirty="0" smtClean="0">
                <a:latin typeface="Times New Roman" pitchFamily="18" charset="0"/>
                <a:cs typeface="Times New Roman" pitchFamily="18" charset="0"/>
              </a:rPr>
              <a:t>Iron rich foods include meats, beans, dark green leafy vegetables, iron – fortified cereals, dried fruit.</a:t>
            </a:r>
          </a:p>
          <a:p>
            <a:pPr algn="just">
              <a:lnSpc>
                <a:spcPct val="150000"/>
              </a:lnSpc>
              <a:buFont typeface="Wingdings" pitchFamily="2" charset="2"/>
              <a:buChar char="v"/>
            </a:pPr>
            <a:r>
              <a:rPr lang="en-US" sz="2000" dirty="0" err="1" smtClean="0">
                <a:latin typeface="Times New Roman" pitchFamily="18" charset="0"/>
                <a:cs typeface="Times New Roman" pitchFamily="18" charset="0"/>
              </a:rPr>
              <a:t>Folate</a:t>
            </a:r>
            <a:r>
              <a:rPr lang="en-US" sz="2000" dirty="0" smtClean="0">
                <a:latin typeface="Times New Roman" pitchFamily="18" charset="0"/>
                <a:cs typeface="Times New Roman" pitchFamily="18" charset="0"/>
              </a:rPr>
              <a:t> - folic acid found in fruits and fruit juices</a:t>
            </a:r>
            <a:r>
              <a:rPr lang="en-US" sz="2000" dirty="0">
                <a:latin typeface="Times New Roman" pitchFamily="18" charset="0"/>
                <a:cs typeface="Times New Roman" pitchFamily="18" charset="0"/>
              </a:rPr>
              <a:t>, dark green leafy </a:t>
            </a:r>
            <a:r>
              <a:rPr lang="en-US" sz="2000" dirty="0" smtClean="0">
                <a:latin typeface="Times New Roman" pitchFamily="18" charset="0"/>
                <a:cs typeface="Times New Roman" pitchFamily="18" charset="0"/>
              </a:rPr>
              <a:t>vegetables, green peas, peanuts, and cereals.</a:t>
            </a:r>
          </a:p>
          <a:p>
            <a:pPr algn="just">
              <a:lnSpc>
                <a:spcPct val="150000"/>
              </a:lnSpc>
              <a:buFont typeface="Wingdings" pitchFamily="2" charset="2"/>
              <a:buChar char="v"/>
            </a:pPr>
            <a:r>
              <a:rPr lang="en-US" sz="2000" dirty="0" smtClean="0">
                <a:latin typeface="Times New Roman" pitchFamily="18" charset="0"/>
                <a:cs typeface="Times New Roman" pitchFamily="18" charset="0"/>
              </a:rPr>
              <a:t>Vitamin c includes citrus fruits and juices, broccoli, tomatoes, melons and strawberries also help increase iron absorption.</a:t>
            </a:r>
            <a:endParaRPr lang="en-IN" sz="2000" dirty="0" smtClean="0">
              <a:latin typeface="Times New Roman" pitchFamily="18" charset="0"/>
              <a:cs typeface="Times New Roman" pitchFamily="18" charset="0"/>
            </a:endParaRPr>
          </a:p>
        </p:txBody>
      </p:sp>
      <p:sp>
        <p:nvSpPr>
          <p:cNvPr id="2" name="Title 1"/>
          <p:cNvSpPr>
            <a:spLocks noGrp="1"/>
          </p:cNvSpPr>
          <p:nvPr>
            <p:ph type="title"/>
          </p:nvPr>
        </p:nvSpPr>
        <p:spPr>
          <a:solidFill>
            <a:schemeClr val="accent1"/>
          </a:solidFill>
        </p:spPr>
        <p:txBody>
          <a:bodyPr>
            <a:normAutofit/>
          </a:bodyPr>
          <a:lstStyle/>
          <a:p>
            <a:pPr algn="ctr"/>
            <a:r>
              <a:rPr lang="en-IN" sz="2400" dirty="0" smtClean="0">
                <a:latin typeface="Times New Roman" pitchFamily="18" charset="0"/>
                <a:cs typeface="Times New Roman" pitchFamily="18" charset="0"/>
              </a:rPr>
              <a:t>PREVENTION</a:t>
            </a:r>
            <a:endParaRPr lang="en-US" sz="24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dirty="0"/>
          </a:p>
        </p:txBody>
      </p:sp>
      <p:sp>
        <p:nvSpPr>
          <p:cNvPr id="2" name="Title 1"/>
          <p:cNvSpPr>
            <a:spLocks noGrp="1"/>
          </p:cNvSpPr>
          <p:nvPr>
            <p:ph type="title"/>
          </p:nvPr>
        </p:nvSpPr>
        <p:spPr/>
        <p:txBody>
          <a:bodyPr/>
          <a:lstStyle/>
          <a:p>
            <a:endParaRPr lang="en-IN"/>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070118"/>
            <a:ext cx="6840760" cy="50951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44674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2143115"/>
            <a:ext cx="8147248" cy="3734157"/>
          </a:xfrm>
          <a:solidFill>
            <a:schemeClr val="tx2">
              <a:lumMod val="60000"/>
              <a:lumOff val="40000"/>
            </a:schemeClr>
          </a:solidFill>
        </p:spPr>
        <p:txBody>
          <a:bodyPr>
            <a:normAutofit/>
          </a:bodyPr>
          <a:lstStyle/>
          <a:p>
            <a:pPr algn="just">
              <a:lnSpc>
                <a:spcPct val="150000"/>
              </a:lnSpc>
              <a:buFont typeface="Wingdings" pitchFamily="2" charset="2"/>
              <a:buChar char="ü"/>
            </a:pPr>
            <a:r>
              <a:rPr lang="en-IN" dirty="0" smtClean="0">
                <a:latin typeface="Times New Roman" pitchFamily="18" charset="0"/>
                <a:cs typeface="Times New Roman" pitchFamily="18" charset="0"/>
              </a:rPr>
              <a:t> </a:t>
            </a:r>
            <a:r>
              <a:rPr lang="en-IN" sz="2000" dirty="0" err="1" smtClean="0">
                <a:latin typeface="Times New Roman" pitchFamily="18" charset="0"/>
                <a:cs typeface="Times New Roman" pitchFamily="18" charset="0"/>
              </a:rPr>
              <a:t>Anemia</a:t>
            </a:r>
            <a:r>
              <a:rPr lang="en-IN" sz="2000" dirty="0" smtClean="0">
                <a:latin typeface="Times New Roman" pitchFamily="18" charset="0"/>
                <a:cs typeface="Times New Roman" pitchFamily="18" charset="0"/>
              </a:rPr>
              <a:t> is a major killer disease in India.</a:t>
            </a:r>
          </a:p>
          <a:p>
            <a:pPr algn="just">
              <a:lnSpc>
                <a:spcPct val="150000"/>
              </a:lnSpc>
              <a:buFont typeface="Wingdings" pitchFamily="2" charset="2"/>
              <a:buChar char="ü"/>
            </a:pPr>
            <a:r>
              <a:rPr lang="en-IN" sz="2000" dirty="0" smtClean="0">
                <a:latin typeface="Times New Roman" pitchFamily="18" charset="0"/>
                <a:cs typeface="Times New Roman" pitchFamily="18" charset="0"/>
              </a:rPr>
              <a:t> </a:t>
            </a:r>
            <a:r>
              <a:rPr lang="en-IN" sz="2000" dirty="0" smtClean="0">
                <a:latin typeface="Times New Roman" pitchFamily="18" charset="0"/>
                <a:cs typeface="Times New Roman" pitchFamily="18" charset="0"/>
              </a:rPr>
              <a:t>Statistics </a:t>
            </a:r>
            <a:r>
              <a:rPr lang="en-IN" sz="2000" dirty="0" smtClean="0">
                <a:latin typeface="Times New Roman" pitchFamily="18" charset="0"/>
                <a:cs typeface="Times New Roman" pitchFamily="18" charset="0"/>
              </a:rPr>
              <a:t>reveal that every second Indian woman is </a:t>
            </a:r>
            <a:r>
              <a:rPr lang="en-IN" sz="2000" dirty="0" smtClean="0">
                <a:latin typeface="Times New Roman" pitchFamily="18" charset="0"/>
                <a:cs typeface="Times New Roman" pitchFamily="18" charset="0"/>
              </a:rPr>
              <a:t>    </a:t>
            </a:r>
            <a:r>
              <a:rPr lang="en-IN" sz="2000" dirty="0" err="1" smtClean="0">
                <a:latin typeface="Times New Roman" pitchFamily="18" charset="0"/>
                <a:cs typeface="Times New Roman" pitchFamily="18" charset="0"/>
              </a:rPr>
              <a:t>anemic</a:t>
            </a:r>
            <a:r>
              <a:rPr lang="en-IN" sz="2000" dirty="0" smtClean="0">
                <a:latin typeface="Times New Roman" pitchFamily="18" charset="0"/>
                <a:cs typeface="Times New Roman" pitchFamily="18" charset="0"/>
              </a:rPr>
              <a:t>.</a:t>
            </a:r>
          </a:p>
          <a:p>
            <a:pPr algn="just">
              <a:lnSpc>
                <a:spcPct val="150000"/>
              </a:lnSpc>
              <a:buFont typeface="Wingdings" pitchFamily="2" charset="2"/>
              <a:buChar char="ü"/>
            </a:pPr>
            <a:r>
              <a:rPr lang="en-IN" sz="2000" dirty="0" smtClean="0">
                <a:latin typeface="Times New Roman" pitchFamily="18" charset="0"/>
                <a:cs typeface="Times New Roman" pitchFamily="18" charset="0"/>
              </a:rPr>
              <a:t> </a:t>
            </a:r>
            <a:r>
              <a:rPr lang="en-IN" sz="2000" dirty="0" smtClean="0">
                <a:latin typeface="Times New Roman" pitchFamily="18" charset="0"/>
                <a:cs typeface="Times New Roman" pitchFamily="18" charset="0"/>
              </a:rPr>
              <a:t>One </a:t>
            </a:r>
            <a:r>
              <a:rPr lang="en-IN" sz="2000" dirty="0" smtClean="0">
                <a:latin typeface="Times New Roman" pitchFamily="18" charset="0"/>
                <a:cs typeface="Times New Roman" pitchFamily="18" charset="0"/>
              </a:rPr>
              <a:t>in every five maternal deaths is directly due to </a:t>
            </a:r>
            <a:r>
              <a:rPr lang="en-IN" sz="2000" dirty="0" err="1" smtClean="0">
                <a:latin typeface="Times New Roman" pitchFamily="18" charset="0"/>
                <a:cs typeface="Times New Roman" pitchFamily="18" charset="0"/>
              </a:rPr>
              <a:t>anemia</a:t>
            </a:r>
            <a:r>
              <a:rPr lang="en-IN" sz="2000" dirty="0" smtClean="0">
                <a:latin typeface="Times New Roman" pitchFamily="18" charset="0"/>
                <a:cs typeface="Times New Roman" pitchFamily="18" charset="0"/>
              </a:rPr>
              <a:t>.</a:t>
            </a:r>
          </a:p>
          <a:p>
            <a:pPr algn="just">
              <a:lnSpc>
                <a:spcPct val="150000"/>
              </a:lnSpc>
              <a:buFont typeface="Wingdings" pitchFamily="2" charset="2"/>
              <a:buChar char="ü"/>
            </a:pPr>
            <a:r>
              <a:rPr lang="en-IN" sz="2000" dirty="0" smtClean="0">
                <a:latin typeface="Times New Roman" pitchFamily="18" charset="0"/>
                <a:cs typeface="Times New Roman" pitchFamily="18" charset="0"/>
              </a:rPr>
              <a:t> </a:t>
            </a:r>
            <a:r>
              <a:rPr lang="en-IN" sz="2000" dirty="0" err="1" smtClean="0">
                <a:latin typeface="Times New Roman" pitchFamily="18" charset="0"/>
                <a:cs typeface="Times New Roman" pitchFamily="18" charset="0"/>
              </a:rPr>
              <a:t>Anemia</a:t>
            </a:r>
            <a:r>
              <a:rPr lang="en-IN" sz="2000" dirty="0" smtClean="0">
                <a:latin typeface="Times New Roman" pitchFamily="18" charset="0"/>
                <a:cs typeface="Times New Roman" pitchFamily="18" charset="0"/>
              </a:rPr>
              <a:t> affects both adults and children of both sexes, although pregnant women and adolescent girls are most susceptible and most affected by this disease.</a:t>
            </a:r>
            <a:endParaRPr lang="en-US" sz="2000" dirty="0" smtClean="0">
              <a:latin typeface="Times New Roman" pitchFamily="18" charset="0"/>
              <a:cs typeface="Times New Roman" pitchFamily="18" charset="0"/>
            </a:endParaRPr>
          </a:p>
          <a:p>
            <a:endParaRPr lang="en-US" dirty="0"/>
          </a:p>
        </p:txBody>
      </p:sp>
      <p:sp>
        <p:nvSpPr>
          <p:cNvPr id="2" name="Title 1"/>
          <p:cNvSpPr>
            <a:spLocks noGrp="1"/>
          </p:cNvSpPr>
          <p:nvPr>
            <p:ph type="title"/>
          </p:nvPr>
        </p:nvSpPr>
        <p:spPr>
          <a:xfrm>
            <a:off x="457200" y="714356"/>
            <a:ext cx="8229600" cy="857256"/>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en-IN" sz="2400" b="1" dirty="0" smtClean="0">
                <a:solidFill>
                  <a:schemeClr val="tx1">
                    <a:lumMod val="65000"/>
                    <a:lumOff val="35000"/>
                  </a:schemeClr>
                </a:solidFill>
                <a:latin typeface="Times New Roman" pitchFamily="18" charset="0"/>
                <a:cs typeface="Times New Roman" pitchFamily="18" charset="0"/>
              </a:rPr>
              <a:t>INTRODUCTION</a:t>
            </a:r>
            <a:endParaRPr lang="en-US" sz="2400" b="1" dirty="0">
              <a:solidFill>
                <a:schemeClr val="tx1">
                  <a:lumMod val="65000"/>
                  <a:lumOff val="35000"/>
                </a:schemeClr>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481329"/>
            <a:ext cx="8147248" cy="4395944"/>
          </a:xfrm>
        </p:spPr>
        <p:style>
          <a:lnRef idx="1">
            <a:schemeClr val="accent1"/>
          </a:lnRef>
          <a:fillRef idx="2">
            <a:schemeClr val="accent1"/>
          </a:fillRef>
          <a:effectRef idx="1">
            <a:schemeClr val="accent1"/>
          </a:effectRef>
          <a:fontRef idx="minor">
            <a:schemeClr val="dk1"/>
          </a:fontRef>
        </p:style>
        <p:txBody>
          <a:bodyPr/>
          <a:lstStyle/>
          <a:p>
            <a:pPr marL="109728" indent="0">
              <a:lnSpc>
                <a:spcPct val="150000"/>
              </a:lnSpc>
              <a:buNone/>
            </a:pPr>
            <a:r>
              <a:rPr lang="en-IN" sz="2000" dirty="0" smtClean="0">
                <a:latin typeface="Times New Roman" pitchFamily="18" charset="0"/>
                <a:cs typeface="Times New Roman" pitchFamily="18" charset="0"/>
              </a:rPr>
              <a:t> </a:t>
            </a:r>
            <a:r>
              <a:rPr lang="en-IN" sz="2000" dirty="0" err="1" smtClean="0">
                <a:latin typeface="Times New Roman" pitchFamily="18" charset="0"/>
                <a:cs typeface="Times New Roman" pitchFamily="18" charset="0"/>
              </a:rPr>
              <a:t>Anemia</a:t>
            </a:r>
            <a:r>
              <a:rPr lang="en-IN" sz="2000" dirty="0" smtClean="0">
                <a:latin typeface="Times New Roman" pitchFamily="18" charset="0"/>
                <a:cs typeface="Times New Roman" pitchFamily="18" charset="0"/>
              </a:rPr>
              <a:t> is a condition in which the blood doesn’t have enough healthy red blood cells.</a:t>
            </a:r>
          </a:p>
          <a:p>
            <a:pPr marL="109728" indent="0">
              <a:lnSpc>
                <a:spcPct val="150000"/>
              </a:lnSpc>
              <a:buNone/>
            </a:pPr>
            <a:r>
              <a:rPr lang="en-US" sz="2000" dirty="0" smtClean="0">
                <a:latin typeface="Times New Roman" pitchFamily="18" charset="0"/>
                <a:cs typeface="Times New Roman" pitchFamily="18" charset="0"/>
              </a:rPr>
              <a:t>Anemia results from a lack of red blood cells or dysfunctional red blood cells in the body. This leads to reduced oxygen flow to the body’s organs. </a:t>
            </a:r>
            <a:endParaRPr lang="en-IN" sz="2000" dirty="0" smtClean="0">
              <a:latin typeface="Times New Roman" pitchFamily="18" charset="0"/>
              <a:cs typeface="Times New Roman" pitchFamily="18" charset="0"/>
            </a:endParaRPr>
          </a:p>
          <a:p>
            <a:pPr marL="109728" indent="0">
              <a:buNone/>
            </a:pPr>
            <a:endParaRPr lang="en-US" dirty="0">
              <a:latin typeface="Times New Roman" pitchFamily="18" charset="0"/>
              <a:cs typeface="Times New Roman" pitchFamily="18" charset="0"/>
            </a:endParaRPr>
          </a:p>
        </p:txBody>
      </p:sp>
      <p:sp>
        <p:nvSpPr>
          <p:cNvPr id="2" name="Title 1"/>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ctr"/>
            <a:r>
              <a:rPr lang="en-IN" sz="2000" dirty="0" smtClean="0">
                <a:solidFill>
                  <a:srgbClr val="0000FF"/>
                </a:solidFill>
                <a:latin typeface="Times New Roman" pitchFamily="18" charset="0"/>
                <a:cs typeface="Times New Roman" pitchFamily="18" charset="0"/>
              </a:rPr>
              <a:t>DEFINITION</a:t>
            </a:r>
            <a:endParaRPr lang="en-US" sz="2000" dirty="0">
              <a:solidFill>
                <a:srgbClr val="0000FF"/>
              </a:solidFill>
              <a:latin typeface="Times New Roman" pitchFamily="18" charset="0"/>
              <a:cs typeface="Times New Roman" pitchFamily="18" charset="0"/>
            </a:endParaRPr>
          </a:p>
        </p:txBody>
      </p:sp>
      <p:pic>
        <p:nvPicPr>
          <p:cNvPr id="4" name="Picture Placeholder 4" descr="Depositphotos3306438m-2015redbloodcells.jpg"/>
          <p:cNvPicPr>
            <a:picLocks noChangeAspect="1"/>
          </p:cNvPicPr>
          <p:nvPr/>
        </p:nvPicPr>
        <p:blipFill>
          <a:blip r:embed="rId3"/>
          <a:srcRect t="16326" b="16326"/>
          <a:stretch>
            <a:fillRect/>
          </a:stretch>
        </p:blipFill>
        <p:spPr>
          <a:xfrm flipV="1">
            <a:off x="2699792" y="4041603"/>
            <a:ext cx="2592288" cy="1547634"/>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r>
              <a:rPr lang="en-US" dirty="0" smtClean="0">
                <a:latin typeface="Times New Roman" pitchFamily="18" charset="0"/>
                <a:cs typeface="Times New Roman" pitchFamily="18" charset="0"/>
              </a:rPr>
              <a:t>Anemia caused by blood loss through bleeding</a:t>
            </a:r>
          </a:p>
          <a:p>
            <a:pPr>
              <a:lnSpc>
                <a:spcPct val="150000"/>
              </a:lnSpc>
              <a:buFont typeface="Arial" pitchFamily="34" charset="0"/>
              <a:buChar char="•"/>
            </a:pPr>
            <a:r>
              <a:rPr lang="en-US" sz="2000" dirty="0" smtClean="0">
                <a:latin typeface="Times New Roman" pitchFamily="18" charset="0"/>
                <a:cs typeface="Times New Roman" pitchFamily="18" charset="0"/>
              </a:rPr>
              <a:t>Gastrointestinal conditions such as ulcers, hemorrhoids, gastritis, and       cancer.</a:t>
            </a:r>
          </a:p>
          <a:p>
            <a:pPr>
              <a:lnSpc>
                <a:spcPct val="150000"/>
              </a:lnSpc>
              <a:buFont typeface="Arial" pitchFamily="34" charset="0"/>
              <a:buChar char="•"/>
            </a:pPr>
            <a:r>
              <a:rPr lang="en-US" sz="2000" dirty="0" smtClean="0">
                <a:latin typeface="Times New Roman" pitchFamily="18" charset="0"/>
                <a:cs typeface="Times New Roman" pitchFamily="18" charset="0"/>
              </a:rPr>
              <a:t>Non- steroidal anti-inflammatory drugs such as   aspirin or ibuprofen which can cause ulcers and gastritis.</a:t>
            </a:r>
          </a:p>
          <a:p>
            <a:pPr>
              <a:lnSpc>
                <a:spcPct val="150000"/>
              </a:lnSpc>
              <a:buFont typeface="Arial" pitchFamily="34" charset="0"/>
              <a:buChar char="•"/>
            </a:pPr>
            <a:r>
              <a:rPr lang="en-US" sz="2000" dirty="0" smtClean="0">
                <a:latin typeface="Times New Roman" pitchFamily="18" charset="0"/>
                <a:cs typeface="Times New Roman" pitchFamily="18" charset="0"/>
              </a:rPr>
              <a:t>A women’s period especially if there’s too much bleeding.</a:t>
            </a:r>
          </a:p>
          <a:p>
            <a:pPr>
              <a:lnSpc>
                <a:spcPct val="150000"/>
              </a:lnSpc>
              <a:buFont typeface="Arial" pitchFamily="34" charset="0"/>
              <a:buChar char="•"/>
            </a:pPr>
            <a:r>
              <a:rPr lang="en-US" sz="2000" dirty="0" smtClean="0">
                <a:latin typeface="Times New Roman" pitchFamily="18" charset="0"/>
                <a:cs typeface="Times New Roman" pitchFamily="18" charset="0"/>
              </a:rPr>
              <a:t>Post- trauma or post- surgery as well.</a:t>
            </a:r>
          </a:p>
        </p:txBody>
      </p:sp>
      <p:sp>
        <p:nvSpPr>
          <p:cNvPr id="3" name="Title 2"/>
          <p:cNvSpPr>
            <a:spLocks noGrp="1"/>
          </p:cNvSpPr>
          <p:nvPr>
            <p:ph type="title"/>
          </p:nvPr>
        </p:nvSpPr>
        <p:spPr>
          <a:solidFill>
            <a:srgbClr val="00B050"/>
          </a:solidFill>
        </p:spPr>
        <p:txBody>
          <a:bodyPr>
            <a:normAutofit/>
          </a:bodyPr>
          <a:lstStyle/>
          <a:p>
            <a:pPr algn="ctr"/>
            <a:r>
              <a:rPr lang="en-US" sz="2800" dirty="0" smtClean="0">
                <a:latin typeface="Times New Roman" pitchFamily="18" charset="0"/>
                <a:cs typeface="Times New Roman" pitchFamily="18" charset="0"/>
              </a:rPr>
              <a:t>CAUSES</a:t>
            </a:r>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val="2087677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r>
              <a:rPr lang="en-US" sz="2800" b="1" dirty="0">
                <a:latin typeface="Times New Roman" pitchFamily="18" charset="0"/>
                <a:cs typeface="Times New Roman" pitchFamily="18" charset="0"/>
              </a:rPr>
              <a:t>Anemia caused by decreased or faulty red blood cell production</a:t>
            </a:r>
            <a:r>
              <a:rPr lang="en-US" dirty="0" smtClean="0">
                <a:latin typeface="Times New Roman" pitchFamily="18" charset="0"/>
                <a:cs typeface="Times New Roman" pitchFamily="18" charset="0"/>
              </a:rPr>
              <a:t>.</a:t>
            </a:r>
          </a:p>
          <a:p>
            <a:pPr>
              <a:lnSpc>
                <a:spcPct val="150000"/>
              </a:lnSpc>
              <a:buFont typeface="Arial" pitchFamily="34" charset="0"/>
              <a:buChar char="•"/>
            </a:pPr>
            <a:r>
              <a:rPr lang="en-US" sz="2000" dirty="0" smtClean="0">
                <a:latin typeface="Times New Roman" pitchFamily="18" charset="0"/>
                <a:cs typeface="Times New Roman" pitchFamily="18" charset="0"/>
              </a:rPr>
              <a:t>Bone marrow and stem cell problems.</a:t>
            </a:r>
          </a:p>
          <a:p>
            <a:pPr>
              <a:lnSpc>
                <a:spcPct val="150000"/>
              </a:lnSpc>
              <a:buFont typeface="Arial" pitchFamily="34" charset="0"/>
              <a:buChar char="•"/>
            </a:pPr>
            <a:r>
              <a:rPr lang="en-US" sz="2000" dirty="0" smtClean="0">
                <a:latin typeface="Times New Roman" pitchFamily="18" charset="0"/>
                <a:cs typeface="Times New Roman" pitchFamily="18" charset="0"/>
              </a:rPr>
              <a:t>Iron deficiency anemia</a:t>
            </a:r>
          </a:p>
          <a:p>
            <a:pPr>
              <a:lnSpc>
                <a:spcPct val="150000"/>
              </a:lnSpc>
              <a:buFont typeface="Arial" pitchFamily="34" charset="0"/>
              <a:buChar char="•"/>
            </a:pPr>
            <a:r>
              <a:rPr lang="en-US" sz="2000" dirty="0" smtClean="0">
                <a:latin typeface="Times New Roman" pitchFamily="18" charset="0"/>
                <a:cs typeface="Times New Roman" pitchFamily="18" charset="0"/>
              </a:rPr>
              <a:t>Sickle cell anemia.</a:t>
            </a:r>
          </a:p>
          <a:p>
            <a:pPr>
              <a:lnSpc>
                <a:spcPct val="150000"/>
              </a:lnSpc>
              <a:buFont typeface="Arial" pitchFamily="34" charset="0"/>
              <a:buChar char="•"/>
            </a:pPr>
            <a:r>
              <a:rPr lang="en-US" sz="2000" dirty="0" smtClean="0">
                <a:latin typeface="Times New Roman" pitchFamily="18" charset="0"/>
                <a:cs typeface="Times New Roman" pitchFamily="18" charset="0"/>
              </a:rPr>
              <a:t>Vitamin- deficiency anemia, specially b12 or </a:t>
            </a:r>
            <a:r>
              <a:rPr lang="en-US" sz="2000" dirty="0" err="1" smtClean="0">
                <a:latin typeface="Times New Roman" pitchFamily="18" charset="0"/>
                <a:cs typeface="Times New Roman" pitchFamily="18" charset="0"/>
              </a:rPr>
              <a:t>folate</a:t>
            </a:r>
            <a:endParaRPr lang="en-US" dirty="0">
              <a:latin typeface="Times New Roman" pitchFamily="18" charset="0"/>
              <a:cs typeface="Times New Roman" pitchFamily="18" charset="0"/>
            </a:endParaRPr>
          </a:p>
          <a:p>
            <a:pPr>
              <a:lnSpc>
                <a:spcPct val="150000"/>
              </a:lnSpc>
              <a:buFont typeface="Arial" pitchFamily="34" charset="0"/>
              <a:buChar char="•"/>
            </a:pPr>
            <a:endParaRPr lang="en-IN" dirty="0"/>
          </a:p>
        </p:txBody>
      </p:sp>
      <p:sp>
        <p:nvSpPr>
          <p:cNvPr id="3" name="Title 2"/>
          <p:cNvSpPr>
            <a:spLocks noGrp="1"/>
          </p:cNvSpPr>
          <p:nvPr>
            <p:ph type="title"/>
          </p:nvPr>
        </p:nvSpPr>
        <p:spPr>
          <a:solidFill>
            <a:schemeClr val="tx2">
              <a:lumMod val="60000"/>
              <a:lumOff val="40000"/>
            </a:schemeClr>
          </a:solidFill>
        </p:spPr>
        <p:txBody>
          <a:bodyPr>
            <a:normAutofit/>
          </a:bodyPr>
          <a:lstStyle/>
          <a:p>
            <a:pPr algn="ctr"/>
            <a:r>
              <a:rPr lang="en-US" sz="2800" dirty="0" smtClean="0">
                <a:latin typeface="Times New Roman" pitchFamily="18" charset="0"/>
                <a:cs typeface="Times New Roman" pitchFamily="18" charset="0"/>
              </a:rPr>
              <a:t>CAUSES</a:t>
            </a:r>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val="3125421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solidFill>
            <a:schemeClr val="bg2">
              <a:lumMod val="90000"/>
            </a:schemeClr>
          </a:solidFill>
        </p:spPr>
        <p:txBody>
          <a:bodyPr>
            <a:normAutofit/>
          </a:bodyPr>
          <a:lstStyle/>
          <a:p>
            <a:pPr algn="just"/>
            <a:r>
              <a:rPr lang="en-US" sz="2400" b="1" dirty="0">
                <a:latin typeface="Times New Roman" pitchFamily="18" charset="0"/>
                <a:cs typeface="Times New Roman" pitchFamily="18" charset="0"/>
              </a:rPr>
              <a:t>Anemia caused by destruction of red blood cells</a:t>
            </a:r>
            <a:r>
              <a:rPr lang="en-US" sz="2400" b="1" dirty="0" smtClean="0">
                <a:latin typeface="Times New Roman" pitchFamily="18" charset="0"/>
                <a:cs typeface="Times New Roman" pitchFamily="18" charset="0"/>
              </a:rPr>
              <a:t>.</a:t>
            </a:r>
          </a:p>
          <a:p>
            <a:pPr marL="109728" indent="0" algn="just">
              <a:buNone/>
            </a:pPr>
            <a:r>
              <a:rPr lang="en-US" sz="2000" dirty="0" smtClean="0">
                <a:latin typeface="Times New Roman" pitchFamily="18" charset="0"/>
                <a:cs typeface="Times New Roman" pitchFamily="18" charset="0"/>
              </a:rPr>
              <a:t>When red cells are fragile and can’t handle the stress  of travelling through the body, they may burst causing hemolytic anemia. The causes of hemolytic anemia are unclear, but they can include:</a:t>
            </a:r>
          </a:p>
          <a:p>
            <a:pPr algn="just">
              <a:buFont typeface="Wingdings" pitchFamily="2" charset="2"/>
              <a:buChar char="§"/>
            </a:pPr>
            <a:r>
              <a:rPr lang="en-US" sz="2000" dirty="0" smtClean="0">
                <a:latin typeface="Times New Roman" pitchFamily="18" charset="0"/>
                <a:cs typeface="Times New Roman" pitchFamily="18" charset="0"/>
              </a:rPr>
              <a:t>An attack by immune system.</a:t>
            </a:r>
          </a:p>
          <a:p>
            <a:pPr algn="just">
              <a:buFont typeface="Wingdings" pitchFamily="2" charset="2"/>
              <a:buChar char="§"/>
            </a:pPr>
            <a:r>
              <a:rPr lang="en-US" sz="2000" dirty="0" smtClean="0">
                <a:latin typeface="Times New Roman" pitchFamily="18" charset="0"/>
                <a:cs typeface="Times New Roman" pitchFamily="18" charset="0"/>
              </a:rPr>
              <a:t>Conditions that can by passed down through your genes such as sickle cell anemia, thalassemia.</a:t>
            </a:r>
          </a:p>
          <a:p>
            <a:pPr algn="just">
              <a:buFont typeface="Wingdings" pitchFamily="2" charset="2"/>
              <a:buChar char="§"/>
            </a:pPr>
            <a:r>
              <a:rPr lang="en-US" sz="2000" dirty="0" smtClean="0">
                <a:latin typeface="Times New Roman" pitchFamily="18" charset="0"/>
                <a:cs typeface="Times New Roman" pitchFamily="18" charset="0"/>
              </a:rPr>
              <a:t>Enlarged spleen.</a:t>
            </a:r>
          </a:p>
          <a:p>
            <a:pPr algn="just">
              <a:buFont typeface="Wingdings" pitchFamily="2" charset="2"/>
              <a:buChar char="§"/>
            </a:pPr>
            <a:r>
              <a:rPr lang="en-US" sz="2000" dirty="0" smtClean="0">
                <a:latin typeface="Times New Roman" pitchFamily="18" charset="0"/>
                <a:cs typeface="Times New Roman" pitchFamily="18" charset="0"/>
              </a:rPr>
              <a:t>Something that puts strain on your body such as infections, drugs, or certain foods.</a:t>
            </a:r>
          </a:p>
          <a:p>
            <a:pPr algn="just">
              <a:buFont typeface="Wingdings" pitchFamily="2" charset="2"/>
              <a:buChar char="§"/>
            </a:pPr>
            <a:r>
              <a:rPr lang="en-US" sz="2000" dirty="0" smtClean="0">
                <a:latin typeface="Times New Roman" pitchFamily="18" charset="0"/>
                <a:cs typeface="Times New Roman" pitchFamily="18" charset="0"/>
              </a:rPr>
              <a:t>Vascular grafts, tumors, severe burns, severe hypertension, and clotting disorders.  </a:t>
            </a:r>
            <a:endParaRPr lang="en-IN" sz="2000" dirty="0">
              <a:latin typeface="Times New Roman" pitchFamily="18" charset="0"/>
              <a:cs typeface="Times New Roman" pitchFamily="18" charset="0"/>
            </a:endParaRPr>
          </a:p>
          <a:p>
            <a:endParaRPr lang="en-IN" dirty="0"/>
          </a:p>
        </p:txBody>
      </p:sp>
      <p:sp>
        <p:nvSpPr>
          <p:cNvPr id="3" name="Title 2"/>
          <p:cNvSpPr>
            <a:spLocks noGrp="1"/>
          </p:cNvSpPr>
          <p:nvPr>
            <p:ph type="title"/>
          </p:nvPr>
        </p:nvSpPr>
        <p:spPr>
          <a:solidFill>
            <a:srgbClr val="00B0F0"/>
          </a:solidFill>
        </p:spPr>
        <p:txBody>
          <a:bodyPr>
            <a:normAutofit/>
          </a:bodyPr>
          <a:lstStyle/>
          <a:p>
            <a:pPr algn="ctr"/>
            <a:r>
              <a:rPr lang="en-US" sz="2800" dirty="0" smtClean="0">
                <a:latin typeface="Times New Roman" pitchFamily="18" charset="0"/>
                <a:cs typeface="Times New Roman" pitchFamily="18" charset="0"/>
              </a:rPr>
              <a:t>CAUSES</a:t>
            </a:r>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val="824699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solidFill>
            <a:srgbClr val="00B0F0"/>
          </a:solidFill>
        </p:spPr>
        <p:txBody>
          <a:bodyPr>
            <a:normAutofit/>
          </a:bodyPr>
          <a:lstStyle/>
          <a:p>
            <a:pPr>
              <a:lnSpc>
                <a:spcPct val="150000"/>
              </a:lnSpc>
              <a:buFont typeface="Wingdings" pitchFamily="2" charset="2"/>
              <a:buChar char="§"/>
            </a:pPr>
            <a:r>
              <a:rPr lang="en-US" sz="2400" dirty="0" smtClean="0">
                <a:latin typeface="Times New Roman" pitchFamily="18" charset="0"/>
                <a:cs typeface="Times New Roman" pitchFamily="18" charset="0"/>
              </a:rPr>
              <a:t>Aplastic anemia</a:t>
            </a:r>
          </a:p>
          <a:p>
            <a:pPr>
              <a:lnSpc>
                <a:spcPct val="150000"/>
              </a:lnSpc>
              <a:buFont typeface="Wingdings" pitchFamily="2" charset="2"/>
              <a:buChar char="§"/>
            </a:pPr>
            <a:r>
              <a:rPr lang="en-US" sz="2400" dirty="0" smtClean="0">
                <a:latin typeface="Times New Roman" pitchFamily="18" charset="0"/>
                <a:cs typeface="Times New Roman" pitchFamily="18" charset="0"/>
              </a:rPr>
              <a:t>Iron deficiency anemia</a:t>
            </a:r>
          </a:p>
          <a:p>
            <a:pPr>
              <a:lnSpc>
                <a:spcPct val="150000"/>
              </a:lnSpc>
              <a:buFont typeface="Wingdings" pitchFamily="2" charset="2"/>
              <a:buChar char="§"/>
            </a:pPr>
            <a:r>
              <a:rPr lang="en-US" sz="2400" dirty="0" smtClean="0">
                <a:latin typeface="Times New Roman" pitchFamily="18" charset="0"/>
                <a:cs typeface="Times New Roman" pitchFamily="18" charset="0"/>
              </a:rPr>
              <a:t>Sickle cell anemia</a:t>
            </a:r>
          </a:p>
          <a:p>
            <a:pPr>
              <a:lnSpc>
                <a:spcPct val="150000"/>
              </a:lnSpc>
              <a:buFont typeface="Wingdings" pitchFamily="2" charset="2"/>
              <a:buChar char="§"/>
            </a:pPr>
            <a:r>
              <a:rPr lang="en-US" sz="2400" dirty="0" smtClean="0">
                <a:latin typeface="Times New Roman" pitchFamily="18" charset="0"/>
                <a:cs typeface="Times New Roman" pitchFamily="18" charset="0"/>
              </a:rPr>
              <a:t>Thalassemia</a:t>
            </a:r>
          </a:p>
          <a:p>
            <a:pPr>
              <a:lnSpc>
                <a:spcPct val="150000"/>
              </a:lnSpc>
              <a:buFont typeface="Wingdings" pitchFamily="2" charset="2"/>
              <a:buChar char="§"/>
            </a:pPr>
            <a:r>
              <a:rPr lang="en-US" sz="2400" dirty="0" smtClean="0">
                <a:latin typeface="Times New Roman" pitchFamily="18" charset="0"/>
                <a:cs typeface="Times New Roman" pitchFamily="18" charset="0"/>
              </a:rPr>
              <a:t>Vitamin deficiency anemia</a:t>
            </a:r>
            <a:endParaRPr lang="en-IN" sz="2400" dirty="0">
              <a:latin typeface="Times New Roman" pitchFamily="18" charset="0"/>
              <a:cs typeface="Times New Roman" pitchFamily="18" charset="0"/>
            </a:endParaRPr>
          </a:p>
        </p:txBody>
      </p:sp>
      <p:sp>
        <p:nvSpPr>
          <p:cNvPr id="3" name="Title 2"/>
          <p:cNvSpPr>
            <a:spLocks noGrp="1"/>
          </p:cNvSpPr>
          <p:nvPr>
            <p:ph type="title"/>
          </p:nvPr>
        </p:nvSpPr>
        <p:spPr>
          <a:solidFill>
            <a:schemeClr val="tx2">
              <a:lumMod val="60000"/>
              <a:lumOff val="40000"/>
            </a:schemeClr>
          </a:solidFill>
        </p:spPr>
        <p:txBody>
          <a:bodyPr>
            <a:normAutofit/>
          </a:bodyPr>
          <a:lstStyle/>
          <a:p>
            <a:pPr algn="ctr"/>
            <a:r>
              <a:rPr lang="en-US" sz="2800" dirty="0" smtClean="0"/>
              <a:t>        Types of Anemia</a:t>
            </a:r>
            <a:endParaRPr lang="en-IN" sz="2800" dirty="0"/>
          </a:p>
        </p:txBody>
      </p:sp>
    </p:spTree>
    <p:extLst>
      <p:ext uri="{BB962C8B-B14F-4D97-AF65-F5344CB8AC3E}">
        <p14:creationId xmlns:p14="http://schemas.microsoft.com/office/powerpoint/2010/main" val="1874196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solidFill>
            <a:srgbClr val="00B0F0"/>
          </a:solidFill>
        </p:spPr>
        <p:txBody>
          <a:bodyPr>
            <a:normAutofit lnSpcReduction="10000"/>
          </a:bodyPr>
          <a:lstStyle/>
          <a:p>
            <a:pPr>
              <a:lnSpc>
                <a:spcPct val="150000"/>
              </a:lnSpc>
            </a:pPr>
            <a:r>
              <a:rPr lang="en-US" sz="2000" dirty="0" smtClean="0">
                <a:latin typeface="Times New Roman" pitchFamily="18" charset="0"/>
                <a:cs typeface="Times New Roman" pitchFamily="18" charset="0"/>
              </a:rPr>
              <a:t>Fatigue</a:t>
            </a:r>
          </a:p>
          <a:p>
            <a:pPr>
              <a:lnSpc>
                <a:spcPct val="150000"/>
              </a:lnSpc>
            </a:pPr>
            <a:r>
              <a:rPr lang="en-US" sz="2000" dirty="0" smtClean="0">
                <a:latin typeface="Times New Roman" pitchFamily="18" charset="0"/>
                <a:cs typeface="Times New Roman" pitchFamily="18" charset="0"/>
              </a:rPr>
              <a:t>Weakness</a:t>
            </a:r>
          </a:p>
          <a:p>
            <a:pPr>
              <a:lnSpc>
                <a:spcPct val="150000"/>
              </a:lnSpc>
            </a:pPr>
            <a:r>
              <a:rPr lang="en-US" sz="2000" dirty="0" smtClean="0">
                <a:latin typeface="Times New Roman" pitchFamily="18" charset="0"/>
                <a:cs typeface="Times New Roman" pitchFamily="18" charset="0"/>
              </a:rPr>
              <a:t>Pale or yellow skin</a:t>
            </a:r>
          </a:p>
          <a:p>
            <a:pPr>
              <a:lnSpc>
                <a:spcPct val="150000"/>
              </a:lnSpc>
            </a:pPr>
            <a:r>
              <a:rPr lang="en-US" sz="2000" dirty="0" smtClean="0">
                <a:latin typeface="Times New Roman" pitchFamily="18" charset="0"/>
                <a:cs typeface="Times New Roman" pitchFamily="18" charset="0"/>
              </a:rPr>
              <a:t>Irregular heart beats</a:t>
            </a:r>
          </a:p>
          <a:p>
            <a:pPr>
              <a:lnSpc>
                <a:spcPct val="150000"/>
              </a:lnSpc>
            </a:pPr>
            <a:r>
              <a:rPr lang="en-US" sz="2000" dirty="0" smtClean="0">
                <a:latin typeface="Times New Roman" pitchFamily="18" charset="0"/>
                <a:cs typeface="Times New Roman" pitchFamily="18" charset="0"/>
              </a:rPr>
              <a:t>Shortness of breath</a:t>
            </a:r>
          </a:p>
          <a:p>
            <a:pPr>
              <a:lnSpc>
                <a:spcPct val="150000"/>
              </a:lnSpc>
            </a:pPr>
            <a:r>
              <a:rPr lang="en-US" sz="2000" dirty="0" smtClean="0">
                <a:latin typeface="Times New Roman" pitchFamily="18" charset="0"/>
                <a:cs typeface="Times New Roman" pitchFamily="18" charset="0"/>
              </a:rPr>
              <a:t>Dizziness</a:t>
            </a:r>
          </a:p>
          <a:p>
            <a:pPr>
              <a:lnSpc>
                <a:spcPct val="150000"/>
              </a:lnSpc>
            </a:pPr>
            <a:r>
              <a:rPr lang="en-US" sz="2000" dirty="0" smtClean="0">
                <a:latin typeface="Times New Roman" pitchFamily="18" charset="0"/>
                <a:cs typeface="Times New Roman" pitchFamily="18" charset="0"/>
              </a:rPr>
              <a:t>Chest pain</a:t>
            </a:r>
          </a:p>
          <a:p>
            <a:pPr>
              <a:lnSpc>
                <a:spcPct val="150000"/>
              </a:lnSpc>
            </a:pPr>
            <a:r>
              <a:rPr lang="en-US" sz="2000" dirty="0" smtClean="0">
                <a:latin typeface="Times New Roman" pitchFamily="18" charset="0"/>
                <a:cs typeface="Times New Roman" pitchFamily="18" charset="0"/>
              </a:rPr>
              <a:t>Cold hands and feet</a:t>
            </a:r>
          </a:p>
          <a:p>
            <a:pPr>
              <a:lnSpc>
                <a:spcPct val="150000"/>
              </a:lnSpc>
            </a:pPr>
            <a:r>
              <a:rPr lang="en-US" sz="2000" dirty="0" smtClean="0">
                <a:latin typeface="Times New Roman" pitchFamily="18" charset="0"/>
                <a:cs typeface="Times New Roman" pitchFamily="18" charset="0"/>
              </a:rPr>
              <a:t>Headaches</a:t>
            </a:r>
            <a:endParaRPr lang="en-IN" sz="2000" dirty="0">
              <a:latin typeface="Times New Roman" pitchFamily="18" charset="0"/>
              <a:cs typeface="Times New Roman" pitchFamily="18" charset="0"/>
            </a:endParaRPr>
          </a:p>
        </p:txBody>
      </p:sp>
      <p:sp>
        <p:nvSpPr>
          <p:cNvPr id="3" name="Title 2"/>
          <p:cNvSpPr>
            <a:spLocks noGrp="1"/>
          </p:cNvSpPr>
          <p:nvPr>
            <p:ph type="title"/>
          </p:nvPr>
        </p:nvSpPr>
        <p:spPr>
          <a:xfrm>
            <a:off x="467544" y="260648"/>
            <a:ext cx="8229600" cy="1143000"/>
          </a:xfrm>
          <a:solidFill>
            <a:schemeClr val="tx2">
              <a:lumMod val="60000"/>
              <a:lumOff val="40000"/>
            </a:schemeClr>
          </a:solidFill>
        </p:spPr>
        <p:txBody>
          <a:bodyPr>
            <a:normAutofit/>
          </a:bodyPr>
          <a:lstStyle/>
          <a:p>
            <a:pPr algn="ctr"/>
            <a:r>
              <a:rPr lang="en-US" sz="2400" dirty="0" smtClean="0">
                <a:latin typeface="Arial Black" pitchFamily="34" charset="0"/>
              </a:rPr>
              <a:t>SYMPTOMS</a:t>
            </a:r>
            <a:endParaRPr lang="en-IN" sz="2400" dirty="0">
              <a:latin typeface="Arial Black" pitchFamily="34" charset="0"/>
            </a:endParaRPr>
          </a:p>
        </p:txBody>
      </p:sp>
    </p:spTree>
    <p:extLst>
      <p:ext uri="{BB962C8B-B14F-4D97-AF65-F5344CB8AC3E}">
        <p14:creationId xmlns:p14="http://schemas.microsoft.com/office/powerpoint/2010/main" val="1531185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57364"/>
            <a:ext cx="8229600" cy="4143404"/>
          </a:xfrm>
        </p:spPr>
        <p:style>
          <a:lnRef idx="1">
            <a:schemeClr val="accent4"/>
          </a:lnRef>
          <a:fillRef idx="2">
            <a:schemeClr val="accent4"/>
          </a:fillRef>
          <a:effectRef idx="1">
            <a:schemeClr val="accent4"/>
          </a:effectRef>
          <a:fontRef idx="minor">
            <a:schemeClr val="dk1"/>
          </a:fontRef>
        </p:style>
        <p:txBody>
          <a:bodyPr>
            <a:normAutofit fontScale="25000" lnSpcReduction="20000"/>
          </a:bodyPr>
          <a:lstStyle/>
          <a:p>
            <a:pPr>
              <a:lnSpc>
                <a:spcPct val="170000"/>
              </a:lnSpc>
              <a:buNone/>
            </a:pPr>
            <a:r>
              <a:rPr lang="en-IN" dirty="0" smtClean="0"/>
              <a:t>	</a:t>
            </a:r>
            <a:r>
              <a:rPr lang="en-IN" sz="7200" dirty="0" smtClean="0">
                <a:latin typeface="Times New Roman" pitchFamily="18" charset="0"/>
                <a:cs typeface="Times New Roman" pitchFamily="18" charset="0"/>
              </a:rPr>
              <a:t>To diagnose </a:t>
            </a:r>
            <a:r>
              <a:rPr lang="en-IN" sz="7200" dirty="0" err="1" smtClean="0">
                <a:latin typeface="Times New Roman" pitchFamily="18" charset="0"/>
                <a:cs typeface="Times New Roman" pitchFamily="18" charset="0"/>
              </a:rPr>
              <a:t>anemia</a:t>
            </a:r>
            <a:r>
              <a:rPr lang="en-IN" sz="7200" dirty="0" smtClean="0">
                <a:latin typeface="Times New Roman" pitchFamily="18" charset="0"/>
                <a:cs typeface="Times New Roman" pitchFamily="18" charset="0"/>
              </a:rPr>
              <a:t>, your doctor is likely to ask you about your medical and family history, perform a physical exam, and run the following tests:</a:t>
            </a:r>
          </a:p>
          <a:p>
            <a:pPr>
              <a:lnSpc>
                <a:spcPct val="170000"/>
              </a:lnSpc>
            </a:pPr>
            <a:r>
              <a:rPr lang="en-IN" sz="7200" b="1" dirty="0" smtClean="0">
                <a:latin typeface="Times New Roman" pitchFamily="18" charset="0"/>
                <a:cs typeface="Times New Roman" pitchFamily="18" charset="0"/>
              </a:rPr>
              <a:t>Complete blood count(CBC):</a:t>
            </a:r>
            <a:r>
              <a:rPr lang="en-IN" sz="7200" dirty="0" smtClean="0">
                <a:latin typeface="Times New Roman" pitchFamily="18" charset="0"/>
                <a:cs typeface="Times New Roman" pitchFamily="18" charset="0"/>
              </a:rPr>
              <a:t>  A CBC is used to count the number of blood cells in a sample of your blood. </a:t>
            </a:r>
            <a:endParaRPr lang="en-IN" sz="7200" dirty="0" smtClean="0">
              <a:latin typeface="Times New Roman" pitchFamily="18" charset="0"/>
              <a:cs typeface="Times New Roman" pitchFamily="18" charset="0"/>
            </a:endParaRPr>
          </a:p>
          <a:p>
            <a:pPr>
              <a:lnSpc>
                <a:spcPct val="170000"/>
              </a:lnSpc>
            </a:pPr>
            <a:r>
              <a:rPr lang="en-IN" sz="7200" dirty="0"/>
              <a:t> </a:t>
            </a:r>
            <a:r>
              <a:rPr lang="en-IN" sz="7200" b="1" dirty="0">
                <a:latin typeface="Times New Roman" pitchFamily="18" charset="0"/>
                <a:cs typeface="Times New Roman" pitchFamily="18" charset="0"/>
              </a:rPr>
              <a:t>A test to determine the size and shape of your red blood cells:  </a:t>
            </a:r>
            <a:r>
              <a:rPr lang="en-IN" sz="7200" dirty="0">
                <a:latin typeface="Times New Roman" pitchFamily="18" charset="0"/>
                <a:cs typeface="Times New Roman" pitchFamily="18" charset="0"/>
              </a:rPr>
              <a:t>Some of your red blood cells might also be examined for unusual size, shape and </a:t>
            </a:r>
            <a:r>
              <a:rPr lang="en-IN" sz="7200" dirty="0" err="1">
                <a:latin typeface="Times New Roman" pitchFamily="18" charset="0"/>
                <a:cs typeface="Times New Roman" pitchFamily="18" charset="0"/>
              </a:rPr>
              <a:t>color</a:t>
            </a:r>
            <a:r>
              <a:rPr lang="en-IN" sz="7200" dirty="0" smtClean="0">
                <a:latin typeface="Times New Roman" pitchFamily="18" charset="0"/>
                <a:cs typeface="Times New Roman" pitchFamily="18" charset="0"/>
              </a:rPr>
              <a:t>.</a:t>
            </a:r>
          </a:p>
          <a:p>
            <a:pPr>
              <a:lnSpc>
                <a:spcPct val="170000"/>
              </a:lnSpc>
              <a:buNone/>
            </a:pPr>
            <a:r>
              <a:rPr lang="en-IN" sz="6400" b="1" dirty="0" smtClean="0">
                <a:latin typeface="Times New Roman" pitchFamily="18" charset="0"/>
                <a:cs typeface="Times New Roman" pitchFamily="18" charset="0"/>
              </a:rPr>
              <a:t>       ADDITIONAL </a:t>
            </a:r>
            <a:r>
              <a:rPr lang="en-IN" sz="6400" b="1" dirty="0">
                <a:latin typeface="Times New Roman" pitchFamily="18" charset="0"/>
                <a:cs typeface="Times New Roman" pitchFamily="18" charset="0"/>
              </a:rPr>
              <a:t>DIAGNOSTIC TESTS</a:t>
            </a:r>
          </a:p>
          <a:p>
            <a:pPr>
              <a:lnSpc>
                <a:spcPct val="170000"/>
              </a:lnSpc>
              <a:buNone/>
            </a:pPr>
            <a:r>
              <a:rPr lang="en-IN" sz="7200" dirty="0">
                <a:latin typeface="Times New Roman" pitchFamily="18" charset="0"/>
                <a:cs typeface="Times New Roman" pitchFamily="18" charset="0"/>
              </a:rPr>
              <a:t>	</a:t>
            </a:r>
            <a:r>
              <a:rPr lang="en-IN" sz="7200" dirty="0" smtClean="0">
                <a:latin typeface="Times New Roman" pitchFamily="18" charset="0"/>
                <a:cs typeface="Times New Roman" pitchFamily="18" charset="0"/>
              </a:rPr>
              <a:t> To </a:t>
            </a:r>
            <a:r>
              <a:rPr lang="en-IN" sz="7200" dirty="0">
                <a:latin typeface="Times New Roman" pitchFamily="18" charset="0"/>
                <a:cs typeface="Times New Roman" pitchFamily="18" charset="0"/>
              </a:rPr>
              <a:t>study a sample of your bone marrow to diagnose </a:t>
            </a:r>
            <a:r>
              <a:rPr lang="en-IN" sz="7200" dirty="0" err="1">
                <a:latin typeface="Times New Roman" pitchFamily="18" charset="0"/>
                <a:cs typeface="Times New Roman" pitchFamily="18" charset="0"/>
              </a:rPr>
              <a:t>anemia</a:t>
            </a:r>
            <a:r>
              <a:rPr lang="en-IN" sz="7200" dirty="0">
                <a:latin typeface="Times New Roman" pitchFamily="18" charset="0"/>
                <a:cs typeface="Times New Roman" pitchFamily="18" charset="0"/>
              </a:rPr>
              <a:t>.</a:t>
            </a:r>
            <a:endParaRPr lang="en-US" sz="7200" dirty="0">
              <a:latin typeface="Times New Roman" pitchFamily="18" charset="0"/>
              <a:cs typeface="Times New Roman" pitchFamily="18" charset="0"/>
            </a:endParaRPr>
          </a:p>
          <a:p>
            <a:pPr>
              <a:lnSpc>
                <a:spcPct val="160000"/>
              </a:lnSpc>
            </a:pPr>
            <a:endParaRPr lang="en-IN" sz="2400" dirty="0">
              <a:latin typeface="Times New Roman" pitchFamily="18" charset="0"/>
              <a:cs typeface="Times New Roman" pitchFamily="18" charset="0"/>
            </a:endParaRPr>
          </a:p>
          <a:p>
            <a:pPr>
              <a:lnSpc>
                <a:spcPct val="160000"/>
              </a:lnSpc>
            </a:pPr>
            <a:endParaRPr lang="en-IN" sz="2400" dirty="0" smtClean="0">
              <a:latin typeface="Times New Roman" pitchFamily="18" charset="0"/>
              <a:cs typeface="Times New Roman" pitchFamily="18" charset="0"/>
            </a:endParaRPr>
          </a:p>
          <a:p>
            <a:pPr>
              <a:lnSpc>
                <a:spcPct val="160000"/>
              </a:lnSpc>
              <a:buNone/>
            </a:pPr>
            <a:r>
              <a:rPr lang="en-IN" sz="2400" dirty="0" smtClean="0">
                <a:latin typeface="Times New Roman" pitchFamily="18" charset="0"/>
                <a:cs typeface="Times New Roman" pitchFamily="18" charset="0"/>
              </a:rPr>
              <a:t> 	</a:t>
            </a:r>
          </a:p>
        </p:txBody>
      </p:sp>
      <p:sp>
        <p:nvSpPr>
          <p:cNvPr id="2" name="Title 1"/>
          <p:cNvSpPr>
            <a:spLocks noGrp="1"/>
          </p:cNvSpPr>
          <p:nvPr>
            <p:ph type="title"/>
          </p:nvPr>
        </p:nvSpPr>
        <p:spPr>
          <a:xfrm>
            <a:off x="457200" y="500042"/>
            <a:ext cx="8229600" cy="1214446"/>
          </a:xfrm>
          <a:solidFill>
            <a:srgbClr val="92D050"/>
          </a:solidFill>
        </p:spPr>
        <p:txBody>
          <a:bodyPr>
            <a:normAutofit/>
          </a:bodyPr>
          <a:lstStyle/>
          <a:p>
            <a:pPr algn="ctr"/>
            <a:r>
              <a:rPr lang="en-IN" sz="2400" dirty="0" smtClean="0">
                <a:latin typeface="Times New Roman" pitchFamily="18" charset="0"/>
                <a:cs typeface="Times New Roman" pitchFamily="18" charset="0"/>
              </a:rPr>
              <a:t> </a:t>
            </a:r>
            <a:r>
              <a:rPr lang="en-IN" sz="2400" dirty="0" smtClean="0">
                <a:latin typeface="Times New Roman" pitchFamily="18" charset="0"/>
                <a:cs typeface="Times New Roman" pitchFamily="18" charset="0"/>
              </a:rPr>
              <a:t>DIAGNOSIS</a:t>
            </a:r>
            <a:endParaRPr lang="en-US" sz="24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474</TotalTime>
  <Words>610</Words>
  <Application>Microsoft Office PowerPoint</Application>
  <PresentationFormat>On-screen Show (4:3)</PresentationFormat>
  <Paragraphs>77</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Concourse</vt:lpstr>
      <vt:lpstr>Mrs.A.Denis Rani, Assistant Professor, Bon Secours College for Women, Thanjavur.  </vt:lpstr>
      <vt:lpstr>INTRODUCTION</vt:lpstr>
      <vt:lpstr>DEFINITION</vt:lpstr>
      <vt:lpstr>CAUSES</vt:lpstr>
      <vt:lpstr>CAUSES</vt:lpstr>
      <vt:lpstr>CAUSES</vt:lpstr>
      <vt:lpstr>        Types of Anemia</vt:lpstr>
      <vt:lpstr>SYMPTOMS</vt:lpstr>
      <vt:lpstr> DIAGNOSIS</vt:lpstr>
      <vt:lpstr>ANEMIA TREATMENT</vt:lpstr>
      <vt:lpstr>ANEMIA TREATMENT</vt:lpstr>
      <vt:lpstr>ANEMIA TREATMENT</vt:lpstr>
      <vt:lpstr>ANEMIA TREATMENT</vt:lpstr>
      <vt:lpstr>PREVENTION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ANEMIA</dc:title>
  <dc:creator>hema</dc:creator>
  <cp:lastModifiedBy>Hospital Admin</cp:lastModifiedBy>
  <cp:revision>57</cp:revision>
  <dcterms:created xsi:type="dcterms:W3CDTF">2019-12-24T06:27:13Z</dcterms:created>
  <dcterms:modified xsi:type="dcterms:W3CDTF">2020-05-19T08:53:48Z</dcterms:modified>
</cp:coreProperties>
</file>