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71" r:id="rId2"/>
    <p:sldId id="258" r:id="rId3"/>
    <p:sldId id="265" r:id="rId4"/>
    <p:sldId id="261" r:id="rId5"/>
    <p:sldId id="269" r:id="rId6"/>
    <p:sldId id="263" r:id="rId7"/>
    <p:sldId id="270" r:id="rId8"/>
    <p:sldId id="262" r:id="rId9"/>
    <p:sldId id="259" r:id="rId10"/>
    <p:sldId id="260" r:id="rId11"/>
    <p:sldId id="268"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98" d="100"/>
          <a:sy n="98" d="100"/>
        </p:scale>
        <p:origin x="-576"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1D8BD707-D9CF-40AE-B4C6-C98DA3205C09}" type="datetimeFigureOut">
              <a:rPr lang="en-US" smtClean="0"/>
              <a:pPr/>
              <a:t>5/21/2020</a:t>
            </a:fld>
            <a:endParaRPr lang="en-US" dirty="0"/>
          </a:p>
        </p:txBody>
      </p:sp>
      <p:sp>
        <p:nvSpPr>
          <p:cNvPr id="19" name="Footer Placeholder 18"/>
          <p:cNvSpPr>
            <a:spLocks noGrp="1"/>
          </p:cNvSpPr>
          <p:nvPr>
            <p:ph type="ftr" sz="quarter" idx="11"/>
          </p:nvPr>
        </p:nvSpPr>
        <p:spPr/>
        <p:txBody>
          <a:bodyPr/>
          <a:lstStyle/>
          <a:p>
            <a:endParaRPr lang="en-US" dirty="0"/>
          </a:p>
        </p:txBody>
      </p:sp>
      <p:sp>
        <p:nvSpPr>
          <p:cNvPr id="27" name="Slide Number Placeholder 2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5/21/2020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5/21/2020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5/21/2020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5/21/2020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5/21/2020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8077200" y="6356350"/>
            <a:ext cx="609600" cy="365125"/>
          </a:xfrm>
        </p:spPr>
        <p:txBody>
          <a:bodyPr/>
          <a:lstStyle/>
          <a:p>
            <a:fld id="{B6F15528-21DE-4FAA-801E-634DDDAF4B2B}" type="slidenum">
              <a:rPr lang="en-US" smtClean="0"/>
              <a:pPr/>
              <a:t>‹#›</a:t>
            </a:fld>
            <a:endParaRPr lang="en-US" dirty="0"/>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dirty="0"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D8BD707-D9CF-40AE-B4C6-C98DA3205C09}" type="datetimeFigureOut">
              <a:rPr lang="en-US" smtClean="0"/>
              <a:pPr/>
              <a:t>5/21/2020</a:t>
            </a:fld>
            <a:endParaRPr lang="en-US" dirty="0"/>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dirty="0"/>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6F15528-21DE-4FAA-801E-634DDDAF4B2B}" type="slidenum">
              <a:rPr lang="en-US" smtClean="0"/>
              <a:pPr/>
              <a:t>‹#›</a:t>
            </a:fld>
            <a:endParaRPr lang="en-US" dirty="0"/>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gr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2590800"/>
            <a:ext cx="6708648" cy="990600"/>
          </a:xfrm>
        </p:spPr>
        <p:txBody>
          <a:bodyPr/>
          <a:lstStyle/>
          <a:p>
            <a:r>
              <a:rPr lang="en-IN" dirty="0" smtClean="0"/>
              <a:t>HEALTH ECONOMICS</a:t>
            </a:r>
            <a:endParaRPr lang="en-US" dirty="0"/>
          </a:p>
        </p:txBody>
      </p:sp>
      <p:sp>
        <p:nvSpPr>
          <p:cNvPr id="3" name="Subtitle 2"/>
          <p:cNvSpPr>
            <a:spLocks noGrp="1"/>
          </p:cNvSpPr>
          <p:nvPr>
            <p:ph type="subTitle" idx="1"/>
          </p:nvPr>
        </p:nvSpPr>
        <p:spPr>
          <a:xfrm>
            <a:off x="4724400" y="5105400"/>
            <a:ext cx="4419600" cy="1752600"/>
          </a:xfrm>
        </p:spPr>
        <p:txBody>
          <a:bodyPr>
            <a:normAutofit/>
          </a:bodyPr>
          <a:lstStyle/>
          <a:p>
            <a:pPr algn="ctr"/>
            <a:r>
              <a:rPr lang="en-IN" sz="1400" b="1" dirty="0" smtClean="0"/>
              <a:t>ANBARASI G</a:t>
            </a:r>
          </a:p>
          <a:p>
            <a:pPr algn="ctr"/>
            <a:r>
              <a:rPr lang="en-IN" sz="1400" b="1" dirty="0" smtClean="0"/>
              <a:t>ASSISTANT PROFESSOR,</a:t>
            </a:r>
          </a:p>
          <a:p>
            <a:pPr algn="ctr"/>
            <a:r>
              <a:rPr lang="en-IN" sz="1400" b="1" dirty="0" smtClean="0"/>
              <a:t>DEPARTMENT OF HOSPITAL  ADMINISTRATION,</a:t>
            </a:r>
          </a:p>
          <a:p>
            <a:pPr algn="ctr"/>
            <a:r>
              <a:rPr lang="en-IN" sz="1400" b="1" dirty="0" smtClean="0"/>
              <a:t>BONSECOURS COLLEGE FOR WOMEN, THANJAVUR</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ctrTitle"/>
          </p:nvPr>
        </p:nvSpPr>
        <p:spPr>
          <a:xfrm>
            <a:off x="685800" y="990600"/>
            <a:ext cx="7546848" cy="838200"/>
          </a:xfrm>
        </p:spPr>
        <p:txBody>
          <a:bodyPr>
            <a:normAutofit/>
          </a:bodyPr>
          <a:lstStyle/>
          <a:p>
            <a:r>
              <a:rPr lang="en-IN" sz="4400" dirty="0" smtClean="0"/>
              <a:t>NEED FOR HEALTH ECONOMICS</a:t>
            </a:r>
            <a:endParaRPr lang="en-US" sz="4400" dirty="0"/>
          </a:p>
        </p:txBody>
      </p:sp>
      <p:sp>
        <p:nvSpPr>
          <p:cNvPr id="19" name="Subtitle 18"/>
          <p:cNvSpPr>
            <a:spLocks noGrp="1"/>
          </p:cNvSpPr>
          <p:nvPr>
            <p:ph type="subTitle" idx="1"/>
          </p:nvPr>
        </p:nvSpPr>
        <p:spPr>
          <a:xfrm>
            <a:off x="533400" y="1905000"/>
            <a:ext cx="7854696" cy="3886200"/>
          </a:xfrm>
        </p:spPr>
        <p:txBody>
          <a:bodyPr/>
          <a:lstStyle/>
          <a:p>
            <a:pPr algn="l"/>
            <a:r>
              <a:rPr lang="en-IN" dirty="0" smtClean="0"/>
              <a:t>		Due to increase in life expectancy</a:t>
            </a:r>
          </a:p>
          <a:p>
            <a:pPr algn="l"/>
            <a:r>
              <a:rPr lang="en-IN" dirty="0" smtClean="0"/>
              <a:t>		Changes in family structure and norms</a:t>
            </a:r>
          </a:p>
          <a:p>
            <a:pPr algn="l"/>
            <a:r>
              <a:rPr lang="en-IN" dirty="0" smtClean="0"/>
              <a:t>		Advances in health researches</a:t>
            </a:r>
          </a:p>
          <a:p>
            <a:pPr algn="l"/>
            <a:r>
              <a:rPr lang="en-IN" dirty="0" smtClean="0"/>
              <a:t>		Higher expectation among people</a:t>
            </a:r>
          </a:p>
          <a:p>
            <a:pPr algn="l"/>
            <a:r>
              <a:rPr lang="en-IN" dirty="0" smtClean="0"/>
              <a:t>		Public Awareness</a:t>
            </a:r>
          </a:p>
          <a:p>
            <a:pPr algn="l"/>
            <a:r>
              <a:rPr lang="en-IN" dirty="0" smtClean="0"/>
              <a:t>		Medical Advances</a:t>
            </a:r>
          </a:p>
          <a:p>
            <a:pPr algn="l"/>
            <a:r>
              <a:rPr lang="en-IN" dirty="0" smtClean="0"/>
              <a:t>		</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09600" y="914400"/>
            <a:ext cx="7851648" cy="685800"/>
          </a:xfrm>
        </p:spPr>
        <p:txBody>
          <a:bodyPr>
            <a:normAutofit/>
          </a:bodyPr>
          <a:lstStyle/>
          <a:p>
            <a:pPr algn="ctr"/>
            <a:r>
              <a:rPr lang="en-IN" sz="4400" dirty="0" smtClean="0"/>
              <a:t>USES OF HEALTH ECONOMICS</a:t>
            </a:r>
            <a:endParaRPr lang="en-US" sz="4400" dirty="0"/>
          </a:p>
        </p:txBody>
      </p:sp>
      <p:sp>
        <p:nvSpPr>
          <p:cNvPr id="5" name="Subtitle 4"/>
          <p:cNvSpPr>
            <a:spLocks noGrp="1"/>
          </p:cNvSpPr>
          <p:nvPr>
            <p:ph type="subTitle" idx="1"/>
          </p:nvPr>
        </p:nvSpPr>
        <p:spPr>
          <a:xfrm>
            <a:off x="533400" y="2057400"/>
            <a:ext cx="7854696" cy="3810000"/>
          </a:xfrm>
        </p:spPr>
        <p:txBody>
          <a:bodyPr/>
          <a:lstStyle/>
          <a:p>
            <a:pPr algn="l"/>
            <a:r>
              <a:rPr lang="en-IN" dirty="0" smtClean="0"/>
              <a:t>Health economics uses economic concepts and methods to understand and explain how people make decisions regarding their health behaviours and use of health care.</a:t>
            </a:r>
          </a:p>
          <a:p>
            <a:pPr algn="l"/>
            <a:r>
              <a:rPr lang="en-IN" dirty="0" smtClean="0"/>
              <a:t>It also provides a framework for thinking about how society should allocate its limited health resources to meet people’s demand/need for health care services, health promotion and prevention.</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533400" y="1981200"/>
            <a:ext cx="7851648" cy="1828800"/>
          </a:xfrm>
        </p:spPr>
        <p:txBody>
          <a:bodyPr/>
          <a:lstStyle/>
          <a:p>
            <a:pPr algn="ctr"/>
            <a:r>
              <a:rPr lang="en-IN" dirty="0" smtClean="0"/>
              <a:t>THANK YOU</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2667000"/>
            <a:ext cx="7854696" cy="3276600"/>
          </a:xfrm>
        </p:spPr>
        <p:txBody>
          <a:bodyPr/>
          <a:lstStyle/>
          <a:p>
            <a:pPr algn="just"/>
            <a:r>
              <a:rPr lang="en-IN" dirty="0" smtClean="0"/>
              <a:t>According to WHO defines ”Health is defined as a state of  complete physical, mental and social wellbeing and not  merely  the  absence  of disease or infirmity”.</a:t>
            </a:r>
            <a:endParaRPr lang="en-US" dirty="0"/>
          </a:p>
        </p:txBody>
      </p:sp>
      <p:sp>
        <p:nvSpPr>
          <p:cNvPr id="4" name="Title 5"/>
          <p:cNvSpPr txBox="1">
            <a:spLocks/>
          </p:cNvSpPr>
          <p:nvPr/>
        </p:nvSpPr>
        <p:spPr>
          <a:xfrm>
            <a:off x="1371600" y="838200"/>
            <a:ext cx="6553200" cy="856488"/>
          </a:xfrm>
          <a:prstGeom prst="rect">
            <a:avLst/>
          </a:prstGeom>
          <a:ln>
            <a:noFill/>
          </a:ln>
        </p:spPr>
        <p:txBody>
          <a:bodyPr vert="horz" lIns="0" tIns="0" rIns="18288" bIns="0" anchor="b">
            <a:normAutofit/>
            <a:scene3d>
              <a:camera prst="orthographicFront"/>
              <a:lightRig rig="freezing" dir="t">
                <a:rot lat="0" lon="0" rev="5640000"/>
              </a:lightRig>
            </a:scene3d>
            <a:sp3d prstMaterial="flat">
              <a:bevelT w="38100" h="38100"/>
              <a:contourClr>
                <a:schemeClr val="tx2"/>
              </a:contourClr>
            </a:sp3d>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kumimoji="0" lang="en-IN" sz="5600" b="1" i="0" u="none" strike="noStrike" kern="1200" cap="none" spc="0" normalizeH="0" baseline="0" noProof="0" dirty="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t>HEALTH DEFINITION</a:t>
            </a:r>
            <a:endParaRPr kumimoji="0" lang="en-US" sz="5600" b="1" i="0" u="none" strike="noStrike" kern="1200" cap="none" spc="0" normalizeH="0" baseline="0" noProof="0" dirty="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762000" y="990600"/>
            <a:ext cx="7851648" cy="990600"/>
          </a:xfrm>
        </p:spPr>
        <p:txBody>
          <a:bodyPr/>
          <a:lstStyle/>
          <a:p>
            <a:pPr algn="ctr"/>
            <a:r>
              <a:rPr lang="en-IN" dirty="0" smtClean="0"/>
              <a:t>ECONOMIC</a:t>
            </a:r>
            <a:endParaRPr lang="en-US" dirty="0"/>
          </a:p>
        </p:txBody>
      </p:sp>
      <p:sp>
        <p:nvSpPr>
          <p:cNvPr id="5" name="Subtitle 4"/>
          <p:cNvSpPr>
            <a:spLocks noGrp="1"/>
          </p:cNvSpPr>
          <p:nvPr>
            <p:ph type="subTitle" idx="1"/>
          </p:nvPr>
        </p:nvSpPr>
        <p:spPr>
          <a:xfrm>
            <a:off x="533400" y="2286000"/>
            <a:ext cx="7854696" cy="3962400"/>
          </a:xfrm>
        </p:spPr>
        <p:txBody>
          <a:bodyPr/>
          <a:lstStyle/>
          <a:p>
            <a:pPr algn="just"/>
            <a:r>
              <a:rPr lang="en-IN" dirty="0" smtClean="0"/>
              <a:t>According to Marshall Economic is defined as “the study of humans, in relations to the ordinary business of  life. It studies that portion of the personal and social  activities which are closely related to the attainment  of  material resources, related  to welfare  of   its utilization.</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371600" y="762000"/>
            <a:ext cx="6556248" cy="990600"/>
          </a:xfrm>
        </p:spPr>
        <p:txBody>
          <a:bodyPr>
            <a:normAutofit/>
          </a:bodyPr>
          <a:lstStyle/>
          <a:p>
            <a:pPr algn="ctr"/>
            <a:r>
              <a:rPr lang="en-IN" sz="4400" dirty="0" smtClean="0"/>
              <a:t>HEALTH ECONOMICS</a:t>
            </a:r>
            <a:endParaRPr lang="en-US" sz="4400" dirty="0"/>
          </a:p>
        </p:txBody>
      </p:sp>
      <p:sp>
        <p:nvSpPr>
          <p:cNvPr id="5" name="Subtitle 4"/>
          <p:cNvSpPr>
            <a:spLocks noGrp="1"/>
          </p:cNvSpPr>
          <p:nvPr>
            <p:ph type="subTitle" idx="1"/>
          </p:nvPr>
        </p:nvSpPr>
        <p:spPr>
          <a:xfrm>
            <a:off x="533400" y="2743200"/>
            <a:ext cx="7854696" cy="3429000"/>
          </a:xfrm>
        </p:spPr>
        <p:txBody>
          <a:bodyPr/>
          <a:lstStyle/>
          <a:p>
            <a:pPr algn="just"/>
            <a:r>
              <a:rPr lang="en-IN" dirty="0" smtClean="0"/>
              <a:t>Health Economics  is defined as a branch of economics concerned with issues related to efficiency, effectiveness, value and behaviour in the production and consumption of health and healthcare.</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533400" y="1371600"/>
            <a:ext cx="7851648" cy="990600"/>
          </a:xfrm>
        </p:spPr>
        <p:txBody>
          <a:bodyPr>
            <a:normAutofit fontScale="90000"/>
          </a:bodyPr>
          <a:lstStyle/>
          <a:p>
            <a:pPr algn="ctr"/>
            <a:r>
              <a:rPr lang="en-IN" sz="4400" dirty="0" smtClean="0"/>
              <a:t>COMPONENTS OF HEALTH ECONOMICS</a:t>
            </a:r>
            <a:endParaRPr lang="en-US" sz="4400" dirty="0"/>
          </a:p>
        </p:txBody>
      </p:sp>
      <p:sp>
        <p:nvSpPr>
          <p:cNvPr id="5" name="Subtitle 4"/>
          <p:cNvSpPr>
            <a:spLocks noGrp="1"/>
          </p:cNvSpPr>
          <p:nvPr>
            <p:ph type="subTitle" idx="1"/>
          </p:nvPr>
        </p:nvSpPr>
        <p:spPr>
          <a:xfrm>
            <a:off x="533400" y="2286000"/>
            <a:ext cx="7854696" cy="3581400"/>
          </a:xfrm>
        </p:spPr>
        <p:txBody>
          <a:bodyPr>
            <a:normAutofit fontScale="85000" lnSpcReduction="20000"/>
          </a:bodyPr>
          <a:lstStyle/>
          <a:p>
            <a:pPr algn="l"/>
            <a:r>
              <a:rPr lang="en-IN" dirty="0" smtClean="0"/>
              <a:t>Meaning and scope of Health Economics.</a:t>
            </a:r>
          </a:p>
          <a:p>
            <a:pPr algn="l"/>
            <a:r>
              <a:rPr lang="en-IN" dirty="0" smtClean="0"/>
              <a:t>Determinants of health.</a:t>
            </a:r>
          </a:p>
          <a:p>
            <a:pPr algn="l"/>
            <a:r>
              <a:rPr lang="en-IN" dirty="0" smtClean="0"/>
              <a:t>Demand for health and healthcare.</a:t>
            </a:r>
          </a:p>
          <a:p>
            <a:pPr algn="l"/>
            <a:r>
              <a:rPr lang="en-IN" dirty="0" smtClean="0"/>
              <a:t>Supply  of health care.</a:t>
            </a:r>
          </a:p>
          <a:p>
            <a:pPr algn="l"/>
            <a:r>
              <a:rPr lang="en-IN" dirty="0" smtClean="0"/>
              <a:t>Health care Markets.</a:t>
            </a:r>
          </a:p>
          <a:p>
            <a:pPr algn="l"/>
            <a:r>
              <a:rPr lang="en-IN" dirty="0" smtClean="0"/>
              <a:t>The relationship between economic growth and health.</a:t>
            </a:r>
          </a:p>
          <a:p>
            <a:pPr algn="l"/>
            <a:r>
              <a:rPr lang="en-IN" dirty="0" smtClean="0"/>
              <a:t>Health sector budgeting and planning.</a:t>
            </a:r>
          </a:p>
          <a:p>
            <a:pPr algn="l"/>
            <a:r>
              <a:rPr lang="en-IN" dirty="0" smtClean="0"/>
              <a:t>National health system.</a:t>
            </a:r>
          </a:p>
          <a:p>
            <a:pPr algn="l"/>
            <a:r>
              <a:rPr lang="en-IN" dirty="0" smtClean="0"/>
              <a:t>Equity in health outcomes and in health care.</a:t>
            </a:r>
          </a:p>
          <a:p>
            <a:pPr algn="l"/>
            <a:r>
              <a:rPr lang="en-IN" dirty="0" smtClean="0"/>
              <a:t>International health.</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0" y="609600"/>
            <a:ext cx="9144000" cy="990600"/>
          </a:xfrm>
        </p:spPr>
        <p:txBody>
          <a:bodyPr>
            <a:normAutofit/>
          </a:bodyPr>
          <a:lstStyle/>
          <a:p>
            <a:pPr algn="ctr"/>
            <a:r>
              <a:rPr lang="en-IN" sz="4400" dirty="0" smtClean="0"/>
              <a:t>OBJECTIVES OF HEALTH ECONOMICS</a:t>
            </a:r>
            <a:endParaRPr lang="en-US" sz="4400" dirty="0"/>
          </a:p>
        </p:txBody>
      </p:sp>
      <p:sp>
        <p:nvSpPr>
          <p:cNvPr id="5" name="Subtitle 4"/>
          <p:cNvSpPr>
            <a:spLocks noGrp="1"/>
          </p:cNvSpPr>
          <p:nvPr>
            <p:ph type="subTitle" idx="1"/>
          </p:nvPr>
        </p:nvSpPr>
        <p:spPr>
          <a:xfrm>
            <a:off x="609600" y="2133600"/>
            <a:ext cx="7854696" cy="4495800"/>
          </a:xfrm>
        </p:spPr>
        <p:txBody>
          <a:bodyPr/>
          <a:lstStyle/>
          <a:p>
            <a:pPr algn="just">
              <a:buFont typeface="Wingdings" pitchFamily="2" charset="2"/>
              <a:buChar char="§"/>
            </a:pPr>
            <a:r>
              <a:rPr lang="en-IN" dirty="0" smtClean="0"/>
              <a:t>  Its main objective is study of using the scarce resources are allocated among alternative uses for the care of sickness.</a:t>
            </a:r>
          </a:p>
          <a:p>
            <a:pPr algn="just">
              <a:buFont typeface="Wingdings" pitchFamily="2" charset="2"/>
              <a:buChar char="§"/>
            </a:pPr>
            <a:r>
              <a:rPr lang="en-IN" dirty="0" smtClean="0"/>
              <a:t>  To promote , maintain and improved the health and health care services.</a:t>
            </a:r>
          </a:p>
          <a:p>
            <a:pPr algn="just">
              <a:buFont typeface="Wingdings" pitchFamily="2" charset="2"/>
              <a:buChar char="§"/>
            </a:pPr>
            <a:r>
              <a:rPr lang="en-IN" dirty="0" smtClean="0"/>
              <a:t>  To study the cost &amp; benefits of  health –related services and  health itself are distributed among individuals</a:t>
            </a:r>
          </a:p>
          <a:p>
            <a:pPr algn="just"/>
            <a:r>
              <a:rPr lang="en-IN" dirty="0" smtClean="0"/>
              <a:t>			</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90600"/>
            <a:ext cx="7851648" cy="685800"/>
          </a:xfrm>
        </p:spPr>
        <p:txBody>
          <a:bodyPr>
            <a:normAutofit/>
          </a:bodyPr>
          <a:lstStyle/>
          <a:p>
            <a:r>
              <a:rPr lang="en-IN" sz="4400" dirty="0" smtClean="0"/>
              <a:t>SCOPE OF HEALTH ECONOMICS</a:t>
            </a:r>
            <a:endParaRPr lang="en-US" sz="4400" dirty="0"/>
          </a:p>
        </p:txBody>
      </p:sp>
      <p:sp>
        <p:nvSpPr>
          <p:cNvPr id="3" name="Subtitle 2"/>
          <p:cNvSpPr>
            <a:spLocks noGrp="1"/>
          </p:cNvSpPr>
          <p:nvPr>
            <p:ph type="subTitle" idx="1"/>
          </p:nvPr>
        </p:nvSpPr>
        <p:spPr>
          <a:xfrm>
            <a:off x="990600" y="1905000"/>
            <a:ext cx="7397496" cy="3657600"/>
          </a:xfrm>
        </p:spPr>
        <p:txBody>
          <a:bodyPr>
            <a:normAutofit lnSpcReduction="10000"/>
          </a:bodyPr>
          <a:lstStyle/>
          <a:p>
            <a:pPr algn="l">
              <a:buFont typeface="Wingdings" pitchFamily="2" charset="2"/>
              <a:buChar char="ü"/>
            </a:pPr>
            <a:r>
              <a:rPr lang="en-IN" dirty="0" smtClean="0"/>
              <a:t>Health Influences</a:t>
            </a:r>
          </a:p>
          <a:p>
            <a:pPr algn="l">
              <a:buFont typeface="Wingdings" pitchFamily="2" charset="2"/>
              <a:buChar char="ü"/>
            </a:pPr>
            <a:r>
              <a:rPr lang="en-IN" dirty="0" smtClean="0"/>
              <a:t>Value of Health</a:t>
            </a:r>
          </a:p>
          <a:p>
            <a:pPr algn="l">
              <a:buFont typeface="Wingdings" pitchFamily="2" charset="2"/>
              <a:buChar char="ü"/>
            </a:pPr>
            <a:r>
              <a:rPr lang="en-IN" dirty="0" smtClean="0"/>
              <a:t>Demand for Health care</a:t>
            </a:r>
          </a:p>
          <a:p>
            <a:pPr algn="l">
              <a:buFont typeface="Wingdings" pitchFamily="2" charset="2"/>
              <a:buChar char="ü"/>
            </a:pPr>
            <a:r>
              <a:rPr lang="en-IN" dirty="0" smtClean="0"/>
              <a:t>Supply for Health care</a:t>
            </a:r>
          </a:p>
          <a:p>
            <a:pPr algn="l">
              <a:buFont typeface="Wingdings" pitchFamily="2" charset="2"/>
              <a:buChar char="ü"/>
            </a:pPr>
            <a:r>
              <a:rPr lang="en-IN" dirty="0" smtClean="0"/>
              <a:t>Microeconomic evaluation at treatment level</a:t>
            </a:r>
          </a:p>
          <a:p>
            <a:pPr algn="l">
              <a:buFont typeface="Wingdings" pitchFamily="2" charset="2"/>
              <a:buChar char="ü"/>
            </a:pPr>
            <a:r>
              <a:rPr lang="en-IN" dirty="0" smtClean="0"/>
              <a:t>Market Equilibrium</a:t>
            </a:r>
          </a:p>
          <a:p>
            <a:pPr algn="l">
              <a:buFont typeface="Wingdings" pitchFamily="2" charset="2"/>
              <a:buChar char="ü"/>
            </a:pPr>
            <a:r>
              <a:rPr lang="en-IN" dirty="0" smtClean="0"/>
              <a:t>Evaluation at whole system level</a:t>
            </a:r>
          </a:p>
          <a:p>
            <a:pPr algn="l">
              <a:buFont typeface="Wingdings" pitchFamily="2" charset="2"/>
              <a:buChar char="ü"/>
            </a:pPr>
            <a:r>
              <a:rPr lang="en-IN" dirty="0" smtClean="0"/>
              <a:t>Planning, budgeting, </a:t>
            </a:r>
            <a:r>
              <a:rPr lang="en-IN" dirty="0" smtClean="0"/>
              <a:t>Monitoring </a:t>
            </a:r>
            <a:r>
              <a:rPr lang="en-IN" dirty="0" smtClean="0"/>
              <a:t>mechanism </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52400" y="762000"/>
            <a:ext cx="8461248" cy="1066800"/>
          </a:xfrm>
        </p:spPr>
        <p:txBody>
          <a:bodyPr>
            <a:normAutofit/>
          </a:bodyPr>
          <a:lstStyle/>
          <a:p>
            <a:pPr algn="ctr"/>
            <a:r>
              <a:rPr lang="en-IN" sz="4400" dirty="0" smtClean="0"/>
              <a:t>PRINCIPLES OF HEALTH ECONOMIC</a:t>
            </a:r>
            <a:endParaRPr lang="en-US" sz="4400" dirty="0"/>
          </a:p>
        </p:txBody>
      </p:sp>
      <p:sp>
        <p:nvSpPr>
          <p:cNvPr id="5" name="Subtitle 4"/>
          <p:cNvSpPr>
            <a:spLocks noGrp="1"/>
          </p:cNvSpPr>
          <p:nvPr>
            <p:ph type="subTitle" idx="1"/>
          </p:nvPr>
        </p:nvSpPr>
        <p:spPr>
          <a:xfrm>
            <a:off x="1219200" y="2133600"/>
            <a:ext cx="6102096" cy="3248464"/>
          </a:xfrm>
        </p:spPr>
        <p:txBody>
          <a:bodyPr>
            <a:noAutofit/>
          </a:bodyPr>
          <a:lstStyle/>
          <a:p>
            <a:pPr algn="just"/>
            <a:r>
              <a:rPr lang="en-IN" sz="2400" u="sng" dirty="0" smtClean="0"/>
              <a:t>Principles of health economics including :</a:t>
            </a:r>
          </a:p>
          <a:p>
            <a:pPr marL="457200" indent="-457200" algn="just">
              <a:buFont typeface="Wingdings" pitchFamily="2" charset="2"/>
              <a:buChar char="§"/>
            </a:pPr>
            <a:r>
              <a:rPr lang="en-IN" sz="2400" dirty="0" smtClean="0"/>
              <a:t>The notion of scarcity</a:t>
            </a:r>
          </a:p>
          <a:p>
            <a:pPr marL="457200" indent="-457200" algn="just">
              <a:buFont typeface="Wingdings" pitchFamily="2" charset="2"/>
              <a:buChar char="§"/>
            </a:pPr>
            <a:r>
              <a:rPr lang="en-IN" sz="2400" dirty="0" smtClean="0"/>
              <a:t>Demand and supply</a:t>
            </a:r>
          </a:p>
          <a:p>
            <a:pPr marL="457200" indent="-457200" algn="just">
              <a:buFont typeface="Wingdings" pitchFamily="2" charset="2"/>
              <a:buChar char="§"/>
            </a:pPr>
            <a:r>
              <a:rPr lang="en-IN" sz="2400" dirty="0" smtClean="0"/>
              <a:t>Distinction between need and demand</a:t>
            </a:r>
          </a:p>
          <a:p>
            <a:pPr marL="457200" indent="-457200" algn="just">
              <a:buFont typeface="Wingdings" pitchFamily="2" charset="2"/>
              <a:buChar char="§"/>
            </a:pPr>
            <a:r>
              <a:rPr lang="en-IN" sz="2400" dirty="0" smtClean="0"/>
              <a:t>Opportunity cost.</a:t>
            </a:r>
          </a:p>
          <a:p>
            <a:pPr marL="457200" indent="-457200" algn="just">
              <a:buFont typeface="Wingdings" pitchFamily="2" charset="2"/>
              <a:buChar char="§"/>
            </a:pPr>
            <a:r>
              <a:rPr lang="en-IN" sz="2400" dirty="0" smtClean="0"/>
              <a:t>Discounting</a:t>
            </a:r>
          </a:p>
          <a:p>
            <a:pPr marL="457200" indent="-457200" algn="just">
              <a:buFont typeface="Wingdings" pitchFamily="2" charset="2"/>
              <a:buChar char="§"/>
            </a:pPr>
            <a:r>
              <a:rPr lang="en-IN" sz="2400" dirty="0" smtClean="0"/>
              <a:t>Time horizons</a:t>
            </a:r>
          </a:p>
          <a:p>
            <a:pPr marL="457200" indent="-457200" algn="just">
              <a:buFont typeface="Wingdings" pitchFamily="2" charset="2"/>
              <a:buChar char="§"/>
            </a:pPr>
            <a:r>
              <a:rPr lang="en-IN" sz="2400" dirty="0" smtClean="0"/>
              <a:t>Margins</a:t>
            </a:r>
          </a:p>
          <a:p>
            <a:pPr marL="457200" indent="-457200" algn="just">
              <a:buFont typeface="Wingdings" pitchFamily="2" charset="2"/>
              <a:buChar char="§"/>
            </a:pPr>
            <a:r>
              <a:rPr lang="en-IN" sz="2400" dirty="0" smtClean="0"/>
              <a:t>Efficiency</a:t>
            </a:r>
          </a:p>
          <a:p>
            <a:pPr marL="457200" indent="-457200" algn="just">
              <a:buFont typeface="Wingdings" pitchFamily="2" charset="2"/>
              <a:buChar char="§"/>
            </a:pPr>
            <a:r>
              <a:rPr lang="en-IN" sz="2400" dirty="0" smtClean="0"/>
              <a:t>Equity</a:t>
            </a:r>
          </a:p>
          <a:p>
            <a:pPr marL="457200" indent="-457200" algn="just">
              <a:buFont typeface="Wingdings" pitchFamily="2" charset="2"/>
              <a:buChar char="§"/>
            </a:pPr>
            <a:endParaRPr lang="en-IN" sz="2400" dirty="0" smtClean="0"/>
          </a:p>
          <a:p>
            <a:pPr algn="just">
              <a:buFont typeface="Wingdings" pitchFamily="2" charset="2"/>
              <a:buChar char="§"/>
            </a:pPr>
            <a:endParaRPr lang="en-IN" sz="2400" dirty="0" smtClean="0"/>
          </a:p>
          <a:p>
            <a:pPr algn="just">
              <a:buFont typeface="Wingdings" pitchFamily="2" charset="2"/>
              <a:buChar char="§"/>
            </a:pPr>
            <a:endParaRPr lang="en-IN" sz="2400" dirty="0" smtClean="0"/>
          </a:p>
          <a:p>
            <a:pPr algn="just">
              <a:buFont typeface="Wingdings" pitchFamily="2" charset="2"/>
              <a:buChar char="§"/>
            </a:pPr>
            <a:r>
              <a:rPr lang="en-IN" sz="2400" dirty="0" smtClean="0"/>
              <a:t>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533400" y="762000"/>
            <a:ext cx="7851648" cy="1143000"/>
          </a:xfrm>
        </p:spPr>
        <p:txBody>
          <a:bodyPr>
            <a:noAutofit/>
          </a:bodyPr>
          <a:lstStyle/>
          <a:p>
            <a:pPr algn="ctr"/>
            <a:r>
              <a:rPr lang="en-IN" sz="4400" dirty="0" smtClean="0"/>
              <a:t>CONCEPT OF HEALTH ECONOMICS</a:t>
            </a:r>
            <a:endParaRPr lang="en-US" sz="4400" dirty="0"/>
          </a:p>
        </p:txBody>
      </p:sp>
      <p:sp>
        <p:nvSpPr>
          <p:cNvPr id="5" name="Subtitle 4"/>
          <p:cNvSpPr>
            <a:spLocks noGrp="1"/>
          </p:cNvSpPr>
          <p:nvPr>
            <p:ph type="subTitle" idx="1"/>
          </p:nvPr>
        </p:nvSpPr>
        <p:spPr>
          <a:xfrm>
            <a:off x="1295400" y="2514600"/>
            <a:ext cx="5949696" cy="2971800"/>
          </a:xfrm>
        </p:spPr>
        <p:txBody>
          <a:bodyPr/>
          <a:lstStyle/>
          <a:p>
            <a:pPr algn="l">
              <a:buFont typeface="Wingdings" pitchFamily="2" charset="2"/>
              <a:buChar char="v"/>
            </a:pPr>
            <a:r>
              <a:rPr lang="en-IN" dirty="0" smtClean="0"/>
              <a:t>Resources</a:t>
            </a:r>
          </a:p>
          <a:p>
            <a:pPr algn="l">
              <a:buFont typeface="Wingdings" pitchFamily="2" charset="2"/>
              <a:buChar char="v"/>
            </a:pPr>
            <a:r>
              <a:rPr lang="en-IN" dirty="0" smtClean="0"/>
              <a:t>Scarcity</a:t>
            </a:r>
          </a:p>
          <a:p>
            <a:pPr algn="l">
              <a:buFont typeface="Arial" pitchFamily="34" charset="0"/>
              <a:buChar char="•"/>
            </a:pPr>
            <a:r>
              <a:rPr lang="en-IN" dirty="0" smtClean="0"/>
              <a:t>Opportunity cost</a:t>
            </a:r>
          </a:p>
          <a:p>
            <a:pPr algn="l">
              <a:buFont typeface="Arial" pitchFamily="34" charset="0"/>
              <a:buChar char="•"/>
            </a:pPr>
            <a:r>
              <a:rPr lang="en-IN" dirty="0" smtClean="0"/>
              <a:t>Efficiency</a:t>
            </a:r>
          </a:p>
          <a:p>
            <a:pPr algn="l">
              <a:buFont typeface="Arial" pitchFamily="34" charset="0"/>
              <a:buChar char="•"/>
            </a:pPr>
            <a:r>
              <a:rPr lang="en-IN" dirty="0" smtClean="0"/>
              <a:t>Production of Health</a:t>
            </a:r>
          </a:p>
          <a:p>
            <a:pPr algn="l">
              <a:buFont typeface="Wingdings" pitchFamily="2" charset="2"/>
              <a:buChar char="v"/>
            </a:pPr>
            <a:r>
              <a:rPr lang="en-IN" dirty="0" smtClean="0"/>
              <a:t>Health care Market  </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281</TotalTime>
  <Words>398</Words>
  <Application>Microsoft Office PowerPoint</Application>
  <PresentationFormat>On-screen Show (4:3)</PresentationFormat>
  <Paragraphs>70</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Flow</vt:lpstr>
      <vt:lpstr>HEALTH ECONOMICS</vt:lpstr>
      <vt:lpstr>Slide 2</vt:lpstr>
      <vt:lpstr>ECONOMIC</vt:lpstr>
      <vt:lpstr>HEALTH ECONOMICS</vt:lpstr>
      <vt:lpstr>COMPONENTS OF HEALTH ECONOMICS</vt:lpstr>
      <vt:lpstr>OBJECTIVES OF HEALTH ECONOMICS</vt:lpstr>
      <vt:lpstr>SCOPE OF HEALTH ECONOMICS</vt:lpstr>
      <vt:lpstr>PRINCIPLES OF HEALTH ECONOMIC</vt:lpstr>
      <vt:lpstr>CONCEPT OF HEALTH ECONOMICS</vt:lpstr>
      <vt:lpstr>NEED FOR HEALTH ECONOMICS</vt:lpstr>
      <vt:lpstr>USES OF HEALTH ECONOMICS</vt:lpstr>
      <vt:lpstr>THANK YOU</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HEALTH ECONOMICS</dc:title>
  <dc:creator>DELL</dc:creator>
  <cp:lastModifiedBy>DELL</cp:lastModifiedBy>
  <cp:revision>28</cp:revision>
  <dcterms:created xsi:type="dcterms:W3CDTF">2006-08-16T00:00:00Z</dcterms:created>
  <dcterms:modified xsi:type="dcterms:W3CDTF">2020-05-21T02:48:59Z</dcterms:modified>
</cp:coreProperties>
</file>