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8"/>
  </p:notesMasterIdLst>
  <p:sldIdLst>
    <p:sldId id="273" r:id="rId2"/>
    <p:sldId id="272" r:id="rId3"/>
    <p:sldId id="259" r:id="rId4"/>
    <p:sldId id="257" r:id="rId5"/>
    <p:sldId id="258" r:id="rId6"/>
    <p:sldId id="261" r:id="rId7"/>
    <p:sldId id="271" r:id="rId8"/>
    <p:sldId id="262" r:id="rId9"/>
    <p:sldId id="263" r:id="rId10"/>
    <p:sldId id="264" r:id="rId11"/>
    <p:sldId id="265" r:id="rId12"/>
    <p:sldId id="266" r:id="rId13"/>
    <p:sldId id="270" r:id="rId14"/>
    <p:sldId id="267" r:id="rId15"/>
    <p:sldId id="268" r:id="rId16"/>
    <p:sldId id="269" r:id="rId17"/>
  </p:sldIdLst>
  <p:sldSz cx="6858000" cy="9906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1F23"/>
    <a:srgbClr val="2047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1" d="100"/>
          <a:sy n="51" d="100"/>
        </p:scale>
        <p:origin x="2340" y="102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43DF76-34E4-45A0-9ABA-C72F40E1B4F4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F6935D-8DA4-4AAC-B3EC-046F7A846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8818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6935D-8DA4-4AAC-B3EC-046F7A8460E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525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1621191"/>
            <a:ext cx="5143500" cy="3448756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1EC0C-4B7A-4B7A-889D-DE53738A3D7C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A2158-E0AB-41D7-B04F-8A0D676B6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004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1EC0C-4B7A-4B7A-889D-DE53738A3D7C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A2158-E0AB-41D7-B04F-8A0D676B6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441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6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7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1EC0C-4B7A-4B7A-889D-DE53738A3D7C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A2158-E0AB-41D7-B04F-8A0D676B6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901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1EC0C-4B7A-4B7A-889D-DE53738A3D7C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A2158-E0AB-41D7-B04F-8A0D676B6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831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2"/>
            <a:ext cx="5915025" cy="4120620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5"/>
            <a:ext cx="5915025" cy="216693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1EC0C-4B7A-4B7A-889D-DE53738A3D7C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A2158-E0AB-41D7-B04F-8A0D676B6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671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1EC0C-4B7A-4B7A-889D-DE53738A3D7C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A2158-E0AB-41D7-B04F-8A0D676B6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832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4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1EC0C-4B7A-4B7A-889D-DE53738A3D7C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A2158-E0AB-41D7-B04F-8A0D676B6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055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1EC0C-4B7A-4B7A-889D-DE53738A3D7C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A2158-E0AB-41D7-B04F-8A0D676B6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883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1EC0C-4B7A-4B7A-889D-DE53738A3D7C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A2158-E0AB-41D7-B04F-8A0D676B6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371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1EC0C-4B7A-4B7A-889D-DE53738A3D7C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A2158-E0AB-41D7-B04F-8A0D676B6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851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1EC0C-4B7A-4B7A-889D-DE53738A3D7C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A2158-E0AB-41D7-B04F-8A0D676B6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553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4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51EC0C-4B7A-4B7A-889D-DE53738A3D7C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5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3A2158-E0AB-41D7-B04F-8A0D676B6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562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"/>
            <a:ext cx="6858000" cy="938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endParaRPr lang="en-US" sz="4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endParaRPr lang="en-US" sz="4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EPIDEMIOLOGY AND</a:t>
            </a:r>
          </a:p>
          <a:p>
            <a:pPr algn="ctr">
              <a:lnSpc>
                <a:spcPct val="150000"/>
              </a:lnSpc>
            </a:pPr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COMMUNITY HEALTH</a:t>
            </a:r>
          </a:p>
          <a:p>
            <a:pPr algn="ctr">
              <a:lnSpc>
                <a:spcPct val="150000"/>
              </a:lnSpc>
            </a:pPr>
            <a:endParaRPr lang="en-US" sz="4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320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BY: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T.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Pushpa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Latha</a:t>
            </a:r>
            <a:endParaRPr lang="en-US" sz="32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Dept. of Hospital Administration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Bon Secours College for Women, Thanjavur</a:t>
            </a:r>
          </a:p>
          <a:p>
            <a:pPr algn="ctr"/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1510307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0391" y="530048"/>
            <a:ext cx="560313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r>
              <a:rPr lang="en-US" sz="2800" b="1" dirty="0">
                <a:ln>
                  <a:solidFill>
                    <a:srgbClr val="00B05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ECOLOGICAL CONCEPT</a:t>
            </a:r>
            <a:r>
              <a:rPr lang="en-US" sz="2800" dirty="0">
                <a:ln>
                  <a:solidFill>
                    <a:srgbClr val="00B05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Deficiencies in the biomedical concept gave rise to the other concepts.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The ecologist put forward the concept of ecological concept.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Ecologist viewed health as a dynamic equilibrium between man and his environment and the disease as a maladjustment of the human organism to environment.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09" y="5707580"/>
            <a:ext cx="6405096" cy="3983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676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5654" y="233464"/>
            <a:ext cx="601078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b="1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PSYCHOSOCIAL CONCEPT</a:t>
            </a:r>
            <a:r>
              <a:rPr lang="en-US" sz="2800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800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Advances in social science showed that health is not only a biomedical phenomenon ,but one which is influenced by social , psychological , cultural , economic and political factor of the people concern 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800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These factor must be taken into consideration in defining and measuring health.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800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Thus health is both a biological and social phenomenon 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23" y="5496443"/>
            <a:ext cx="5370574" cy="4231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3015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9000"/>
            <a:lum/>
          </a:blip>
          <a:srcRect/>
          <a:stretch>
            <a:fillRect l="-85000" r="-8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1831" y="1011677"/>
            <a:ext cx="6128425" cy="7971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HOLISTIC CONCEPT</a:t>
            </a:r>
            <a:r>
              <a:rPr lang="en-US" sz="36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800" dirty="0">
                <a:ln>
                  <a:solidFill>
                    <a:schemeClr val="tx2">
                      <a:lumMod val="50000"/>
                    </a:schemeClr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The holistic model is a synthesis of all above the concept.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800" dirty="0">
                <a:ln>
                  <a:solidFill>
                    <a:schemeClr val="tx2">
                      <a:lumMod val="50000"/>
                    </a:schemeClr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Holistic concept recognizes the strength of social ,economic , political and environmental influences on health.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800" dirty="0">
                <a:ln>
                  <a:solidFill>
                    <a:schemeClr val="tx2">
                      <a:lumMod val="50000"/>
                    </a:schemeClr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It has been variously described as multidimensional process involving the well being of the person as a whole.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800" dirty="0">
                <a:ln>
                  <a:solidFill>
                    <a:schemeClr val="tx2">
                      <a:lumMod val="50000"/>
                    </a:schemeClr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It emphasis is on the promotion and protection of health 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800" dirty="0">
                <a:ln>
                  <a:solidFill>
                    <a:schemeClr val="tx2">
                      <a:lumMod val="50000"/>
                    </a:schemeClr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The holistic approach implies that all sectors of the society have an effect on health in particular agriculture ,animal husbandry , food , industry , education , housing , public works and other sectors .</a:t>
            </a:r>
          </a:p>
        </p:txBody>
      </p:sp>
    </p:spTree>
    <p:extLst>
      <p:ext uri="{BB962C8B-B14F-4D97-AF65-F5344CB8AC3E}">
        <p14:creationId xmlns:p14="http://schemas.microsoft.com/office/powerpoint/2010/main" val="40229032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06" y="589941"/>
            <a:ext cx="5811914" cy="887917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5122033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8000"/>
            <a:lum/>
          </a:blip>
          <a:srcRect/>
          <a:stretch>
            <a:fillRect l="-68000" r="-6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1559" y="428016"/>
            <a:ext cx="635216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DETERMINANTS OF HEALTH:</a:t>
            </a:r>
          </a:p>
          <a:p>
            <a:endParaRPr lang="en-US" sz="2800" b="1" dirty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Health may be biological, behavioral, sociocultural , economic and ecological. Broadly the determinants of health can be divided into four categories :</a:t>
            </a:r>
          </a:p>
          <a:p>
            <a:r>
              <a:rPr lang="en-US" sz="2800" b="1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</a:p>
          <a:p>
            <a:r>
              <a:rPr lang="en-US" sz="2800" b="1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*Nutrition</a:t>
            </a:r>
          </a:p>
          <a:p>
            <a:r>
              <a:rPr lang="en-US" sz="2800" b="1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*Lifestyle</a:t>
            </a:r>
          </a:p>
          <a:p>
            <a:r>
              <a:rPr lang="en-US" sz="2800" b="1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*Environment</a:t>
            </a:r>
          </a:p>
          <a:p>
            <a:r>
              <a:rPr lang="en-US" sz="2800" b="1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*Genetics</a:t>
            </a:r>
          </a:p>
          <a:p>
            <a:r>
              <a:rPr lang="en-US" sz="2800" b="1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Which are like 4 pillars of the foundation.</a:t>
            </a:r>
          </a:p>
          <a:p>
            <a:endParaRPr lang="en-US" sz="2800" dirty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58" y="5914417"/>
            <a:ext cx="6121181" cy="3835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2719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 l="-75000" r="-7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928" y="1108954"/>
            <a:ext cx="6147881" cy="8340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Times New Roman" panose="02020603050405020304" pitchFamily="18" charset="0"/>
                <a:cs typeface="Times New Roman" panose="02020603050405020304" pitchFamily="18" charset="0"/>
              </a:rPr>
              <a:t>The Determinants of health include</a:t>
            </a:r>
            <a:r>
              <a:rPr lang="en-US" sz="2800" dirty="0"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US" sz="2800" dirty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28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Income and social status </a:t>
            </a:r>
            <a:r>
              <a:rPr lang="en-US" sz="2800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– Richest and poorest people different in health . </a:t>
            </a:r>
          </a:p>
          <a:p>
            <a:r>
              <a:rPr lang="en-US" sz="2800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28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Education –</a:t>
            </a:r>
            <a:r>
              <a:rPr lang="en-US" sz="2800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Low education levels are linked with poor health .</a:t>
            </a:r>
          </a:p>
          <a:p>
            <a:r>
              <a:rPr lang="en-US" sz="2800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28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Physical</a:t>
            </a:r>
            <a:r>
              <a:rPr lang="en-US" sz="2800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environment – </a:t>
            </a:r>
            <a:r>
              <a:rPr lang="en-US" sz="2800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Safe water , clean air and health workplace .</a:t>
            </a:r>
          </a:p>
          <a:p>
            <a:r>
              <a:rPr lang="en-US" sz="28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Social support networks – </a:t>
            </a:r>
            <a:r>
              <a:rPr lang="en-US" sz="2800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Greater support from families , friends , communities is linked to better health .</a:t>
            </a:r>
          </a:p>
          <a:p>
            <a:r>
              <a:rPr lang="en-US" sz="28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Genetics – </a:t>
            </a:r>
            <a:r>
              <a:rPr lang="en-US" sz="2800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smoking , drinking affect the health .</a:t>
            </a:r>
          </a:p>
          <a:p>
            <a:r>
              <a:rPr lang="en-US" sz="28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Health services – </a:t>
            </a:r>
            <a:r>
              <a:rPr lang="en-US" sz="2800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Prevent and treat disease .</a:t>
            </a:r>
          </a:p>
          <a:p>
            <a:r>
              <a:rPr lang="en-US" sz="2800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sz="28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Gender –</a:t>
            </a:r>
            <a:r>
              <a:rPr lang="en-US" sz="2800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Men and women suffer from different types of diseases at different ages .</a:t>
            </a:r>
          </a:p>
          <a:p>
            <a:r>
              <a:rPr lang="en-US" sz="2800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410500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5" y="0"/>
            <a:ext cx="6439711" cy="48560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08" y="4533089"/>
            <a:ext cx="6206247" cy="5372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998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48526" y="447470"/>
            <a:ext cx="71593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991F23"/>
                </a:solidFill>
                <a:latin typeface="Lucida Calligraphy" panose="03010101010101010101" pitchFamily="66" charset="0"/>
              </a:rPr>
              <a:t>  COMMUNITY HEALTH </a:t>
            </a:r>
          </a:p>
        </p:txBody>
      </p:sp>
      <p:sp>
        <p:nvSpPr>
          <p:cNvPr id="6" name="Horizontal Scroll 5"/>
          <p:cNvSpPr/>
          <p:nvPr/>
        </p:nvSpPr>
        <p:spPr>
          <a:xfrm>
            <a:off x="933846" y="1654660"/>
            <a:ext cx="5194571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latin typeface="Cooper Black" panose="0208090404030B020404" pitchFamily="18" charset="0"/>
              </a:rPr>
              <a:t>DEFINITION OF HEALTH</a:t>
            </a:r>
          </a:p>
        </p:txBody>
      </p:sp>
      <p:sp>
        <p:nvSpPr>
          <p:cNvPr id="7" name="Horizontal Scroll 6"/>
          <p:cNvSpPr/>
          <p:nvPr/>
        </p:nvSpPr>
        <p:spPr>
          <a:xfrm>
            <a:off x="933846" y="3083550"/>
            <a:ext cx="5194571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latin typeface="Cooper Black" panose="0208090404030B0204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latin typeface="Cooper Black" panose="0208090404030B020404" pitchFamily="18" charset="0"/>
              </a:rPr>
              <a:t>DEFINITION OF COMMUNITY HEALTH</a:t>
            </a:r>
          </a:p>
          <a:p>
            <a:endParaRPr lang="en-US" dirty="0"/>
          </a:p>
        </p:txBody>
      </p:sp>
      <p:sp>
        <p:nvSpPr>
          <p:cNvPr id="8" name="Horizontal Scroll 7"/>
          <p:cNvSpPr/>
          <p:nvPr/>
        </p:nvSpPr>
        <p:spPr>
          <a:xfrm>
            <a:off x="933846" y="4462231"/>
            <a:ext cx="5194571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latin typeface="Cooper Black" panose="0208090404030B020404" pitchFamily="18" charset="0"/>
              </a:rPr>
              <a:t>HISTORY OF COMMUNITY HEALTH</a:t>
            </a:r>
          </a:p>
        </p:txBody>
      </p:sp>
      <p:sp>
        <p:nvSpPr>
          <p:cNvPr id="9" name="Horizontal Scroll 8"/>
          <p:cNvSpPr/>
          <p:nvPr/>
        </p:nvSpPr>
        <p:spPr>
          <a:xfrm>
            <a:off x="933847" y="5941331"/>
            <a:ext cx="5194571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latin typeface="Cooper Black" panose="0208090404030B020404" pitchFamily="18" charset="0"/>
              </a:rPr>
              <a:t>CONCEPT OF HEALTH </a:t>
            </a:r>
          </a:p>
        </p:txBody>
      </p:sp>
      <p:sp>
        <p:nvSpPr>
          <p:cNvPr id="10" name="Horizontal Scroll 9"/>
          <p:cNvSpPr/>
          <p:nvPr/>
        </p:nvSpPr>
        <p:spPr>
          <a:xfrm>
            <a:off x="933848" y="7420431"/>
            <a:ext cx="5194571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latin typeface="Cooper Black" panose="0208090404030B020404" pitchFamily="18" charset="0"/>
              </a:rPr>
              <a:t>DETERMINANTS OF HEALTH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603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464" y="486382"/>
            <a:ext cx="643971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         DEFINITION OF HEALTH:</a:t>
            </a:r>
          </a:p>
          <a:p>
            <a:endParaRPr lang="en-US" sz="2800" b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a:rPr>
              <a:t>                </a:t>
            </a:r>
            <a:r>
              <a:rPr lang="en-US" sz="28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WHO Defines Health as a state of complete physical , Mental and Social Well Being not merely the absence of disease or infirmity</a:t>
            </a:r>
            <a:r>
              <a:rPr lang="en-US" sz="28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a:rPr>
              <a:t>.</a:t>
            </a:r>
          </a:p>
        </p:txBody>
      </p:sp>
      <p:sp>
        <p:nvSpPr>
          <p:cNvPr id="4" name="Oval 3"/>
          <p:cNvSpPr/>
          <p:nvPr/>
        </p:nvSpPr>
        <p:spPr>
          <a:xfrm>
            <a:off x="2365009" y="5456894"/>
            <a:ext cx="2198451" cy="1770434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iamond 8"/>
          <p:cNvSpPr/>
          <p:nvPr/>
        </p:nvSpPr>
        <p:spPr>
          <a:xfrm>
            <a:off x="2071991" y="2822925"/>
            <a:ext cx="2577829" cy="2509737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NUTRITION</a:t>
            </a:r>
          </a:p>
        </p:txBody>
      </p:sp>
      <p:sp>
        <p:nvSpPr>
          <p:cNvPr id="10" name="Diamond 9"/>
          <p:cNvSpPr/>
          <p:nvPr/>
        </p:nvSpPr>
        <p:spPr>
          <a:xfrm>
            <a:off x="58365" y="5148282"/>
            <a:ext cx="2217907" cy="2509737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LIFESTYLE</a:t>
            </a:r>
          </a:p>
        </p:txBody>
      </p:sp>
      <p:sp>
        <p:nvSpPr>
          <p:cNvPr id="11" name="Diamond 10"/>
          <p:cNvSpPr/>
          <p:nvPr/>
        </p:nvSpPr>
        <p:spPr>
          <a:xfrm>
            <a:off x="2071991" y="7295745"/>
            <a:ext cx="2577829" cy="2509737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SOCIAL STATUS</a:t>
            </a:r>
          </a:p>
        </p:txBody>
      </p:sp>
      <p:sp>
        <p:nvSpPr>
          <p:cNvPr id="12" name="Diamond 11"/>
          <p:cNvSpPr/>
          <p:nvPr/>
        </p:nvSpPr>
        <p:spPr>
          <a:xfrm>
            <a:off x="4523361" y="5121451"/>
            <a:ext cx="2247089" cy="2509737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GENETICS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1692613" y="4766553"/>
            <a:ext cx="758757" cy="7245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4163438" y="4766553"/>
            <a:ext cx="739302" cy="7245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4241259" y="7128022"/>
            <a:ext cx="768484" cy="7929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 flipV="1">
            <a:off x="1692613" y="7276290"/>
            <a:ext cx="758757" cy="7097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324227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9600">
              <a:srgbClr val="D6E6F4"/>
            </a:gs>
            <a:gs pos="11000">
              <a:schemeClr val="accent1">
                <a:lumMod val="5000"/>
                <a:lumOff val="9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2183329"/>
            <a:ext cx="6891224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204788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Definition: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3200" dirty="0">
                <a:solidFill>
                  <a:srgbClr val="204788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Community health is a branch of public health.</a:t>
            </a:r>
          </a:p>
          <a:p>
            <a:endParaRPr lang="en-US" sz="3200" dirty="0">
              <a:solidFill>
                <a:srgbClr val="204788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3200" dirty="0">
                <a:solidFill>
                  <a:srgbClr val="204788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Which focuses on people and their role as determinants of their own and other peoples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3200" dirty="0">
              <a:solidFill>
                <a:srgbClr val="204788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3200" dirty="0">
                <a:solidFill>
                  <a:srgbClr val="204788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Community health is a field of study within the medical and clinical science.</a:t>
            </a:r>
          </a:p>
          <a:p>
            <a:endParaRPr lang="en-US" sz="3200" dirty="0">
              <a:solidFill>
                <a:srgbClr val="204788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3200" dirty="0">
                <a:solidFill>
                  <a:srgbClr val="204788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Focuses on maintenance,protection and improvement of the health status of population groups and communities. </a:t>
            </a:r>
          </a:p>
          <a:p>
            <a:r>
              <a:rPr lang="en-US" sz="3200" dirty="0">
                <a:solidFill>
                  <a:srgbClr val="204788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222" y="565646"/>
            <a:ext cx="3763589" cy="1617683"/>
          </a:xfrm>
          <a:prstGeom prst="rect">
            <a:avLst/>
          </a:prstGeom>
          <a:gradFill>
            <a:gsLst>
              <a:gs pos="43372">
                <a:srgbClr val="EAF2FA"/>
              </a:gs>
              <a:gs pos="36000">
                <a:schemeClr val="accent1">
                  <a:lumMod val="5000"/>
                  <a:lumOff val="95000"/>
                </a:schemeClr>
              </a:gs>
              <a:gs pos="13000">
                <a:schemeClr val="accent1">
                  <a:lumMod val="45000"/>
                  <a:lumOff val="55000"/>
                </a:schemeClr>
              </a:gs>
              <a:gs pos="64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8" name="Rectangle 7"/>
          <p:cNvSpPr/>
          <p:nvPr/>
        </p:nvSpPr>
        <p:spPr>
          <a:xfrm>
            <a:off x="965761" y="0"/>
            <a:ext cx="47745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a:rPr>
              <a:t>COMMUNITY HEALTH</a:t>
            </a:r>
          </a:p>
        </p:txBody>
      </p:sp>
    </p:spTree>
    <p:extLst>
      <p:ext uri="{BB962C8B-B14F-4D97-AF65-F5344CB8AC3E}">
        <p14:creationId xmlns:p14="http://schemas.microsoft.com/office/powerpoint/2010/main" val="299805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65477">
              <a:srgbClr val="B5D2EC"/>
            </a:gs>
            <a:gs pos="24000">
              <a:schemeClr val="accent1">
                <a:lumMod val="45000"/>
                <a:lumOff val="55000"/>
              </a:schemeClr>
            </a:gs>
            <a:gs pos="45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/>
          <p:cNvSpPr/>
          <p:nvPr/>
        </p:nvSpPr>
        <p:spPr>
          <a:xfrm>
            <a:off x="177559" y="6105463"/>
            <a:ext cx="2620240" cy="207402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Britannic Bold" panose="020B0903060703020204" pitchFamily="34" charset="0"/>
              </a:rPr>
              <a:t>IMPLEMENT</a:t>
            </a:r>
          </a:p>
        </p:txBody>
      </p:sp>
      <p:sp>
        <p:nvSpPr>
          <p:cNvPr id="14" name="Oval 13"/>
          <p:cNvSpPr/>
          <p:nvPr/>
        </p:nvSpPr>
        <p:spPr>
          <a:xfrm>
            <a:off x="2246237" y="7707831"/>
            <a:ext cx="2620240" cy="2074027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Britannic Bold" panose="020B0903060703020204" pitchFamily="34" charset="0"/>
              </a:rPr>
              <a:t>EVALUATE</a:t>
            </a:r>
          </a:p>
        </p:txBody>
      </p:sp>
      <p:sp>
        <p:nvSpPr>
          <p:cNvPr id="15" name="Oval 14"/>
          <p:cNvSpPr/>
          <p:nvPr/>
        </p:nvSpPr>
        <p:spPr>
          <a:xfrm>
            <a:off x="4005410" y="5964882"/>
            <a:ext cx="2620240" cy="2074027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Britannic Bold" panose="020B0903060703020204" pitchFamily="34" charset="0"/>
              </a:rPr>
              <a:t>MONITOR</a:t>
            </a:r>
          </a:p>
        </p:txBody>
      </p:sp>
      <p:sp>
        <p:nvSpPr>
          <p:cNvPr id="16" name="Oval 15"/>
          <p:cNvSpPr/>
          <p:nvPr/>
        </p:nvSpPr>
        <p:spPr>
          <a:xfrm>
            <a:off x="1746738" y="247978"/>
            <a:ext cx="2620240" cy="2074027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Britannic Bold" panose="020B0903060703020204" pitchFamily="34" charset="0"/>
              </a:rPr>
              <a:t>ASSESS</a:t>
            </a:r>
          </a:p>
        </p:txBody>
      </p:sp>
      <p:sp>
        <p:nvSpPr>
          <p:cNvPr id="17" name="Oval 16"/>
          <p:cNvSpPr/>
          <p:nvPr/>
        </p:nvSpPr>
        <p:spPr>
          <a:xfrm>
            <a:off x="4170436" y="1417574"/>
            <a:ext cx="2620240" cy="2074027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Britannic Bold" panose="020B0903060703020204" pitchFamily="34" charset="0"/>
              </a:rPr>
              <a:t>PLAN</a:t>
            </a:r>
          </a:p>
        </p:txBody>
      </p:sp>
      <p:sp>
        <p:nvSpPr>
          <p:cNvPr id="24" name="Oval 23"/>
          <p:cNvSpPr/>
          <p:nvPr/>
        </p:nvSpPr>
        <p:spPr>
          <a:xfrm>
            <a:off x="305820" y="2058935"/>
            <a:ext cx="2620240" cy="2074027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Britannic Bold" panose="020B0903060703020204" pitchFamily="34" charset="0"/>
              </a:rPr>
              <a:t>PRIORITIZE</a:t>
            </a:r>
          </a:p>
        </p:txBody>
      </p:sp>
      <p:sp>
        <p:nvSpPr>
          <p:cNvPr id="25" name="12-Point Star 24"/>
          <p:cNvSpPr/>
          <p:nvPr/>
        </p:nvSpPr>
        <p:spPr>
          <a:xfrm>
            <a:off x="1615940" y="3553827"/>
            <a:ext cx="4161718" cy="2666025"/>
          </a:xfrm>
          <a:prstGeom prst="star12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rved Down Arrow 4"/>
          <p:cNvSpPr/>
          <p:nvPr/>
        </p:nvSpPr>
        <p:spPr>
          <a:xfrm rot="18884535">
            <a:off x="-106431" y="326680"/>
            <a:ext cx="2208839" cy="99334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Curved Down Arrow 25"/>
          <p:cNvSpPr/>
          <p:nvPr/>
        </p:nvSpPr>
        <p:spPr>
          <a:xfrm rot="1313429">
            <a:off x="4557240" y="208020"/>
            <a:ext cx="2208839" cy="99334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Curved Down Arrow 26"/>
          <p:cNvSpPr/>
          <p:nvPr/>
        </p:nvSpPr>
        <p:spPr>
          <a:xfrm rot="14092765">
            <a:off x="-209309" y="4721561"/>
            <a:ext cx="2208839" cy="99334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Curved Down Arrow 27"/>
          <p:cNvSpPr/>
          <p:nvPr/>
        </p:nvSpPr>
        <p:spPr>
          <a:xfrm rot="4830040">
            <a:off x="5024577" y="4168448"/>
            <a:ext cx="2208839" cy="99334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Curved Down Arrow 28"/>
          <p:cNvSpPr/>
          <p:nvPr/>
        </p:nvSpPr>
        <p:spPr>
          <a:xfrm rot="7432570">
            <a:off x="4775796" y="8602004"/>
            <a:ext cx="2208839" cy="99334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Curved Down Arrow 30"/>
          <p:cNvSpPr/>
          <p:nvPr/>
        </p:nvSpPr>
        <p:spPr>
          <a:xfrm rot="13672616">
            <a:off x="-127482" y="8570555"/>
            <a:ext cx="2208839" cy="99334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20555972">
            <a:off x="2045812" y="4321689"/>
            <a:ext cx="51792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HEALTH COMMUNITY</a:t>
            </a:r>
          </a:p>
        </p:txBody>
      </p:sp>
    </p:spTree>
    <p:extLst>
      <p:ext uri="{BB962C8B-B14F-4D97-AF65-F5344CB8AC3E}">
        <p14:creationId xmlns:p14="http://schemas.microsoft.com/office/powerpoint/2010/main" val="3888960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24" grpId="0" animBg="1"/>
      <p:bldP spid="25" grpId="0" animBg="1"/>
      <p:bldP spid="5" grpId="0" animBg="1"/>
      <p:bldP spid="26" grpId="0" animBg="1"/>
      <p:bldP spid="27" grpId="0" animBg="1"/>
      <p:bldP spid="28" grpId="0" animBg="1"/>
      <p:bldP spid="29" grpId="0" animBg="1"/>
      <p:bldP spid="31" grpId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9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576" y="6126480"/>
            <a:ext cx="3684328" cy="29772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21" y="5040873"/>
            <a:ext cx="3565992" cy="31462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3" name="Cloud 2"/>
          <p:cNvSpPr/>
          <p:nvPr/>
        </p:nvSpPr>
        <p:spPr>
          <a:xfrm>
            <a:off x="3703888" y="1534160"/>
            <a:ext cx="2978016" cy="2032000"/>
          </a:xfrm>
          <a:prstGeom prst="cloud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loud 4"/>
          <p:cNvSpPr/>
          <p:nvPr/>
        </p:nvSpPr>
        <p:spPr>
          <a:xfrm>
            <a:off x="212657" y="1501302"/>
            <a:ext cx="2978016" cy="2032000"/>
          </a:xfrm>
          <a:prstGeom prst="cloud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loud 6"/>
          <p:cNvSpPr/>
          <p:nvPr/>
        </p:nvSpPr>
        <p:spPr>
          <a:xfrm>
            <a:off x="2200208" y="254000"/>
            <a:ext cx="2978016" cy="2032000"/>
          </a:xfrm>
          <a:prstGeom prst="cloud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5119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6858000" cy="91409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>
                <a:ln>
                  <a:solidFill>
                    <a:srgbClr val="002060"/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63500">
                    <a:schemeClr val="tx1">
                      <a:lumMod val="50000"/>
                      <a:lumOff val="50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          HISTORY OF        </a:t>
            </a:r>
            <a:r>
              <a:rPr lang="en-US" sz="5400" b="1" dirty="0">
                <a:ln>
                  <a:solidFill>
                    <a:srgbClr val="002060"/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COMMUNITY HLEATH</a:t>
            </a:r>
          </a:p>
          <a:p>
            <a:r>
              <a:rPr lang="en-US" sz="2800" dirty="0"/>
              <a:t>                        </a:t>
            </a:r>
            <a:endParaRPr lang="en-US" sz="2800" i="1" dirty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>
                <a:ln>
                  <a:solidFill>
                    <a:srgbClr val="C00000"/>
                  </a:solidFill>
                </a:ln>
                <a:solidFill>
                  <a:srgbClr val="991F23"/>
                </a:solidFill>
              </a:rPr>
              <a:t>Community Health Founded in 1993 by </a:t>
            </a:r>
            <a:r>
              <a:rPr lang="en-US" sz="32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serafino garella</a:t>
            </a:r>
            <a:r>
              <a:rPr lang="en-US" sz="28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>
                <a:ln>
                  <a:solidFill>
                    <a:srgbClr val="C00000"/>
                  </a:solidFill>
                </a:ln>
                <a:solidFill>
                  <a:srgbClr val="991F23"/>
                </a:solidFill>
              </a:rPr>
              <a:t>MD, a board certified internist and nephrologist.    </a:t>
            </a:r>
          </a:p>
          <a:p>
            <a:r>
              <a:rPr lang="en-US" sz="2800" dirty="0">
                <a:ln>
                  <a:solidFill>
                    <a:srgbClr val="C00000"/>
                  </a:solidFill>
                </a:ln>
                <a:solidFill>
                  <a:srgbClr val="991F23"/>
                </a:solidFill>
              </a:rPr>
              <a:t>           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>
                <a:ln>
                  <a:solidFill>
                    <a:srgbClr val="C00000"/>
                  </a:solidFill>
                </a:ln>
                <a:solidFill>
                  <a:srgbClr val="991F23"/>
                </a:solidFill>
              </a:rPr>
              <a:t>At that time, the main concern was              </a:t>
            </a:r>
          </a:p>
          <a:p>
            <a:r>
              <a:rPr lang="en-US" sz="2800" dirty="0">
                <a:ln>
                  <a:solidFill>
                    <a:srgbClr val="C00000"/>
                  </a:solidFill>
                </a:ln>
                <a:solidFill>
                  <a:srgbClr val="991F23"/>
                </a:solidFill>
              </a:rPr>
              <a:t>      related to certain epidemics that needed </a:t>
            </a:r>
          </a:p>
          <a:p>
            <a:r>
              <a:rPr lang="en-US" sz="2800" dirty="0">
                <a:ln>
                  <a:solidFill>
                    <a:srgbClr val="C00000"/>
                  </a:solidFill>
                </a:ln>
                <a:solidFill>
                  <a:srgbClr val="991F23"/>
                </a:solidFill>
              </a:rPr>
              <a:t>      be stopped and prevented through an                              </a:t>
            </a:r>
          </a:p>
          <a:p>
            <a:r>
              <a:rPr lang="en-US" sz="2800" dirty="0">
                <a:ln>
                  <a:solidFill>
                    <a:srgbClr val="C00000"/>
                  </a:solidFill>
                </a:ln>
                <a:solidFill>
                  <a:srgbClr val="991F23"/>
                </a:solidFill>
              </a:rPr>
              <a:t>      appropriate hygiene education.   </a:t>
            </a:r>
          </a:p>
          <a:p>
            <a:endParaRPr lang="en-US" sz="2800" dirty="0">
              <a:ln>
                <a:solidFill>
                  <a:srgbClr val="C00000"/>
                </a:solidFill>
              </a:ln>
              <a:solidFill>
                <a:srgbClr val="991F23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>
                <a:ln>
                  <a:solidFill>
                    <a:srgbClr val="C00000"/>
                  </a:solidFill>
                </a:ln>
                <a:solidFill>
                  <a:srgbClr val="991F23"/>
                </a:solidFill>
              </a:rPr>
              <a:t>Community health foundation , improving people’s knowledge about disease prevention and controlling.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sz="2800" dirty="0">
              <a:ln>
                <a:solidFill>
                  <a:srgbClr val="C00000"/>
                </a:solidFill>
              </a:ln>
              <a:solidFill>
                <a:srgbClr val="991F23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>
                <a:ln>
                  <a:solidFill>
                    <a:srgbClr val="C00000"/>
                  </a:solidFill>
                </a:ln>
                <a:solidFill>
                  <a:srgbClr val="991F23"/>
                </a:solidFill>
              </a:rPr>
              <a:t>Different association were created to deliver CHP that consisted of care campaigns about infection prevention.</a:t>
            </a:r>
          </a:p>
        </p:txBody>
      </p:sp>
    </p:spTree>
    <p:extLst>
      <p:ext uri="{BB962C8B-B14F-4D97-AF65-F5344CB8AC3E}">
        <p14:creationId xmlns:p14="http://schemas.microsoft.com/office/powerpoint/2010/main" val="23113197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274" y="688304"/>
            <a:ext cx="5564875" cy="1323376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3600" dirty="0">
                <a:ln w="0"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CONCEPT OF HEALTH</a:t>
            </a:r>
            <a:r>
              <a:rPr lang="en-US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27755" y="1517515"/>
            <a:ext cx="490339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BIOMEDICAL CONCEPT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ECOLOGICAL CONCEPT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PSYCHOSOCIAL CONCEPT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a:rPr>
              <a:t>HOLISTIC CONCEPT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736" y="3784113"/>
            <a:ext cx="6400800" cy="583005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78282585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007" y="641925"/>
            <a:ext cx="6478621" cy="92640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BIOMEDICAL CONCEPT </a:t>
            </a:r>
            <a:r>
              <a:rPr lang="en-US" sz="3600" dirty="0">
                <a:ln>
                  <a:solidFill>
                    <a:schemeClr val="accent6">
                      <a:lumMod val="75000"/>
                    </a:schemeClr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dirty="0">
                <a:ln>
                  <a:solidFill>
                    <a:schemeClr val="accent6">
                      <a:lumMod val="75000"/>
                    </a:schemeClr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en-US" sz="2800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Traditionally health has been considered as an absence of disease and if someone was free from disease then that person was considered healthy.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This concept is known as biomedical concept and it is based on the </a:t>
            </a:r>
            <a:r>
              <a:rPr lang="en-US" sz="2800" dirty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b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GERM</a:t>
            </a:r>
            <a:r>
              <a:rPr lang="en-US" sz="2800" dirty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THEORY OF THE DISEASE</a:t>
            </a:r>
            <a:r>
              <a:rPr lang="en-US" sz="2800" dirty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The medical profession viewed the human body as a machine and disease is an outcome of the breakdown of the machine and one of the doctor tasks was to repair the machine.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This concept has minimized the role of the environment ,social and cultural determinants of the health.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Developments in medical and social sciences led to the conclusion that the biomedical concept of health was inadequate.</a:t>
            </a:r>
          </a:p>
        </p:txBody>
      </p:sp>
    </p:spTree>
    <p:extLst>
      <p:ext uri="{BB962C8B-B14F-4D97-AF65-F5344CB8AC3E}">
        <p14:creationId xmlns:p14="http://schemas.microsoft.com/office/powerpoint/2010/main" val="1282543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633</TotalTime>
  <Words>732</Words>
  <Application>Microsoft Office PowerPoint</Application>
  <PresentationFormat>A4 Paper (210x297 mm)</PresentationFormat>
  <Paragraphs>100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Britannic Bold</vt:lpstr>
      <vt:lpstr>Calibri</vt:lpstr>
      <vt:lpstr>Calibri Light</vt:lpstr>
      <vt:lpstr>Cooper Black</vt:lpstr>
      <vt:lpstr>Lucida Calligraphy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Asif</dc:creator>
  <cp:lastModifiedBy>pushpa latha</cp:lastModifiedBy>
  <cp:revision>89</cp:revision>
  <dcterms:created xsi:type="dcterms:W3CDTF">2019-12-26T15:37:55Z</dcterms:created>
  <dcterms:modified xsi:type="dcterms:W3CDTF">2020-05-19T14:20:02Z</dcterms:modified>
</cp:coreProperties>
</file>