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62" r:id="rId5"/>
    <p:sldId id="263" r:id="rId6"/>
    <p:sldId id="264" r:id="rId7"/>
    <p:sldId id="266" r:id="rId8"/>
    <p:sldId id="267" r:id="rId9"/>
    <p:sldId id="268" r:id="rId10"/>
    <p:sldId id="269" r:id="rId11"/>
    <p:sldId id="270" r:id="rId12"/>
    <p:sldId id="281" r:id="rId13"/>
    <p:sldId id="271" r:id="rId14"/>
    <p:sldId id="280" r:id="rId15"/>
    <p:sldId id="273" r:id="rId16"/>
    <p:sldId id="274" r:id="rId17"/>
    <p:sldId id="275" r:id="rId18"/>
    <p:sldId id="276" r:id="rId19"/>
    <p:sldId id="277" r:id="rId20"/>
    <p:sldId id="278" r:id="rId21"/>
    <p:sldId id="282" r:id="rId22"/>
    <p:sldId id="27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5/19/2020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5/19/2020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008" y="83128"/>
            <a:ext cx="11930742" cy="950025"/>
          </a:xfrm>
        </p:spPr>
        <p:txBody>
          <a:bodyPr/>
          <a:lstStyle/>
          <a:p>
            <a:pPr algn="just"/>
            <a:r>
              <a:rPr lang="en-US" sz="5400" dirty="0">
                <a:solidFill>
                  <a:schemeClr val="tx1">
                    <a:lumMod val="95000"/>
                  </a:schemeClr>
                </a:solidFill>
                <a:latin typeface="Rockwell Extra Bold" panose="02060903040505020403" pitchFamily="18" charset="0"/>
              </a:rPr>
              <a:t>HEALTH AND ENVIRONMENT</a:t>
            </a:r>
          </a:p>
        </p:txBody>
      </p:sp>
      <p:sp>
        <p:nvSpPr>
          <p:cNvPr id="3" name="Subtitle 2"/>
          <p:cNvSpPr>
            <a:spLocks noGrp="1"/>
          </p:cNvSpPr>
          <p:nvPr>
            <p:ph type="subTitle" idx="1"/>
          </p:nvPr>
        </p:nvSpPr>
        <p:spPr>
          <a:xfrm>
            <a:off x="2151529" y="1304365"/>
            <a:ext cx="11030756" cy="1567056"/>
          </a:xfrm>
        </p:spPr>
        <p:txBody>
          <a:bodyPr>
            <a:noAutofit/>
          </a:bodyPr>
          <a:lstStyle/>
          <a:p>
            <a:r>
              <a:rPr lang="en-US" sz="2400" b="1" dirty="0">
                <a:solidFill>
                  <a:srgbClr val="FFC000"/>
                </a:solidFill>
                <a:latin typeface="Bodoni MT Black" panose="02070A03080606020203" pitchFamily="18" charset="0"/>
              </a:rPr>
              <a:t>POLLUTION AND SANITATION,HEALTH ECONOMICS</a:t>
            </a:r>
          </a:p>
          <a:p>
            <a:r>
              <a:rPr lang="en-US" sz="2400" b="1" dirty="0">
                <a:solidFill>
                  <a:srgbClr val="FFC000"/>
                </a:solidFill>
                <a:latin typeface="Bodoni MT Black" panose="02070A03080606020203" pitchFamily="18" charset="0"/>
              </a:rPr>
              <a:t>                           “WAYS OF MEASURING HEALTH”</a:t>
            </a:r>
          </a:p>
        </p:txBody>
      </p:sp>
      <p:pic>
        <p:nvPicPr>
          <p:cNvPr id="4" name="Picture 3"/>
          <p:cNvPicPr>
            <a:picLocks noChangeAspect="1"/>
          </p:cNvPicPr>
          <p:nvPr/>
        </p:nvPicPr>
        <p:blipFill>
          <a:blip r:embed="rId2"/>
          <a:stretch>
            <a:fillRect/>
          </a:stretch>
        </p:blipFill>
        <p:spPr>
          <a:xfrm>
            <a:off x="23750" y="2339788"/>
            <a:ext cx="12192000" cy="4492291"/>
          </a:xfrm>
          <a:prstGeom prst="rect">
            <a:avLst/>
          </a:prstGeom>
        </p:spPr>
      </p:pic>
    </p:spTree>
    <p:extLst>
      <p:ext uri="{BB962C8B-B14F-4D97-AF65-F5344CB8AC3E}">
        <p14:creationId xmlns:p14="http://schemas.microsoft.com/office/powerpoint/2010/main" val="3694412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59"/>
            <a:ext cx="12191999" cy="1400530"/>
          </a:xfrm>
        </p:spPr>
        <p:txBody>
          <a:bodyPr/>
          <a:lstStyle/>
          <a:p>
            <a:r>
              <a:rPr lang="en-US" sz="4800" dirty="0">
                <a:solidFill>
                  <a:schemeClr val="accent3"/>
                </a:solidFill>
                <a:latin typeface="Rockwell Extra Bold" panose="02060903040505020403" pitchFamily="18" charset="0"/>
              </a:rPr>
              <a:t>COMPONENTS OF ENVIRONMENT</a:t>
            </a:r>
          </a:p>
        </p:txBody>
      </p:sp>
      <p:sp>
        <p:nvSpPr>
          <p:cNvPr id="3" name="Content Placeholder 2"/>
          <p:cNvSpPr>
            <a:spLocks noGrp="1"/>
          </p:cNvSpPr>
          <p:nvPr>
            <p:ph idx="1"/>
          </p:nvPr>
        </p:nvSpPr>
        <p:spPr>
          <a:xfrm>
            <a:off x="1037585" y="1082686"/>
            <a:ext cx="8909822" cy="5522830"/>
          </a:xfrm>
        </p:spPr>
        <p:txBody>
          <a:bodyPr>
            <a:normAutofit/>
          </a:bodyPr>
          <a:lstStyle/>
          <a:p>
            <a:pPr marL="0" indent="0">
              <a:buNone/>
            </a:pPr>
            <a:r>
              <a:rPr lang="en-US" sz="3200" dirty="0">
                <a:solidFill>
                  <a:srgbClr val="FF3399"/>
                </a:solidFill>
                <a:latin typeface="Arial Black" panose="020B0A04020102020204" pitchFamily="34" charset="0"/>
              </a:rPr>
              <a:t>PHYSICAL: </a:t>
            </a:r>
          </a:p>
          <a:p>
            <a:pPr marL="0" indent="0">
              <a:buNone/>
            </a:pPr>
            <a:r>
              <a:rPr lang="en-US" sz="3200" dirty="0">
                <a:latin typeface="Arial Black" panose="020B0A04020102020204" pitchFamily="34" charset="0"/>
              </a:rPr>
              <a:t>                     </a:t>
            </a:r>
            <a:r>
              <a:rPr lang="en-US" sz="2400" dirty="0">
                <a:latin typeface="Arial Black" panose="020B0A04020102020204" pitchFamily="34" charset="0"/>
              </a:rPr>
              <a:t>Air, water, soil, housing, climate, geography, heat, light, noise, debris, radiation, etc.</a:t>
            </a:r>
          </a:p>
          <a:p>
            <a:pPr marL="0" indent="0">
              <a:buNone/>
            </a:pPr>
            <a:r>
              <a:rPr lang="en-US" sz="2800" dirty="0">
                <a:solidFill>
                  <a:srgbClr val="FF3399"/>
                </a:solidFill>
                <a:latin typeface="Arial Black" panose="020B0A04020102020204" pitchFamily="34" charset="0"/>
              </a:rPr>
              <a:t>BIOLOGICAL:</a:t>
            </a:r>
          </a:p>
          <a:p>
            <a:pPr marL="0" indent="0">
              <a:buNone/>
            </a:pPr>
            <a:r>
              <a:rPr lang="en-US" sz="2800" dirty="0">
                <a:latin typeface="Arial Black" panose="020B0A04020102020204" pitchFamily="34" charset="0"/>
              </a:rPr>
              <a:t> </a:t>
            </a:r>
            <a:r>
              <a:rPr lang="en-US" sz="2800" dirty="0">
                <a:latin typeface="Berlin Sans FB Demi" panose="020E0802020502020306" pitchFamily="34" charset="0"/>
              </a:rPr>
              <a:t>                          Man, viruses, microbial agents, insects, rodents, animals and plants, etc. </a:t>
            </a:r>
          </a:p>
          <a:p>
            <a:pPr marL="0" indent="0">
              <a:buNone/>
            </a:pPr>
            <a:r>
              <a:rPr lang="en-US" sz="2800" dirty="0">
                <a:solidFill>
                  <a:srgbClr val="FF3399"/>
                </a:solidFill>
                <a:latin typeface="Arial Black" panose="020B0A04020102020204" pitchFamily="34" charset="0"/>
              </a:rPr>
              <a:t>PSYCHOSOCIAL:</a:t>
            </a:r>
          </a:p>
          <a:p>
            <a:pPr marL="0" indent="0">
              <a:buNone/>
            </a:pPr>
            <a:r>
              <a:rPr lang="en-US" sz="2800" dirty="0">
                <a:latin typeface="Arial Black" panose="020B0A04020102020204" pitchFamily="34" charset="0"/>
              </a:rPr>
              <a:t>                   </a:t>
            </a:r>
            <a:r>
              <a:rPr lang="en-US" sz="2800" dirty="0">
                <a:latin typeface="Berlin Sans FB Demi" panose="020E0802020502020306" pitchFamily="34" charset="0"/>
              </a:rPr>
              <a:t>Cultural values, customs, beliefs, habits, attitudes, moral, religion, education, lifestyles, community life, health services, social and political organization.</a:t>
            </a:r>
            <a:endParaRPr lang="en-US" sz="2800" dirty="0">
              <a:latin typeface="Arial Black" panose="020B0A04020102020204" pitchFamily="34" charset="0"/>
            </a:endParaRPr>
          </a:p>
        </p:txBody>
      </p:sp>
    </p:spTree>
    <p:extLst>
      <p:ext uri="{BB962C8B-B14F-4D97-AF65-F5344CB8AC3E}">
        <p14:creationId xmlns:p14="http://schemas.microsoft.com/office/powerpoint/2010/main" val="164225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1832608" cy="6858000"/>
          </a:xfrm>
        </p:spPr>
        <p:txBody>
          <a:bodyPr>
            <a:normAutofit/>
          </a:bodyPr>
          <a:lstStyle/>
          <a:p>
            <a:pPr marL="0" indent="0">
              <a:buNone/>
            </a:pPr>
            <a:r>
              <a:rPr lang="en-US" sz="3200" dirty="0">
                <a:latin typeface="Berlin Sans FB Demi" panose="020E0802020502020306" pitchFamily="34" charset="0"/>
              </a:rPr>
              <a:t>The environment is all external conditions, circumstances, and influences surrounding and affecting the growth and development of an organism or community of organisms.</a:t>
            </a:r>
          </a:p>
          <a:p>
            <a:pPr marL="0" indent="0">
              <a:buNone/>
            </a:pPr>
            <a:r>
              <a:rPr lang="en-US" sz="6600" dirty="0">
                <a:solidFill>
                  <a:schemeClr val="accent3"/>
                </a:solidFill>
                <a:latin typeface="Rockwell Extra Bold" panose="02060903040505020403" pitchFamily="18" charset="0"/>
              </a:rPr>
              <a:t>HAZARDS:</a:t>
            </a:r>
          </a:p>
          <a:p>
            <a:pPr marL="0" indent="0">
              <a:buNone/>
            </a:pPr>
            <a:r>
              <a:rPr lang="en-US" sz="3600" dirty="0">
                <a:latin typeface="Arial Black" panose="020B0A04020102020204" pitchFamily="34" charset="0"/>
              </a:rPr>
              <a:t>               </a:t>
            </a:r>
            <a:r>
              <a:rPr lang="en-US" sz="3600" dirty="0">
                <a:solidFill>
                  <a:srgbClr val="FF3399"/>
                </a:solidFill>
                <a:latin typeface="Arial Black" panose="020B0A04020102020204" pitchFamily="34" charset="0"/>
              </a:rPr>
              <a:t>`</a:t>
            </a:r>
            <a:r>
              <a:rPr lang="en-US" sz="2800" dirty="0">
                <a:latin typeface="Berlin Sans FB Demi" panose="020E0802020502020306" pitchFamily="34" charset="0"/>
              </a:rPr>
              <a:t>ENVIRONMENTAL HAZARDS</a:t>
            </a:r>
          </a:p>
          <a:p>
            <a:pPr marL="0" indent="0">
              <a:buNone/>
            </a:pPr>
            <a:r>
              <a:rPr lang="en-US" sz="2800" dirty="0">
                <a:latin typeface="Berlin Sans FB Demi" panose="020E0802020502020306" pitchFamily="34" charset="0"/>
              </a:rPr>
              <a:t>                          </a:t>
            </a:r>
            <a:r>
              <a:rPr lang="en-US" sz="2800" dirty="0">
                <a:solidFill>
                  <a:srgbClr val="FF3399"/>
                </a:solidFill>
                <a:latin typeface="Berlin Sans FB Demi" panose="020E0802020502020306" pitchFamily="34" charset="0"/>
              </a:rPr>
              <a:t>`</a:t>
            </a:r>
            <a:r>
              <a:rPr lang="en-US" sz="2800" dirty="0">
                <a:latin typeface="Berlin Sans FB Demi" panose="020E0802020502020306" pitchFamily="34" charset="0"/>
              </a:rPr>
              <a:t>BIOLOGICAL HAZARDS</a:t>
            </a:r>
          </a:p>
          <a:p>
            <a:pPr marL="0" indent="0">
              <a:buNone/>
            </a:pPr>
            <a:r>
              <a:rPr lang="en-US" sz="2800" dirty="0">
                <a:latin typeface="Berlin Sans FB Demi" panose="020E0802020502020306" pitchFamily="34" charset="0"/>
              </a:rPr>
              <a:t>                          </a:t>
            </a:r>
            <a:r>
              <a:rPr lang="en-US" sz="2800" dirty="0">
                <a:solidFill>
                  <a:srgbClr val="FF3399"/>
                </a:solidFill>
                <a:latin typeface="Berlin Sans FB Demi" panose="020E0802020502020306" pitchFamily="34" charset="0"/>
              </a:rPr>
              <a:t>`</a:t>
            </a:r>
            <a:r>
              <a:rPr lang="en-US" sz="2800" dirty="0">
                <a:latin typeface="Berlin Sans FB Demi" panose="020E0802020502020306" pitchFamily="34" charset="0"/>
              </a:rPr>
              <a:t>CHEMICAL HAZARDS</a:t>
            </a:r>
          </a:p>
          <a:p>
            <a:pPr marL="0" indent="0">
              <a:buNone/>
            </a:pPr>
            <a:r>
              <a:rPr lang="en-US" sz="2800" dirty="0">
                <a:latin typeface="Berlin Sans FB Demi" panose="020E0802020502020306" pitchFamily="34" charset="0"/>
              </a:rPr>
              <a:t>                          </a:t>
            </a:r>
            <a:r>
              <a:rPr lang="en-US" sz="2800" dirty="0">
                <a:solidFill>
                  <a:srgbClr val="FF3399"/>
                </a:solidFill>
                <a:latin typeface="Berlin Sans FB Demi" panose="020E0802020502020306" pitchFamily="34" charset="0"/>
              </a:rPr>
              <a:t>`</a:t>
            </a:r>
            <a:r>
              <a:rPr lang="en-US" sz="2800" dirty="0">
                <a:latin typeface="Berlin Sans FB Demi" panose="020E0802020502020306" pitchFamily="34" charset="0"/>
              </a:rPr>
              <a:t>PSHYCAL HAZARDS</a:t>
            </a:r>
          </a:p>
          <a:p>
            <a:pPr marL="0" indent="0">
              <a:buNone/>
            </a:pPr>
            <a:r>
              <a:rPr lang="en-US" sz="2800" dirty="0">
                <a:latin typeface="Berlin Sans FB Demi" panose="020E0802020502020306" pitchFamily="34" charset="0"/>
              </a:rPr>
              <a:t>                          </a:t>
            </a:r>
            <a:r>
              <a:rPr lang="en-US" sz="2800" dirty="0">
                <a:solidFill>
                  <a:srgbClr val="FF3399"/>
                </a:solidFill>
                <a:latin typeface="Berlin Sans FB Demi" panose="020E0802020502020306" pitchFamily="34" charset="0"/>
              </a:rPr>
              <a:t>`</a:t>
            </a:r>
            <a:r>
              <a:rPr lang="en-US" sz="2800" dirty="0">
                <a:latin typeface="Berlin Sans FB Demi" panose="020E0802020502020306" pitchFamily="34" charset="0"/>
              </a:rPr>
              <a:t>PSYCOLOGICAL HAZARDS</a:t>
            </a:r>
          </a:p>
          <a:p>
            <a:pPr marL="0" indent="0">
              <a:buNone/>
            </a:pPr>
            <a:r>
              <a:rPr lang="en-US" sz="2800" dirty="0">
                <a:latin typeface="Berlin Sans FB Demi" panose="020E0802020502020306" pitchFamily="34" charset="0"/>
              </a:rPr>
              <a:t>                          </a:t>
            </a:r>
            <a:r>
              <a:rPr lang="en-US" sz="2800" dirty="0">
                <a:solidFill>
                  <a:srgbClr val="FF3399"/>
                </a:solidFill>
                <a:latin typeface="Berlin Sans FB Demi" panose="020E0802020502020306" pitchFamily="34" charset="0"/>
              </a:rPr>
              <a:t>`</a:t>
            </a:r>
            <a:r>
              <a:rPr lang="en-US" sz="2800" dirty="0">
                <a:latin typeface="Berlin Sans FB Demi" panose="020E0802020502020306" pitchFamily="34" charset="0"/>
              </a:rPr>
              <a:t>SOCIOLOGICAL HAZARDS</a:t>
            </a:r>
          </a:p>
          <a:p>
            <a:pPr marL="0" indent="0">
              <a:buNone/>
            </a:pPr>
            <a:r>
              <a:rPr lang="en-US" sz="2800" dirty="0">
                <a:latin typeface="Berlin Sans FB Demi" panose="020E0802020502020306" pitchFamily="34" charset="0"/>
              </a:rPr>
              <a:t>                          </a:t>
            </a:r>
            <a:r>
              <a:rPr lang="en-US" sz="2800" dirty="0">
                <a:solidFill>
                  <a:srgbClr val="FF3399"/>
                </a:solidFill>
                <a:latin typeface="Berlin Sans FB Demi" panose="020E0802020502020306" pitchFamily="34" charset="0"/>
              </a:rPr>
              <a:t>`</a:t>
            </a:r>
            <a:r>
              <a:rPr lang="en-US" sz="2800" dirty="0">
                <a:latin typeface="Berlin Sans FB Demi" panose="020E0802020502020306" pitchFamily="34" charset="0"/>
              </a:rPr>
              <a:t>SITE AND LOCATION HAZARDS</a:t>
            </a:r>
          </a:p>
        </p:txBody>
      </p:sp>
    </p:spTree>
    <p:extLst>
      <p:ext uri="{BB962C8B-B14F-4D97-AF65-F5344CB8AC3E}">
        <p14:creationId xmlns:p14="http://schemas.microsoft.com/office/powerpoint/2010/main" val="337326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ypes of Pollution  - Pollution Video Compilation - Pollution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71887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22181" cy="1400530"/>
          </a:xfrm>
        </p:spPr>
        <p:txBody>
          <a:bodyPr/>
          <a:lstStyle/>
          <a:p>
            <a:r>
              <a:rPr lang="en-US" sz="5400" dirty="0">
                <a:solidFill>
                  <a:schemeClr val="accent3"/>
                </a:solidFill>
                <a:latin typeface="Rockwell Extra Bold" panose="02060903040505020403" pitchFamily="18" charset="0"/>
              </a:rPr>
              <a:t>POLLUTION &amp; SANITATION</a:t>
            </a:r>
          </a:p>
        </p:txBody>
      </p:sp>
      <p:sp>
        <p:nvSpPr>
          <p:cNvPr id="3" name="Content Placeholder 2"/>
          <p:cNvSpPr>
            <a:spLocks noGrp="1"/>
          </p:cNvSpPr>
          <p:nvPr>
            <p:ph idx="1"/>
          </p:nvPr>
        </p:nvSpPr>
        <p:spPr>
          <a:xfrm>
            <a:off x="204716" y="1400530"/>
            <a:ext cx="11723427" cy="4631780"/>
          </a:xfrm>
        </p:spPr>
        <p:txBody>
          <a:bodyPr>
            <a:normAutofit fontScale="85000" lnSpcReduction="20000"/>
          </a:bodyPr>
          <a:lstStyle/>
          <a:p>
            <a:pPr marL="0" indent="0">
              <a:buNone/>
            </a:pPr>
            <a:r>
              <a:rPr lang="en-US" sz="4600" dirty="0">
                <a:solidFill>
                  <a:srgbClr val="FF3399"/>
                </a:solidFill>
                <a:latin typeface="Arial Black" panose="020B0A04020102020204" pitchFamily="34" charset="0"/>
              </a:rPr>
              <a:t>DEFINITION OF POLLUTION:</a:t>
            </a:r>
          </a:p>
          <a:p>
            <a:pPr marL="0" indent="0">
              <a:buNone/>
            </a:pPr>
            <a:r>
              <a:rPr lang="en-US" sz="3000" dirty="0"/>
              <a:t>                         </a:t>
            </a:r>
            <a:r>
              <a:rPr lang="en-US" sz="3300" dirty="0">
                <a:latin typeface="Berlin Sans FB Demi" panose="020E0802020502020306" pitchFamily="34" charset="0"/>
              </a:rPr>
              <a:t>When harmful substances contaminate the environment it is called pollution.</a:t>
            </a:r>
          </a:p>
          <a:p>
            <a:pPr marL="0" indent="0">
              <a:buNone/>
            </a:pPr>
            <a:r>
              <a:rPr lang="en-US" sz="3300" dirty="0">
                <a:latin typeface="Berlin Sans FB Demi" panose="020E0802020502020306" pitchFamily="34" charset="0"/>
              </a:rPr>
              <a:t>                         pollution refers  to the very bad condition of environment in terms of quantity and quality.</a:t>
            </a:r>
          </a:p>
          <a:p>
            <a:pPr marL="0" indent="0">
              <a:buNone/>
            </a:pPr>
            <a:r>
              <a:rPr lang="en-US" sz="4600" dirty="0">
                <a:solidFill>
                  <a:srgbClr val="FF3399"/>
                </a:solidFill>
                <a:latin typeface="Arial Black" panose="020B0A04020102020204" pitchFamily="34" charset="0"/>
              </a:rPr>
              <a:t>DEFINITION OF SANITATION :</a:t>
            </a:r>
          </a:p>
          <a:p>
            <a:pPr marL="0" indent="0">
              <a:buNone/>
            </a:pPr>
            <a:r>
              <a:rPr lang="en-US" sz="3000" dirty="0">
                <a:latin typeface="Berlin Sans FB Demi" panose="020E0802020502020306" pitchFamily="34" charset="0"/>
              </a:rPr>
              <a:t>                           </a:t>
            </a:r>
            <a:r>
              <a:rPr lang="en-US" sz="3300" dirty="0">
                <a:latin typeface="Berlin Sans FB Demi" panose="020E0802020502020306" pitchFamily="34" charset="0"/>
              </a:rPr>
              <a:t>The process of keeping place free from dirt, infection, disease etc., by removing waste, trash and garbage, by cleaning streets, washing yours self, safe drinking water, etc..</a:t>
            </a:r>
          </a:p>
          <a:p>
            <a:pPr marL="0" indent="0">
              <a:buNone/>
            </a:pPr>
            <a:r>
              <a:rPr lang="en-US" sz="3300" dirty="0">
                <a:latin typeface="Arial Black" panose="020B0A04020102020204" pitchFamily="34" charset="0"/>
              </a:rPr>
              <a:t> </a:t>
            </a:r>
          </a:p>
        </p:txBody>
      </p:sp>
    </p:spTree>
    <p:extLst>
      <p:ext uri="{BB962C8B-B14F-4D97-AF65-F5344CB8AC3E}">
        <p14:creationId xmlns:p14="http://schemas.microsoft.com/office/powerpoint/2010/main" val="345017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29" y="241827"/>
            <a:ext cx="11995079" cy="923330"/>
          </a:xfrm>
          <a:prstGeom prst="rect">
            <a:avLst/>
          </a:prstGeom>
        </p:spPr>
        <p:txBody>
          <a:bodyPr wrap="none">
            <a:spAutoFit/>
          </a:bodyPr>
          <a:lstStyle/>
          <a:p>
            <a:r>
              <a:rPr lang="en-US" sz="5400" dirty="0">
                <a:solidFill>
                  <a:srgbClr val="FFC000"/>
                </a:solidFill>
                <a:latin typeface="Rockwell Extra Bold" panose="02060903040505020403" pitchFamily="18" charset="0"/>
              </a:rPr>
              <a:t>IMPORTANCE OF SANITATION</a:t>
            </a:r>
          </a:p>
        </p:txBody>
      </p:sp>
      <p:sp>
        <p:nvSpPr>
          <p:cNvPr id="4" name="Rectangle 3"/>
          <p:cNvSpPr/>
          <p:nvPr/>
        </p:nvSpPr>
        <p:spPr>
          <a:xfrm>
            <a:off x="168986" y="1434697"/>
            <a:ext cx="2555423" cy="953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3512" y="2643529"/>
            <a:ext cx="2580611" cy="87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9268" y="3805358"/>
            <a:ext cx="2534855" cy="859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4456" y="4948442"/>
            <a:ext cx="2509668" cy="83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734693" y="1708648"/>
            <a:ext cx="605641"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731321" y="2868348"/>
            <a:ext cx="605641"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734691" y="4028049"/>
            <a:ext cx="605641"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714123" y="5145005"/>
            <a:ext cx="605641"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8702" y="1594114"/>
            <a:ext cx="2555421" cy="646331"/>
          </a:xfrm>
          <a:prstGeom prst="rect">
            <a:avLst/>
          </a:prstGeom>
        </p:spPr>
        <p:txBody>
          <a:bodyPr wrap="square">
            <a:spAutoFit/>
          </a:bodyPr>
          <a:lstStyle/>
          <a:p>
            <a:pPr algn="ctr"/>
            <a:r>
              <a:rPr lang="en-US" dirty="0">
                <a:latin typeface="Arial Black" panose="020B0A04020102020204" pitchFamily="34" charset="0"/>
              </a:rPr>
              <a:t>IMPORTANCE FOR HEALTH</a:t>
            </a:r>
          </a:p>
        </p:txBody>
      </p:sp>
      <p:sp>
        <p:nvSpPr>
          <p:cNvPr id="13" name="Rectangle 12"/>
          <p:cNvSpPr/>
          <p:nvPr/>
        </p:nvSpPr>
        <p:spPr>
          <a:xfrm>
            <a:off x="108324" y="2816958"/>
            <a:ext cx="2656175" cy="646331"/>
          </a:xfrm>
          <a:prstGeom prst="rect">
            <a:avLst/>
          </a:prstGeom>
        </p:spPr>
        <p:txBody>
          <a:bodyPr wrap="square">
            <a:spAutoFit/>
          </a:bodyPr>
          <a:lstStyle/>
          <a:p>
            <a:pPr algn="ctr"/>
            <a:r>
              <a:rPr lang="en-US" dirty="0">
                <a:latin typeface="Arial Black" panose="020B0A04020102020204" pitchFamily="34" charset="0"/>
              </a:rPr>
              <a:t>GOOD ECONOMIC</a:t>
            </a:r>
          </a:p>
          <a:p>
            <a:pPr algn="ctr"/>
            <a:r>
              <a:rPr lang="en-US" dirty="0">
                <a:latin typeface="Arial Black" panose="020B0A04020102020204" pitchFamily="34" charset="0"/>
              </a:rPr>
              <a:t>ENVIRONMENT</a:t>
            </a:r>
          </a:p>
        </p:txBody>
      </p:sp>
      <p:sp>
        <p:nvSpPr>
          <p:cNvPr id="14" name="Rectangle 13"/>
          <p:cNvSpPr/>
          <p:nvPr/>
        </p:nvSpPr>
        <p:spPr>
          <a:xfrm>
            <a:off x="-38765" y="3802994"/>
            <a:ext cx="2820865" cy="923330"/>
          </a:xfrm>
          <a:prstGeom prst="rect">
            <a:avLst/>
          </a:prstGeom>
        </p:spPr>
        <p:txBody>
          <a:bodyPr wrap="square">
            <a:spAutoFit/>
          </a:bodyPr>
          <a:lstStyle/>
          <a:p>
            <a:pPr algn="ctr"/>
            <a:r>
              <a:rPr lang="en-US" dirty="0">
                <a:latin typeface="Arial Black" panose="020B0A04020102020204" pitchFamily="34" charset="0"/>
              </a:rPr>
              <a:t>IMPORTANCE FOR SOCIAL DEVELOPMENT</a:t>
            </a:r>
          </a:p>
        </p:txBody>
      </p:sp>
      <p:sp>
        <p:nvSpPr>
          <p:cNvPr id="15" name="Rectangle 14"/>
          <p:cNvSpPr/>
          <p:nvPr/>
        </p:nvSpPr>
        <p:spPr>
          <a:xfrm>
            <a:off x="179268" y="6017796"/>
            <a:ext cx="2509667" cy="793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2710873" y="6258391"/>
            <a:ext cx="605641"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1742" y="5031263"/>
            <a:ext cx="2973842" cy="646331"/>
          </a:xfrm>
          <a:prstGeom prst="rect">
            <a:avLst/>
          </a:prstGeom>
        </p:spPr>
        <p:txBody>
          <a:bodyPr wrap="square">
            <a:spAutoFit/>
          </a:bodyPr>
          <a:lstStyle/>
          <a:p>
            <a:pPr algn="ctr"/>
            <a:r>
              <a:rPr lang="en-US" dirty="0">
                <a:latin typeface="Arial Black" panose="020B0A04020102020204" pitchFamily="34" charset="0"/>
              </a:rPr>
              <a:t>HELPS THE ENVIRONMENT     </a:t>
            </a:r>
          </a:p>
        </p:txBody>
      </p:sp>
      <p:sp>
        <p:nvSpPr>
          <p:cNvPr id="18" name="Rectangle 17"/>
          <p:cNvSpPr/>
          <p:nvPr/>
        </p:nvSpPr>
        <p:spPr>
          <a:xfrm>
            <a:off x="377973" y="6311476"/>
            <a:ext cx="1834412" cy="369332"/>
          </a:xfrm>
          <a:prstGeom prst="rect">
            <a:avLst/>
          </a:prstGeom>
        </p:spPr>
        <p:txBody>
          <a:bodyPr wrap="none">
            <a:spAutoFit/>
          </a:bodyPr>
          <a:lstStyle/>
          <a:p>
            <a:pPr algn="ctr"/>
            <a:r>
              <a:rPr lang="en-US" dirty="0">
                <a:latin typeface="Arial Black" panose="020B0A04020102020204" pitchFamily="34" charset="0"/>
              </a:rPr>
              <a:t>ACHIEVABLE</a:t>
            </a:r>
          </a:p>
        </p:txBody>
      </p:sp>
      <p:sp>
        <p:nvSpPr>
          <p:cNvPr id="19" name="Rectangle 18"/>
          <p:cNvSpPr/>
          <p:nvPr/>
        </p:nvSpPr>
        <p:spPr>
          <a:xfrm>
            <a:off x="3390706" y="1686872"/>
            <a:ext cx="8801293" cy="1107996"/>
          </a:xfrm>
          <a:prstGeom prst="rect">
            <a:avLst/>
          </a:prstGeom>
        </p:spPr>
        <p:txBody>
          <a:bodyPr wrap="square">
            <a:spAutoFit/>
          </a:bodyPr>
          <a:lstStyle/>
          <a:p>
            <a:r>
              <a:rPr lang="en-US" sz="2400" dirty="0">
                <a:latin typeface="Berlin Sans FB Demi" panose="020E0802020502020306" pitchFamily="34" charset="0"/>
              </a:rPr>
              <a:t>Good sanitation can prevent you from  getting diarrhea can also help prevent other serious diseases.</a:t>
            </a:r>
          </a:p>
          <a:p>
            <a:r>
              <a:rPr lang="en-US" dirty="0"/>
              <a:t> </a:t>
            </a:r>
          </a:p>
        </p:txBody>
      </p:sp>
      <p:sp>
        <p:nvSpPr>
          <p:cNvPr id="20" name="Rectangle 19"/>
          <p:cNvSpPr/>
          <p:nvPr/>
        </p:nvSpPr>
        <p:spPr>
          <a:xfrm>
            <a:off x="3380420" y="2674946"/>
            <a:ext cx="8778502" cy="1138773"/>
          </a:xfrm>
          <a:prstGeom prst="rect">
            <a:avLst/>
          </a:prstGeom>
        </p:spPr>
        <p:txBody>
          <a:bodyPr wrap="square">
            <a:spAutoFit/>
          </a:bodyPr>
          <a:lstStyle/>
          <a:p>
            <a:r>
              <a:rPr lang="en-US" sz="2400" dirty="0">
                <a:latin typeface="Berlin Sans FB Demi" panose="020E0802020502020306" pitchFamily="34" charset="0"/>
              </a:rPr>
              <a:t>When you practice good sanitation, your family saves money on healthcare and treatment.</a:t>
            </a:r>
          </a:p>
          <a:p>
            <a:r>
              <a:rPr lang="en-US" sz="2000" dirty="0">
                <a:latin typeface="Berlin Sans FB Demi" panose="020E0802020502020306" pitchFamily="34" charset="0"/>
              </a:rPr>
              <a:t>                                                </a:t>
            </a:r>
          </a:p>
        </p:txBody>
      </p:sp>
      <p:sp>
        <p:nvSpPr>
          <p:cNvPr id="21" name="Rectangle 20"/>
          <p:cNvSpPr/>
          <p:nvPr/>
        </p:nvSpPr>
        <p:spPr>
          <a:xfrm>
            <a:off x="3355234" y="3682606"/>
            <a:ext cx="8778502" cy="1569660"/>
          </a:xfrm>
          <a:prstGeom prst="rect">
            <a:avLst/>
          </a:prstGeom>
        </p:spPr>
        <p:txBody>
          <a:bodyPr wrap="square">
            <a:spAutoFit/>
          </a:bodyPr>
          <a:lstStyle/>
          <a:p>
            <a:r>
              <a:rPr lang="en-US" sz="2400" dirty="0">
                <a:latin typeface="Berlin Sans FB Demi" panose="020E0802020502020306" pitchFamily="34" charset="0"/>
              </a:rPr>
              <a:t>When you keep yourself &amp; your surroundings clean, your fall sick less often &amp; are more likely to attend school/ work  regularly.</a:t>
            </a:r>
          </a:p>
          <a:p>
            <a:pPr marL="400050" lvl="1" indent="0">
              <a:buNone/>
            </a:pPr>
            <a:r>
              <a:rPr lang="en-US" sz="2400" dirty="0">
                <a:latin typeface="Berlin Sans FB Demi" panose="020E0802020502020306" pitchFamily="34" charset="0"/>
              </a:rPr>
              <a:t>                              </a:t>
            </a:r>
          </a:p>
        </p:txBody>
      </p:sp>
      <p:sp>
        <p:nvSpPr>
          <p:cNvPr id="22" name="Rectangle 21"/>
          <p:cNvSpPr/>
          <p:nvPr/>
        </p:nvSpPr>
        <p:spPr>
          <a:xfrm>
            <a:off x="2971962" y="4901151"/>
            <a:ext cx="9197245" cy="1200329"/>
          </a:xfrm>
          <a:prstGeom prst="rect">
            <a:avLst/>
          </a:prstGeom>
        </p:spPr>
        <p:txBody>
          <a:bodyPr wrap="square">
            <a:spAutoFit/>
          </a:bodyPr>
          <a:lstStyle/>
          <a:p>
            <a:pPr marL="400050" lvl="1" indent="0">
              <a:buNone/>
            </a:pPr>
            <a:r>
              <a:rPr lang="en-US" sz="2400" dirty="0">
                <a:latin typeface="Berlin Sans FB Demi" panose="020E0802020502020306" pitchFamily="34" charset="0"/>
              </a:rPr>
              <a:t>When you get rid of waste properly, you can help to protect water Sources. It also means that you don’t have to smell the disgusting mess all around you.</a:t>
            </a:r>
          </a:p>
        </p:txBody>
      </p:sp>
      <p:sp>
        <p:nvSpPr>
          <p:cNvPr id="23" name="Rectangle 22"/>
          <p:cNvSpPr/>
          <p:nvPr/>
        </p:nvSpPr>
        <p:spPr>
          <a:xfrm>
            <a:off x="3016943" y="6183849"/>
            <a:ext cx="9152264" cy="461665"/>
          </a:xfrm>
          <a:prstGeom prst="rect">
            <a:avLst/>
          </a:prstGeom>
        </p:spPr>
        <p:txBody>
          <a:bodyPr wrap="square">
            <a:spAutoFit/>
          </a:bodyPr>
          <a:lstStyle/>
          <a:p>
            <a:pPr marL="400050" lvl="1" indent="0">
              <a:buNone/>
            </a:pPr>
            <a:r>
              <a:rPr lang="en-US" sz="2400" dirty="0">
                <a:latin typeface="Berlin Sans FB Demi" panose="020E0802020502020306" pitchFamily="34" charset="0"/>
              </a:rPr>
              <a:t>Better sanitation is possible….but it all starts with me and you.</a:t>
            </a:r>
          </a:p>
        </p:txBody>
      </p:sp>
    </p:spTree>
    <p:extLst>
      <p:ext uri="{BB962C8B-B14F-4D97-AF65-F5344CB8AC3E}">
        <p14:creationId xmlns:p14="http://schemas.microsoft.com/office/powerpoint/2010/main" val="3378213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06" y="129434"/>
            <a:ext cx="12064193" cy="1068301"/>
          </a:xfrm>
        </p:spPr>
        <p:txBody>
          <a:bodyPr/>
          <a:lstStyle/>
          <a:p>
            <a:r>
              <a:rPr lang="en-US" sz="4400" dirty="0">
                <a:solidFill>
                  <a:srgbClr val="FFC000"/>
                </a:solidFill>
                <a:latin typeface="Rockwell Extra Bold" panose="02060903040505020403" pitchFamily="18" charset="0"/>
              </a:rPr>
              <a:t>TYPES POLLUTION&amp; WAY OF SANITATION:</a:t>
            </a:r>
          </a:p>
        </p:txBody>
      </p:sp>
      <p:sp>
        <p:nvSpPr>
          <p:cNvPr id="3" name="Content Placeholder 2"/>
          <p:cNvSpPr>
            <a:spLocks noGrp="1"/>
          </p:cNvSpPr>
          <p:nvPr>
            <p:ph idx="1"/>
          </p:nvPr>
        </p:nvSpPr>
        <p:spPr>
          <a:xfrm>
            <a:off x="0" y="1528549"/>
            <a:ext cx="12191998" cy="5329451"/>
          </a:xfrm>
        </p:spPr>
        <p:txBody>
          <a:bodyPr>
            <a:normAutofit fontScale="92500" lnSpcReduction="20000"/>
          </a:bodyPr>
          <a:lstStyle/>
          <a:p>
            <a:pPr marL="0" indent="0">
              <a:buNone/>
            </a:pPr>
            <a:r>
              <a:rPr lang="en-US" sz="2400" dirty="0">
                <a:latin typeface="Arial Black" panose="020B0A04020102020204" pitchFamily="34" charset="0"/>
              </a:rPr>
              <a:t>                                </a:t>
            </a:r>
            <a:r>
              <a:rPr lang="en-US" sz="4800" dirty="0">
                <a:solidFill>
                  <a:srgbClr val="FF3399"/>
                </a:solidFill>
                <a:latin typeface="Arial Black" panose="020B0A04020102020204" pitchFamily="34" charset="0"/>
              </a:rPr>
              <a:t>AIR POLLUTION</a:t>
            </a:r>
          </a:p>
          <a:p>
            <a:pPr marL="0" indent="0">
              <a:buNone/>
            </a:pPr>
            <a:r>
              <a:rPr lang="en-US" sz="3500" dirty="0">
                <a:solidFill>
                  <a:schemeClr val="accent1">
                    <a:lumMod val="50000"/>
                  </a:schemeClr>
                </a:solidFill>
                <a:latin typeface="Arial Black" panose="020B0A04020102020204" pitchFamily="34" charset="0"/>
              </a:rPr>
              <a:t>SOURCE OF AIR POLLUTION;</a:t>
            </a:r>
          </a:p>
          <a:p>
            <a:pPr marL="0" indent="0">
              <a:buNone/>
            </a:pPr>
            <a:r>
              <a:rPr lang="en-US" sz="2400" dirty="0">
                <a:latin typeface="Arial Black" panose="020B0A04020102020204" pitchFamily="34" charset="0"/>
              </a:rPr>
              <a:t>              </a:t>
            </a:r>
            <a:r>
              <a:rPr lang="en-US" sz="2600" dirty="0">
                <a:latin typeface="Berlin Sans FB Demi" panose="020E0802020502020306" pitchFamily="34" charset="0"/>
              </a:rPr>
              <a:t>Industries</a:t>
            </a:r>
          </a:p>
          <a:p>
            <a:pPr marL="0" indent="0">
              <a:buNone/>
            </a:pPr>
            <a:r>
              <a:rPr lang="en-US" sz="2600" dirty="0">
                <a:latin typeface="Berlin Sans FB Demi" panose="020E0802020502020306" pitchFamily="34" charset="0"/>
              </a:rPr>
              <a:t>                 Automobiles and domestic fuels</a:t>
            </a:r>
          </a:p>
          <a:p>
            <a:pPr marL="0" indent="0">
              <a:buNone/>
            </a:pPr>
            <a:r>
              <a:rPr lang="en-US" sz="2600" dirty="0">
                <a:latin typeface="Berlin Sans FB Demi" panose="020E0802020502020306" pitchFamily="34" charset="0"/>
              </a:rPr>
              <a:t>                 High proportion of undesirable gases, such as </a:t>
            </a:r>
          </a:p>
          <a:p>
            <a:pPr marL="0" indent="0">
              <a:buNone/>
            </a:pPr>
            <a:r>
              <a:rPr lang="en-US" sz="2600" dirty="0">
                <a:latin typeface="Berlin Sans FB Demi" panose="020E0802020502020306" pitchFamily="34" charset="0"/>
              </a:rPr>
              <a:t>sulphur dioxide and carbon monoxide.</a:t>
            </a:r>
          </a:p>
          <a:p>
            <a:pPr marL="0" indent="0">
              <a:buNone/>
            </a:pPr>
            <a:endParaRPr lang="en-US" sz="2600" dirty="0">
              <a:latin typeface="Berlin Sans FB Demi" panose="020E0802020502020306" pitchFamily="34" charset="0"/>
            </a:endParaRPr>
          </a:p>
          <a:p>
            <a:pPr marL="0" indent="0">
              <a:buNone/>
            </a:pPr>
            <a:r>
              <a:rPr lang="en-US" sz="3500" dirty="0">
                <a:solidFill>
                  <a:schemeClr val="accent1">
                    <a:lumMod val="50000"/>
                  </a:schemeClr>
                </a:solidFill>
                <a:latin typeface="Arial Black" panose="020B0A04020102020204" pitchFamily="34" charset="0"/>
              </a:rPr>
              <a:t>HOW TO AVOIDE AIR POLLUTION:</a:t>
            </a:r>
          </a:p>
          <a:p>
            <a:pPr marL="0" indent="0">
              <a:buNone/>
            </a:pPr>
            <a:r>
              <a:rPr lang="en-US" sz="2800" dirty="0">
                <a:latin typeface="Arial Black" panose="020B0A04020102020204" pitchFamily="34" charset="0"/>
              </a:rPr>
              <a:t>            </a:t>
            </a:r>
            <a:r>
              <a:rPr lang="en-US" sz="2600" dirty="0">
                <a:latin typeface="Berlin Sans FB Demi" panose="020E0802020502020306" pitchFamily="34" charset="0"/>
              </a:rPr>
              <a:t>Use natural gases, like LPG autos, do not burst crackers</a:t>
            </a:r>
          </a:p>
          <a:p>
            <a:pPr marL="0" indent="0">
              <a:buNone/>
            </a:pPr>
            <a:r>
              <a:rPr lang="en-US" sz="2600" dirty="0">
                <a:latin typeface="Berlin Sans FB Demi" panose="020E0802020502020306" pitchFamily="34" charset="0"/>
              </a:rPr>
              <a:t>              use less amount of fuel for vehicles avoid using and use electric stoves (bio gas).</a:t>
            </a:r>
          </a:p>
          <a:p>
            <a:pPr marL="0" indent="0">
              <a:buNone/>
            </a:pPr>
            <a:r>
              <a:rPr lang="en-US" sz="2400" dirty="0">
                <a:latin typeface="Arial Black" panose="020B0A04020102020204" pitchFamily="34"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963" y="804862"/>
            <a:ext cx="4001035" cy="3741380"/>
          </a:xfrm>
          <a:prstGeom prst="rect">
            <a:avLst/>
          </a:prstGeom>
        </p:spPr>
      </p:pic>
    </p:spTree>
    <p:extLst>
      <p:ext uri="{BB962C8B-B14F-4D97-AF65-F5344CB8AC3E}">
        <p14:creationId xmlns:p14="http://schemas.microsoft.com/office/powerpoint/2010/main" val="248210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10" y="104796"/>
            <a:ext cx="10918209" cy="1400530"/>
          </a:xfrm>
        </p:spPr>
        <p:txBody>
          <a:bodyPr/>
          <a:lstStyle/>
          <a:p>
            <a:r>
              <a:rPr lang="en-US" sz="6000" dirty="0">
                <a:solidFill>
                  <a:schemeClr val="accent3"/>
                </a:solidFill>
                <a:latin typeface="Rockwell Extra Bold" panose="02060903040505020403" pitchFamily="18" charset="0"/>
              </a:rPr>
              <a:t>WATER POLLUTION</a:t>
            </a:r>
          </a:p>
        </p:txBody>
      </p:sp>
      <p:sp>
        <p:nvSpPr>
          <p:cNvPr id="3" name="Content Placeholder 2"/>
          <p:cNvSpPr>
            <a:spLocks noGrp="1"/>
          </p:cNvSpPr>
          <p:nvPr>
            <p:ph idx="1"/>
          </p:nvPr>
        </p:nvSpPr>
        <p:spPr>
          <a:xfrm>
            <a:off x="0" y="1159098"/>
            <a:ext cx="12192000" cy="5698902"/>
          </a:xfrm>
        </p:spPr>
        <p:txBody>
          <a:bodyPr>
            <a:normAutofit/>
          </a:bodyPr>
          <a:lstStyle/>
          <a:p>
            <a:pPr marL="0" indent="0">
              <a:buNone/>
            </a:pPr>
            <a:r>
              <a:rPr lang="en-US" sz="2800" dirty="0">
                <a:solidFill>
                  <a:srgbClr val="FF3399"/>
                </a:solidFill>
                <a:latin typeface="Arial Black" panose="020B0A04020102020204" pitchFamily="34" charset="0"/>
              </a:rPr>
              <a:t>EFFECTS OF WATER POLLUTION</a:t>
            </a:r>
          </a:p>
          <a:p>
            <a:pPr marL="0" indent="0">
              <a:buNone/>
            </a:pPr>
            <a:r>
              <a:rPr lang="en-US" sz="2800" dirty="0">
                <a:latin typeface="Arial Black" panose="020B0A04020102020204" pitchFamily="34" charset="0"/>
              </a:rPr>
              <a:t>            </a:t>
            </a:r>
            <a:r>
              <a:rPr lang="en-US" sz="2400" dirty="0">
                <a:latin typeface="Berlin Sans FB Demi" panose="020E0802020502020306" pitchFamily="34" charset="0"/>
              </a:rPr>
              <a:t>DISEASES LIKE CHOLERA</a:t>
            </a:r>
          </a:p>
          <a:p>
            <a:pPr marL="0" indent="0">
              <a:buNone/>
            </a:pPr>
            <a:r>
              <a:rPr lang="en-US" sz="2400" dirty="0">
                <a:latin typeface="Berlin Sans FB Demi" panose="020E0802020502020306" pitchFamily="34" charset="0"/>
              </a:rPr>
              <a:t>                   MALARIA</a:t>
            </a:r>
          </a:p>
          <a:p>
            <a:pPr marL="0" indent="0">
              <a:buNone/>
            </a:pPr>
            <a:r>
              <a:rPr lang="en-US" sz="2400" dirty="0">
                <a:latin typeface="Berlin Sans FB Demi" panose="020E0802020502020306" pitchFamily="34" charset="0"/>
              </a:rPr>
              <a:t>                   TYPHOID(Spread during the rainy season)</a:t>
            </a:r>
          </a:p>
          <a:p>
            <a:pPr marL="0" indent="0">
              <a:buNone/>
            </a:pPr>
            <a:r>
              <a:rPr lang="en-US" sz="2400" dirty="0">
                <a:latin typeface="Berlin Sans FB Demi" panose="020E0802020502020306" pitchFamily="34" charset="0"/>
              </a:rPr>
              <a:t>                   AQUATIC LIFE GETS DESTROYED</a:t>
            </a:r>
          </a:p>
          <a:p>
            <a:pPr marL="0" indent="0">
              <a:buNone/>
            </a:pPr>
            <a:r>
              <a:rPr lang="en-US" sz="2800" dirty="0">
                <a:solidFill>
                  <a:srgbClr val="FF3399"/>
                </a:solidFill>
                <a:latin typeface="Arial Black" panose="020B0A04020102020204" pitchFamily="34" charset="0"/>
              </a:rPr>
              <a:t>HOW TO AVOID WATER POLLUTION</a:t>
            </a:r>
          </a:p>
          <a:p>
            <a:pPr marL="0" indent="0">
              <a:buNone/>
            </a:pPr>
            <a:r>
              <a:rPr lang="en-US" sz="2800" dirty="0">
                <a:latin typeface="Arial Black" panose="020B0A04020102020204" pitchFamily="34" charset="0"/>
              </a:rPr>
              <a:t>             </a:t>
            </a:r>
            <a:r>
              <a:rPr lang="en-US" sz="2800" dirty="0">
                <a:latin typeface="Berlin Sans FB Demi" panose="020E0802020502020306" pitchFamily="34" charset="0"/>
              </a:rPr>
              <a:t>Rivers should not used for washing clothes  or bathing animals in.</a:t>
            </a:r>
          </a:p>
          <a:p>
            <a:pPr marL="0" indent="0">
              <a:buNone/>
            </a:pPr>
            <a:r>
              <a:rPr lang="en-US" sz="2800" dirty="0">
                <a:latin typeface="Berlin Sans FB Demi" panose="020E0802020502020306" pitchFamily="34" charset="0"/>
              </a:rPr>
              <a:t>                 Harwasting of rainwater to meet water requirements</a:t>
            </a:r>
          </a:p>
          <a:p>
            <a:pPr marL="0" indent="0">
              <a:buNone/>
            </a:pPr>
            <a:r>
              <a:rPr lang="en-US" sz="2800" dirty="0">
                <a:latin typeface="Berlin Sans FB Demi" panose="020E0802020502020306" pitchFamily="34" charset="0"/>
              </a:rPr>
              <a:t>                 The rivers must not be contaminated</a:t>
            </a:r>
          </a:p>
          <a:p>
            <a:pPr marL="0" indent="0">
              <a:buNone/>
            </a:pPr>
            <a:r>
              <a:rPr lang="en-US" sz="2800" dirty="0">
                <a:latin typeface="Berlin Sans FB Demi" panose="020E0802020502020306" pitchFamily="34" charset="0"/>
              </a:rPr>
              <a:t>                 Dams &amp; embankments must be created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715" y="1037073"/>
            <a:ext cx="4825285" cy="3419017"/>
          </a:xfrm>
          <a:prstGeom prst="rect">
            <a:avLst/>
          </a:prstGeom>
        </p:spPr>
      </p:pic>
    </p:spTree>
    <p:extLst>
      <p:ext uri="{BB962C8B-B14F-4D97-AF65-F5344CB8AC3E}">
        <p14:creationId xmlns:p14="http://schemas.microsoft.com/office/powerpoint/2010/main" val="3792787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982" y="0"/>
            <a:ext cx="8038582" cy="1400530"/>
          </a:xfrm>
        </p:spPr>
        <p:txBody>
          <a:bodyPr/>
          <a:lstStyle/>
          <a:p>
            <a:r>
              <a:rPr lang="en-US" sz="5400" dirty="0">
                <a:solidFill>
                  <a:schemeClr val="accent3"/>
                </a:solidFill>
                <a:latin typeface="Rockwell Extra Bold" panose="02060903040505020403" pitchFamily="18" charset="0"/>
              </a:rPr>
              <a:t>NOICE POLLUTION</a:t>
            </a:r>
          </a:p>
        </p:txBody>
      </p:sp>
      <p:sp>
        <p:nvSpPr>
          <p:cNvPr id="3" name="Content Placeholder 2"/>
          <p:cNvSpPr>
            <a:spLocks noGrp="1"/>
          </p:cNvSpPr>
          <p:nvPr>
            <p:ph idx="1"/>
          </p:nvPr>
        </p:nvSpPr>
        <p:spPr>
          <a:xfrm>
            <a:off x="1" y="1017430"/>
            <a:ext cx="12192000" cy="5840569"/>
          </a:xfrm>
        </p:spPr>
        <p:txBody>
          <a:bodyPr>
            <a:normAutofit/>
          </a:bodyPr>
          <a:lstStyle/>
          <a:p>
            <a:pPr marL="0" indent="0">
              <a:buNone/>
            </a:pPr>
            <a:r>
              <a:rPr lang="en-US" sz="2800" dirty="0">
                <a:solidFill>
                  <a:srgbClr val="FF3399"/>
                </a:solidFill>
                <a:latin typeface="Arial Black" panose="020B0A04020102020204" pitchFamily="34" charset="0"/>
              </a:rPr>
              <a:t>EFFECTS OF NOICE POLLUTION</a:t>
            </a:r>
            <a:endParaRPr lang="en-US" sz="2800" dirty="0">
              <a:latin typeface="Arial Rounded MT Bold" panose="020F0704030504030204" pitchFamily="34" charset="0"/>
            </a:endParaRPr>
          </a:p>
          <a:p>
            <a:pPr marL="0" indent="0">
              <a:buNone/>
            </a:pPr>
            <a:r>
              <a:rPr lang="en-US" sz="2400" dirty="0">
                <a:latin typeface="Berlin Sans FB Demi" panose="020E0802020502020306" pitchFamily="34" charset="0"/>
              </a:rPr>
              <a:t>                                      Hearing loss</a:t>
            </a:r>
          </a:p>
          <a:p>
            <a:pPr marL="0" indent="0">
              <a:buNone/>
            </a:pPr>
            <a:r>
              <a:rPr lang="en-US" sz="2400" dirty="0">
                <a:latin typeface="Berlin Sans FB Demi" panose="020E0802020502020306" pitchFamily="34" charset="0"/>
              </a:rPr>
              <a:t>                                      High blood pressure </a:t>
            </a:r>
          </a:p>
          <a:p>
            <a:pPr marL="0" indent="0">
              <a:buNone/>
            </a:pPr>
            <a:r>
              <a:rPr lang="en-US" sz="2400" dirty="0">
                <a:latin typeface="Berlin Sans FB Demi" panose="020E0802020502020306" pitchFamily="34" charset="0"/>
              </a:rPr>
              <a:t>                                      Stress</a:t>
            </a:r>
          </a:p>
          <a:p>
            <a:pPr marL="0" indent="0">
              <a:buNone/>
            </a:pPr>
            <a:r>
              <a:rPr lang="en-US" sz="2400" dirty="0">
                <a:latin typeface="Berlin Sans FB Demi" panose="020E0802020502020306" pitchFamily="34" charset="0"/>
              </a:rPr>
              <a:t>                                      Sleep disturbances</a:t>
            </a:r>
          </a:p>
          <a:p>
            <a:pPr marL="0" indent="0">
              <a:buNone/>
            </a:pPr>
            <a:r>
              <a:rPr lang="en-US" sz="2400" dirty="0">
                <a:latin typeface="Berlin Sans FB Demi" panose="020E0802020502020306" pitchFamily="34" charset="0"/>
              </a:rPr>
              <a:t>                                      Color blindness</a:t>
            </a:r>
          </a:p>
          <a:p>
            <a:pPr marL="0" indent="0">
              <a:buNone/>
            </a:pPr>
            <a:r>
              <a:rPr lang="en-US" sz="2800" dirty="0">
                <a:solidFill>
                  <a:srgbClr val="FF3399"/>
                </a:solidFill>
                <a:latin typeface="Arial Black" panose="020B0A04020102020204" pitchFamily="34" charset="0"/>
              </a:rPr>
              <a:t>HOW TO AVOID NOISE POLLUTION</a:t>
            </a:r>
          </a:p>
          <a:p>
            <a:pPr marL="0" indent="0">
              <a:buNone/>
            </a:pPr>
            <a:r>
              <a:rPr lang="en-US" sz="2800" dirty="0">
                <a:latin typeface="Arial Black" panose="020B0A04020102020204" pitchFamily="34" charset="0"/>
              </a:rPr>
              <a:t>            </a:t>
            </a:r>
            <a:r>
              <a:rPr lang="en-US" sz="2400" dirty="0">
                <a:latin typeface="Berlin Sans FB Demi" panose="020E0802020502020306" pitchFamily="34" charset="0"/>
              </a:rPr>
              <a:t>The government should ensure the new machines that should be noise proof.</a:t>
            </a:r>
          </a:p>
          <a:p>
            <a:pPr marL="0" indent="0">
              <a:buNone/>
            </a:pPr>
            <a:r>
              <a:rPr lang="en-US" sz="2400" dirty="0">
                <a:latin typeface="Berlin Sans FB Demi" panose="020E0802020502020306" pitchFamily="34" charset="0"/>
              </a:rPr>
              <a:t>                  Air ports must be away from residential area.</a:t>
            </a:r>
          </a:p>
          <a:p>
            <a:pPr marL="0" indent="0">
              <a:buNone/>
            </a:pPr>
            <a:r>
              <a:rPr lang="en-US" sz="2400" dirty="0">
                <a:latin typeface="Berlin Sans FB Demi" panose="020E0802020502020306" pitchFamily="34" charset="0"/>
              </a:rPr>
              <a:t>                  The sound horn symbol is to be in school roads.</a:t>
            </a:r>
            <a:endParaRPr lang="en-US" sz="2800" dirty="0">
              <a:latin typeface="Berlin Sans FB Demi" panose="020E0802020502020306" pitchFamily="34" charset="0"/>
            </a:endParaRPr>
          </a:p>
        </p:txBody>
      </p:sp>
      <p:pic>
        <p:nvPicPr>
          <p:cNvPr id="4" name="Picture 3"/>
          <p:cNvPicPr>
            <a:picLocks noChangeAspect="1"/>
          </p:cNvPicPr>
          <p:nvPr/>
        </p:nvPicPr>
        <p:blipFill>
          <a:blip r:embed="rId2"/>
          <a:stretch>
            <a:fillRect/>
          </a:stretch>
        </p:blipFill>
        <p:spPr>
          <a:xfrm>
            <a:off x="7794778" y="1236372"/>
            <a:ext cx="4397222" cy="3515932"/>
          </a:xfrm>
          <a:prstGeom prst="rect">
            <a:avLst/>
          </a:prstGeom>
        </p:spPr>
      </p:pic>
    </p:spTree>
    <p:extLst>
      <p:ext uri="{BB962C8B-B14F-4D97-AF65-F5344CB8AC3E}">
        <p14:creationId xmlns:p14="http://schemas.microsoft.com/office/powerpoint/2010/main" val="265474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525" y="0"/>
            <a:ext cx="9367362" cy="1400530"/>
          </a:xfrm>
        </p:spPr>
        <p:txBody>
          <a:bodyPr/>
          <a:lstStyle/>
          <a:p>
            <a:r>
              <a:rPr lang="en-US" sz="5400" dirty="0">
                <a:solidFill>
                  <a:schemeClr val="accent3"/>
                </a:solidFill>
                <a:latin typeface="Rockwell Extra Bold" panose="02060903040505020403" pitchFamily="18" charset="0"/>
              </a:rPr>
              <a:t>LAND POLLUTION</a:t>
            </a:r>
          </a:p>
        </p:txBody>
      </p:sp>
      <p:sp>
        <p:nvSpPr>
          <p:cNvPr id="3" name="Content Placeholder 2"/>
          <p:cNvSpPr>
            <a:spLocks noGrp="1"/>
          </p:cNvSpPr>
          <p:nvPr>
            <p:ph idx="1"/>
          </p:nvPr>
        </p:nvSpPr>
        <p:spPr>
          <a:xfrm>
            <a:off x="0" y="893820"/>
            <a:ext cx="12041746" cy="5964180"/>
          </a:xfrm>
        </p:spPr>
        <p:txBody>
          <a:bodyPr>
            <a:normAutofit/>
          </a:bodyPr>
          <a:lstStyle/>
          <a:p>
            <a:pPr marL="0" indent="0">
              <a:buNone/>
            </a:pPr>
            <a:r>
              <a:rPr lang="en-US" sz="2800" dirty="0">
                <a:solidFill>
                  <a:srgbClr val="FF3399"/>
                </a:solidFill>
                <a:latin typeface="Arial Black" panose="020B0A04020102020204" pitchFamily="34" charset="0"/>
              </a:rPr>
              <a:t>EFFECTS OF LAND POLLUTION</a:t>
            </a:r>
          </a:p>
          <a:p>
            <a:pPr marL="0" indent="0">
              <a:buNone/>
            </a:pPr>
            <a:r>
              <a:rPr lang="en-US" sz="2800" dirty="0">
                <a:latin typeface="Berlin Sans FB Demi" panose="020E0802020502020306" pitchFamily="34" charset="0"/>
              </a:rPr>
              <a:t>                  </a:t>
            </a:r>
            <a:r>
              <a:rPr lang="en-US" sz="2400" dirty="0">
                <a:latin typeface="Berlin Sans FB Demi" panose="020E0802020502020306" pitchFamily="34" charset="0"/>
              </a:rPr>
              <a:t>The land cannot be construct house</a:t>
            </a:r>
          </a:p>
          <a:p>
            <a:pPr marL="0" indent="0">
              <a:buNone/>
            </a:pPr>
            <a:r>
              <a:rPr lang="en-US" sz="2400" dirty="0">
                <a:latin typeface="Berlin Sans FB Demi" panose="020E0802020502020306" pitchFamily="34" charset="0"/>
              </a:rPr>
              <a:t>                     Man cannot be forming</a:t>
            </a:r>
          </a:p>
          <a:p>
            <a:pPr marL="0" indent="0">
              <a:buNone/>
            </a:pPr>
            <a:r>
              <a:rPr lang="en-US" sz="2400" dirty="0">
                <a:latin typeface="Berlin Sans FB Demi" panose="020E0802020502020306" pitchFamily="34" charset="0"/>
              </a:rPr>
              <a:t>                     Ground water will gets affected</a:t>
            </a:r>
          </a:p>
          <a:p>
            <a:pPr marL="0" indent="0">
              <a:buNone/>
            </a:pPr>
            <a:r>
              <a:rPr lang="en-US" sz="2400" dirty="0">
                <a:latin typeface="Berlin Sans FB Demi" panose="020E0802020502020306" pitchFamily="34" charset="0"/>
              </a:rPr>
              <a:t>                     House hold garbage like putting plastics</a:t>
            </a:r>
          </a:p>
          <a:p>
            <a:pPr marL="0" indent="0">
              <a:lnSpc>
                <a:spcPct val="150000"/>
              </a:lnSpc>
              <a:buNone/>
            </a:pPr>
            <a:r>
              <a:rPr lang="en-US" sz="2800" dirty="0">
                <a:solidFill>
                  <a:srgbClr val="FF3399"/>
                </a:solidFill>
                <a:latin typeface="Arial Black" panose="020B0A04020102020204" pitchFamily="34" charset="0"/>
              </a:rPr>
              <a:t>PREVENTION OF LAND POLLUTION</a:t>
            </a:r>
          </a:p>
          <a:p>
            <a:pPr marL="0" indent="0">
              <a:buNone/>
            </a:pPr>
            <a:r>
              <a:rPr lang="en-US" sz="2800" dirty="0">
                <a:latin typeface="Arial Rounded MT Bold" panose="020F0704030504030204" pitchFamily="34" charset="0"/>
              </a:rPr>
              <a:t>                        </a:t>
            </a:r>
            <a:r>
              <a:rPr lang="en-US" sz="2400" dirty="0">
                <a:latin typeface="Berlin Sans FB Demi" panose="020E0802020502020306" pitchFamily="34" charset="0"/>
              </a:rPr>
              <a:t>More and more land should be brought under farming.</a:t>
            </a:r>
          </a:p>
          <a:p>
            <a:pPr marL="0" indent="0">
              <a:buNone/>
            </a:pPr>
            <a:r>
              <a:rPr lang="en-US" sz="2400" dirty="0">
                <a:latin typeface="Berlin Sans FB Demi" panose="020E0802020502020306" pitchFamily="34" charset="0"/>
              </a:rPr>
              <a:t>                            Trees should be planted everywhere.</a:t>
            </a:r>
          </a:p>
          <a:p>
            <a:pPr marL="0" indent="0">
              <a:buNone/>
            </a:pPr>
            <a:r>
              <a:rPr lang="en-US" sz="2400" dirty="0">
                <a:latin typeface="Berlin Sans FB Demi" panose="020E0802020502020306" pitchFamily="34" charset="0"/>
              </a:rPr>
              <a:t>                            Avoid drilling the land for more underground water.</a:t>
            </a:r>
          </a:p>
          <a:p>
            <a:pPr marL="0" indent="0">
              <a:buNone/>
            </a:pPr>
            <a:r>
              <a:rPr lang="en-US" sz="2400" dirty="0">
                <a:latin typeface="Berlin Sans FB Demi" panose="020E0802020502020306" pitchFamily="34" charset="0"/>
              </a:rPr>
              <a:t>                            Avoid using more fertilizers and pesticides.</a:t>
            </a:r>
          </a:p>
          <a:p>
            <a:pPr marL="0" indent="0">
              <a:buNone/>
            </a:pPr>
            <a:r>
              <a:rPr lang="en-US" sz="2400" dirty="0">
                <a:latin typeface="Berlin Sans FB Demi" panose="020E0802020502020306" pitchFamily="34" charset="0"/>
              </a:rPr>
              <a:t>                                      </a:t>
            </a:r>
            <a:r>
              <a:rPr lang="en-US" sz="2400" dirty="0">
                <a:solidFill>
                  <a:schemeClr val="accent2">
                    <a:lumMod val="60000"/>
                    <a:lumOff val="40000"/>
                  </a:schemeClr>
                </a:solidFill>
                <a:latin typeface="Berlin Sans FB Demi" panose="020E0802020502020306" pitchFamily="34" charset="0"/>
              </a:rPr>
              <a:t>RADIO ACTIVE POLLUTION.</a:t>
            </a:r>
            <a:endParaRPr lang="en-US" sz="2800" dirty="0">
              <a:solidFill>
                <a:schemeClr val="accent2">
                  <a:lumMod val="60000"/>
                  <a:lumOff val="40000"/>
                </a:schemeClr>
              </a:solidFill>
              <a:latin typeface="Berlin Sans FB Demi" panose="020E0802020502020306" pitchFamily="34" charset="0"/>
            </a:endParaRPr>
          </a:p>
        </p:txBody>
      </p:sp>
      <p:pic>
        <p:nvPicPr>
          <p:cNvPr id="4" name="Picture 3"/>
          <p:cNvPicPr>
            <a:picLocks noChangeAspect="1"/>
          </p:cNvPicPr>
          <p:nvPr/>
        </p:nvPicPr>
        <p:blipFill>
          <a:blip r:embed="rId2"/>
          <a:stretch>
            <a:fillRect/>
          </a:stretch>
        </p:blipFill>
        <p:spPr>
          <a:xfrm>
            <a:off x="7340958" y="742121"/>
            <a:ext cx="4851042" cy="3387144"/>
          </a:xfrm>
          <a:prstGeom prst="rect">
            <a:avLst/>
          </a:prstGeom>
        </p:spPr>
      </p:pic>
    </p:spTree>
    <p:extLst>
      <p:ext uri="{BB962C8B-B14F-4D97-AF65-F5344CB8AC3E}">
        <p14:creationId xmlns:p14="http://schemas.microsoft.com/office/powerpoint/2010/main" val="984773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195140"/>
            <a:ext cx="10781732" cy="1400530"/>
          </a:xfrm>
        </p:spPr>
        <p:txBody>
          <a:bodyPr/>
          <a:lstStyle/>
          <a:p>
            <a:r>
              <a:rPr lang="en-US" sz="5400" dirty="0"/>
              <a:t> </a:t>
            </a:r>
            <a:r>
              <a:rPr lang="en-US" sz="5400" dirty="0">
                <a:solidFill>
                  <a:schemeClr val="accent3"/>
                </a:solidFill>
                <a:latin typeface="Rockwell Extra Bold" panose="02060903040505020403" pitchFamily="18" charset="0"/>
              </a:rPr>
              <a:t>HEALTH ECONOMICS</a:t>
            </a:r>
          </a:p>
        </p:txBody>
      </p:sp>
      <p:sp>
        <p:nvSpPr>
          <p:cNvPr id="3" name="Content Placeholder 2"/>
          <p:cNvSpPr>
            <a:spLocks noGrp="1"/>
          </p:cNvSpPr>
          <p:nvPr>
            <p:ph idx="1"/>
          </p:nvPr>
        </p:nvSpPr>
        <p:spPr>
          <a:xfrm>
            <a:off x="0" y="1017431"/>
            <a:ext cx="12192000" cy="5840569"/>
          </a:xfrm>
        </p:spPr>
        <p:txBody>
          <a:bodyPr>
            <a:normAutofit/>
          </a:bodyPr>
          <a:lstStyle/>
          <a:p>
            <a:pPr marL="0" indent="0">
              <a:buNone/>
            </a:pPr>
            <a:r>
              <a:rPr lang="en-US" sz="4000" dirty="0">
                <a:solidFill>
                  <a:srgbClr val="FF3399"/>
                </a:solidFill>
                <a:latin typeface="Arial Black" panose="020B0A04020102020204" pitchFamily="34" charset="0"/>
              </a:rPr>
              <a:t>DEFINITION</a:t>
            </a:r>
          </a:p>
          <a:p>
            <a:pPr marL="0" indent="0">
              <a:buNone/>
            </a:pPr>
            <a:r>
              <a:rPr lang="en-US" sz="2800" dirty="0">
                <a:latin typeface="Arial Black" panose="020B0A04020102020204" pitchFamily="34" charset="0"/>
              </a:rPr>
              <a:t>      </a:t>
            </a:r>
            <a:r>
              <a:rPr lang="en-US" sz="2800" dirty="0">
                <a:latin typeface="Berlin Sans FB Demi" panose="020E0802020502020306" pitchFamily="34" charset="0"/>
              </a:rPr>
              <a:t>It is the allocation of resource within the health systems in the economy, as well as functioning of health care market.</a:t>
            </a:r>
          </a:p>
          <a:p>
            <a:pPr marL="0" indent="0">
              <a:buNone/>
            </a:pPr>
            <a:r>
              <a:rPr lang="en-US" sz="4000" dirty="0">
                <a:solidFill>
                  <a:srgbClr val="FF3399"/>
                </a:solidFill>
                <a:latin typeface="Arial Black" panose="020B0A04020102020204" pitchFamily="34" charset="0"/>
              </a:rPr>
              <a:t>Need for health economics;</a:t>
            </a:r>
          </a:p>
          <a:p>
            <a:pPr marL="0" indent="0">
              <a:buNone/>
            </a:pPr>
            <a:r>
              <a:rPr lang="en-US" sz="2800" dirty="0">
                <a:latin typeface="Arial Black" panose="020B0A04020102020204" pitchFamily="34" charset="0"/>
              </a:rPr>
              <a:t>             </a:t>
            </a:r>
            <a:r>
              <a:rPr lang="en-US" sz="2800" dirty="0">
                <a:latin typeface="Berlin Sans FB Demi" panose="020E0802020502020306" pitchFamily="34" charset="0"/>
              </a:rPr>
              <a:t>Advances in health research</a:t>
            </a:r>
          </a:p>
          <a:p>
            <a:pPr marL="0" indent="0">
              <a:buNone/>
            </a:pPr>
            <a:r>
              <a:rPr lang="en-US" sz="2800" dirty="0">
                <a:latin typeface="Berlin Sans FB Demi" panose="020E0802020502020306" pitchFamily="34" charset="0"/>
              </a:rPr>
              <a:t>                  Higher expectation among people</a:t>
            </a:r>
          </a:p>
          <a:p>
            <a:pPr marL="0" indent="0">
              <a:buNone/>
            </a:pPr>
            <a:r>
              <a:rPr lang="en-US" sz="2800" dirty="0">
                <a:latin typeface="Berlin Sans FB Demi" panose="020E0802020502020306" pitchFamily="34" charset="0"/>
              </a:rPr>
              <a:t>                  Public awareness</a:t>
            </a:r>
          </a:p>
          <a:p>
            <a:pPr marL="0" indent="0">
              <a:buNone/>
            </a:pPr>
            <a:r>
              <a:rPr lang="en-US" sz="2800" dirty="0">
                <a:latin typeface="Berlin Sans FB Demi" panose="020E0802020502020306" pitchFamily="34" charset="0"/>
              </a:rPr>
              <a:t>                  Medical advances</a:t>
            </a:r>
          </a:p>
          <a:p>
            <a:pPr marL="0" indent="0">
              <a:buNone/>
            </a:pPr>
            <a:r>
              <a:rPr lang="en-US" sz="2800" dirty="0">
                <a:latin typeface="Berlin Sans FB Demi" panose="020E0802020502020306" pitchFamily="34" charset="0"/>
              </a:rPr>
              <a:t>                  Due to increase in life expectancy</a:t>
            </a:r>
          </a:p>
          <a:p>
            <a:pPr marL="0" indent="0">
              <a:buNone/>
            </a:pPr>
            <a:r>
              <a:rPr lang="en-US" sz="2800" dirty="0">
                <a:latin typeface="Berlin Sans FB Demi" panose="020E0802020502020306" pitchFamily="34" charset="0"/>
              </a:rPr>
              <a:t>                  Changes in family structure and norms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055" y="2392202"/>
            <a:ext cx="3598303" cy="4465797"/>
          </a:xfrm>
          <a:prstGeom prst="rect">
            <a:avLst/>
          </a:prstGeom>
        </p:spPr>
      </p:pic>
    </p:spTree>
    <p:extLst>
      <p:ext uri="{BB962C8B-B14F-4D97-AF65-F5344CB8AC3E}">
        <p14:creationId xmlns:p14="http://schemas.microsoft.com/office/powerpoint/2010/main" val="315272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086678"/>
          </a:xfrm>
        </p:spPr>
        <p:txBody>
          <a:bodyPr/>
          <a:lstStyle/>
          <a:p>
            <a:r>
              <a:rPr lang="en-US" sz="8000" dirty="0">
                <a:solidFill>
                  <a:srgbClr val="FFFF00"/>
                </a:solidFill>
                <a:latin typeface="Algerian" panose="04020705040A02060702" pitchFamily="82" charset="0"/>
              </a:rPr>
              <a:t>SYNOPSIS</a:t>
            </a:r>
          </a:p>
        </p:txBody>
      </p:sp>
      <p:sp>
        <p:nvSpPr>
          <p:cNvPr id="3" name="Content Placeholder 2"/>
          <p:cNvSpPr>
            <a:spLocks noGrp="1"/>
          </p:cNvSpPr>
          <p:nvPr>
            <p:ph idx="1"/>
          </p:nvPr>
        </p:nvSpPr>
        <p:spPr>
          <a:xfrm>
            <a:off x="1171464" y="1365662"/>
            <a:ext cx="8039697" cy="5492338"/>
          </a:xfrm>
        </p:spPr>
        <p:txBody>
          <a:bodyPr>
            <a:normAutofit fontScale="92500" lnSpcReduction="10000"/>
          </a:bodyPr>
          <a:lstStyle/>
          <a:p>
            <a:r>
              <a:rPr lang="en-US" sz="3200" b="1" dirty="0">
                <a:solidFill>
                  <a:schemeClr val="accent1">
                    <a:lumMod val="75000"/>
                  </a:schemeClr>
                </a:solidFill>
                <a:latin typeface="Berlin Sans FB Demi" panose="020E0802020502020306" pitchFamily="34" charset="0"/>
              </a:rPr>
              <a:t>OBJECTIVES</a:t>
            </a:r>
          </a:p>
          <a:p>
            <a:r>
              <a:rPr lang="en-US" sz="3200" dirty="0">
                <a:solidFill>
                  <a:schemeClr val="accent1">
                    <a:lumMod val="75000"/>
                  </a:schemeClr>
                </a:solidFill>
                <a:latin typeface="Berlin Sans FB Demi" panose="020E0802020502020306" pitchFamily="34" charset="0"/>
              </a:rPr>
              <a:t>INTRODUCTION</a:t>
            </a:r>
          </a:p>
          <a:p>
            <a:r>
              <a:rPr lang="en-US" sz="3200" dirty="0">
                <a:solidFill>
                  <a:schemeClr val="accent1">
                    <a:lumMod val="75000"/>
                  </a:schemeClr>
                </a:solidFill>
                <a:latin typeface="Berlin Sans FB Demi" panose="020E0802020502020306" pitchFamily="34" charset="0"/>
              </a:rPr>
              <a:t>DEFINITION</a:t>
            </a:r>
          </a:p>
          <a:p>
            <a:r>
              <a:rPr lang="en-US" sz="3200" dirty="0">
                <a:solidFill>
                  <a:schemeClr val="accent1">
                    <a:lumMod val="75000"/>
                  </a:schemeClr>
                </a:solidFill>
                <a:latin typeface="Berlin Sans FB Demi" panose="020E0802020502020306" pitchFamily="34" charset="0"/>
              </a:rPr>
              <a:t>CONCEPT OF DISEASE</a:t>
            </a:r>
          </a:p>
          <a:p>
            <a:r>
              <a:rPr lang="en-US" sz="3200" dirty="0">
                <a:solidFill>
                  <a:schemeClr val="accent1">
                    <a:lumMod val="75000"/>
                  </a:schemeClr>
                </a:solidFill>
                <a:latin typeface="Berlin Sans FB Demi" panose="020E0802020502020306" pitchFamily="34" charset="0"/>
              </a:rPr>
              <a:t>EPIDEMIOLOGICAL TRIAD</a:t>
            </a:r>
          </a:p>
          <a:p>
            <a:r>
              <a:rPr lang="en-US" sz="3200" dirty="0">
                <a:solidFill>
                  <a:schemeClr val="accent1">
                    <a:lumMod val="75000"/>
                  </a:schemeClr>
                </a:solidFill>
                <a:latin typeface="Berlin Sans FB Demi" panose="020E0802020502020306" pitchFamily="34" charset="0"/>
              </a:rPr>
              <a:t>ENVIRONMENTAL IMPACT</a:t>
            </a:r>
          </a:p>
          <a:p>
            <a:r>
              <a:rPr lang="en-US" sz="3200" dirty="0">
                <a:solidFill>
                  <a:schemeClr val="accent1">
                    <a:lumMod val="75000"/>
                  </a:schemeClr>
                </a:solidFill>
                <a:latin typeface="Berlin Sans FB Demi" panose="020E0802020502020306" pitchFamily="34" charset="0"/>
              </a:rPr>
              <a:t>ENVIRONMENT &amp;TYPES COMPONENTS</a:t>
            </a:r>
          </a:p>
          <a:p>
            <a:r>
              <a:rPr lang="en-US" sz="3200" dirty="0">
                <a:solidFill>
                  <a:schemeClr val="accent1">
                    <a:lumMod val="75000"/>
                  </a:schemeClr>
                </a:solidFill>
                <a:latin typeface="Berlin Sans FB Demi" panose="020E0802020502020306" pitchFamily="34" charset="0"/>
              </a:rPr>
              <a:t>HAZARTS</a:t>
            </a:r>
          </a:p>
          <a:p>
            <a:r>
              <a:rPr lang="en-US" sz="3200" dirty="0">
                <a:solidFill>
                  <a:schemeClr val="accent1">
                    <a:lumMod val="75000"/>
                  </a:schemeClr>
                </a:solidFill>
                <a:latin typeface="Berlin Sans FB Demi" panose="020E0802020502020306" pitchFamily="34" charset="0"/>
              </a:rPr>
              <a:t>POLLUTION&amp;SANITATION</a:t>
            </a:r>
          </a:p>
          <a:p>
            <a:r>
              <a:rPr lang="en-US" sz="3200" dirty="0">
                <a:solidFill>
                  <a:schemeClr val="accent1">
                    <a:lumMod val="75000"/>
                  </a:schemeClr>
                </a:solidFill>
                <a:latin typeface="Berlin Sans FB Demi" panose="020E0802020502020306" pitchFamily="34" charset="0"/>
              </a:rPr>
              <a:t>WAYS OF MEASURING HEALTH</a:t>
            </a:r>
          </a:p>
          <a:p>
            <a:endParaRPr lang="en-US" sz="3600" dirty="0">
              <a:solidFill>
                <a:schemeClr val="accent1">
                  <a:lumMod val="60000"/>
                  <a:lumOff val="40000"/>
                </a:schemeClr>
              </a:solidFill>
              <a:latin typeface="Berlin Sans FB Demi" panose="020E0802020502020306" pitchFamily="34" charset="0"/>
            </a:endParaRPr>
          </a:p>
        </p:txBody>
      </p:sp>
    </p:spTree>
    <p:extLst>
      <p:ext uri="{BB962C8B-B14F-4D97-AF65-F5344CB8AC3E}">
        <p14:creationId xmlns:p14="http://schemas.microsoft.com/office/powerpoint/2010/main" val="2476578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166163"/>
            <a:ext cx="12028227" cy="1133341"/>
          </a:xfrm>
        </p:spPr>
        <p:txBody>
          <a:bodyPr/>
          <a:lstStyle/>
          <a:p>
            <a:r>
              <a:rPr lang="en-US" sz="5400" dirty="0">
                <a:solidFill>
                  <a:schemeClr val="accent3"/>
                </a:solidFill>
                <a:latin typeface="Rockwell Extra Bold" panose="02060903040505020403" pitchFamily="18" charset="0"/>
              </a:rPr>
              <a:t>WAY OF MEASURING HEALTH</a:t>
            </a:r>
          </a:p>
        </p:txBody>
      </p:sp>
      <p:sp>
        <p:nvSpPr>
          <p:cNvPr id="3" name="Content Placeholder 2"/>
          <p:cNvSpPr>
            <a:spLocks noGrp="1"/>
          </p:cNvSpPr>
          <p:nvPr>
            <p:ph idx="1"/>
          </p:nvPr>
        </p:nvSpPr>
        <p:spPr>
          <a:xfrm>
            <a:off x="983024" y="1299504"/>
            <a:ext cx="5885646" cy="5558496"/>
          </a:xfrm>
        </p:spPr>
        <p:txBody>
          <a:bodyPr>
            <a:normAutofit/>
          </a:bodyPr>
          <a:lstStyle/>
          <a:p>
            <a:pPr marL="457200" indent="-457200">
              <a:buFont typeface="+mj-lt"/>
              <a:buAutoNum type="arabicPeriod"/>
            </a:pPr>
            <a:r>
              <a:rPr lang="en-US" sz="2800" dirty="0">
                <a:latin typeface="Berlin Sans FB Demi" panose="020E0802020502020306" pitchFamily="34" charset="0"/>
              </a:rPr>
              <a:t>WAIST CIRCUMFERENCE</a:t>
            </a:r>
          </a:p>
          <a:p>
            <a:pPr marL="457200" indent="-457200">
              <a:buFont typeface="+mj-lt"/>
              <a:buAutoNum type="arabicPeriod"/>
            </a:pPr>
            <a:r>
              <a:rPr lang="en-US" sz="2800" dirty="0">
                <a:latin typeface="Berlin Sans FB Demi" panose="020E0802020502020306" pitchFamily="34" charset="0"/>
              </a:rPr>
              <a:t>GLASSES OF WATER</a:t>
            </a:r>
          </a:p>
          <a:p>
            <a:pPr marL="457200" indent="-457200">
              <a:buFont typeface="+mj-lt"/>
              <a:buAutoNum type="arabicPeriod"/>
            </a:pPr>
            <a:r>
              <a:rPr lang="en-US" sz="2800" dirty="0">
                <a:latin typeface="Berlin Sans FB Demi" panose="020E0802020502020306" pitchFamily="34" charset="0"/>
              </a:rPr>
              <a:t>BLOOD PRESSURE LEVEL</a:t>
            </a:r>
          </a:p>
          <a:p>
            <a:pPr marL="457200" indent="-457200">
              <a:buFont typeface="+mj-lt"/>
              <a:buAutoNum type="arabicPeriod"/>
            </a:pPr>
            <a:r>
              <a:rPr lang="en-US" sz="2800" dirty="0">
                <a:latin typeface="Berlin Sans FB Demi" panose="020E0802020502020306" pitchFamily="34" charset="0"/>
              </a:rPr>
              <a:t>VEGETABLES EATEN</a:t>
            </a:r>
          </a:p>
          <a:p>
            <a:pPr marL="457200" indent="-457200">
              <a:buFont typeface="+mj-lt"/>
              <a:buAutoNum type="arabicPeriod"/>
            </a:pPr>
            <a:r>
              <a:rPr lang="en-US" sz="2800" dirty="0">
                <a:latin typeface="Berlin Sans FB Demi" panose="020E0802020502020306" pitchFamily="34" charset="0"/>
              </a:rPr>
              <a:t>CHOLESTRSLS LEVELS</a:t>
            </a:r>
          </a:p>
          <a:p>
            <a:pPr marL="457200" indent="-457200">
              <a:buFont typeface="+mj-lt"/>
              <a:buAutoNum type="arabicPeriod"/>
            </a:pPr>
            <a:r>
              <a:rPr lang="en-US" sz="2800" dirty="0">
                <a:latin typeface="Berlin Sans FB Demi" panose="020E0802020502020306" pitchFamily="34" charset="0"/>
              </a:rPr>
              <a:t>BLOOD SUGAR LEVEL</a:t>
            </a:r>
          </a:p>
          <a:p>
            <a:pPr marL="457200" indent="-457200">
              <a:buFont typeface="+mj-lt"/>
              <a:buAutoNum type="arabicPeriod"/>
            </a:pPr>
            <a:r>
              <a:rPr lang="en-US" sz="2800" dirty="0">
                <a:latin typeface="Berlin Sans FB Demi" panose="020E0802020502020306" pitchFamily="34" charset="0"/>
              </a:rPr>
              <a:t>TIME SPEND MOVING</a:t>
            </a:r>
          </a:p>
          <a:p>
            <a:pPr marL="457200" indent="-457200">
              <a:buFont typeface="+mj-lt"/>
              <a:buAutoNum type="arabicPeriod"/>
            </a:pPr>
            <a:r>
              <a:rPr lang="en-US" sz="2800" dirty="0">
                <a:latin typeface="Berlin Sans FB Demi" panose="020E0802020502020306" pitchFamily="34" charset="0"/>
              </a:rPr>
              <a:t>ALCOHOLIC DRINKS CONSUME</a:t>
            </a:r>
          </a:p>
          <a:p>
            <a:pPr marL="457200" indent="-457200">
              <a:buFont typeface="+mj-lt"/>
              <a:buAutoNum type="arabicPeriod"/>
            </a:pPr>
            <a:r>
              <a:rPr lang="en-US" sz="2800" dirty="0">
                <a:latin typeface="Berlin Sans FB Demi" panose="020E0802020502020306" pitchFamily="34" charset="0"/>
              </a:rPr>
              <a:t>HOURS SPEND SLEEPIND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807" y="914400"/>
            <a:ext cx="4838164" cy="5777437"/>
          </a:xfrm>
          <a:prstGeom prst="rect">
            <a:avLst/>
          </a:prstGeom>
        </p:spPr>
      </p:pic>
    </p:spTree>
    <p:extLst>
      <p:ext uri="{BB962C8B-B14F-4D97-AF65-F5344CB8AC3E}">
        <p14:creationId xmlns:p14="http://schemas.microsoft.com/office/powerpoint/2010/main" val="247937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ollution Short Film Story Animat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92582" y="0"/>
            <a:ext cx="17290473" cy="6858000"/>
          </a:xfrm>
        </p:spPr>
      </p:pic>
    </p:spTree>
    <p:extLst>
      <p:ext uri="{BB962C8B-B14F-4D97-AF65-F5344CB8AC3E}">
        <p14:creationId xmlns:p14="http://schemas.microsoft.com/office/powerpoint/2010/main" val="958576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04" y="102818"/>
            <a:ext cx="12191999" cy="6755182"/>
          </a:xfrm>
          <a:prstGeom prst="rect">
            <a:avLst/>
          </a:prstGeom>
        </p:spPr>
      </p:pic>
      <p:sp>
        <p:nvSpPr>
          <p:cNvPr id="3" name="Content Placeholder 2"/>
          <p:cNvSpPr>
            <a:spLocks noGrp="1"/>
          </p:cNvSpPr>
          <p:nvPr>
            <p:ph idx="1"/>
          </p:nvPr>
        </p:nvSpPr>
        <p:spPr>
          <a:xfrm>
            <a:off x="7328452" y="4095482"/>
            <a:ext cx="4834443" cy="2762518"/>
          </a:xfrm>
          <a:noFill/>
        </p:spPr>
        <p:txBody>
          <a:bodyPr/>
          <a:lstStyle/>
          <a:p>
            <a:pPr marL="0" indent="0" algn="ctr">
              <a:buNone/>
            </a:pPr>
            <a:r>
              <a:rPr lang="en-US" sz="2400" dirty="0">
                <a:solidFill>
                  <a:srgbClr val="002060"/>
                </a:solidFill>
                <a:latin typeface="Algerian" panose="04020705040A02060702" pitchFamily="82" charset="0"/>
              </a:rPr>
              <a:t>PRESENTED BY:</a:t>
            </a:r>
          </a:p>
          <a:p>
            <a:pPr marL="0" indent="0" algn="ctr">
              <a:buNone/>
            </a:pPr>
            <a:r>
              <a:rPr lang="en-US" dirty="0">
                <a:latin typeface="Bauhaus 93" panose="04030905020B02020C02" pitchFamily="82" charset="0"/>
              </a:rPr>
              <a:t>            </a:t>
            </a:r>
            <a:r>
              <a:rPr lang="en-US" dirty="0">
                <a:solidFill>
                  <a:schemeClr val="accent2"/>
                </a:solidFill>
                <a:latin typeface="Baskerville Old Face" panose="02020602080505020303" pitchFamily="18" charset="0"/>
              </a:rPr>
              <a:t>PUSHPA LATHA. T</a:t>
            </a:r>
          </a:p>
          <a:p>
            <a:pPr marL="0" indent="0" algn="ctr">
              <a:buNone/>
            </a:pPr>
            <a:r>
              <a:rPr lang="en-US" dirty="0">
                <a:solidFill>
                  <a:schemeClr val="accent2"/>
                </a:solidFill>
                <a:latin typeface="Baskerville Old Face" panose="02020602080505020303" pitchFamily="18" charset="0"/>
              </a:rPr>
              <a:t>      Assistant Professor of Hospital Administration, Bon Secours College for women, Thanjavur.</a:t>
            </a:r>
          </a:p>
        </p:txBody>
      </p:sp>
    </p:spTree>
    <p:extLst>
      <p:ext uri="{BB962C8B-B14F-4D97-AF65-F5344CB8AC3E}">
        <p14:creationId xmlns:p14="http://schemas.microsoft.com/office/powerpoint/2010/main" val="2545836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812" y="191461"/>
            <a:ext cx="6854589" cy="1400530"/>
          </a:xfrm>
        </p:spPr>
        <p:txBody>
          <a:bodyPr/>
          <a:lstStyle/>
          <a:p>
            <a:r>
              <a:rPr lang="en-US" sz="5400" dirty="0">
                <a:solidFill>
                  <a:schemeClr val="accent3">
                    <a:lumMod val="75000"/>
                  </a:schemeClr>
                </a:solidFill>
                <a:latin typeface="Rockwell Extra Bold" panose="02060903040505020403" pitchFamily="18" charset="0"/>
              </a:rPr>
              <a:t>OBJECTIVES</a:t>
            </a:r>
          </a:p>
        </p:txBody>
      </p:sp>
      <p:sp>
        <p:nvSpPr>
          <p:cNvPr id="3" name="Content Placeholder 2"/>
          <p:cNvSpPr>
            <a:spLocks noGrp="1"/>
          </p:cNvSpPr>
          <p:nvPr>
            <p:ph idx="1"/>
          </p:nvPr>
        </p:nvSpPr>
        <p:spPr>
          <a:xfrm>
            <a:off x="450761" y="1056069"/>
            <a:ext cx="10250247" cy="3837904"/>
          </a:xfrm>
        </p:spPr>
        <p:txBody>
          <a:bodyPr>
            <a:noAutofit/>
          </a:bodyPr>
          <a:lstStyle/>
          <a:p>
            <a:pPr marL="514350" indent="-514350">
              <a:buFont typeface="+mj-lt"/>
              <a:buAutoNum type="arabicPeriod"/>
            </a:pPr>
            <a:r>
              <a:rPr lang="en-US" sz="3200" dirty="0">
                <a:latin typeface="Berlin Sans FB Demi" panose="020E0802020502020306" pitchFamily="34" charset="0"/>
              </a:rPr>
              <a:t>Health in its physical , mental , social and spiritual </a:t>
            </a:r>
            <a:r>
              <a:rPr lang="en-US" sz="3200" dirty="0" err="1">
                <a:latin typeface="Berlin Sans FB Demi" panose="020E0802020502020306" pitchFamily="34" charset="0"/>
              </a:rPr>
              <a:t>contect</a:t>
            </a:r>
            <a:r>
              <a:rPr lang="en-US" sz="3200" dirty="0">
                <a:latin typeface="Berlin Sans FB Demi" panose="020E0802020502020306" pitchFamily="34" charset="0"/>
              </a:rPr>
              <a:t>;</a:t>
            </a:r>
          </a:p>
          <a:p>
            <a:pPr marL="514350" indent="-514350">
              <a:buFont typeface="+mj-lt"/>
              <a:buAutoNum type="arabicPeriod"/>
            </a:pPr>
            <a:r>
              <a:rPr lang="en-US" sz="3200" dirty="0">
                <a:latin typeface="Berlin Sans FB Demi" panose="020E0802020502020306" pitchFamily="34" charset="0"/>
              </a:rPr>
              <a:t>Environment to be an important factor in the interaction of agent and host in the epidemiological or Ecological triad;</a:t>
            </a:r>
          </a:p>
          <a:p>
            <a:pPr marL="514350" indent="-514350">
              <a:buFont typeface="+mj-lt"/>
              <a:buAutoNum type="arabicPeriod"/>
            </a:pPr>
            <a:r>
              <a:rPr lang="en-US" sz="3200" dirty="0">
                <a:latin typeface="Berlin Sans FB Demi" panose="020E0802020502020306" pitchFamily="34" charset="0"/>
              </a:rPr>
              <a:t>The physical , biological and psychological environment and understand their impact on health.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9882"/>
            <a:ext cx="12192000" cy="1848118"/>
          </a:xfrm>
          <a:prstGeom prst="rect">
            <a:avLst/>
          </a:prstGeom>
        </p:spPr>
      </p:pic>
    </p:spTree>
    <p:extLst>
      <p:ext uri="{BB962C8B-B14F-4D97-AF65-F5344CB8AC3E}">
        <p14:creationId xmlns:p14="http://schemas.microsoft.com/office/powerpoint/2010/main" val="203386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17" y="271619"/>
            <a:ext cx="9385824" cy="975290"/>
          </a:xfrm>
        </p:spPr>
        <p:txBody>
          <a:bodyPr/>
          <a:lstStyle/>
          <a:p>
            <a:r>
              <a:rPr lang="en-US" dirty="0">
                <a:solidFill>
                  <a:schemeClr val="accent3">
                    <a:lumMod val="75000"/>
                  </a:schemeClr>
                </a:solidFill>
                <a:latin typeface="Rockwell Extra Bold" panose="02060903040505020403" pitchFamily="18" charset="0"/>
              </a:rPr>
              <a:t>INTRODUCTION</a:t>
            </a:r>
          </a:p>
        </p:txBody>
      </p:sp>
      <p:sp>
        <p:nvSpPr>
          <p:cNvPr id="3" name="Content Placeholder 2"/>
          <p:cNvSpPr>
            <a:spLocks noGrp="1"/>
          </p:cNvSpPr>
          <p:nvPr>
            <p:ph idx="1"/>
          </p:nvPr>
        </p:nvSpPr>
        <p:spPr>
          <a:xfrm>
            <a:off x="2173185" y="1068779"/>
            <a:ext cx="9273008" cy="5379522"/>
          </a:xfrm>
        </p:spPr>
        <p:txBody>
          <a:bodyPr>
            <a:normAutofit/>
          </a:bodyPr>
          <a:lstStyle/>
          <a:p>
            <a:pPr>
              <a:buFont typeface="Wingdings" panose="05000000000000000000" pitchFamily="2" charset="2"/>
              <a:buChar char="Ø"/>
            </a:pPr>
            <a:r>
              <a:rPr lang="en-US" sz="3600" dirty="0">
                <a:latin typeface="Berlin Sans FB Demi" panose="020E0802020502020306" pitchFamily="34" charset="0"/>
              </a:rPr>
              <a:t>“ Healthy people are those  who live in healthy homes on a healthy diet; In an Environment equally fit for Birth, growth, work, healing, and dying….</a:t>
            </a:r>
          </a:p>
          <a:p>
            <a:pPr>
              <a:buFont typeface="Wingdings" panose="05000000000000000000" pitchFamily="2" charset="2"/>
              <a:buChar char="Ø"/>
            </a:pPr>
            <a:r>
              <a:rPr lang="en-US" sz="3600" dirty="0">
                <a:latin typeface="Berlin Sans FB Demi" panose="020E0802020502020306" pitchFamily="34" charset="0"/>
              </a:rPr>
              <a:t>Healthy people need no bureaucratic interference to mate, give birth, share the human condition, and die.”                                                                                                                                                                                                                                                                                                                   </a:t>
            </a:r>
          </a:p>
          <a:p>
            <a:pPr marL="0" indent="0" algn="just">
              <a:buNone/>
            </a:pPr>
            <a:r>
              <a:rPr lang="en-US" sz="3600" dirty="0">
                <a:latin typeface="Berlin Sans FB Demi" panose="020E0802020502020306" pitchFamily="34" charset="0"/>
              </a:rPr>
              <a:t>                                                </a:t>
            </a:r>
            <a:r>
              <a:rPr lang="en-US" sz="3600" dirty="0">
                <a:solidFill>
                  <a:srgbClr val="FF0000"/>
                </a:solidFill>
                <a:latin typeface="Berlin Sans FB Demi" panose="020E0802020502020306" pitchFamily="34" charset="0"/>
              </a:rPr>
              <a:t>-IVAN ILLICH</a:t>
            </a:r>
          </a:p>
        </p:txBody>
      </p:sp>
    </p:spTree>
    <p:extLst>
      <p:ext uri="{BB962C8B-B14F-4D97-AF65-F5344CB8AC3E}">
        <p14:creationId xmlns:p14="http://schemas.microsoft.com/office/powerpoint/2010/main" val="1304611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135" y="162266"/>
            <a:ext cx="6625012" cy="1420874"/>
          </a:xfrm>
        </p:spPr>
        <p:txBody>
          <a:bodyPr/>
          <a:lstStyle/>
          <a:p>
            <a:r>
              <a:rPr lang="en-US" sz="7200" dirty="0">
                <a:solidFill>
                  <a:schemeClr val="accent3"/>
                </a:solidFill>
                <a:latin typeface="Rockwell Extra Bold" panose="02060903040505020403" pitchFamily="18" charset="0"/>
              </a:rPr>
              <a:t>DEFINITION</a:t>
            </a:r>
          </a:p>
        </p:txBody>
      </p:sp>
      <p:sp>
        <p:nvSpPr>
          <p:cNvPr id="3" name="Content Placeholder 2"/>
          <p:cNvSpPr>
            <a:spLocks noGrp="1"/>
          </p:cNvSpPr>
          <p:nvPr>
            <p:ph idx="1"/>
          </p:nvPr>
        </p:nvSpPr>
        <p:spPr>
          <a:xfrm>
            <a:off x="0" y="1583140"/>
            <a:ext cx="12192000" cy="5274860"/>
          </a:xfrm>
        </p:spPr>
        <p:txBody>
          <a:bodyPr>
            <a:normAutofit/>
          </a:bodyPr>
          <a:lstStyle/>
          <a:p>
            <a:pPr>
              <a:buFont typeface="Wingdings" panose="05000000000000000000" pitchFamily="2" charset="2"/>
              <a:buChar char="§"/>
            </a:pPr>
            <a:r>
              <a:rPr lang="en-US" sz="2800" dirty="0">
                <a:latin typeface="Berlin Sans FB Demi" panose="020E0802020502020306" pitchFamily="34" charset="0"/>
              </a:rPr>
              <a:t>HEALTH: Health is a state of physical , mental and social </a:t>
            </a:r>
            <a:r>
              <a:rPr lang="en-US" sz="2800" dirty="0">
                <a:solidFill>
                  <a:srgbClr val="FFC000"/>
                </a:solidFill>
                <a:latin typeface="Berlin Sans FB Demi" panose="020E0802020502020306" pitchFamily="34" charset="0"/>
              </a:rPr>
              <a:t>well-being</a:t>
            </a:r>
            <a:r>
              <a:rPr lang="en-US" sz="2800" dirty="0">
                <a:latin typeface="Berlin Sans FB Demi" panose="020E0802020502020306" pitchFamily="34" charset="0"/>
              </a:rPr>
              <a:t>  in which disease and infirmity are </a:t>
            </a:r>
            <a:r>
              <a:rPr lang="en-US" sz="2800" dirty="0">
                <a:solidFill>
                  <a:srgbClr val="FFC000"/>
                </a:solidFill>
                <a:latin typeface="Berlin Sans FB Demi" panose="020E0802020502020306" pitchFamily="34" charset="0"/>
              </a:rPr>
              <a:t>absent.</a:t>
            </a:r>
          </a:p>
          <a:p>
            <a:pPr>
              <a:buFont typeface="Wingdings" panose="05000000000000000000" pitchFamily="2" charset="2"/>
              <a:buChar char="§"/>
            </a:pPr>
            <a:r>
              <a:rPr lang="en-US" sz="2800" dirty="0">
                <a:latin typeface="Berlin Sans FB Demi" panose="020E0802020502020306" pitchFamily="34" charset="0"/>
              </a:rPr>
              <a:t>It is a  condition  under which the individual is able to mobilize all his resources, intellect, emotional and physical for optimum living.</a:t>
            </a:r>
            <a:r>
              <a:rPr lang="en-US" sz="2400" dirty="0">
                <a:latin typeface="Berlin Sans FB Demi" panose="020E0802020502020306" pitchFamily="34" charset="0"/>
              </a:rPr>
              <a:t> </a:t>
            </a:r>
          </a:p>
          <a:p>
            <a:pPr marL="0" indent="0">
              <a:buNone/>
            </a:pPr>
            <a:r>
              <a:rPr lang="en-US" sz="4800" dirty="0">
                <a:solidFill>
                  <a:schemeClr val="accent1">
                    <a:lumMod val="50000"/>
                  </a:schemeClr>
                </a:solidFill>
                <a:latin typeface="Rockwell Extra Bold" panose="02060903040505020403" pitchFamily="18" charset="0"/>
              </a:rPr>
              <a:t>*.HOUSTIC CONCEPT OF HEALTH</a:t>
            </a:r>
          </a:p>
          <a:p>
            <a:pPr>
              <a:buFont typeface="Wingdings" panose="05000000000000000000" pitchFamily="2" charset="2"/>
              <a:buChar char="§"/>
            </a:pPr>
            <a:r>
              <a:rPr lang="en-US" sz="3200" dirty="0">
                <a:latin typeface="Berlin Sans FB Demi" panose="020E0802020502020306" pitchFamily="34" charset="0"/>
              </a:rPr>
              <a:t>This concept recognizes the strength of social, economic, political and environmental influences on  Health.</a:t>
            </a:r>
            <a:endParaRPr lang="en-US" sz="3200" dirty="0">
              <a:latin typeface="Rockwell Extra Bold" panose="02060903040505020403" pitchFamily="18" charset="0"/>
            </a:endParaRPr>
          </a:p>
          <a:p>
            <a:pPr marL="0" indent="0">
              <a:buNone/>
            </a:pPr>
            <a:endParaRPr lang="en-US" sz="3200" dirty="0">
              <a:latin typeface="Berlin Sans FB Demi" panose="020E0802020502020306" pitchFamily="34" charset="0"/>
            </a:endParaRPr>
          </a:p>
        </p:txBody>
      </p:sp>
    </p:spTree>
    <p:extLst>
      <p:ext uri="{BB962C8B-B14F-4D97-AF65-F5344CB8AC3E}">
        <p14:creationId xmlns:p14="http://schemas.microsoft.com/office/powerpoint/2010/main" val="117938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6"/>
            <a:ext cx="9905001" cy="817884"/>
          </a:xfrm>
        </p:spPr>
        <p:txBody>
          <a:bodyPr/>
          <a:lstStyle/>
          <a:p>
            <a:r>
              <a:rPr lang="en-US" sz="3200" dirty="0">
                <a:solidFill>
                  <a:schemeClr val="accent1">
                    <a:lumMod val="50000"/>
                  </a:schemeClr>
                </a:solidFill>
                <a:latin typeface="Rockwell Extra Bold" panose="02060903040505020403" pitchFamily="18" charset="0"/>
              </a:rPr>
              <a:t>*.DETERMINATS OF HEALTH</a:t>
            </a:r>
          </a:p>
        </p:txBody>
      </p:sp>
      <p:sp>
        <p:nvSpPr>
          <p:cNvPr id="3" name="Content Placeholder 2"/>
          <p:cNvSpPr>
            <a:spLocks noGrp="1"/>
          </p:cNvSpPr>
          <p:nvPr>
            <p:ph idx="1"/>
          </p:nvPr>
        </p:nvSpPr>
        <p:spPr>
          <a:xfrm>
            <a:off x="1501254" y="547935"/>
            <a:ext cx="10425532" cy="6042869"/>
          </a:xfrm>
        </p:spPr>
        <p:txBody>
          <a:bodyPr>
            <a:normAutofit/>
          </a:bodyPr>
          <a:lstStyle/>
          <a:p>
            <a:pPr>
              <a:buFont typeface="Wingdings" panose="05000000000000000000" pitchFamily="2" charset="2"/>
              <a:buChar char="v"/>
            </a:pPr>
            <a:r>
              <a:rPr lang="en-US" sz="2800" dirty="0">
                <a:latin typeface="Berlin Sans FB Demi" panose="020E0802020502020306" pitchFamily="34" charset="0"/>
              </a:rPr>
              <a:t>Heredity &amp; life style</a:t>
            </a:r>
          </a:p>
          <a:p>
            <a:pPr>
              <a:buFont typeface="Wingdings" panose="05000000000000000000" pitchFamily="2" charset="2"/>
              <a:buChar char="v"/>
            </a:pPr>
            <a:r>
              <a:rPr lang="en-US" sz="2800" dirty="0">
                <a:latin typeface="Berlin Sans FB Demi" panose="020E0802020502020306" pitchFamily="34" charset="0"/>
              </a:rPr>
              <a:t>Welfare services</a:t>
            </a:r>
          </a:p>
          <a:p>
            <a:pPr>
              <a:buFont typeface="Wingdings" panose="05000000000000000000" pitchFamily="2" charset="2"/>
              <a:buChar char="v"/>
            </a:pPr>
            <a:r>
              <a:rPr lang="en-US" sz="2800" dirty="0">
                <a:latin typeface="Berlin Sans FB Demi" panose="020E0802020502020306" pitchFamily="34" charset="0"/>
              </a:rPr>
              <a:t>Environment</a:t>
            </a:r>
          </a:p>
          <a:p>
            <a:pPr>
              <a:buFont typeface="Wingdings" panose="05000000000000000000" pitchFamily="2" charset="2"/>
              <a:buChar char="v"/>
            </a:pPr>
            <a:r>
              <a:rPr lang="en-US" sz="2800" dirty="0">
                <a:latin typeface="Berlin Sans FB Demi" panose="020E0802020502020306" pitchFamily="34" charset="0"/>
              </a:rPr>
              <a:t>Socio-economic conditions</a:t>
            </a:r>
          </a:p>
          <a:p>
            <a:pPr>
              <a:buFont typeface="Wingdings" panose="05000000000000000000" pitchFamily="2" charset="2"/>
              <a:buChar char="v"/>
            </a:pPr>
            <a:r>
              <a:rPr lang="en-US" sz="2800" dirty="0">
                <a:latin typeface="Berlin Sans FB Demi" panose="020E0802020502020306" pitchFamily="34" charset="0"/>
              </a:rPr>
              <a:t>Health and family</a:t>
            </a:r>
          </a:p>
          <a:p>
            <a:pPr>
              <a:buFont typeface="Wingdings" panose="05000000000000000000" pitchFamily="2" charset="2"/>
              <a:buChar char="v"/>
            </a:pPr>
            <a:endParaRPr lang="en-US" sz="2400" dirty="0">
              <a:latin typeface="Berlin Sans FB Demi" panose="020E0802020502020306" pitchFamily="34" charset="0"/>
            </a:endParaRPr>
          </a:p>
          <a:p>
            <a:pPr>
              <a:buFont typeface="Wingdings" panose="05000000000000000000" pitchFamily="2" charset="2"/>
              <a:buChar char="v"/>
            </a:pPr>
            <a:endParaRPr lang="en-US" sz="2800" dirty="0">
              <a:latin typeface="Berlin Sans FB Demi" panose="020E0802020502020306" pitchFamily="34" charset="0"/>
            </a:endParaRPr>
          </a:p>
          <a:p>
            <a:pPr>
              <a:buFont typeface="Wingdings" panose="05000000000000000000" pitchFamily="2" charset="2"/>
              <a:buChar char="v"/>
            </a:pPr>
            <a:r>
              <a:rPr lang="en-US" sz="2800" dirty="0">
                <a:latin typeface="Berlin Sans FB Demi" panose="020E0802020502020306" pitchFamily="34" charset="0"/>
              </a:rPr>
              <a:t>Disease is a result from complex interaction between man, an agent ant the environment.</a:t>
            </a:r>
          </a:p>
          <a:p>
            <a:pPr>
              <a:buFont typeface="Wingdings" panose="05000000000000000000" pitchFamily="2" charset="2"/>
              <a:buChar char="v"/>
            </a:pPr>
            <a:r>
              <a:rPr lang="en-US" sz="2800" dirty="0">
                <a:latin typeface="Berlin Sans FB Demi" panose="020E0802020502020306" pitchFamily="34" charset="0"/>
              </a:rPr>
              <a:t>From ecological point of view , disease is defined as </a:t>
            </a:r>
          </a:p>
          <a:p>
            <a:pPr>
              <a:buFont typeface="Wingdings" panose="05000000000000000000" pitchFamily="2" charset="2"/>
              <a:buChar char="v"/>
            </a:pPr>
            <a:r>
              <a:rPr lang="en-US" sz="2800" dirty="0">
                <a:latin typeface="Berlin Sans FB Demi" panose="020E0802020502020306" pitchFamily="34" charset="0"/>
              </a:rPr>
              <a:t>“maladjustment of the human organism to the environment”.</a:t>
            </a:r>
          </a:p>
        </p:txBody>
      </p:sp>
      <p:sp>
        <p:nvSpPr>
          <p:cNvPr id="4" name="Rectangle 3"/>
          <p:cNvSpPr/>
          <p:nvPr/>
        </p:nvSpPr>
        <p:spPr>
          <a:xfrm>
            <a:off x="0" y="3276981"/>
            <a:ext cx="12192000" cy="1107996"/>
          </a:xfrm>
          <a:prstGeom prst="rect">
            <a:avLst/>
          </a:prstGeom>
        </p:spPr>
        <p:txBody>
          <a:bodyPr wrap="square">
            <a:spAutoFit/>
          </a:bodyPr>
          <a:lstStyle/>
          <a:p>
            <a:r>
              <a:rPr lang="en-US" sz="6600" dirty="0">
                <a:solidFill>
                  <a:schemeClr val="accent3"/>
                </a:solidFill>
                <a:latin typeface="Rockwell Extra Bold" panose="02060903040505020403" pitchFamily="18" charset="0"/>
              </a:rPr>
              <a:t>CONCEPT OF DISEASE </a:t>
            </a:r>
            <a:endParaRPr lang="en-US" sz="6600" dirty="0">
              <a:solidFill>
                <a:schemeClr val="accent3"/>
              </a:solidFill>
            </a:endParaRPr>
          </a:p>
        </p:txBody>
      </p:sp>
    </p:spTree>
    <p:extLst>
      <p:ext uri="{BB962C8B-B14F-4D97-AF65-F5344CB8AC3E}">
        <p14:creationId xmlns:p14="http://schemas.microsoft.com/office/powerpoint/2010/main" val="339125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2" y="-130969"/>
            <a:ext cx="6020789" cy="878433"/>
          </a:xfrm>
        </p:spPr>
        <p:txBody>
          <a:bodyPr/>
          <a:lstStyle/>
          <a:p>
            <a:r>
              <a:rPr lang="en-US" sz="2800" dirty="0">
                <a:solidFill>
                  <a:schemeClr val="accent3"/>
                </a:solidFill>
                <a:latin typeface="Rockwell Extra Bold" panose="02060903040505020403" pitchFamily="18" charset="0"/>
              </a:rPr>
              <a:t>ENVIRONMENTAL IMPACT   </a:t>
            </a:r>
            <a:r>
              <a:rPr lang="en-US" sz="2800" dirty="0">
                <a:latin typeface="Rockwell Extra Bold" panose="02060903040505020403" pitchFamily="18" charset="0"/>
              </a:rPr>
              <a:t>-  </a:t>
            </a:r>
          </a:p>
        </p:txBody>
      </p:sp>
      <p:sp>
        <p:nvSpPr>
          <p:cNvPr id="4" name="Content Placeholder 3"/>
          <p:cNvSpPr>
            <a:spLocks noGrp="1"/>
          </p:cNvSpPr>
          <p:nvPr>
            <p:ph sz="half" idx="2"/>
          </p:nvPr>
        </p:nvSpPr>
        <p:spPr>
          <a:xfrm>
            <a:off x="195942" y="1481446"/>
            <a:ext cx="5403273" cy="5376553"/>
          </a:xfrm>
        </p:spPr>
        <p:txBody>
          <a:bodyPr>
            <a:normAutofit/>
          </a:bodyPr>
          <a:lstStyle/>
          <a:p>
            <a:pPr marL="0" indent="0">
              <a:buNone/>
            </a:pPr>
            <a:r>
              <a:rPr lang="en-US" sz="2000" dirty="0">
                <a:latin typeface="Arial Black" panose="020B0A04020102020204" pitchFamily="34" charset="0"/>
              </a:rPr>
              <a:t>         ENVIRONMENT IMPACT</a:t>
            </a:r>
          </a:p>
          <a:p>
            <a:pPr marL="0" indent="0">
              <a:buNone/>
            </a:pPr>
            <a:r>
              <a:rPr lang="en-US" sz="2000" dirty="0">
                <a:latin typeface="Arial Black" panose="020B0A04020102020204" pitchFamily="34" charset="0"/>
              </a:rPr>
              <a:t>   (</a:t>
            </a:r>
            <a:r>
              <a:rPr lang="en-US" dirty="0">
                <a:latin typeface="Arial Black" panose="020B0A04020102020204" pitchFamily="34" charset="0"/>
              </a:rPr>
              <a:t>Physical, biological and psychosocial)</a:t>
            </a:r>
          </a:p>
          <a:p>
            <a:pPr marL="0" indent="0">
              <a:buNone/>
            </a:pPr>
            <a:r>
              <a:rPr lang="en-US" sz="2000" dirty="0">
                <a:latin typeface="Arial Black" panose="020B0A04020102020204" pitchFamily="34" charset="0"/>
              </a:rPr>
              <a:t> </a:t>
            </a:r>
          </a:p>
          <a:p>
            <a:pPr marL="0" indent="0">
              <a:buNone/>
            </a:pPr>
            <a:endParaRPr lang="en-US" sz="2000" dirty="0">
              <a:latin typeface="Arial Black" panose="020B0A04020102020204" pitchFamily="34" charset="0"/>
            </a:endParaRPr>
          </a:p>
          <a:p>
            <a:pPr marL="0" indent="0">
              <a:buNone/>
            </a:pPr>
            <a:endParaRPr lang="en-US" sz="2000" dirty="0">
              <a:latin typeface="Arial Black" panose="020B0A04020102020204" pitchFamily="34" charset="0"/>
            </a:endParaRPr>
          </a:p>
          <a:p>
            <a:pPr marL="0" indent="0">
              <a:buNone/>
            </a:pPr>
            <a:r>
              <a:rPr lang="en-US" sz="2000" dirty="0">
                <a:latin typeface="Arial Black" panose="020B0A04020102020204" pitchFamily="34" charset="0"/>
              </a:rPr>
              <a:t>Human                                 Health </a:t>
            </a:r>
          </a:p>
          <a:p>
            <a:pPr marL="0" indent="0">
              <a:buNone/>
            </a:pPr>
            <a:r>
              <a:rPr lang="en-US" sz="2000" dirty="0">
                <a:latin typeface="Arial Black" panose="020B0A04020102020204" pitchFamily="34" charset="0"/>
              </a:rPr>
              <a:t>Activities                                   status</a:t>
            </a:r>
          </a:p>
          <a:p>
            <a:pPr marL="0" indent="0">
              <a:buNone/>
            </a:pPr>
            <a:r>
              <a:rPr lang="en-US" sz="2000" dirty="0">
                <a:latin typeface="Arial Black" panose="020B0A04020102020204" pitchFamily="34" charset="0"/>
              </a:rPr>
              <a:t>individual</a:t>
            </a:r>
          </a:p>
        </p:txBody>
      </p:sp>
      <p:sp>
        <p:nvSpPr>
          <p:cNvPr id="5" name="Text Placeholder 4"/>
          <p:cNvSpPr>
            <a:spLocks noGrp="1"/>
          </p:cNvSpPr>
          <p:nvPr>
            <p:ph type="body" sz="quarter" idx="3"/>
          </p:nvPr>
        </p:nvSpPr>
        <p:spPr>
          <a:xfrm>
            <a:off x="6139542" y="171202"/>
            <a:ext cx="5961413" cy="576262"/>
          </a:xfrm>
        </p:spPr>
        <p:txBody>
          <a:bodyPr/>
          <a:lstStyle/>
          <a:p>
            <a:r>
              <a:rPr lang="en-US" sz="2800" dirty="0">
                <a:solidFill>
                  <a:schemeClr val="accent3"/>
                </a:solidFill>
                <a:latin typeface="Rockwell Extra Bold" panose="02060903040505020403" pitchFamily="18" charset="0"/>
              </a:rPr>
              <a:t>EPIDEMIOLOGICAL TRIAD</a:t>
            </a:r>
          </a:p>
        </p:txBody>
      </p:sp>
      <p:sp>
        <p:nvSpPr>
          <p:cNvPr id="6" name="Content Placeholder 5"/>
          <p:cNvSpPr>
            <a:spLocks noGrp="1"/>
          </p:cNvSpPr>
          <p:nvPr>
            <p:ph sz="quarter" idx="4"/>
          </p:nvPr>
        </p:nvSpPr>
        <p:spPr>
          <a:xfrm>
            <a:off x="6264235" y="1481447"/>
            <a:ext cx="5852695" cy="4479966"/>
          </a:xfrm>
        </p:spPr>
        <p:txBody>
          <a:bodyPr>
            <a:normAutofit/>
          </a:bodyPr>
          <a:lstStyle/>
          <a:p>
            <a:r>
              <a:rPr lang="en-US" sz="2400" dirty="0">
                <a:latin typeface="Arial Black" panose="020B0A04020102020204" pitchFamily="34" charset="0"/>
              </a:rPr>
              <a:t>EPIDEMIOLOGICAL TRIAD</a:t>
            </a:r>
          </a:p>
          <a:p>
            <a:endParaRPr lang="en-US" sz="2400" dirty="0">
              <a:latin typeface="Arial Black" panose="020B0A04020102020204" pitchFamily="34" charset="0"/>
            </a:endParaRPr>
          </a:p>
          <a:p>
            <a:pPr marL="0" indent="0">
              <a:buNone/>
            </a:pPr>
            <a:r>
              <a:rPr lang="en-US" sz="2400" dirty="0">
                <a:latin typeface="Arial Black" panose="020B0A04020102020204" pitchFamily="34" charset="0"/>
              </a:rPr>
              <a:t>                Environment</a:t>
            </a:r>
          </a:p>
          <a:p>
            <a:pPr marL="0" indent="0">
              <a:buNone/>
            </a:pPr>
            <a:endParaRPr lang="en-US" sz="2400" dirty="0">
              <a:latin typeface="Arial Black" panose="020B0A04020102020204" pitchFamily="34" charset="0"/>
            </a:endParaRPr>
          </a:p>
          <a:p>
            <a:pPr marL="0" indent="0">
              <a:buNone/>
            </a:pPr>
            <a:endParaRPr lang="en-US" sz="2400" dirty="0">
              <a:latin typeface="Arial Black" panose="020B0A04020102020204" pitchFamily="34" charset="0"/>
            </a:endParaRPr>
          </a:p>
          <a:p>
            <a:pPr marL="0" indent="0">
              <a:buNone/>
            </a:pPr>
            <a:endParaRPr lang="en-US" sz="2400" dirty="0">
              <a:latin typeface="Arial Black" panose="020B0A04020102020204" pitchFamily="34" charset="0"/>
            </a:endParaRPr>
          </a:p>
          <a:p>
            <a:pPr marL="0" indent="0">
              <a:buNone/>
            </a:pPr>
            <a:endParaRPr lang="en-US" sz="2400" dirty="0">
              <a:latin typeface="Arial Black" panose="020B0A04020102020204" pitchFamily="34" charset="0"/>
            </a:endParaRPr>
          </a:p>
          <a:p>
            <a:pPr marL="0" indent="0">
              <a:buNone/>
            </a:pPr>
            <a:r>
              <a:rPr lang="en-US" sz="2400" dirty="0">
                <a:latin typeface="Arial Black" panose="020B0A04020102020204" pitchFamily="34" charset="0"/>
              </a:rPr>
              <a:t>    Agent                         Host</a:t>
            </a:r>
          </a:p>
        </p:txBody>
      </p:sp>
      <p:cxnSp>
        <p:nvCxnSpPr>
          <p:cNvPr id="8" name="Straight Arrow Connector 7"/>
          <p:cNvCxnSpPr/>
          <p:nvPr/>
        </p:nvCxnSpPr>
        <p:spPr>
          <a:xfrm flipV="1">
            <a:off x="902525" y="2410691"/>
            <a:ext cx="1793174" cy="106878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802579" y="2410692"/>
            <a:ext cx="1662543" cy="117565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813958" y="4213454"/>
            <a:ext cx="212865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13912" y="747464"/>
            <a:ext cx="35626" cy="611053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a:off x="7873340" y="2885703"/>
            <a:ext cx="2291938" cy="2220687"/>
          </a:xfrm>
          <a:prstGeom prst="triangle">
            <a:avLst>
              <a:gd name="adj" fmla="val 4818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48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0" y="26371"/>
            <a:ext cx="10795379" cy="1269901"/>
          </a:xfrm>
        </p:spPr>
        <p:txBody>
          <a:bodyPr/>
          <a:lstStyle/>
          <a:p>
            <a:r>
              <a:rPr lang="en-US" sz="8000" dirty="0">
                <a:solidFill>
                  <a:schemeClr val="accent3"/>
                </a:solidFill>
                <a:latin typeface="Rockwell Extra Bold" panose="02060903040505020403" pitchFamily="18" charset="0"/>
              </a:rPr>
              <a:t>ENVIRONMENT</a:t>
            </a:r>
          </a:p>
        </p:txBody>
      </p:sp>
      <p:sp>
        <p:nvSpPr>
          <p:cNvPr id="3" name="Content Placeholder 2"/>
          <p:cNvSpPr>
            <a:spLocks noGrp="1"/>
          </p:cNvSpPr>
          <p:nvPr>
            <p:ph idx="1"/>
          </p:nvPr>
        </p:nvSpPr>
        <p:spPr>
          <a:xfrm>
            <a:off x="0" y="1788301"/>
            <a:ext cx="8049295" cy="5069699"/>
          </a:xfrm>
        </p:spPr>
        <p:txBody>
          <a:bodyPr>
            <a:normAutofit/>
          </a:bodyPr>
          <a:lstStyle/>
          <a:p>
            <a:pPr>
              <a:buFont typeface="Wingdings" panose="05000000000000000000" pitchFamily="2" charset="2"/>
              <a:buChar char="ü"/>
            </a:pPr>
            <a:r>
              <a:rPr lang="en-US" sz="3200" dirty="0">
                <a:latin typeface="Berlin Sans FB Demi" panose="020E0802020502020306" pitchFamily="34" charset="0"/>
              </a:rPr>
              <a:t>All of the external factors affecting  an organism. These factors may be other living organisms (biotic factors) or nonliving variables (abiotic factors), such as temperature, rainfall, day length, wind, and ocean currents.</a:t>
            </a:r>
          </a:p>
          <a:p>
            <a:endParaRPr lang="en-US" sz="3200" dirty="0">
              <a:latin typeface="Berlin Sans FB Demi" panose="020E0802020502020306" pitchFamily="34" charset="0"/>
            </a:endParaRPr>
          </a:p>
          <a:p>
            <a:pPr>
              <a:buFont typeface="Wingdings" panose="05000000000000000000" pitchFamily="2" charset="2"/>
              <a:buChar char="ü"/>
            </a:pPr>
            <a:r>
              <a:rPr lang="en-US" sz="3200" dirty="0">
                <a:latin typeface="Berlin Sans FB Demi" panose="020E0802020502020306" pitchFamily="34" charset="0"/>
              </a:rPr>
              <a:t>The interactions of organisms with biotic and abiotic factors from an ecosystem.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264" y="1296272"/>
            <a:ext cx="4245735" cy="5561728"/>
          </a:xfrm>
          <a:prstGeom prst="rect">
            <a:avLst/>
          </a:prstGeom>
        </p:spPr>
      </p:pic>
    </p:spTree>
    <p:extLst>
      <p:ext uri="{BB962C8B-B14F-4D97-AF65-F5344CB8AC3E}">
        <p14:creationId xmlns:p14="http://schemas.microsoft.com/office/powerpoint/2010/main" val="178897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333"/>
            <a:ext cx="12191999" cy="1400530"/>
          </a:xfrm>
        </p:spPr>
        <p:txBody>
          <a:bodyPr/>
          <a:lstStyle/>
          <a:p>
            <a:r>
              <a:rPr lang="en-US" sz="6000" dirty="0">
                <a:solidFill>
                  <a:schemeClr val="accent3"/>
                </a:solidFill>
                <a:latin typeface="Rockwell Extra Bold" panose="02060903040505020403" pitchFamily="18" charset="0"/>
              </a:rPr>
              <a:t>TYPES OF ENVIRONMENT</a:t>
            </a:r>
          </a:p>
        </p:txBody>
      </p:sp>
      <p:sp>
        <p:nvSpPr>
          <p:cNvPr id="3" name="Content Placeholder 2"/>
          <p:cNvSpPr>
            <a:spLocks noGrp="1"/>
          </p:cNvSpPr>
          <p:nvPr>
            <p:ph idx="1"/>
          </p:nvPr>
        </p:nvSpPr>
        <p:spPr>
          <a:xfrm>
            <a:off x="245660" y="1246199"/>
            <a:ext cx="9429008" cy="5611801"/>
          </a:xfrm>
        </p:spPr>
        <p:txBody>
          <a:bodyPr>
            <a:normAutofit/>
          </a:bodyPr>
          <a:lstStyle/>
          <a:p>
            <a:pPr marL="0" indent="0">
              <a:buNone/>
            </a:pPr>
            <a:r>
              <a:rPr lang="en-US" sz="4000" dirty="0">
                <a:solidFill>
                  <a:srgbClr val="92D050"/>
                </a:solidFill>
                <a:latin typeface="Berlin Sans FB Demi" panose="020E0802020502020306" pitchFamily="34" charset="0"/>
              </a:rPr>
              <a:t>*MACRO-ENVIRONMENT</a:t>
            </a:r>
          </a:p>
          <a:p>
            <a:pPr marL="0" indent="0">
              <a:buNone/>
            </a:pPr>
            <a:r>
              <a:rPr lang="en-US" sz="2800" dirty="0">
                <a:solidFill>
                  <a:srgbClr val="FFFF00"/>
                </a:solidFill>
                <a:latin typeface="Berlin Sans FB Demi" panose="020E0802020502020306" pitchFamily="34" charset="0"/>
              </a:rPr>
              <a:t>                                     -</a:t>
            </a:r>
            <a:r>
              <a:rPr lang="en-US" sz="2800" dirty="0">
                <a:solidFill>
                  <a:schemeClr val="tx1">
                    <a:lumMod val="95000"/>
                  </a:schemeClr>
                </a:solidFill>
                <a:latin typeface="Berlin Sans FB Demi" panose="020E0802020502020306" pitchFamily="34" charset="0"/>
              </a:rPr>
              <a:t>Is said to be responsible for millions of preventable diseases originating in it.</a:t>
            </a:r>
          </a:p>
          <a:p>
            <a:pPr marL="0" indent="0">
              <a:buNone/>
            </a:pPr>
            <a:r>
              <a:rPr lang="en-US" sz="4000" dirty="0">
                <a:solidFill>
                  <a:srgbClr val="92D050"/>
                </a:solidFill>
                <a:latin typeface="Berlin Sans FB Demi" panose="020E0802020502020306" pitchFamily="34" charset="0"/>
              </a:rPr>
              <a:t>*MICRO ENVIRONMENT</a:t>
            </a:r>
          </a:p>
          <a:p>
            <a:pPr marL="0" indent="0">
              <a:buNone/>
            </a:pPr>
            <a:r>
              <a:rPr lang="en-US" sz="2800" dirty="0">
                <a:latin typeface="Berlin Sans FB Demi" panose="020E0802020502020306" pitchFamily="34" charset="0"/>
              </a:rPr>
              <a:t>                                     </a:t>
            </a:r>
            <a:r>
              <a:rPr lang="en-US" sz="2800" dirty="0">
                <a:solidFill>
                  <a:schemeClr val="accent3"/>
                </a:solidFill>
                <a:latin typeface="Berlin Sans FB Demi" panose="020E0802020502020306" pitchFamily="34" charset="0"/>
              </a:rPr>
              <a:t>-</a:t>
            </a:r>
            <a:r>
              <a:rPr lang="en-US" sz="2800" dirty="0">
                <a:latin typeface="Berlin Sans FB Demi" panose="020E0802020502020306" pitchFamily="34" charset="0"/>
              </a:rPr>
              <a:t>Is the Domestic environment in which man lives.</a:t>
            </a:r>
          </a:p>
          <a:p>
            <a:pPr marL="0" indent="0">
              <a:buNone/>
            </a:pPr>
            <a:r>
              <a:rPr lang="en-US" sz="4000" dirty="0">
                <a:solidFill>
                  <a:srgbClr val="92D050"/>
                </a:solidFill>
                <a:latin typeface="Berlin Sans FB Demi" panose="020E0802020502020306" pitchFamily="34" charset="0"/>
              </a:rPr>
              <a:t>*INTERNAL ENVIRONMENT</a:t>
            </a:r>
          </a:p>
          <a:p>
            <a:pPr marL="0" indent="0">
              <a:buNone/>
            </a:pPr>
            <a:r>
              <a:rPr lang="en-US" sz="2800" dirty="0">
                <a:solidFill>
                  <a:srgbClr val="FFFF00"/>
                </a:solidFill>
                <a:latin typeface="Berlin Sans FB Demi" panose="020E0802020502020306" pitchFamily="34" charset="0"/>
              </a:rPr>
              <a:t>                                   -</a:t>
            </a:r>
            <a:r>
              <a:rPr lang="en-US" sz="2800" dirty="0">
                <a:latin typeface="Berlin Sans FB Demi" panose="020E0802020502020306" pitchFamily="34" charset="0"/>
              </a:rPr>
              <a:t>is some time used for the environment  inside the body.</a:t>
            </a:r>
          </a:p>
        </p:txBody>
      </p:sp>
    </p:spTree>
    <p:extLst>
      <p:ext uri="{BB962C8B-B14F-4D97-AF65-F5344CB8AC3E}">
        <p14:creationId xmlns:p14="http://schemas.microsoft.com/office/powerpoint/2010/main" val="11466383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606</TotalTime>
  <Words>1137</Words>
  <Application>Microsoft Office PowerPoint</Application>
  <PresentationFormat>Widescreen</PresentationFormat>
  <Paragraphs>175</Paragraphs>
  <Slides>22</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Algerian</vt:lpstr>
      <vt:lpstr>Arial</vt:lpstr>
      <vt:lpstr>Arial Black</vt:lpstr>
      <vt:lpstr>Arial Rounded MT Bold</vt:lpstr>
      <vt:lpstr>Baskerville Old Face</vt:lpstr>
      <vt:lpstr>Bauhaus 93</vt:lpstr>
      <vt:lpstr>Berlin Sans FB Demi</vt:lpstr>
      <vt:lpstr>Bodoni MT Black</vt:lpstr>
      <vt:lpstr>Century Gothic</vt:lpstr>
      <vt:lpstr>Rockwell Extra Bold</vt:lpstr>
      <vt:lpstr>Wingdings</vt:lpstr>
      <vt:lpstr>Wingdings 3</vt:lpstr>
      <vt:lpstr>Ion</vt:lpstr>
      <vt:lpstr>HEALTH AND ENVIRONMENT</vt:lpstr>
      <vt:lpstr>SYNOPSIS</vt:lpstr>
      <vt:lpstr>OBJECTIVES</vt:lpstr>
      <vt:lpstr>INTRODUCTION</vt:lpstr>
      <vt:lpstr>DEFINITION</vt:lpstr>
      <vt:lpstr>*.DETERMINATS OF HEALTH</vt:lpstr>
      <vt:lpstr>PowerPoint Presentation</vt:lpstr>
      <vt:lpstr>ENVIRONMENT</vt:lpstr>
      <vt:lpstr>TYPES OF ENVIRONMENT</vt:lpstr>
      <vt:lpstr>COMPONENTS OF ENVIRONMENT</vt:lpstr>
      <vt:lpstr>PowerPoint Presentation</vt:lpstr>
      <vt:lpstr>PowerPoint Presentation</vt:lpstr>
      <vt:lpstr>POLLUTION &amp; SANITATION</vt:lpstr>
      <vt:lpstr>PowerPoint Presentation</vt:lpstr>
      <vt:lpstr>TYPES POLLUTION&amp; WAY OF SANITATION:</vt:lpstr>
      <vt:lpstr>WATER POLLUTION</vt:lpstr>
      <vt:lpstr>NOICE POLLUTION</vt:lpstr>
      <vt:lpstr>LAND POLLUTION</vt:lpstr>
      <vt:lpstr> HEALTH ECONOMICS</vt:lpstr>
      <vt:lpstr>WAY OF MEASURING HEALTH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ENVIRONMENT</dc:title>
  <dc:creator>admin</dc:creator>
  <cp:lastModifiedBy>pushpa latha</cp:lastModifiedBy>
  <cp:revision>95</cp:revision>
  <dcterms:created xsi:type="dcterms:W3CDTF">2019-12-29T16:23:05Z</dcterms:created>
  <dcterms:modified xsi:type="dcterms:W3CDTF">2020-05-19T14:03:32Z</dcterms:modified>
</cp:coreProperties>
</file>