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0925F-DDEC-4878-8BFB-3214A5B300B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967FFA5-0D1A-4EEA-985D-6B0AC39403A2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Set of instruction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81159ABE-5A8E-4C29-AA10-DBE2CF522BF3}" type="parTrans" cxnId="{8ECEF38E-3587-496B-8E1E-EE419864FF4F}">
      <dgm:prSet/>
      <dgm:spPr/>
      <dgm:t>
        <a:bodyPr/>
        <a:lstStyle/>
        <a:p>
          <a:endParaRPr lang="en-IN"/>
        </a:p>
      </dgm:t>
    </dgm:pt>
    <dgm:pt modelId="{CF84FD64-DA75-409E-8651-EA8BCE2DAB06}" type="sibTrans" cxnId="{8ECEF38E-3587-496B-8E1E-EE419864FF4F}">
      <dgm:prSet/>
      <dgm:spPr/>
      <dgm:t>
        <a:bodyPr/>
        <a:lstStyle/>
        <a:p>
          <a:endParaRPr lang="en-IN"/>
        </a:p>
      </dgm:t>
    </dgm:pt>
    <dgm:pt modelId="{4091043D-B707-415F-B195-6C7A53979E87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Computer organization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F8C80E50-8535-4DCE-B6CC-8D0D12F1538F}" type="parTrans" cxnId="{BEC55DBB-70FB-45FB-B5D6-75537052523A}">
      <dgm:prSet/>
      <dgm:spPr/>
      <dgm:t>
        <a:bodyPr/>
        <a:lstStyle/>
        <a:p>
          <a:endParaRPr lang="en-IN"/>
        </a:p>
      </dgm:t>
    </dgm:pt>
    <dgm:pt modelId="{78CB0D86-F95D-48CE-BEEF-FE63A63771E0}" type="sibTrans" cxnId="{BEC55DBB-70FB-45FB-B5D6-75537052523A}">
      <dgm:prSet/>
      <dgm:spPr/>
      <dgm:t>
        <a:bodyPr/>
        <a:lstStyle/>
        <a:p>
          <a:endParaRPr lang="en-IN"/>
        </a:p>
      </dgm:t>
    </dgm:pt>
    <dgm:pt modelId="{323561F5-7940-47C9-AA88-DD565A7877E8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Computer architecture</a:t>
          </a:r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4F8C063E-C6D5-453E-BC81-97219B690601}" type="parTrans" cxnId="{046EE080-B41D-44D7-821F-5B9FBFC38F98}">
      <dgm:prSet/>
      <dgm:spPr/>
      <dgm:t>
        <a:bodyPr/>
        <a:lstStyle/>
        <a:p>
          <a:endParaRPr lang="en-IN"/>
        </a:p>
      </dgm:t>
    </dgm:pt>
    <dgm:pt modelId="{4E43FF1A-01B3-454A-89CB-AB54E132C006}" type="sibTrans" cxnId="{046EE080-B41D-44D7-821F-5B9FBFC38F98}">
      <dgm:prSet/>
      <dgm:spPr/>
      <dgm:t>
        <a:bodyPr/>
        <a:lstStyle/>
        <a:p>
          <a:endParaRPr lang="en-IN"/>
        </a:p>
      </dgm:t>
    </dgm:pt>
    <dgm:pt modelId="{EA04ED20-80FA-4F87-ABBB-96FC019C935B}" type="pres">
      <dgm:prSet presAssocID="{6780925F-DDEC-4878-8BFB-3214A5B300B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C1222D6F-724F-463C-B1C0-C41994ECEC2E}" type="pres">
      <dgm:prSet presAssocID="{2967FFA5-0D1A-4EEA-985D-6B0AC39403A2}" presName="Accent1" presStyleCnt="0"/>
      <dgm:spPr/>
    </dgm:pt>
    <dgm:pt modelId="{D867E5B7-871E-4107-BD2A-4A719D95BC1A}" type="pres">
      <dgm:prSet presAssocID="{2967FFA5-0D1A-4EEA-985D-6B0AC39403A2}" presName="Accent" presStyleLbl="node1" presStyleIdx="0" presStyleCnt="3"/>
      <dgm:spPr/>
    </dgm:pt>
    <dgm:pt modelId="{73FA9862-D85F-4BEE-A903-7163C26268F5}" type="pres">
      <dgm:prSet presAssocID="{2967FFA5-0D1A-4EEA-985D-6B0AC39403A2}" presName="Parent1" presStyleLbl="revTx" presStyleIdx="0" presStyleCnt="3" custScaleX="1189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5B1CAB-8784-4724-88F8-9C01E0E4B0E2}" type="pres">
      <dgm:prSet presAssocID="{4091043D-B707-415F-B195-6C7A53979E87}" presName="Accent2" presStyleCnt="0"/>
      <dgm:spPr/>
    </dgm:pt>
    <dgm:pt modelId="{FD7B4E02-13C1-41AF-8EBC-E2E99D039852}" type="pres">
      <dgm:prSet presAssocID="{4091043D-B707-415F-B195-6C7A53979E87}" presName="Accent" presStyleLbl="node1" presStyleIdx="1" presStyleCnt="3"/>
      <dgm:spPr/>
    </dgm:pt>
    <dgm:pt modelId="{B64BEA27-5C00-4FD9-8864-4FFC2545BF48}" type="pres">
      <dgm:prSet presAssocID="{4091043D-B707-415F-B195-6C7A53979E87}" presName="Parent2" presStyleLbl="revTx" presStyleIdx="1" presStyleCnt="3" custScaleX="1689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CB34D7-C385-4C31-B614-0E2FA42C43F1}" type="pres">
      <dgm:prSet presAssocID="{323561F5-7940-47C9-AA88-DD565A7877E8}" presName="Accent3" presStyleCnt="0"/>
      <dgm:spPr/>
    </dgm:pt>
    <dgm:pt modelId="{2AC06E0E-042C-4AB6-BB81-26DA36FF12D6}" type="pres">
      <dgm:prSet presAssocID="{323561F5-7940-47C9-AA88-DD565A7877E8}" presName="Accent" presStyleLbl="node1" presStyleIdx="2" presStyleCnt="3"/>
      <dgm:spPr/>
    </dgm:pt>
    <dgm:pt modelId="{AB1E8DE7-5AC1-4AE3-B1CD-77C183830D90}" type="pres">
      <dgm:prSet presAssocID="{323561F5-7940-47C9-AA88-DD565A7877E8}" presName="Parent3" presStyleLbl="revTx" presStyleIdx="2" presStyleCnt="3" custScaleX="172090" custLinFactNeighborX="5485" custLinFactNeighborY="-409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76B7624-5707-4DC8-A7A6-6D7B830F9203}" type="presOf" srcId="{323561F5-7940-47C9-AA88-DD565A7877E8}" destId="{AB1E8DE7-5AC1-4AE3-B1CD-77C183830D90}" srcOrd="0" destOrd="0" presId="urn:microsoft.com/office/officeart/2009/layout/CircleArrowProcess"/>
    <dgm:cxn modelId="{E0AB46D5-3B1A-4575-A82E-F70CDD060F80}" type="presOf" srcId="{6780925F-DDEC-4878-8BFB-3214A5B300B5}" destId="{EA04ED20-80FA-4F87-ABBB-96FC019C935B}" srcOrd="0" destOrd="0" presId="urn:microsoft.com/office/officeart/2009/layout/CircleArrowProcess"/>
    <dgm:cxn modelId="{BEC55DBB-70FB-45FB-B5D6-75537052523A}" srcId="{6780925F-DDEC-4878-8BFB-3214A5B300B5}" destId="{4091043D-B707-415F-B195-6C7A53979E87}" srcOrd="1" destOrd="0" parTransId="{F8C80E50-8535-4DCE-B6CC-8D0D12F1538F}" sibTransId="{78CB0D86-F95D-48CE-BEEF-FE63A63771E0}"/>
    <dgm:cxn modelId="{E47A17C8-3D46-459D-B795-0338C10DBB98}" type="presOf" srcId="{2967FFA5-0D1A-4EEA-985D-6B0AC39403A2}" destId="{73FA9862-D85F-4BEE-A903-7163C26268F5}" srcOrd="0" destOrd="0" presId="urn:microsoft.com/office/officeart/2009/layout/CircleArrowProcess"/>
    <dgm:cxn modelId="{046EE080-B41D-44D7-821F-5B9FBFC38F98}" srcId="{6780925F-DDEC-4878-8BFB-3214A5B300B5}" destId="{323561F5-7940-47C9-AA88-DD565A7877E8}" srcOrd="2" destOrd="0" parTransId="{4F8C063E-C6D5-453E-BC81-97219B690601}" sibTransId="{4E43FF1A-01B3-454A-89CB-AB54E132C006}"/>
    <dgm:cxn modelId="{8ECEF38E-3587-496B-8E1E-EE419864FF4F}" srcId="{6780925F-DDEC-4878-8BFB-3214A5B300B5}" destId="{2967FFA5-0D1A-4EEA-985D-6B0AC39403A2}" srcOrd="0" destOrd="0" parTransId="{81159ABE-5A8E-4C29-AA10-DBE2CF522BF3}" sibTransId="{CF84FD64-DA75-409E-8651-EA8BCE2DAB06}"/>
    <dgm:cxn modelId="{7C2F1DE1-624F-4262-9D84-7F947170EF05}" type="presOf" srcId="{4091043D-B707-415F-B195-6C7A53979E87}" destId="{B64BEA27-5C00-4FD9-8864-4FFC2545BF48}" srcOrd="0" destOrd="0" presId="urn:microsoft.com/office/officeart/2009/layout/CircleArrowProcess"/>
    <dgm:cxn modelId="{7F4A1F48-3347-4ACD-9CFC-8DAEF7CC6AB1}" type="presParOf" srcId="{EA04ED20-80FA-4F87-ABBB-96FC019C935B}" destId="{C1222D6F-724F-463C-B1C0-C41994ECEC2E}" srcOrd="0" destOrd="0" presId="urn:microsoft.com/office/officeart/2009/layout/CircleArrowProcess"/>
    <dgm:cxn modelId="{113960B9-C7F3-4D59-A8DA-F4C403ACA765}" type="presParOf" srcId="{C1222D6F-724F-463C-B1C0-C41994ECEC2E}" destId="{D867E5B7-871E-4107-BD2A-4A719D95BC1A}" srcOrd="0" destOrd="0" presId="urn:microsoft.com/office/officeart/2009/layout/CircleArrowProcess"/>
    <dgm:cxn modelId="{4A2AD9E6-F4A2-4E0E-80B7-45A28847D156}" type="presParOf" srcId="{EA04ED20-80FA-4F87-ABBB-96FC019C935B}" destId="{73FA9862-D85F-4BEE-A903-7163C26268F5}" srcOrd="1" destOrd="0" presId="urn:microsoft.com/office/officeart/2009/layout/CircleArrowProcess"/>
    <dgm:cxn modelId="{799FCD61-C3EE-4C80-A05D-22B53C81E573}" type="presParOf" srcId="{EA04ED20-80FA-4F87-ABBB-96FC019C935B}" destId="{E25B1CAB-8784-4724-88F8-9C01E0E4B0E2}" srcOrd="2" destOrd="0" presId="urn:microsoft.com/office/officeart/2009/layout/CircleArrowProcess"/>
    <dgm:cxn modelId="{9F48FE62-B338-448D-9CE1-0C1BB9F64167}" type="presParOf" srcId="{E25B1CAB-8784-4724-88F8-9C01E0E4B0E2}" destId="{FD7B4E02-13C1-41AF-8EBC-E2E99D039852}" srcOrd="0" destOrd="0" presId="urn:microsoft.com/office/officeart/2009/layout/CircleArrowProcess"/>
    <dgm:cxn modelId="{1031D130-D2CB-4D21-8223-5B57AA2E1FB8}" type="presParOf" srcId="{EA04ED20-80FA-4F87-ABBB-96FC019C935B}" destId="{B64BEA27-5C00-4FD9-8864-4FFC2545BF48}" srcOrd="3" destOrd="0" presId="urn:microsoft.com/office/officeart/2009/layout/CircleArrowProcess"/>
    <dgm:cxn modelId="{8903C874-7045-4D6D-A83C-61B9534F2CAC}" type="presParOf" srcId="{EA04ED20-80FA-4F87-ABBB-96FC019C935B}" destId="{A3CB34D7-C385-4C31-B614-0E2FA42C43F1}" srcOrd="4" destOrd="0" presId="urn:microsoft.com/office/officeart/2009/layout/CircleArrowProcess"/>
    <dgm:cxn modelId="{51777DC6-8C30-4B1E-9104-E015DA93FF1A}" type="presParOf" srcId="{A3CB34D7-C385-4C31-B614-0E2FA42C43F1}" destId="{2AC06E0E-042C-4AB6-BB81-26DA36FF12D6}" srcOrd="0" destOrd="0" presId="urn:microsoft.com/office/officeart/2009/layout/CircleArrowProcess"/>
    <dgm:cxn modelId="{40485801-2D41-44C7-A729-AB242047066B}" type="presParOf" srcId="{EA04ED20-80FA-4F87-ABBB-96FC019C935B}" destId="{AB1E8DE7-5AC1-4AE3-B1CD-77C183830D9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7E5B7-871E-4107-BD2A-4A719D95BC1A}">
      <dsp:nvSpPr>
        <dsp:cNvPr id="0" name=""/>
        <dsp:cNvSpPr/>
      </dsp:nvSpPr>
      <dsp:spPr>
        <a:xfrm>
          <a:off x="3199380" y="0"/>
          <a:ext cx="1866711" cy="18669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A9862-D85F-4BEE-A903-7163C26268F5}">
      <dsp:nvSpPr>
        <dsp:cNvPr id="0" name=""/>
        <dsp:cNvSpPr/>
      </dsp:nvSpPr>
      <dsp:spPr>
        <a:xfrm>
          <a:off x="3513462" y="674042"/>
          <a:ext cx="1234340" cy="51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Set of instruction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3462" y="674042"/>
        <a:ext cx="1234340" cy="518523"/>
      </dsp:txXfrm>
    </dsp:sp>
    <dsp:sp modelId="{FD7B4E02-13C1-41AF-8EBC-E2E99D039852}">
      <dsp:nvSpPr>
        <dsp:cNvPr id="0" name=""/>
        <dsp:cNvSpPr/>
      </dsp:nvSpPr>
      <dsp:spPr>
        <a:xfrm>
          <a:off x="2680907" y="1072727"/>
          <a:ext cx="1866711" cy="18669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BEA27-5C00-4FD9-8864-4FFC2545BF48}">
      <dsp:nvSpPr>
        <dsp:cNvPr id="0" name=""/>
        <dsp:cNvSpPr/>
      </dsp:nvSpPr>
      <dsp:spPr>
        <a:xfrm>
          <a:off x="2737997" y="1752974"/>
          <a:ext cx="1752531" cy="51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Computer organization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37997" y="1752974"/>
        <a:ext cx="1752531" cy="518523"/>
      </dsp:txXfrm>
    </dsp:sp>
    <dsp:sp modelId="{2AC06E0E-042C-4AB6-BB81-26DA36FF12D6}">
      <dsp:nvSpPr>
        <dsp:cNvPr id="0" name=""/>
        <dsp:cNvSpPr/>
      </dsp:nvSpPr>
      <dsp:spPr>
        <a:xfrm>
          <a:off x="3332241" y="2273825"/>
          <a:ext cx="1603794" cy="160443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E8DE7-5AC1-4AE3-B1CD-77C183830D90}">
      <dsp:nvSpPr>
        <dsp:cNvPr id="0" name=""/>
        <dsp:cNvSpPr/>
      </dsp:nvSpPr>
      <dsp:spPr>
        <a:xfrm>
          <a:off x="3297441" y="2621263"/>
          <a:ext cx="1785082" cy="518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Computer architecture</a:t>
          </a: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7441" y="2621263"/>
        <a:ext cx="1785082" cy="518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A7DCE3-036D-49A2-A3C1-420380D13B80}" type="datetimeFigureOut">
              <a:rPr lang="en-IN" smtClean="0"/>
              <a:t>02-01-2019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8B905B-8FC7-4C09-911E-75CB6D63DF4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3568" y="692696"/>
            <a:ext cx="7772400" cy="2160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Introduction to Computer Organization and architecture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624" y="4581128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Goudy Old Style" pitchFamily="18" charset="0"/>
              </a:rPr>
              <a:t>G.VINOTHINI MSC.,M.PHIL.</a:t>
            </a:r>
          </a:p>
          <a:p>
            <a:r>
              <a:rPr lang="en-US" sz="2000" dirty="0" smtClean="0">
                <a:latin typeface="Goudy Old Style" pitchFamily="18" charset="0"/>
              </a:rPr>
              <a:t>ASST PROF, DEPT </a:t>
            </a:r>
            <a:r>
              <a:rPr lang="en-US" sz="2000" dirty="0">
                <a:latin typeface="Goudy Old Style" pitchFamily="18" charset="0"/>
              </a:rPr>
              <a:t>OF INFORMATION TECHNOLOGY,</a:t>
            </a:r>
          </a:p>
          <a:p>
            <a:r>
              <a:rPr lang="en-US" sz="2000" dirty="0">
                <a:latin typeface="Goudy Old Style" pitchFamily="18" charset="0"/>
              </a:rPr>
              <a:t>BON SECOURS COLLEGE FOR WOMEN,</a:t>
            </a:r>
          </a:p>
          <a:p>
            <a:r>
              <a:rPr lang="en-US" sz="2000" dirty="0" smtClean="0">
                <a:latin typeface="Goudy Old Style" pitchFamily="18" charset="0"/>
              </a:rPr>
              <a:t>THANJAVUR.</a:t>
            </a:r>
            <a:endParaRPr lang="en-IN" sz="2000" dirty="0"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Instruction Fetch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919163" y="2133600"/>
          <a:ext cx="7307262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hoto Editor Photo" r:id="rId3" imgW="7306695" imgH="2591162" progId="MSPhotoEd.3">
                  <p:embed/>
                </p:oleObj>
              </mc:Choice>
              <mc:Fallback>
                <p:oleObj name="Photo Editor Photo" r:id="rId3" imgW="7306695" imgH="25911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2133600"/>
                        <a:ext cx="7307262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0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Arial" charset="0"/>
              </a:rPr>
              <a:t>Peripheral devices</a:t>
            </a:r>
          </a:p>
          <a:p>
            <a:r>
              <a:rPr lang="en-US" dirty="0" smtClean="0">
                <a:latin typeface="Arial" charset="0"/>
              </a:rPr>
              <a:t> I/O interface</a:t>
            </a:r>
          </a:p>
          <a:p>
            <a:r>
              <a:rPr lang="en-US" dirty="0" smtClean="0">
                <a:latin typeface="Arial" charset="0"/>
              </a:rPr>
              <a:t>Asynchronous data transfer</a:t>
            </a:r>
          </a:p>
          <a:p>
            <a:r>
              <a:rPr lang="en-US" dirty="0" smtClean="0">
                <a:latin typeface="Arial" charset="0"/>
              </a:rPr>
              <a:t>Modes of transfer</a:t>
            </a:r>
          </a:p>
          <a:p>
            <a:r>
              <a:rPr lang="en-US" dirty="0" smtClean="0">
                <a:latin typeface="Arial" charset="0"/>
              </a:rPr>
              <a:t>Priority interrupt</a:t>
            </a:r>
          </a:p>
          <a:p>
            <a:r>
              <a:rPr lang="en-US" dirty="0" smtClean="0">
                <a:latin typeface="Arial" charset="0"/>
              </a:rPr>
              <a:t>Direct memory access</a:t>
            </a:r>
          </a:p>
          <a:p>
            <a:r>
              <a:rPr lang="en-US" dirty="0" smtClean="0">
                <a:latin typeface="Arial" charset="0"/>
              </a:rPr>
              <a:t>Input output processor</a:t>
            </a:r>
          </a:p>
          <a:p>
            <a:r>
              <a:rPr lang="en-US" dirty="0" smtClean="0">
                <a:latin typeface="Arial" charset="0"/>
              </a:rPr>
              <a:t>Serial communication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I/O Organization</a:t>
            </a:r>
          </a:p>
        </p:txBody>
      </p:sp>
    </p:spTree>
    <p:extLst>
      <p:ext uri="{BB962C8B-B14F-4D97-AF65-F5344CB8AC3E}">
        <p14:creationId xmlns:p14="http://schemas.microsoft.com/office/powerpoint/2010/main" val="21621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2420888"/>
            <a:ext cx="7772400" cy="3675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Static RAM</a:t>
            </a:r>
          </a:p>
          <a:p>
            <a:r>
              <a:rPr lang="en-US" dirty="0" smtClean="0">
                <a:latin typeface="Arial" charset="0"/>
              </a:rPr>
              <a:t>Dynamic RAM</a:t>
            </a:r>
          </a:p>
          <a:p>
            <a:r>
              <a:rPr lang="en-US" dirty="0" smtClean="0">
                <a:latin typeface="Arial" charset="0"/>
              </a:rPr>
              <a:t>ROM</a:t>
            </a:r>
          </a:p>
          <a:p>
            <a:r>
              <a:rPr lang="en-US" dirty="0" smtClean="0">
                <a:latin typeface="Arial" charset="0"/>
              </a:rPr>
              <a:t>PROM</a:t>
            </a:r>
          </a:p>
          <a:p>
            <a:r>
              <a:rPr lang="en-US" dirty="0" smtClean="0">
                <a:latin typeface="Arial" charset="0"/>
              </a:rPr>
              <a:t>EPROM</a:t>
            </a:r>
          </a:p>
          <a:p>
            <a:r>
              <a:rPr lang="en-US" dirty="0" smtClean="0">
                <a:latin typeface="Arial" charset="0"/>
              </a:rPr>
              <a:t>EEPROM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Types of Memory</a:t>
            </a:r>
          </a:p>
        </p:txBody>
      </p:sp>
    </p:spTree>
    <p:extLst>
      <p:ext uri="{BB962C8B-B14F-4D97-AF65-F5344CB8AC3E}">
        <p14:creationId xmlns:p14="http://schemas.microsoft.com/office/powerpoint/2010/main" val="22347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96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Memory Chip Organization </a:t>
            </a: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762000" y="1295400"/>
          <a:ext cx="7380288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Photo Editor Photo" r:id="rId3" imgW="7380952" imgH="5009524" progId="MSPhotoEd.3">
                  <p:embed/>
                </p:oleObj>
              </mc:Choice>
              <mc:Fallback>
                <p:oleObj name="Photo Editor Photo" r:id="rId3" imgW="7380952" imgH="50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380288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8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Combining Memory Chips to Increase Word Size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1676400" y="1600200"/>
          <a:ext cx="5867400" cy="468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Photo Editor Photo" r:id="rId3" imgW="4629796" imgH="3696216" progId="MSPhotoEd.3">
                  <p:embed/>
                </p:oleObj>
              </mc:Choice>
              <mc:Fallback>
                <p:oleObj name="Photo Editor Photo" r:id="rId3" imgW="4629796" imgH="369621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5867400" cy="468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0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charset="0"/>
              </a:rPr>
              <a:t>Input  Organization</a:t>
            </a:r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1020763" y="2133600"/>
          <a:ext cx="7104062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Photo Editor Photo" r:id="rId3" imgW="7104762" imgH="2591162" progId="MSPhotoEd.3">
                  <p:embed/>
                </p:oleObj>
              </mc:Choice>
              <mc:Fallback>
                <p:oleObj name="Photo Editor Photo" r:id="rId3" imgW="7104762" imgH="25911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2133600"/>
                        <a:ext cx="7104062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6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Output  Organization</a:t>
            </a:r>
          </a:p>
        </p:txBody>
      </p:sp>
      <p:graphicFrame>
        <p:nvGraphicFramePr>
          <p:cNvPr id="235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94553"/>
              </p:ext>
            </p:extLst>
          </p:nvPr>
        </p:nvGraphicFramePr>
        <p:xfrm>
          <a:off x="925513" y="2553816"/>
          <a:ext cx="7294562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Photo Editor Photo" r:id="rId3" imgW="7295238" imgH="2819794" progId="MSPhotoEd.3">
                  <p:embed/>
                </p:oleObj>
              </mc:Choice>
              <mc:Fallback>
                <p:oleObj name="Photo Editor Photo" r:id="rId3" imgW="7295238" imgH="281979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2553816"/>
                        <a:ext cx="7294562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8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6632"/>
            <a:ext cx="7772400" cy="163596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Bidirectional </a:t>
            </a:r>
            <a:r>
              <a:rPr lang="en-US" sz="48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I/O  </a:t>
            </a:r>
            <a:r>
              <a:rPr lang="en-US" sz="4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Organization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533400" y="2438400"/>
            <a:ext cx="8153400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24580" name="Object 7"/>
          <p:cNvGraphicFramePr>
            <a:graphicFrameLocks noChangeAspect="1"/>
          </p:cNvGraphicFramePr>
          <p:nvPr/>
        </p:nvGraphicFramePr>
        <p:xfrm>
          <a:off x="685800" y="2971800"/>
          <a:ext cx="7764463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Photo Editor Photo" r:id="rId3" imgW="7763959" imgH="2572109" progId="MSPhotoEd.3">
                  <p:embed/>
                </p:oleObj>
              </mc:Choice>
              <mc:Fallback>
                <p:oleObj name="Photo Editor Photo" r:id="rId3" imgW="7763959" imgH="257210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7764463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4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4005064"/>
            <a:ext cx="7745505" cy="2121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Gigi" pitchFamily="82" charset="0"/>
              </a:rPr>
              <a:t>THANK YOU…</a:t>
            </a:r>
            <a:endParaRPr lang="en-IN" sz="6600" dirty="0">
              <a:latin typeface="Gigi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296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refers to the operational unit and their interconnection that realize the architectural specification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Hardware detail represent to the programmer such as control signals interface between the computer on peripherals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COMPUTER ORGANIZATION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72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Computer Organization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57200" y="1600200"/>
            <a:ext cx="8077200" cy="441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838200" y="1981200"/>
          <a:ext cx="7164388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 Editor Photo" r:id="rId3" imgW="7163800" imgH="3742857" progId="MSPhotoEd.3">
                  <p:embed/>
                </p:oleObj>
              </mc:Choice>
              <mc:Fallback>
                <p:oleObj name="Photo Editor Photo" r:id="rId3" imgW="7163800" imgH="37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7164388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91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architecture refers to those parameter of a computer system that are visible to a programmer .</a:t>
            </a:r>
          </a:p>
          <a:p>
            <a:r>
              <a:rPr lang="en-US" dirty="0" smtClean="0"/>
              <a:t>Examples of the computer architectural attributes.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Instruction set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i/o mechanism             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Addressing techniques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COMPUTER ARCHITECTURE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8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853268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Computer architecture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2708920"/>
            <a:ext cx="7772400" cy="3387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CPU and microprocessor</a:t>
            </a:r>
          </a:p>
          <a:p>
            <a:r>
              <a:rPr lang="en-US" dirty="0" smtClean="0">
                <a:latin typeface="Arial" charset="0"/>
              </a:rPr>
              <a:t>Memory Subsystems</a:t>
            </a:r>
          </a:p>
          <a:p>
            <a:r>
              <a:rPr lang="en-US" dirty="0" smtClean="0">
                <a:latin typeface="Arial" charset="0"/>
              </a:rPr>
              <a:t>I/O Subsystems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752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Components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3858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2636912"/>
            <a:ext cx="7772400" cy="345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Address Bus: An address bus is a computer bus , that is used to specify a physical address. 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Data Bus: connectors or set of wires.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Control Bus: CPU to communicate with devices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System Buses</a:t>
            </a:r>
          </a:p>
        </p:txBody>
      </p:sp>
    </p:spTree>
    <p:extLst>
      <p:ext uri="{BB962C8B-B14F-4D97-AF65-F5344CB8AC3E}">
        <p14:creationId xmlns:p14="http://schemas.microsoft.com/office/powerpoint/2010/main" val="17902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699247" y="2133600"/>
            <a:ext cx="7745505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 smtClean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System bus</a:t>
            </a:r>
            <a:endParaRPr lang="en-IN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447800" y="213360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 err="1">
                <a:latin typeface="Times New Roman" charset="0"/>
                <a:ea typeface="ＭＳ Ｐゴシック" charset="0"/>
              </a:rPr>
              <a:t>cpu</a:t>
            </a:r>
            <a:endParaRPr lang="en-IN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657600" y="2133600"/>
            <a:ext cx="12954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memory</a:t>
            </a:r>
            <a:endParaRPr lang="en-IN" dirty="0">
              <a:latin typeface="Times New Roman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2133600"/>
            <a:ext cx="17526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Input and output</a:t>
            </a:r>
            <a:endParaRPr lang="en-IN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3352800"/>
            <a:ext cx="5943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		Control bus</a:t>
            </a:r>
            <a:endParaRPr lang="en-IN" dirty="0"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7800" y="4267200"/>
            <a:ext cx="5943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		Address bus</a:t>
            </a:r>
            <a:endParaRPr lang="en-IN" dirty="0">
              <a:latin typeface="Times New Roman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47800" y="5257800"/>
            <a:ext cx="5943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		Data bus</a:t>
            </a:r>
            <a:endParaRPr lang="en-IN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" name="Up-Down Arrow 9"/>
          <p:cNvSpPr/>
          <p:nvPr/>
        </p:nvSpPr>
        <p:spPr bwMode="auto">
          <a:xfrm>
            <a:off x="1600200" y="2971800"/>
            <a:ext cx="46038" cy="381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IN">
              <a:latin typeface="Times New Roman" charset="0"/>
              <a:ea typeface="ＭＳ Ｐゴシック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1981200" y="2971800"/>
            <a:ext cx="46038" cy="1295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IN">
              <a:latin typeface="Times New Roman" charset="0"/>
              <a:ea typeface="ＭＳ Ｐゴシック" charset="0"/>
            </a:endParaRPr>
          </a:p>
        </p:txBody>
      </p:sp>
      <p:sp>
        <p:nvSpPr>
          <p:cNvPr id="12" name="Up-Down Arrow 11"/>
          <p:cNvSpPr/>
          <p:nvPr/>
        </p:nvSpPr>
        <p:spPr bwMode="auto">
          <a:xfrm>
            <a:off x="2362200" y="2971800"/>
            <a:ext cx="76200" cy="2286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IN">
              <a:latin typeface="Times New Roman" charset="0"/>
              <a:ea typeface="ＭＳ Ｐゴシック" charset="0"/>
            </a:endParaRPr>
          </a:p>
        </p:txBody>
      </p:sp>
      <p:sp>
        <p:nvSpPr>
          <p:cNvPr id="13" name="Up-Down Arrow 12"/>
          <p:cNvSpPr/>
          <p:nvPr/>
        </p:nvSpPr>
        <p:spPr bwMode="auto">
          <a:xfrm>
            <a:off x="3886200" y="2971800"/>
            <a:ext cx="46038" cy="381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IN">
              <a:latin typeface="Times New Roman" charset="0"/>
              <a:ea typeface="ＭＳ Ｐゴシック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4191000" y="2971800"/>
            <a:ext cx="114300" cy="12954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IN">
              <a:latin typeface="Times New Roman" charset="0"/>
              <a:ea typeface="ＭＳ Ｐゴシック" charset="0"/>
            </a:endParaRPr>
          </a:p>
        </p:txBody>
      </p:sp>
      <p:sp>
        <p:nvSpPr>
          <p:cNvPr id="15" name="Up-Down Arrow 14"/>
          <p:cNvSpPr/>
          <p:nvPr/>
        </p:nvSpPr>
        <p:spPr bwMode="auto">
          <a:xfrm>
            <a:off x="4724400" y="2971800"/>
            <a:ext cx="76200" cy="2286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IN">
              <a:latin typeface="Times New Roman" charset="0"/>
              <a:ea typeface="ＭＳ Ｐゴシック" charset="0"/>
            </a:endParaRPr>
          </a:p>
        </p:txBody>
      </p:sp>
      <p:sp>
        <p:nvSpPr>
          <p:cNvPr id="16" name="Up-Down Arrow 15"/>
          <p:cNvSpPr/>
          <p:nvPr/>
        </p:nvSpPr>
        <p:spPr bwMode="auto">
          <a:xfrm>
            <a:off x="5867400" y="2971800"/>
            <a:ext cx="76200" cy="381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IN">
              <a:latin typeface="Times New Roman" charset="0"/>
              <a:ea typeface="ＭＳ Ｐゴシック" charset="0"/>
            </a:endParaRPr>
          </a:p>
        </p:txBody>
      </p:sp>
      <p:sp>
        <p:nvSpPr>
          <p:cNvPr id="17" name="Up-Down Arrow 16"/>
          <p:cNvSpPr/>
          <p:nvPr/>
        </p:nvSpPr>
        <p:spPr bwMode="auto">
          <a:xfrm>
            <a:off x="6248400" y="2971800"/>
            <a:ext cx="76200" cy="12954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IN">
              <a:latin typeface="Times New Roman" charset="0"/>
              <a:ea typeface="ＭＳ Ｐゴシック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>
            <a:off x="6705600" y="2971800"/>
            <a:ext cx="76200" cy="2286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IN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2418184"/>
            <a:ext cx="7772400" cy="3891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Fetch: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	processor operates by processing instruction.</a:t>
            </a:r>
          </a:p>
          <a:p>
            <a:r>
              <a:rPr lang="en-US" dirty="0" smtClean="0">
                <a:latin typeface="Arial" charset="0"/>
              </a:rPr>
              <a:t>Decode:  the cycle is repeated continuously by a </a:t>
            </a:r>
            <a:r>
              <a:rPr lang="en-US" dirty="0" err="1" smtClean="0">
                <a:latin typeface="Arial" charset="0"/>
              </a:rPr>
              <a:t>cpu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Execute : result of the processing.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</a:rPr>
              <a:t>Instruction Cycle</a:t>
            </a:r>
          </a:p>
        </p:txBody>
      </p:sp>
    </p:spTree>
    <p:extLst>
      <p:ext uri="{BB962C8B-B14F-4D97-AF65-F5344CB8AC3E}">
        <p14:creationId xmlns:p14="http://schemas.microsoft.com/office/powerpoint/2010/main" val="34238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224</TotalTime>
  <Words>225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Hardcover</vt:lpstr>
      <vt:lpstr>Photo Editor Photo</vt:lpstr>
      <vt:lpstr>Introduction to Computer Organization and architecture</vt:lpstr>
      <vt:lpstr>COMPUTER ORGANIZATION </vt:lpstr>
      <vt:lpstr> Computer Organization</vt:lpstr>
      <vt:lpstr>COMPUTER ARCHITECTURE </vt:lpstr>
      <vt:lpstr>Computer architecture </vt:lpstr>
      <vt:lpstr> Components of the system</vt:lpstr>
      <vt:lpstr>System Buses</vt:lpstr>
      <vt:lpstr>System bus</vt:lpstr>
      <vt:lpstr>Instruction Cycle</vt:lpstr>
      <vt:lpstr>Instruction Fetch</vt:lpstr>
      <vt:lpstr> I/O Organization</vt:lpstr>
      <vt:lpstr>Types of Memory</vt:lpstr>
      <vt:lpstr>Memory Chip Organization </vt:lpstr>
      <vt:lpstr>Combining Memory Chips to Increase Word Size</vt:lpstr>
      <vt:lpstr>Input  Organization</vt:lpstr>
      <vt:lpstr>Output  Organization</vt:lpstr>
      <vt:lpstr>Bidirectional I/O  Organization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</dc:creator>
  <cp:lastModifiedBy>Vino</cp:lastModifiedBy>
  <cp:revision>22</cp:revision>
  <dcterms:created xsi:type="dcterms:W3CDTF">2018-12-26T11:43:15Z</dcterms:created>
  <dcterms:modified xsi:type="dcterms:W3CDTF">2019-01-02T08:20:02Z</dcterms:modified>
</cp:coreProperties>
</file>