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4" r:id="rId9"/>
    <p:sldId id="263" r:id="rId10"/>
    <p:sldId id="265" r:id="rId11"/>
    <p:sldId id="266" r:id="rId12"/>
    <p:sldId id="267" r:id="rId13"/>
    <p:sldId id="268" r:id="rId14"/>
    <p:sldId id="269"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8D74022-7FC7-43D4-9A05-362DCDCD2E92}" type="datetimeFigureOut">
              <a:rPr lang="en-US" smtClean="0"/>
              <a:t>06-Apr-20</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D54E9942-077F-4716-8C37-264EFE09230D}" type="slidenum">
              <a:rPr lang="en-US" smtClean="0"/>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8D74022-7FC7-43D4-9A05-362DCDCD2E92}" type="datetimeFigureOut">
              <a:rPr lang="en-US" smtClean="0"/>
              <a:t>06-Apr-20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4E9942-077F-4716-8C37-264EFE09230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8D74022-7FC7-43D4-9A05-362DCDCD2E92}" type="datetimeFigureOut">
              <a:rPr lang="en-US" smtClean="0"/>
              <a:t>06-Apr-20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4E9942-077F-4716-8C37-264EFE09230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8D74022-7FC7-43D4-9A05-362DCDCD2E92}" type="datetimeFigureOut">
              <a:rPr lang="en-US" smtClean="0"/>
              <a:t>06-Apr-20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4E9942-077F-4716-8C37-264EFE09230D}" type="slidenum">
              <a:rPr lang="en-US" smtClean="0"/>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8D74022-7FC7-43D4-9A05-362DCDCD2E92}" type="datetimeFigureOut">
              <a:rPr lang="en-US" smtClean="0"/>
              <a:t>06-Apr-20</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D54E9942-077F-4716-8C37-264EFE09230D}"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8D74022-7FC7-43D4-9A05-362DCDCD2E92}" type="datetimeFigureOut">
              <a:rPr lang="en-US" smtClean="0"/>
              <a:t>06-Apr-20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4E9942-077F-4716-8C37-264EFE09230D}" type="slidenum">
              <a:rPr lang="en-US" smtClean="0"/>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8D74022-7FC7-43D4-9A05-362DCDCD2E92}" type="datetimeFigureOut">
              <a:rPr lang="en-US" smtClean="0"/>
              <a:t>06-Apr-20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4E9942-077F-4716-8C37-264EFE09230D}" type="slidenum">
              <a:rPr lang="en-US" smtClean="0"/>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8D74022-7FC7-43D4-9A05-362DCDCD2E92}" type="datetimeFigureOut">
              <a:rPr lang="en-US" smtClean="0"/>
              <a:t>06-Apr-20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4E9942-077F-4716-8C37-264EFE09230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D74022-7FC7-43D4-9A05-362DCDCD2E92}" type="datetimeFigureOut">
              <a:rPr lang="en-US" smtClean="0"/>
              <a:t>06-Apr-20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4E9942-077F-4716-8C37-264EFE09230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8D74022-7FC7-43D4-9A05-362DCDCD2E92}" type="datetimeFigureOut">
              <a:rPr lang="en-US" smtClean="0"/>
              <a:t>06-Apr-20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4E9942-077F-4716-8C37-264EFE09230D}" type="slidenum">
              <a:rPr lang="en-US" smtClean="0"/>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8D74022-7FC7-43D4-9A05-362DCDCD2E92}" type="datetimeFigureOut">
              <a:rPr lang="en-US" smtClean="0"/>
              <a:t>06-Apr-20</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D54E9942-077F-4716-8C37-264EFE09230D}" type="slidenum">
              <a:rPr lang="en-US" smtClean="0"/>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18D74022-7FC7-43D4-9A05-362DCDCD2E92}" type="datetimeFigureOut">
              <a:rPr lang="en-US" smtClean="0"/>
              <a:t>06-Apr-20</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D54E9942-077F-4716-8C37-264EFE09230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95400" y="3200400"/>
            <a:ext cx="6400800" cy="1981200"/>
          </a:xfrm>
        </p:spPr>
        <p:txBody>
          <a:bodyPr/>
          <a:lstStyle/>
          <a:p>
            <a:r>
              <a:rPr lang="en-US" dirty="0" smtClean="0">
                <a:solidFill>
                  <a:srgbClr val="FF0000"/>
                </a:solidFill>
              </a:rPr>
              <a:t>DALLY MARIA EVANGELINE  A</a:t>
            </a:r>
          </a:p>
          <a:p>
            <a:r>
              <a:rPr lang="en-US" dirty="0" smtClean="0">
                <a:solidFill>
                  <a:srgbClr val="FF0000"/>
                </a:solidFill>
              </a:rPr>
              <a:t>ASSISTANT PROFESSOR OF MATHEMATICS</a:t>
            </a:r>
          </a:p>
          <a:p>
            <a:r>
              <a:rPr lang="en-US" dirty="0" smtClean="0">
                <a:solidFill>
                  <a:srgbClr val="FF0000"/>
                </a:solidFill>
              </a:rPr>
              <a:t>BON SECOURS COLLEGE FOR WOMEN</a:t>
            </a:r>
          </a:p>
          <a:p>
            <a:r>
              <a:rPr lang="en-US" dirty="0" smtClean="0">
                <a:solidFill>
                  <a:srgbClr val="FF0000"/>
                </a:solidFill>
              </a:rPr>
              <a:t>THANJAVUR, TAMIL NADU</a:t>
            </a:r>
            <a:endParaRPr lang="en-US" dirty="0">
              <a:solidFill>
                <a:srgbClr val="FF0000"/>
              </a:solidFill>
            </a:endParaRPr>
          </a:p>
        </p:txBody>
      </p:sp>
      <p:sp>
        <p:nvSpPr>
          <p:cNvPr id="2" name="Title 1"/>
          <p:cNvSpPr>
            <a:spLocks noGrp="1"/>
          </p:cNvSpPr>
          <p:nvPr>
            <p:ph type="ctrTitle"/>
          </p:nvPr>
        </p:nvSpPr>
        <p:spPr/>
        <p:txBody>
          <a:bodyPr>
            <a:normAutofit/>
          </a:bodyPr>
          <a:lstStyle/>
          <a:p>
            <a:r>
              <a:rPr lang="en-US" dirty="0" smtClean="0">
                <a:latin typeface="Andalus" pitchFamily="18" charset="-78"/>
                <a:cs typeface="Andalus" pitchFamily="18" charset="-78"/>
              </a:rPr>
              <a:t>LINEAR PROGRAMMING PROBLEM</a:t>
            </a:r>
            <a:endParaRPr lang="en-US" dirty="0">
              <a:latin typeface="Andalus" pitchFamily="18" charset="-78"/>
              <a:cs typeface="Andalus" pitchFamily="18" charset="-78"/>
            </a:endParaRPr>
          </a:p>
        </p:txBody>
      </p:sp>
    </p:spTree>
    <p:extLst>
      <p:ext uri="{BB962C8B-B14F-4D97-AF65-F5344CB8AC3E}">
        <p14:creationId xmlns:p14="http://schemas.microsoft.com/office/powerpoint/2010/main" val="41955234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pPr algn="ctr"/>
            <a:r>
              <a:rPr lang="en-US" b="1" dirty="0" smtClean="0">
                <a:solidFill>
                  <a:schemeClr val="tx1"/>
                </a:solidFill>
              </a:rPr>
              <a:t>SOME IMPORTANT THEOREMS</a:t>
            </a:r>
            <a:endParaRPr lang="en-US" b="1" dirty="0">
              <a:solidFill>
                <a:schemeClr val="tx1"/>
              </a:solidFill>
            </a:endParaRPr>
          </a:p>
        </p:txBody>
      </p:sp>
      <p:sp>
        <p:nvSpPr>
          <p:cNvPr id="3" name="Content Placeholder 2"/>
          <p:cNvSpPr>
            <a:spLocks noGrp="1"/>
          </p:cNvSpPr>
          <p:nvPr>
            <p:ph sz="quarter" idx="1"/>
          </p:nvPr>
        </p:nvSpPr>
        <p:spPr>
          <a:xfrm>
            <a:off x="457200" y="1143000"/>
            <a:ext cx="8458200" cy="4876800"/>
          </a:xfrm>
        </p:spPr>
        <p:txBody>
          <a:bodyPr/>
          <a:lstStyle/>
          <a:p>
            <a:pPr algn="just"/>
            <a:r>
              <a:rPr lang="en-US" dirty="0" smtClean="0"/>
              <a:t>If a linear programming problem has a feasible solution then it also has a basic feasible solution.</a:t>
            </a:r>
          </a:p>
          <a:p>
            <a:pPr algn="just"/>
            <a:r>
              <a:rPr lang="en-US" dirty="0" smtClean="0"/>
              <a:t>There exists only finite number of basic feasible solutions to linear programming problem.</a:t>
            </a:r>
          </a:p>
          <a:p>
            <a:pPr algn="just"/>
            <a:r>
              <a:rPr lang="en-US" dirty="0" smtClean="0"/>
              <a:t>If a linear programming problem have a basic feasible solution and we drop one of the basic vector and introduce a non-basic vector in the basis set, then the new solution obtained is also a basic feasible solution.</a:t>
            </a:r>
          </a:p>
          <a:p>
            <a:pPr algn="just"/>
            <a:r>
              <a:rPr lang="en-US" dirty="0" smtClean="0"/>
              <a:t>Any convex combination of k-different optimum solution to a linear programming problem is again an optimum solution to the problem.</a:t>
            </a:r>
            <a:endParaRPr lang="en-US" dirty="0"/>
          </a:p>
        </p:txBody>
      </p:sp>
    </p:spTree>
    <p:extLst>
      <p:ext uri="{BB962C8B-B14F-4D97-AF65-F5344CB8AC3E}">
        <p14:creationId xmlns:p14="http://schemas.microsoft.com/office/powerpoint/2010/main" val="9400332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944562"/>
          </a:xfrm>
        </p:spPr>
        <p:txBody>
          <a:bodyPr>
            <a:normAutofit fontScale="90000"/>
          </a:bodyPr>
          <a:lstStyle/>
          <a:p>
            <a:r>
              <a:rPr lang="en-US" b="1" dirty="0" smtClean="0">
                <a:solidFill>
                  <a:schemeClr val="tx1"/>
                </a:solidFill>
              </a:rPr>
              <a:t>GEOMETRIC INTERPRETATION OF L.P.P.</a:t>
            </a:r>
            <a:endParaRPr lang="en-US" b="1" dirty="0">
              <a:solidFill>
                <a:schemeClr val="tx1"/>
              </a:solidFill>
            </a:endParaRPr>
          </a:p>
        </p:txBody>
      </p:sp>
      <p:sp>
        <p:nvSpPr>
          <p:cNvPr id="3" name="Content Placeholder 2"/>
          <p:cNvSpPr>
            <a:spLocks noGrp="1"/>
          </p:cNvSpPr>
          <p:nvPr>
            <p:ph sz="quarter" idx="1"/>
          </p:nvPr>
        </p:nvSpPr>
        <p:spPr/>
        <p:txBody>
          <a:bodyPr/>
          <a:lstStyle/>
          <a:p>
            <a:pPr marL="0" indent="0" algn="just">
              <a:buNone/>
            </a:pPr>
            <a:r>
              <a:rPr lang="en-US" dirty="0" smtClean="0"/>
              <a:t>      Whenever the feasible solution of linear programming problem exists, the region of feasible solution is a convex set and there also exist extreme points.  If the optimal solution exists one of the extreme point is optimal. </a:t>
            </a:r>
          </a:p>
          <a:p>
            <a:pPr marL="0" indent="0" algn="just">
              <a:buNone/>
            </a:pPr>
            <a:r>
              <a:rPr lang="en-US" dirty="0"/>
              <a:t> </a:t>
            </a:r>
            <a:r>
              <a:rPr lang="en-US" dirty="0" smtClean="0"/>
              <a:t>     Whenever the optimal value of objective function Z is finite, at least one extreme point of the region of feasible solution has an optimal solution.</a:t>
            </a:r>
          </a:p>
          <a:p>
            <a:pPr marL="0" indent="0" algn="just">
              <a:buNone/>
            </a:pPr>
            <a:r>
              <a:rPr lang="en-US" dirty="0"/>
              <a:t> </a:t>
            </a:r>
            <a:r>
              <a:rPr lang="en-US" dirty="0" smtClean="0"/>
              <a:t>    If optimal solution is not unique, there are points other than extreme points that were optimal, but in any case one extreme point is optimal.</a:t>
            </a:r>
            <a:endParaRPr lang="en-US" dirty="0"/>
          </a:p>
        </p:txBody>
      </p:sp>
    </p:spTree>
    <p:extLst>
      <p:ext uri="{BB962C8B-B14F-4D97-AF65-F5344CB8AC3E}">
        <p14:creationId xmlns:p14="http://schemas.microsoft.com/office/powerpoint/2010/main" val="8953854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639762"/>
          </a:xfrm>
        </p:spPr>
        <p:txBody>
          <a:bodyPr>
            <a:normAutofit fontScale="90000"/>
          </a:bodyPr>
          <a:lstStyle/>
          <a:p>
            <a:pPr algn="ctr"/>
            <a:r>
              <a:rPr lang="en-US" b="1" dirty="0" smtClean="0">
                <a:solidFill>
                  <a:schemeClr val="tx1"/>
                </a:solidFill>
              </a:rPr>
              <a:t>METHODS TO SOLVE L.P.P.</a:t>
            </a:r>
            <a:endParaRPr lang="en-US" b="1" dirty="0">
              <a:solidFill>
                <a:schemeClr val="tx1"/>
              </a:solidFill>
            </a:endParaRPr>
          </a:p>
        </p:txBody>
      </p:sp>
      <p:sp>
        <p:nvSpPr>
          <p:cNvPr id="3" name="Content Placeholder 2"/>
          <p:cNvSpPr>
            <a:spLocks noGrp="1"/>
          </p:cNvSpPr>
          <p:nvPr>
            <p:ph sz="quarter" idx="1"/>
          </p:nvPr>
        </p:nvSpPr>
        <p:spPr>
          <a:xfrm>
            <a:off x="457200" y="990600"/>
            <a:ext cx="8458200" cy="5029200"/>
          </a:xfrm>
        </p:spPr>
        <p:txBody>
          <a:bodyPr/>
          <a:lstStyle/>
          <a:p>
            <a:r>
              <a:rPr lang="en-US" b="1" u="sng" dirty="0" smtClean="0"/>
              <a:t>Graphic method of solution</a:t>
            </a:r>
            <a:r>
              <a:rPr lang="en-US" dirty="0" smtClean="0"/>
              <a:t>: L.P.P. involving two decision variables can easily be solved by graphical method.  In this method, it is always associated with corner points (extreme points) of the solution space.</a:t>
            </a:r>
          </a:p>
          <a:p>
            <a:r>
              <a:rPr lang="en-US" b="1" u="sng" dirty="0" smtClean="0"/>
              <a:t>The Simplex Method</a:t>
            </a:r>
            <a:r>
              <a:rPr lang="en-US" dirty="0" smtClean="0"/>
              <a:t>: It is a mathematical treatment to obtain and identify these extreme points algebraically.</a:t>
            </a:r>
          </a:p>
          <a:p>
            <a:pPr marL="0" indent="0">
              <a:buNone/>
            </a:pPr>
            <a:r>
              <a:rPr lang="en-US" b="1" u="sng" dirty="0" smtClean="0"/>
              <a:t>Use of Artificial Variables: </a:t>
            </a:r>
            <a:r>
              <a:rPr lang="en-US" dirty="0" smtClean="0"/>
              <a:t>In order to obtain an initial basic feasible solution, we first put the given L.P.P. into its standard form and then a non-negative variable is added to the left side of each of equation that lacks the much needed starting basic variables. The so-called variable is called an artificial variable. </a:t>
            </a:r>
            <a:endParaRPr lang="en-US" b="1" u="sng" dirty="0"/>
          </a:p>
        </p:txBody>
      </p:sp>
    </p:spTree>
    <p:extLst>
      <p:ext uri="{BB962C8B-B14F-4D97-AF65-F5344CB8AC3E}">
        <p14:creationId xmlns:p14="http://schemas.microsoft.com/office/powerpoint/2010/main" val="3345558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92162"/>
          </a:xfrm>
        </p:spPr>
        <p:txBody>
          <a:bodyPr>
            <a:normAutofit/>
          </a:bodyPr>
          <a:lstStyle/>
          <a:p>
            <a:pPr algn="ctr"/>
            <a:r>
              <a:rPr lang="en-US" b="1" dirty="0" smtClean="0">
                <a:solidFill>
                  <a:schemeClr val="tx1"/>
                </a:solidFill>
              </a:rPr>
              <a:t>SOME IMPORTANT THEOREMS</a:t>
            </a:r>
            <a:endParaRPr lang="en-US" b="1" dirty="0">
              <a:solidFill>
                <a:schemeClr val="tx1"/>
              </a:solidFill>
            </a:endParaRPr>
          </a:p>
        </p:txBody>
      </p:sp>
      <mc:AlternateContent xmlns:mc="http://schemas.openxmlformats.org/markup-compatibility/2006">
        <mc:Choice xmlns:a14="http://schemas.microsoft.com/office/drawing/2010/main" Requires="a14">
          <p:sp>
            <p:nvSpPr>
              <p:cNvPr id="3" name="Content Placeholder 2"/>
              <p:cNvSpPr>
                <a:spLocks noGrp="1"/>
              </p:cNvSpPr>
              <p:nvPr>
                <p:ph sz="quarter" idx="1"/>
              </p:nvPr>
            </p:nvSpPr>
            <p:spPr>
              <a:xfrm>
                <a:off x="304800" y="990600"/>
                <a:ext cx="8534400" cy="5410200"/>
              </a:xfrm>
            </p:spPr>
            <p:txBody>
              <a:bodyPr>
                <a:normAutofit lnSpcReduction="10000"/>
              </a:bodyPr>
              <a:lstStyle/>
              <a:p>
                <a:r>
                  <a:rPr lang="en-US" b="1" dirty="0" smtClean="0"/>
                  <a:t>FUNDAMENTAL THEOREM OF LINEAR PROGRAMMING:</a:t>
                </a:r>
              </a:p>
              <a:p>
                <a:pPr marL="0" indent="0" algn="just">
                  <a:buNone/>
                </a:pPr>
                <a:r>
                  <a:rPr lang="en-US" dirty="0" smtClean="0"/>
                  <a:t>     If the feasible region of an L.P.P. is a convex polyhedron, then there exists an optimal solution to the L.P.P. and at least one basic feasible solution must be optimal.</a:t>
                </a:r>
              </a:p>
              <a:p>
                <a:pPr algn="just"/>
                <a:r>
                  <a:rPr lang="en-US" b="1" dirty="0" smtClean="0"/>
                  <a:t>UNBOUNDED SOLUTION:</a:t>
                </a:r>
              </a:p>
              <a:p>
                <a:pPr marL="0" indent="0" algn="just">
                  <a:buNone/>
                </a:pPr>
                <a:r>
                  <a:rPr lang="en-US" b="1" dirty="0" smtClean="0"/>
                  <a:t>     </a:t>
                </a:r>
                <a:r>
                  <a:rPr lang="en-US" dirty="0" smtClean="0"/>
                  <a:t>Let there exist a basic feasible solution to a given L.P.P.  If for at least one j, for which </a:t>
                </a:r>
                <a14:m>
                  <m:oMath xmlns:m="http://schemas.openxmlformats.org/officeDocument/2006/math">
                    <m:sSub>
                      <m:sSubPr>
                        <m:ctrlPr>
                          <a:rPr lang="en-US" i="1" smtClean="0">
                            <a:latin typeface="Cambria Math"/>
                          </a:rPr>
                        </m:ctrlPr>
                      </m:sSubPr>
                      <m:e>
                        <m:r>
                          <a:rPr lang="en-US" b="0" i="1" smtClean="0">
                            <a:latin typeface="Cambria Math"/>
                          </a:rPr>
                          <m:t>𝑦</m:t>
                        </m:r>
                      </m:e>
                      <m:sub>
                        <m:r>
                          <a:rPr lang="en-US" b="0" i="1" smtClean="0">
                            <a:latin typeface="Cambria Math"/>
                          </a:rPr>
                          <m:t>𝑖𝑗</m:t>
                        </m:r>
                      </m:sub>
                    </m:sSub>
                    <m:r>
                      <a:rPr lang="en-US" b="0" i="1" smtClean="0">
                        <a:latin typeface="Cambria Math"/>
                      </a:rPr>
                      <m:t> </m:t>
                    </m:r>
                    <m:r>
                      <a:rPr lang="en-US" b="0" i="1" smtClean="0">
                        <a:latin typeface="Cambria Math"/>
                        <a:ea typeface="Cambria Math"/>
                      </a:rPr>
                      <m:t>≤0 </m:t>
                    </m:r>
                    <m:d>
                      <m:dPr>
                        <m:ctrlPr>
                          <a:rPr lang="en-US" b="0" i="0" smtClean="0">
                            <a:latin typeface="Cambria Math"/>
                            <a:ea typeface="Cambria Math"/>
                          </a:rPr>
                        </m:ctrlPr>
                      </m:dPr>
                      <m:e>
                        <m:r>
                          <m:rPr>
                            <m:sty m:val="p"/>
                          </m:rPr>
                          <a:rPr lang="en-US" b="0" i="0" smtClean="0">
                            <a:latin typeface="Cambria Math"/>
                            <a:ea typeface="Cambria Math"/>
                          </a:rPr>
                          <m:t>i</m:t>
                        </m:r>
                        <m:r>
                          <a:rPr lang="en-US" b="0" i="0" smtClean="0">
                            <a:latin typeface="Cambria Math"/>
                            <a:ea typeface="Cambria Math"/>
                          </a:rPr>
                          <m:t>=1, 2, …, </m:t>
                        </m:r>
                        <m:r>
                          <m:rPr>
                            <m:sty m:val="p"/>
                          </m:rPr>
                          <a:rPr lang="en-US" b="0" i="0" smtClean="0">
                            <a:latin typeface="Cambria Math"/>
                            <a:ea typeface="Cambria Math"/>
                          </a:rPr>
                          <m:t>m</m:t>
                        </m:r>
                      </m:e>
                    </m:d>
                    <m:r>
                      <a:rPr lang="en-US" b="0" i="0" smtClean="0">
                        <a:latin typeface="Cambria Math"/>
                        <a:ea typeface="Cambria Math"/>
                      </a:rPr>
                      <m:t>, </m:t>
                    </m:r>
                    <m:r>
                      <m:rPr>
                        <m:sty m:val="p"/>
                      </m:rPr>
                      <a:rPr lang="en-US" b="0" i="0" smtClean="0">
                        <a:latin typeface="Cambria Math"/>
                        <a:ea typeface="Cambria Math"/>
                      </a:rPr>
                      <m:t>and</m:t>
                    </m:r>
                    <m:r>
                      <a:rPr lang="en-US" b="0" i="0" smtClean="0">
                        <a:latin typeface="Cambria Math"/>
                        <a:ea typeface="Cambria Math"/>
                      </a:rPr>
                      <m:t> </m:t>
                    </m:r>
                    <m:sSub>
                      <m:sSubPr>
                        <m:ctrlPr>
                          <a:rPr lang="en-US" b="0" i="1" smtClean="0">
                            <a:latin typeface="Cambria Math"/>
                            <a:ea typeface="Cambria Math"/>
                          </a:rPr>
                        </m:ctrlPr>
                      </m:sSubPr>
                      <m:e>
                        <m:r>
                          <a:rPr lang="en-US" b="0" i="1" smtClean="0">
                            <a:latin typeface="Cambria Math"/>
                            <a:ea typeface="Cambria Math"/>
                          </a:rPr>
                          <m:t>𝑧</m:t>
                        </m:r>
                      </m:e>
                      <m:sub>
                        <m:r>
                          <a:rPr lang="en-US" b="0" i="1" smtClean="0">
                            <a:latin typeface="Cambria Math"/>
                            <a:ea typeface="Cambria Math"/>
                          </a:rPr>
                          <m:t>𝑗</m:t>
                        </m:r>
                      </m:sub>
                    </m:sSub>
                    <m:r>
                      <a:rPr lang="en-US" b="0" i="1" smtClean="0">
                        <a:latin typeface="Cambria Math"/>
                        <a:ea typeface="Cambria Math"/>
                      </a:rPr>
                      <m:t>−</m:t>
                    </m:r>
                    <m:sSub>
                      <m:sSubPr>
                        <m:ctrlPr>
                          <a:rPr lang="en-US" b="0" i="1" smtClean="0">
                            <a:latin typeface="Cambria Math"/>
                            <a:ea typeface="Cambria Math"/>
                          </a:rPr>
                        </m:ctrlPr>
                      </m:sSubPr>
                      <m:e>
                        <m:r>
                          <a:rPr lang="en-US" b="0" i="1" smtClean="0">
                            <a:latin typeface="Cambria Math"/>
                            <a:ea typeface="Cambria Math"/>
                          </a:rPr>
                          <m:t>𝑐</m:t>
                        </m:r>
                      </m:e>
                      <m:sub>
                        <m:r>
                          <a:rPr lang="en-US" b="0" i="1" smtClean="0">
                            <a:latin typeface="Cambria Math"/>
                            <a:ea typeface="Cambria Math"/>
                          </a:rPr>
                          <m:t>𝑗</m:t>
                        </m:r>
                      </m:sub>
                    </m:sSub>
                  </m:oMath>
                </a14:m>
                <a:r>
                  <a:rPr lang="en-US" dirty="0" smtClean="0"/>
                  <a:t> is negative, then there does not exist any optimum solution to this L.P.P.</a:t>
                </a:r>
              </a:p>
              <a:p>
                <a:pPr algn="just"/>
                <a:r>
                  <a:rPr lang="en-US" b="1" dirty="0" smtClean="0"/>
                  <a:t>CONDITIONS OF OPTIMALITY:</a:t>
                </a:r>
              </a:p>
              <a:p>
                <a:pPr marL="0" indent="0" algn="just">
                  <a:buNone/>
                </a:pPr>
                <a:r>
                  <a:rPr lang="en-US" dirty="0" smtClean="0"/>
                  <a:t>     A sufficient condition for a basic feasible solution to an LPP to be an optimum (maximum) is that </a:t>
                </a:r>
                <a14:m>
                  <m:oMath xmlns:m="http://schemas.openxmlformats.org/officeDocument/2006/math">
                    <m:sSub>
                      <m:sSubPr>
                        <m:ctrlPr>
                          <a:rPr lang="en-US" i="1">
                            <a:latin typeface="Cambria Math"/>
                            <a:ea typeface="Cambria Math"/>
                          </a:rPr>
                        </m:ctrlPr>
                      </m:sSubPr>
                      <m:e>
                        <m:r>
                          <a:rPr lang="en-US" i="1">
                            <a:latin typeface="Cambria Math"/>
                            <a:ea typeface="Cambria Math"/>
                          </a:rPr>
                          <m:t>𝑧</m:t>
                        </m:r>
                      </m:e>
                      <m:sub>
                        <m:r>
                          <a:rPr lang="en-US" i="1">
                            <a:latin typeface="Cambria Math"/>
                            <a:ea typeface="Cambria Math"/>
                          </a:rPr>
                          <m:t>𝑗</m:t>
                        </m:r>
                      </m:sub>
                    </m:sSub>
                    <m:r>
                      <a:rPr lang="en-US" i="1">
                        <a:latin typeface="Cambria Math"/>
                        <a:ea typeface="Cambria Math"/>
                      </a:rPr>
                      <m:t>−</m:t>
                    </m:r>
                    <m:sSub>
                      <m:sSubPr>
                        <m:ctrlPr>
                          <a:rPr lang="en-US" i="1">
                            <a:latin typeface="Cambria Math"/>
                            <a:ea typeface="Cambria Math"/>
                          </a:rPr>
                        </m:ctrlPr>
                      </m:sSubPr>
                      <m:e>
                        <m:r>
                          <a:rPr lang="en-US" i="1">
                            <a:latin typeface="Cambria Math"/>
                            <a:ea typeface="Cambria Math"/>
                          </a:rPr>
                          <m:t>𝑐</m:t>
                        </m:r>
                      </m:e>
                      <m:sub>
                        <m:r>
                          <a:rPr lang="en-US" i="1">
                            <a:latin typeface="Cambria Math"/>
                            <a:ea typeface="Cambria Math"/>
                          </a:rPr>
                          <m:t>𝑗</m:t>
                        </m:r>
                      </m:sub>
                    </m:sSub>
                  </m:oMath>
                </a14:m>
                <a:r>
                  <a:rPr lang="en-US" dirty="0" smtClean="0"/>
                  <a:t> </a:t>
                </a:r>
                <a14:m>
                  <m:oMath xmlns:m="http://schemas.openxmlformats.org/officeDocument/2006/math">
                    <m:r>
                      <a:rPr lang="en-US" i="1" dirty="0" smtClean="0">
                        <a:latin typeface="Cambria Math"/>
                        <a:ea typeface="Cambria Math"/>
                      </a:rPr>
                      <m:t>≥</m:t>
                    </m:r>
                    <m:r>
                      <a:rPr lang="en-US" b="0" i="1" dirty="0" smtClean="0">
                        <a:latin typeface="Cambria Math"/>
                        <a:ea typeface="Cambria Math"/>
                      </a:rPr>
                      <m:t>0</m:t>
                    </m:r>
                  </m:oMath>
                </a14:m>
                <a:r>
                  <a:rPr lang="en-US" dirty="0" smtClean="0"/>
                  <a:t> for all j for which the column vector </a:t>
                </a:r>
                <a14:m>
                  <m:oMath xmlns:m="http://schemas.openxmlformats.org/officeDocument/2006/math">
                    <m:sSub>
                      <m:sSubPr>
                        <m:ctrlPr>
                          <a:rPr lang="en-US" i="1">
                            <a:latin typeface="Cambria Math"/>
                            <a:ea typeface="Cambria Math"/>
                          </a:rPr>
                        </m:ctrlPr>
                      </m:sSubPr>
                      <m:e>
                        <m:r>
                          <a:rPr lang="en-US" b="0" i="1" smtClean="0">
                            <a:latin typeface="Cambria Math"/>
                            <a:ea typeface="Cambria Math"/>
                          </a:rPr>
                          <m:t>𝑎</m:t>
                        </m:r>
                      </m:e>
                      <m:sub>
                        <m:r>
                          <a:rPr lang="en-US" i="1">
                            <a:latin typeface="Cambria Math"/>
                            <a:ea typeface="Cambria Math"/>
                          </a:rPr>
                          <m:t>𝑗</m:t>
                        </m:r>
                        <m:r>
                          <a:rPr lang="en-US" b="0" i="1" smtClean="0">
                            <a:latin typeface="Cambria Math"/>
                            <a:ea typeface="Cambria Math"/>
                          </a:rPr>
                          <m:t> </m:t>
                        </m:r>
                      </m:sub>
                    </m:sSub>
                    <m:r>
                      <a:rPr lang="en-US" i="1" smtClean="0">
                        <a:latin typeface="Cambria Math"/>
                        <a:ea typeface="Cambria Math"/>
                      </a:rPr>
                      <m:t>∈</m:t>
                    </m:r>
                    <m:r>
                      <a:rPr lang="en-US" b="0" i="1" smtClean="0">
                        <a:latin typeface="Cambria Math"/>
                        <a:ea typeface="Cambria Math"/>
                      </a:rPr>
                      <m:t>𝐴</m:t>
                    </m:r>
                  </m:oMath>
                </a14:m>
                <a:r>
                  <a:rPr lang="en-US" dirty="0"/>
                  <a:t> </a:t>
                </a:r>
                <a:r>
                  <a:rPr lang="en-US" dirty="0" smtClean="0"/>
                  <a:t>is not in the basis B.</a:t>
                </a:r>
                <a:endParaRPr lang="en-US" dirty="0"/>
              </a:p>
            </p:txBody>
          </p:sp>
        </mc:Choice>
        <mc:Fallback>
          <p:sp>
            <p:nvSpPr>
              <p:cNvPr id="3" name="Content Placeholder 2"/>
              <p:cNvSpPr>
                <a:spLocks noGrp="1" noRot="1" noChangeAspect="1" noMove="1" noResize="1" noEditPoints="1" noAdjustHandles="1" noChangeArrowheads="1" noChangeShapeType="1" noTextEdit="1"/>
              </p:cNvSpPr>
              <p:nvPr>
                <p:ph sz="quarter" idx="1"/>
              </p:nvPr>
            </p:nvSpPr>
            <p:spPr>
              <a:xfrm>
                <a:off x="304800" y="990600"/>
                <a:ext cx="8534400" cy="5410200"/>
              </a:xfrm>
              <a:blipFill rotWithShape="1">
                <a:blip r:embed="rId2"/>
                <a:stretch>
                  <a:fillRect l="-1214" t="-1466" r="-1286"/>
                </a:stretch>
              </a:blipFill>
            </p:spPr>
            <p:txBody>
              <a:bodyPr/>
              <a:lstStyle/>
              <a:p>
                <a:r>
                  <a:rPr lang="en-US">
                    <a:noFill/>
                  </a:rPr>
                  <a:t> </a:t>
                </a:r>
              </a:p>
            </p:txBody>
          </p:sp>
        </mc:Fallback>
      </mc:AlternateContent>
    </p:spTree>
    <p:extLst>
      <p:ext uri="{BB962C8B-B14F-4D97-AF65-F5344CB8AC3E}">
        <p14:creationId xmlns:p14="http://schemas.microsoft.com/office/powerpoint/2010/main" val="31779425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305800" cy="868362"/>
          </a:xfrm>
        </p:spPr>
        <p:txBody>
          <a:bodyPr>
            <a:normAutofit fontScale="90000"/>
          </a:bodyPr>
          <a:lstStyle/>
          <a:p>
            <a:pPr algn="ctr"/>
            <a:r>
              <a:rPr lang="en-US" b="1" dirty="0" smtClean="0">
                <a:solidFill>
                  <a:schemeClr val="tx1"/>
                </a:solidFill>
              </a:rPr>
              <a:t>DEGENERACY IN LINEAR PROGRAMMING</a:t>
            </a:r>
            <a:endParaRPr lang="en-US" b="1" dirty="0">
              <a:solidFill>
                <a:schemeClr val="tx1"/>
              </a:solidFill>
            </a:endParaRPr>
          </a:p>
        </p:txBody>
      </p:sp>
      <p:sp>
        <p:nvSpPr>
          <p:cNvPr id="3" name="Content Placeholder 2"/>
          <p:cNvSpPr>
            <a:spLocks noGrp="1"/>
          </p:cNvSpPr>
          <p:nvPr>
            <p:ph sz="quarter" idx="1"/>
          </p:nvPr>
        </p:nvSpPr>
        <p:spPr>
          <a:xfrm>
            <a:off x="381000" y="1066800"/>
            <a:ext cx="8382000" cy="4953000"/>
          </a:xfrm>
        </p:spPr>
        <p:txBody>
          <a:bodyPr>
            <a:normAutofit lnSpcReduction="10000"/>
          </a:bodyPr>
          <a:lstStyle/>
          <a:p>
            <a:pPr marL="0" indent="0">
              <a:lnSpc>
                <a:spcPct val="150000"/>
              </a:lnSpc>
              <a:buNone/>
            </a:pPr>
            <a:r>
              <a:rPr lang="en-US" dirty="0" smtClean="0"/>
              <a:t>     The phenomenon of obtaining a degenerate basic feasible solution in a linear programming known as </a:t>
            </a:r>
            <a:r>
              <a:rPr lang="en-US" i="1" dirty="0" smtClean="0"/>
              <a:t>Degeneracy.</a:t>
            </a:r>
          </a:p>
          <a:p>
            <a:pPr marL="0" indent="0">
              <a:lnSpc>
                <a:spcPct val="150000"/>
              </a:lnSpc>
              <a:buNone/>
            </a:pPr>
            <a:r>
              <a:rPr lang="en-US" i="1" dirty="0"/>
              <a:t> </a:t>
            </a:r>
            <a:r>
              <a:rPr lang="en-US" i="1" dirty="0" smtClean="0"/>
              <a:t>    </a:t>
            </a:r>
            <a:r>
              <a:rPr lang="en-US" dirty="0" smtClean="0"/>
              <a:t>Degeneracy in an L.P.P. may arise (i) at the initial stage and (ii) at any subsequent iteration stage. The condition of degeneracy reveals that model has at least one redundant constraint.</a:t>
            </a:r>
          </a:p>
          <a:p>
            <a:pPr>
              <a:lnSpc>
                <a:spcPct val="150000"/>
              </a:lnSpc>
            </a:pPr>
            <a:r>
              <a:rPr lang="en-US" dirty="0" smtClean="0"/>
              <a:t>Alternative optima</a:t>
            </a:r>
          </a:p>
          <a:p>
            <a:pPr>
              <a:lnSpc>
                <a:spcPct val="150000"/>
              </a:lnSpc>
            </a:pPr>
            <a:r>
              <a:rPr lang="en-US" dirty="0" smtClean="0"/>
              <a:t>Unbounded solution</a:t>
            </a:r>
          </a:p>
          <a:p>
            <a:pPr>
              <a:lnSpc>
                <a:spcPct val="150000"/>
              </a:lnSpc>
            </a:pPr>
            <a:r>
              <a:rPr lang="en-US" dirty="0" smtClean="0"/>
              <a:t>Infeasible solution</a:t>
            </a:r>
          </a:p>
          <a:p>
            <a:pPr marL="0" indent="0">
              <a:buNone/>
            </a:pPr>
            <a:endParaRPr lang="en-US" i="1" dirty="0"/>
          </a:p>
        </p:txBody>
      </p:sp>
    </p:spTree>
    <p:extLst>
      <p:ext uri="{BB962C8B-B14F-4D97-AF65-F5344CB8AC3E}">
        <p14:creationId xmlns:p14="http://schemas.microsoft.com/office/powerpoint/2010/main" val="41435773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781800"/>
          </a:xfrm>
          <a:prstGeom prst="rect">
            <a:avLst/>
          </a:prstGeom>
          <a:ln>
            <a:solidFill>
              <a:schemeClr val="tx1"/>
            </a:solidFill>
          </a:ln>
        </p:spPr>
      </p:pic>
    </p:spTree>
    <p:extLst>
      <p:ext uri="{BB962C8B-B14F-4D97-AF65-F5344CB8AC3E}">
        <p14:creationId xmlns:p14="http://schemas.microsoft.com/office/powerpoint/2010/main" val="32499800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chemeClr val="tx1"/>
                </a:solidFill>
              </a:rPr>
              <a:t>OPERATIONS RESEARCH</a:t>
            </a:r>
            <a:endParaRPr lang="en-US" b="1" dirty="0">
              <a:solidFill>
                <a:schemeClr val="tx1"/>
              </a:solidFill>
            </a:endParaRPr>
          </a:p>
        </p:txBody>
      </p:sp>
      <p:sp>
        <p:nvSpPr>
          <p:cNvPr id="3" name="Content Placeholder 2"/>
          <p:cNvSpPr>
            <a:spLocks noGrp="1"/>
          </p:cNvSpPr>
          <p:nvPr>
            <p:ph sz="quarter" idx="1"/>
          </p:nvPr>
        </p:nvSpPr>
        <p:spPr/>
        <p:txBody>
          <a:bodyPr/>
          <a:lstStyle/>
          <a:p>
            <a:pPr algn="just">
              <a:lnSpc>
                <a:spcPct val="150000"/>
              </a:lnSpc>
            </a:pPr>
            <a:r>
              <a:rPr lang="en-US" dirty="0" smtClean="0"/>
              <a:t>O.R. is the application of scientific methods, techniques and tools to problems involving the operations of a system so as to provide those in control of the system with optimum solutions to the problem.</a:t>
            </a:r>
          </a:p>
          <a:p>
            <a:pPr algn="just">
              <a:lnSpc>
                <a:spcPct val="150000"/>
              </a:lnSpc>
            </a:pPr>
            <a:r>
              <a:rPr lang="en-US" dirty="0" smtClean="0"/>
              <a:t>It is a scientific knowledge through interdisciplinary team effort for the purpose of determining the best utilizing of limited resources.</a:t>
            </a:r>
            <a:endParaRPr lang="en-US" dirty="0"/>
          </a:p>
        </p:txBody>
      </p:sp>
    </p:spTree>
    <p:extLst>
      <p:ext uri="{BB962C8B-B14F-4D97-AF65-F5344CB8AC3E}">
        <p14:creationId xmlns:p14="http://schemas.microsoft.com/office/powerpoint/2010/main" val="36323242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chemeClr val="tx1"/>
                </a:solidFill>
              </a:rPr>
              <a:t>LINEAR PROGRAMMING PROBLEM</a:t>
            </a:r>
            <a:endParaRPr lang="en-US" b="1" dirty="0">
              <a:solidFill>
                <a:schemeClr val="tx1"/>
              </a:solidFill>
            </a:endParaRPr>
          </a:p>
        </p:txBody>
      </p:sp>
      <p:sp>
        <p:nvSpPr>
          <p:cNvPr id="3" name="Content Placeholder 2"/>
          <p:cNvSpPr>
            <a:spLocks noGrp="1"/>
          </p:cNvSpPr>
          <p:nvPr>
            <p:ph sz="quarter" idx="1"/>
          </p:nvPr>
        </p:nvSpPr>
        <p:spPr/>
        <p:txBody>
          <a:bodyPr>
            <a:normAutofit fontScale="92500" lnSpcReduction="10000"/>
          </a:bodyPr>
          <a:lstStyle/>
          <a:p>
            <a:pPr algn="just">
              <a:lnSpc>
                <a:spcPct val="150000"/>
              </a:lnSpc>
            </a:pPr>
            <a:r>
              <a:rPr lang="en-US" i="1" dirty="0" smtClean="0"/>
              <a:t>Linear Programming Problem</a:t>
            </a:r>
            <a:r>
              <a:rPr lang="en-US" dirty="0" smtClean="0"/>
              <a:t>, abbreviated as L.P.P., is a technique for determining an optimum schedule of interdependent activities in view of the available resources.</a:t>
            </a:r>
          </a:p>
          <a:p>
            <a:pPr algn="just">
              <a:lnSpc>
                <a:spcPct val="150000"/>
              </a:lnSpc>
            </a:pPr>
            <a:r>
              <a:rPr lang="en-US" i="1" dirty="0" smtClean="0"/>
              <a:t>Programming, </a:t>
            </a:r>
            <a:r>
              <a:rPr lang="en-US" dirty="0" smtClean="0"/>
              <a:t>is just another word for “planning” and refers to the process of determining a particular plan of action from amongst several alternatives.</a:t>
            </a:r>
          </a:p>
          <a:p>
            <a:pPr algn="just">
              <a:lnSpc>
                <a:spcPct val="150000"/>
              </a:lnSpc>
            </a:pPr>
            <a:r>
              <a:rPr lang="en-US" dirty="0" smtClean="0"/>
              <a:t>The word </a:t>
            </a:r>
            <a:r>
              <a:rPr lang="en-US" i="1" dirty="0" smtClean="0"/>
              <a:t>linear </a:t>
            </a:r>
            <a:r>
              <a:rPr lang="en-US" dirty="0" smtClean="0"/>
              <a:t>stands for indicating that all relationships involved in a particular problem are linear.</a:t>
            </a:r>
            <a:endParaRPr lang="en-US" i="1" dirty="0"/>
          </a:p>
        </p:txBody>
      </p:sp>
    </p:spTree>
    <p:extLst>
      <p:ext uri="{BB962C8B-B14F-4D97-AF65-F5344CB8AC3E}">
        <p14:creationId xmlns:p14="http://schemas.microsoft.com/office/powerpoint/2010/main" val="22134094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15962"/>
          </a:xfrm>
        </p:spPr>
        <p:txBody>
          <a:bodyPr>
            <a:normAutofit fontScale="90000"/>
          </a:bodyPr>
          <a:lstStyle/>
          <a:p>
            <a:pPr algn="ctr"/>
            <a:r>
              <a:rPr lang="en-US" b="1" dirty="0" smtClean="0">
                <a:solidFill>
                  <a:schemeClr val="tx1"/>
                </a:solidFill>
              </a:rPr>
              <a:t>COMPONENTS OF LPP</a:t>
            </a:r>
            <a:endParaRPr lang="en-US" b="1" dirty="0">
              <a:solidFill>
                <a:schemeClr val="tx1"/>
              </a:solidFill>
            </a:endParaRPr>
          </a:p>
        </p:txBody>
      </p:sp>
      <p:sp>
        <p:nvSpPr>
          <p:cNvPr id="3" name="Content Placeholder 2"/>
          <p:cNvSpPr>
            <a:spLocks noGrp="1"/>
          </p:cNvSpPr>
          <p:nvPr>
            <p:ph sz="quarter" idx="1"/>
          </p:nvPr>
        </p:nvSpPr>
        <p:spPr>
          <a:xfrm>
            <a:off x="381000" y="914400"/>
            <a:ext cx="8610600" cy="5105400"/>
          </a:xfrm>
        </p:spPr>
        <p:txBody>
          <a:bodyPr>
            <a:normAutofit fontScale="92500" lnSpcReduction="20000"/>
          </a:bodyPr>
          <a:lstStyle/>
          <a:p>
            <a:pPr marL="0" indent="0" algn="just">
              <a:lnSpc>
                <a:spcPct val="150000"/>
              </a:lnSpc>
              <a:buNone/>
            </a:pPr>
            <a:r>
              <a:rPr lang="en-US" dirty="0" smtClean="0"/>
              <a:t>A Linear Programming Problem consists of three components, namely decision variables, objective and constraints (restrictions).</a:t>
            </a:r>
          </a:p>
          <a:p>
            <a:pPr>
              <a:lnSpc>
                <a:spcPct val="150000"/>
              </a:lnSpc>
              <a:buFont typeface="Wingdings" pitchFamily="2" charset="2"/>
              <a:buChar char="q"/>
            </a:pPr>
            <a:r>
              <a:rPr lang="en-US" dirty="0" smtClean="0"/>
              <a:t>The decision variables refers to the activities that are competing one another for sharing the resources available. All the decision variables are considered as continuous, controllable and non – negative.</a:t>
            </a:r>
          </a:p>
          <a:p>
            <a:pPr>
              <a:lnSpc>
                <a:spcPct val="150000"/>
              </a:lnSpc>
              <a:buFont typeface="Wingdings" pitchFamily="2" charset="2"/>
              <a:buChar char="q"/>
            </a:pPr>
            <a:r>
              <a:rPr lang="en-US" dirty="0" smtClean="0"/>
              <a:t>A linear programming problem must have an objective which should be clearly identifiable and measurable in quantitative terms.</a:t>
            </a:r>
          </a:p>
          <a:p>
            <a:pPr>
              <a:lnSpc>
                <a:spcPct val="150000"/>
              </a:lnSpc>
              <a:buFont typeface="Wingdings" pitchFamily="2" charset="2"/>
              <a:buChar char="q"/>
            </a:pPr>
            <a:r>
              <a:rPr lang="en-US" dirty="0" smtClean="0"/>
              <a:t>There are always certain limitations (or conditions, constraints) on the use of resources, such as labour, space, raw materials, money etc. that limit the degree to which an objective can be achieved.</a:t>
            </a:r>
          </a:p>
        </p:txBody>
      </p:sp>
    </p:spTree>
    <p:extLst>
      <p:ext uri="{BB962C8B-B14F-4D97-AF65-F5344CB8AC3E}">
        <p14:creationId xmlns:p14="http://schemas.microsoft.com/office/powerpoint/2010/main" val="17870915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10600" cy="1143000"/>
          </a:xfrm>
        </p:spPr>
        <p:txBody>
          <a:bodyPr>
            <a:noAutofit/>
          </a:bodyPr>
          <a:lstStyle/>
          <a:p>
            <a:pPr algn="ctr"/>
            <a:r>
              <a:rPr lang="en-US" b="1" dirty="0" smtClean="0">
                <a:solidFill>
                  <a:schemeClr val="tx1"/>
                </a:solidFill>
              </a:rPr>
              <a:t>GENERAL LINEAR PROGRAMMING PROBLEM</a:t>
            </a:r>
            <a:endParaRPr lang="en-US" b="1" dirty="0">
              <a:solidFill>
                <a:schemeClr val="tx1"/>
              </a:solidFill>
            </a:endParaRPr>
          </a:p>
        </p:txBody>
      </p:sp>
      <mc:AlternateContent xmlns:mc="http://schemas.openxmlformats.org/markup-compatibility/2006" xmlns:a14="http://schemas.microsoft.com/office/drawing/2010/main">
        <mc:Choice Requires="a14">
          <p:sp>
            <p:nvSpPr>
              <p:cNvPr id="3" name="Content Placeholder 2"/>
              <p:cNvSpPr>
                <a:spLocks noGrp="1"/>
              </p:cNvSpPr>
              <p:nvPr>
                <p:ph sz="quarter" idx="1"/>
              </p:nvPr>
            </p:nvSpPr>
            <p:spPr>
              <a:xfrm>
                <a:off x="228600" y="1295400"/>
                <a:ext cx="8991600" cy="5181600"/>
              </a:xfrm>
            </p:spPr>
            <p:txBody>
              <a:bodyPr>
                <a:normAutofit/>
              </a:bodyPr>
              <a:lstStyle/>
              <a:p>
                <a:pPr marL="0" indent="0">
                  <a:buNone/>
                </a:pPr>
                <a:r>
                  <a:rPr lang="en-US" dirty="0" smtClean="0"/>
                  <a:t>Given a set of m-linear inequalities or equations in n-variables, we have to find non-negative values of these variables which satisfy the constraints and maximize or minimize some linear function of the variables.</a:t>
                </a:r>
              </a:p>
              <a:p>
                <a:pPr marL="0" indent="0">
                  <a:buNone/>
                </a:pPr>
                <a:r>
                  <a:rPr lang="en-US" dirty="0" smtClean="0"/>
                  <a:t>Optimize (maxi or mini) Z = </a:t>
                </a:r>
                <a14:m>
                  <m:oMath xmlns:m="http://schemas.openxmlformats.org/officeDocument/2006/math">
                    <m:sSub>
                      <m:sSubPr>
                        <m:ctrlPr>
                          <a:rPr lang="en-US" i="1" smtClean="0">
                            <a:latin typeface="Cambria Math"/>
                          </a:rPr>
                        </m:ctrlPr>
                      </m:sSubPr>
                      <m:e>
                        <m:r>
                          <a:rPr lang="en-US" b="0" i="1" smtClean="0">
                            <a:latin typeface="Cambria Math"/>
                          </a:rPr>
                          <m:t>𝑐</m:t>
                        </m:r>
                      </m:e>
                      <m:sub>
                        <m:r>
                          <a:rPr lang="en-US" b="0" i="1" smtClean="0">
                            <a:latin typeface="Cambria Math"/>
                          </a:rPr>
                          <m:t>1</m:t>
                        </m:r>
                      </m:sub>
                    </m:sSub>
                    <m:sSub>
                      <m:sSubPr>
                        <m:ctrlPr>
                          <a:rPr lang="en-US" i="1" smtClean="0">
                            <a:latin typeface="Cambria Math"/>
                          </a:rPr>
                        </m:ctrlPr>
                      </m:sSubPr>
                      <m:e>
                        <m:r>
                          <a:rPr lang="en-US" b="0" i="1" smtClean="0">
                            <a:latin typeface="Cambria Math"/>
                          </a:rPr>
                          <m:t>𝑥</m:t>
                        </m:r>
                      </m:e>
                      <m:sub>
                        <m:r>
                          <a:rPr lang="en-US" b="0" i="1" smtClean="0">
                            <a:latin typeface="Cambria Math"/>
                          </a:rPr>
                          <m:t>1</m:t>
                        </m:r>
                      </m:sub>
                    </m:sSub>
                    <m:r>
                      <a:rPr lang="en-US" b="0" i="1" smtClean="0">
                        <a:latin typeface="Cambria Math"/>
                      </a:rPr>
                      <m:t>+</m:t>
                    </m:r>
                    <m:sSub>
                      <m:sSubPr>
                        <m:ctrlPr>
                          <a:rPr lang="en-US" b="0" i="1" smtClean="0">
                            <a:latin typeface="Cambria Math"/>
                          </a:rPr>
                        </m:ctrlPr>
                      </m:sSubPr>
                      <m:e>
                        <m:r>
                          <a:rPr lang="en-US" b="0" i="1" smtClean="0">
                            <a:latin typeface="Cambria Math"/>
                          </a:rPr>
                          <m:t>𝑐</m:t>
                        </m:r>
                      </m:e>
                      <m:sub>
                        <m:r>
                          <a:rPr lang="en-US" b="0" i="1" smtClean="0">
                            <a:latin typeface="Cambria Math"/>
                          </a:rPr>
                          <m:t>2</m:t>
                        </m:r>
                      </m:sub>
                    </m:sSub>
                    <m:sSub>
                      <m:sSubPr>
                        <m:ctrlPr>
                          <a:rPr lang="en-US" b="0" i="1" smtClean="0">
                            <a:latin typeface="Cambria Math"/>
                          </a:rPr>
                        </m:ctrlPr>
                      </m:sSubPr>
                      <m:e>
                        <m:r>
                          <a:rPr lang="en-US" b="0" i="1" smtClean="0">
                            <a:latin typeface="Cambria Math"/>
                          </a:rPr>
                          <m:t>𝑥</m:t>
                        </m:r>
                      </m:e>
                      <m:sub>
                        <m:r>
                          <a:rPr lang="en-US" b="0" i="1" smtClean="0">
                            <a:latin typeface="Cambria Math"/>
                          </a:rPr>
                          <m:t>2</m:t>
                        </m:r>
                      </m:sub>
                    </m:sSub>
                    <m:r>
                      <a:rPr lang="en-US" b="0" i="1" smtClean="0">
                        <a:latin typeface="Cambria Math"/>
                      </a:rPr>
                      <m:t>+…+</m:t>
                    </m:r>
                    <m:sSub>
                      <m:sSubPr>
                        <m:ctrlPr>
                          <a:rPr lang="en-US" b="0" i="1" smtClean="0">
                            <a:latin typeface="Cambria Math"/>
                          </a:rPr>
                        </m:ctrlPr>
                      </m:sSubPr>
                      <m:e>
                        <m:r>
                          <a:rPr lang="en-US" b="0" i="1" smtClean="0">
                            <a:latin typeface="Cambria Math"/>
                          </a:rPr>
                          <m:t>𝑐</m:t>
                        </m:r>
                      </m:e>
                      <m:sub>
                        <m:r>
                          <a:rPr lang="en-US" b="0" i="1" smtClean="0">
                            <a:latin typeface="Cambria Math"/>
                          </a:rPr>
                          <m:t>𝑛</m:t>
                        </m:r>
                      </m:sub>
                    </m:sSub>
                    <m:sSub>
                      <m:sSubPr>
                        <m:ctrlPr>
                          <a:rPr lang="en-US" b="0" i="1" smtClean="0">
                            <a:latin typeface="Cambria Math"/>
                          </a:rPr>
                        </m:ctrlPr>
                      </m:sSubPr>
                      <m:e>
                        <m:r>
                          <a:rPr lang="en-US" b="0" i="1" smtClean="0">
                            <a:latin typeface="Cambria Math"/>
                          </a:rPr>
                          <m:t>𝑥</m:t>
                        </m:r>
                      </m:e>
                      <m:sub>
                        <m:r>
                          <a:rPr lang="en-US" b="0" i="1" smtClean="0">
                            <a:latin typeface="Cambria Math"/>
                          </a:rPr>
                          <m:t>𝑛</m:t>
                        </m:r>
                      </m:sub>
                    </m:sSub>
                  </m:oMath>
                </a14:m>
                <a:r>
                  <a:rPr lang="en-US" dirty="0" smtClean="0"/>
                  <a:t>………(1)</a:t>
                </a:r>
              </a:p>
              <a:p>
                <a:pPr marL="0" indent="0">
                  <a:buNone/>
                </a:pPr>
                <a:r>
                  <a:rPr lang="en-US" dirty="0" smtClean="0"/>
                  <a:t>Sub to the constraints </a:t>
                </a:r>
              </a:p>
              <a:p>
                <a:pPr marL="0" indent="0">
                  <a:buNone/>
                </a:pPr>
                <a14:m>
                  <m:oMathPara xmlns:m="http://schemas.openxmlformats.org/officeDocument/2006/math">
                    <m:oMathParaPr>
                      <m:jc m:val="centerGroup"/>
                    </m:oMathParaPr>
                    <m:oMath xmlns:m="http://schemas.openxmlformats.org/officeDocument/2006/math">
                      <m:sSub>
                        <m:sSubPr>
                          <m:ctrlPr>
                            <a:rPr lang="en-US" i="1" smtClean="0">
                              <a:latin typeface="Cambria Math"/>
                            </a:rPr>
                          </m:ctrlPr>
                        </m:sSubPr>
                        <m:e>
                          <m:r>
                            <a:rPr lang="en-US" b="0" i="1" smtClean="0">
                              <a:latin typeface="Cambria Math"/>
                            </a:rPr>
                            <m:t>𝑎</m:t>
                          </m:r>
                        </m:e>
                        <m:sub>
                          <m:r>
                            <a:rPr lang="en-US" b="0" i="1" smtClean="0">
                              <a:latin typeface="Cambria Math"/>
                            </a:rPr>
                            <m:t>11</m:t>
                          </m:r>
                        </m:sub>
                      </m:sSub>
                      <m:sSub>
                        <m:sSubPr>
                          <m:ctrlPr>
                            <a:rPr lang="en-US" i="1" smtClean="0">
                              <a:latin typeface="Cambria Math"/>
                            </a:rPr>
                          </m:ctrlPr>
                        </m:sSubPr>
                        <m:e>
                          <m:r>
                            <a:rPr lang="en-US" b="0" i="1" smtClean="0">
                              <a:latin typeface="Cambria Math"/>
                            </a:rPr>
                            <m:t>𝑥</m:t>
                          </m:r>
                        </m:e>
                        <m:sub>
                          <m:r>
                            <a:rPr lang="en-US" b="0" i="1" smtClean="0">
                              <a:latin typeface="Cambria Math"/>
                            </a:rPr>
                            <m:t>1</m:t>
                          </m:r>
                        </m:sub>
                      </m:sSub>
                      <m:r>
                        <a:rPr lang="en-US" b="0" i="1" smtClean="0">
                          <a:latin typeface="Cambria Math"/>
                        </a:rPr>
                        <m:t>+</m:t>
                      </m:r>
                      <m:sSub>
                        <m:sSubPr>
                          <m:ctrlPr>
                            <a:rPr lang="en-US" b="0" i="1" smtClean="0">
                              <a:latin typeface="Cambria Math"/>
                            </a:rPr>
                          </m:ctrlPr>
                        </m:sSubPr>
                        <m:e>
                          <m:r>
                            <a:rPr lang="en-US" b="0" i="1" smtClean="0">
                              <a:latin typeface="Cambria Math"/>
                            </a:rPr>
                            <m:t>𝑎</m:t>
                          </m:r>
                        </m:e>
                        <m:sub>
                          <m:r>
                            <a:rPr lang="en-US" b="0" i="1" smtClean="0">
                              <a:latin typeface="Cambria Math"/>
                            </a:rPr>
                            <m:t>12</m:t>
                          </m:r>
                        </m:sub>
                      </m:sSub>
                      <m:sSub>
                        <m:sSubPr>
                          <m:ctrlPr>
                            <a:rPr lang="en-US" b="0" i="1" smtClean="0">
                              <a:latin typeface="Cambria Math"/>
                            </a:rPr>
                          </m:ctrlPr>
                        </m:sSubPr>
                        <m:e>
                          <m:r>
                            <a:rPr lang="en-US" b="0" i="1" smtClean="0">
                              <a:latin typeface="Cambria Math"/>
                            </a:rPr>
                            <m:t>𝑥</m:t>
                          </m:r>
                        </m:e>
                        <m:sub>
                          <m:r>
                            <a:rPr lang="en-US" b="0" i="1" smtClean="0">
                              <a:latin typeface="Cambria Math"/>
                            </a:rPr>
                            <m:t>2</m:t>
                          </m:r>
                        </m:sub>
                      </m:sSub>
                      <m:r>
                        <a:rPr lang="en-US" b="0" i="1" smtClean="0">
                          <a:latin typeface="Cambria Math"/>
                        </a:rPr>
                        <m:t>+…+</m:t>
                      </m:r>
                      <m:sSub>
                        <m:sSubPr>
                          <m:ctrlPr>
                            <a:rPr lang="en-US" b="0" i="1" smtClean="0">
                              <a:latin typeface="Cambria Math"/>
                            </a:rPr>
                          </m:ctrlPr>
                        </m:sSubPr>
                        <m:e>
                          <m:r>
                            <a:rPr lang="en-US" b="0" i="1" smtClean="0">
                              <a:latin typeface="Cambria Math"/>
                            </a:rPr>
                            <m:t>𝑎</m:t>
                          </m:r>
                        </m:e>
                        <m:sub>
                          <m:r>
                            <a:rPr lang="en-US" b="0" i="1" smtClean="0">
                              <a:latin typeface="Cambria Math"/>
                            </a:rPr>
                            <m:t>1</m:t>
                          </m:r>
                          <m:r>
                            <a:rPr lang="en-US" b="0" i="1" smtClean="0">
                              <a:latin typeface="Cambria Math"/>
                            </a:rPr>
                            <m:t>𝑛</m:t>
                          </m:r>
                        </m:sub>
                      </m:sSub>
                      <m:sSub>
                        <m:sSubPr>
                          <m:ctrlPr>
                            <a:rPr lang="en-US" b="0" i="1" smtClean="0">
                              <a:latin typeface="Cambria Math"/>
                            </a:rPr>
                          </m:ctrlPr>
                        </m:sSubPr>
                        <m:e>
                          <m:r>
                            <a:rPr lang="en-US" b="0" i="1" smtClean="0">
                              <a:latin typeface="Cambria Math"/>
                            </a:rPr>
                            <m:t>𝑥</m:t>
                          </m:r>
                        </m:e>
                        <m:sub>
                          <m:r>
                            <a:rPr lang="en-US" b="0" i="1" smtClean="0">
                              <a:latin typeface="Cambria Math"/>
                            </a:rPr>
                            <m:t>𝑛</m:t>
                          </m:r>
                        </m:sub>
                      </m:sSub>
                      <m:r>
                        <a:rPr lang="en-US" b="0" i="1" smtClean="0">
                          <a:latin typeface="Cambria Math"/>
                        </a:rPr>
                        <m:t> </m:t>
                      </m:r>
                      <m:d>
                        <m:dPr>
                          <m:ctrlPr>
                            <a:rPr lang="en-US" b="0" i="1" smtClean="0">
                              <a:latin typeface="Cambria Math"/>
                            </a:rPr>
                          </m:ctrlPr>
                        </m:dPr>
                        <m:e>
                          <m:r>
                            <a:rPr lang="en-US" b="0" i="1" smtClean="0">
                              <a:latin typeface="Cambria Math"/>
                              <a:ea typeface="Cambria Math"/>
                            </a:rPr>
                            <m:t>≤,=,≥</m:t>
                          </m:r>
                        </m:e>
                      </m:d>
                      <m:sSub>
                        <m:sSubPr>
                          <m:ctrlPr>
                            <a:rPr lang="en-US" b="0" i="1" smtClean="0">
                              <a:latin typeface="Cambria Math"/>
                              <a:ea typeface="Cambria Math"/>
                            </a:rPr>
                          </m:ctrlPr>
                        </m:sSubPr>
                        <m:e>
                          <m:r>
                            <a:rPr lang="en-US" b="0" i="1" smtClean="0">
                              <a:latin typeface="Cambria Math"/>
                              <a:ea typeface="Cambria Math"/>
                            </a:rPr>
                            <m:t>𝑏</m:t>
                          </m:r>
                        </m:e>
                        <m:sub>
                          <m:r>
                            <a:rPr lang="en-US" b="0" i="1" smtClean="0">
                              <a:latin typeface="Cambria Math"/>
                              <a:ea typeface="Cambria Math"/>
                            </a:rPr>
                            <m:t>1</m:t>
                          </m:r>
                        </m:sub>
                      </m:sSub>
                    </m:oMath>
                  </m:oMathPara>
                </a14:m>
                <a:endParaRPr lang="en-US" b="0" dirty="0" smtClean="0"/>
              </a:p>
              <a:p>
                <a:pPr marL="0" indent="0" algn="just">
                  <a:buNone/>
                </a:pPr>
                <a:r>
                  <a:rPr lang="en-US" dirty="0" smtClean="0"/>
                  <a:t>                    </a:t>
                </a:r>
                <a14:m>
                  <m:oMath xmlns:m="http://schemas.openxmlformats.org/officeDocument/2006/math">
                    <m:sSub>
                      <m:sSubPr>
                        <m:ctrlPr>
                          <a:rPr lang="en-US" i="1" smtClean="0">
                            <a:latin typeface="Cambria Math"/>
                          </a:rPr>
                        </m:ctrlPr>
                      </m:sSubPr>
                      <m:e>
                        <m:r>
                          <a:rPr lang="en-US" b="0" i="1" smtClean="0">
                            <a:latin typeface="Cambria Math"/>
                          </a:rPr>
                          <m:t>𝑎</m:t>
                        </m:r>
                      </m:e>
                      <m:sub>
                        <m:r>
                          <a:rPr lang="en-US" b="0" i="1" smtClean="0">
                            <a:latin typeface="Cambria Math"/>
                          </a:rPr>
                          <m:t>21</m:t>
                        </m:r>
                      </m:sub>
                    </m:sSub>
                    <m:sSub>
                      <m:sSubPr>
                        <m:ctrlPr>
                          <a:rPr lang="en-US" i="1" smtClean="0">
                            <a:latin typeface="Cambria Math"/>
                          </a:rPr>
                        </m:ctrlPr>
                      </m:sSubPr>
                      <m:e>
                        <m:r>
                          <a:rPr lang="en-US" b="0" i="1" smtClean="0">
                            <a:latin typeface="Cambria Math"/>
                          </a:rPr>
                          <m:t>𝑥</m:t>
                        </m:r>
                      </m:e>
                      <m:sub>
                        <m:r>
                          <a:rPr lang="en-US" b="0" i="1" smtClean="0">
                            <a:latin typeface="Cambria Math"/>
                          </a:rPr>
                          <m:t>1</m:t>
                        </m:r>
                      </m:sub>
                    </m:sSub>
                    <m:r>
                      <a:rPr lang="en-US" b="0" i="1" smtClean="0">
                        <a:latin typeface="Cambria Math"/>
                      </a:rPr>
                      <m:t>+</m:t>
                    </m:r>
                    <m:sSub>
                      <m:sSubPr>
                        <m:ctrlPr>
                          <a:rPr lang="en-US" b="0" i="1" smtClean="0">
                            <a:latin typeface="Cambria Math"/>
                          </a:rPr>
                        </m:ctrlPr>
                      </m:sSubPr>
                      <m:e>
                        <m:r>
                          <a:rPr lang="en-US" b="0" i="1" smtClean="0">
                            <a:latin typeface="Cambria Math"/>
                          </a:rPr>
                          <m:t>𝑎</m:t>
                        </m:r>
                      </m:e>
                      <m:sub>
                        <m:r>
                          <a:rPr lang="en-US" b="0" i="1" smtClean="0">
                            <a:latin typeface="Cambria Math"/>
                          </a:rPr>
                          <m:t>22</m:t>
                        </m:r>
                      </m:sub>
                    </m:sSub>
                    <m:sSub>
                      <m:sSubPr>
                        <m:ctrlPr>
                          <a:rPr lang="en-US" b="0" i="1" smtClean="0">
                            <a:latin typeface="Cambria Math"/>
                          </a:rPr>
                        </m:ctrlPr>
                      </m:sSubPr>
                      <m:e>
                        <m:r>
                          <a:rPr lang="en-US" b="0" i="1" smtClean="0">
                            <a:latin typeface="Cambria Math"/>
                          </a:rPr>
                          <m:t>𝑥</m:t>
                        </m:r>
                      </m:e>
                      <m:sub>
                        <m:r>
                          <a:rPr lang="en-US" b="0" i="1" smtClean="0">
                            <a:latin typeface="Cambria Math"/>
                          </a:rPr>
                          <m:t>2</m:t>
                        </m:r>
                      </m:sub>
                    </m:sSub>
                    <m:r>
                      <a:rPr lang="en-US" b="0" i="1" smtClean="0">
                        <a:latin typeface="Cambria Math"/>
                      </a:rPr>
                      <m:t>+…+</m:t>
                    </m:r>
                    <m:sSub>
                      <m:sSubPr>
                        <m:ctrlPr>
                          <a:rPr lang="en-US" b="0" i="1" smtClean="0">
                            <a:latin typeface="Cambria Math"/>
                          </a:rPr>
                        </m:ctrlPr>
                      </m:sSubPr>
                      <m:e>
                        <m:r>
                          <a:rPr lang="en-US" b="0" i="1" smtClean="0">
                            <a:latin typeface="Cambria Math"/>
                          </a:rPr>
                          <m:t>𝑎</m:t>
                        </m:r>
                      </m:e>
                      <m:sub>
                        <m:r>
                          <a:rPr lang="en-US" b="0" i="1" smtClean="0">
                            <a:latin typeface="Cambria Math"/>
                          </a:rPr>
                          <m:t>2</m:t>
                        </m:r>
                        <m:r>
                          <a:rPr lang="en-US" b="0" i="1" smtClean="0">
                            <a:latin typeface="Cambria Math"/>
                          </a:rPr>
                          <m:t>𝑛</m:t>
                        </m:r>
                      </m:sub>
                    </m:sSub>
                    <m:sSub>
                      <m:sSubPr>
                        <m:ctrlPr>
                          <a:rPr lang="en-US" b="0" i="1" smtClean="0">
                            <a:latin typeface="Cambria Math"/>
                          </a:rPr>
                        </m:ctrlPr>
                      </m:sSubPr>
                      <m:e>
                        <m:r>
                          <a:rPr lang="en-US" b="0" i="1" smtClean="0">
                            <a:latin typeface="Cambria Math"/>
                          </a:rPr>
                          <m:t>𝑥</m:t>
                        </m:r>
                      </m:e>
                      <m:sub>
                        <m:r>
                          <a:rPr lang="en-US" b="0" i="1" smtClean="0">
                            <a:latin typeface="Cambria Math"/>
                          </a:rPr>
                          <m:t>𝑛</m:t>
                        </m:r>
                      </m:sub>
                    </m:sSub>
                  </m:oMath>
                </a14:m>
                <a:r>
                  <a:rPr lang="en-US" dirty="0"/>
                  <a:t> </a:t>
                </a:r>
                <a14:m>
                  <m:oMath xmlns:m="http://schemas.openxmlformats.org/officeDocument/2006/math">
                    <m:d>
                      <m:dPr>
                        <m:ctrlPr>
                          <a:rPr lang="en-US" i="1">
                            <a:latin typeface="Cambria Math"/>
                          </a:rPr>
                        </m:ctrlPr>
                      </m:dPr>
                      <m:e>
                        <m:r>
                          <a:rPr lang="en-US" i="1">
                            <a:latin typeface="Cambria Math"/>
                            <a:ea typeface="Cambria Math"/>
                          </a:rPr>
                          <m:t>≤,=,≥</m:t>
                        </m:r>
                      </m:e>
                    </m:d>
                    <m:sSub>
                      <m:sSubPr>
                        <m:ctrlPr>
                          <a:rPr lang="en-US" i="1">
                            <a:latin typeface="Cambria Math"/>
                            <a:ea typeface="Cambria Math"/>
                          </a:rPr>
                        </m:ctrlPr>
                      </m:sSubPr>
                      <m:e>
                        <m:r>
                          <a:rPr lang="en-US" i="1">
                            <a:latin typeface="Cambria Math"/>
                            <a:ea typeface="Cambria Math"/>
                          </a:rPr>
                          <m:t>𝑏</m:t>
                        </m:r>
                      </m:e>
                      <m:sub>
                        <m:r>
                          <a:rPr lang="en-US" b="0" i="1" smtClean="0">
                            <a:latin typeface="Cambria Math"/>
                            <a:ea typeface="Cambria Math"/>
                          </a:rPr>
                          <m:t>2</m:t>
                        </m:r>
                      </m:sub>
                    </m:sSub>
                  </m:oMath>
                </a14:m>
                <a:endParaRPr lang="en-US" b="0" dirty="0" smtClean="0"/>
              </a:p>
              <a:p>
                <a:pPr marL="0" indent="0">
                  <a:buNone/>
                </a:pPr>
                <a:r>
                  <a:rPr lang="en-US" dirty="0" smtClean="0"/>
                  <a:t>                                …………………………..</a:t>
                </a:r>
              </a:p>
              <a:p>
                <a:pPr marL="0" indent="0" algn="just">
                  <a:buNone/>
                </a:pPr>
                <a:r>
                  <a:rPr lang="en-US" dirty="0" smtClean="0"/>
                  <a:t>                  </a:t>
                </a:r>
                <a14:m>
                  <m:oMath xmlns:m="http://schemas.openxmlformats.org/officeDocument/2006/math">
                    <m:sSub>
                      <m:sSubPr>
                        <m:ctrlPr>
                          <a:rPr lang="en-US" i="1">
                            <a:latin typeface="Cambria Math"/>
                          </a:rPr>
                        </m:ctrlPr>
                      </m:sSubPr>
                      <m:e>
                        <m:r>
                          <a:rPr lang="en-US" i="1">
                            <a:latin typeface="Cambria Math"/>
                          </a:rPr>
                          <m:t>𝑎</m:t>
                        </m:r>
                      </m:e>
                      <m:sub>
                        <m:r>
                          <a:rPr lang="en-US" b="0" i="1" smtClean="0">
                            <a:latin typeface="Cambria Math"/>
                          </a:rPr>
                          <m:t>𝑚</m:t>
                        </m:r>
                        <m:r>
                          <a:rPr lang="en-US" i="1">
                            <a:latin typeface="Cambria Math"/>
                          </a:rPr>
                          <m:t>1</m:t>
                        </m:r>
                      </m:sub>
                    </m:sSub>
                    <m:sSub>
                      <m:sSubPr>
                        <m:ctrlPr>
                          <a:rPr lang="en-US" i="1">
                            <a:latin typeface="Cambria Math"/>
                          </a:rPr>
                        </m:ctrlPr>
                      </m:sSubPr>
                      <m:e>
                        <m:r>
                          <a:rPr lang="en-US" i="1">
                            <a:latin typeface="Cambria Math"/>
                          </a:rPr>
                          <m:t>𝑥</m:t>
                        </m:r>
                      </m:e>
                      <m:sub>
                        <m:r>
                          <a:rPr lang="en-US" i="1">
                            <a:latin typeface="Cambria Math"/>
                          </a:rPr>
                          <m:t>1</m:t>
                        </m:r>
                      </m:sub>
                    </m:sSub>
                    <m:r>
                      <a:rPr lang="en-US" i="1">
                        <a:latin typeface="Cambria Math"/>
                      </a:rPr>
                      <m:t>+</m:t>
                    </m:r>
                    <m:sSub>
                      <m:sSubPr>
                        <m:ctrlPr>
                          <a:rPr lang="en-US" i="1">
                            <a:latin typeface="Cambria Math"/>
                          </a:rPr>
                        </m:ctrlPr>
                      </m:sSubPr>
                      <m:e>
                        <m:r>
                          <a:rPr lang="en-US" i="1">
                            <a:latin typeface="Cambria Math"/>
                          </a:rPr>
                          <m:t>𝑎</m:t>
                        </m:r>
                      </m:e>
                      <m:sub>
                        <m:r>
                          <a:rPr lang="en-US" b="0" i="1" smtClean="0">
                            <a:latin typeface="Cambria Math"/>
                          </a:rPr>
                          <m:t>𝑚</m:t>
                        </m:r>
                        <m:r>
                          <a:rPr lang="en-US" i="1">
                            <a:latin typeface="Cambria Math"/>
                          </a:rPr>
                          <m:t>2</m:t>
                        </m:r>
                      </m:sub>
                    </m:sSub>
                    <m:sSub>
                      <m:sSubPr>
                        <m:ctrlPr>
                          <a:rPr lang="en-US" i="1">
                            <a:latin typeface="Cambria Math"/>
                          </a:rPr>
                        </m:ctrlPr>
                      </m:sSubPr>
                      <m:e>
                        <m:r>
                          <a:rPr lang="en-US" i="1">
                            <a:latin typeface="Cambria Math"/>
                          </a:rPr>
                          <m:t>𝑥</m:t>
                        </m:r>
                      </m:e>
                      <m:sub>
                        <m:r>
                          <a:rPr lang="en-US" i="1">
                            <a:latin typeface="Cambria Math"/>
                          </a:rPr>
                          <m:t>2</m:t>
                        </m:r>
                      </m:sub>
                    </m:sSub>
                    <m:r>
                      <a:rPr lang="en-US" i="1">
                        <a:latin typeface="Cambria Math"/>
                      </a:rPr>
                      <m:t>+…+</m:t>
                    </m:r>
                    <m:sSub>
                      <m:sSubPr>
                        <m:ctrlPr>
                          <a:rPr lang="en-US" i="1">
                            <a:latin typeface="Cambria Math"/>
                          </a:rPr>
                        </m:ctrlPr>
                      </m:sSubPr>
                      <m:e>
                        <m:r>
                          <a:rPr lang="en-US" i="1">
                            <a:latin typeface="Cambria Math"/>
                          </a:rPr>
                          <m:t>𝑎</m:t>
                        </m:r>
                      </m:e>
                      <m:sub>
                        <m:r>
                          <a:rPr lang="en-US" b="0" i="1" smtClean="0">
                            <a:latin typeface="Cambria Math"/>
                          </a:rPr>
                          <m:t>𝑚</m:t>
                        </m:r>
                        <m:r>
                          <a:rPr lang="en-US" i="1">
                            <a:latin typeface="Cambria Math"/>
                          </a:rPr>
                          <m:t>𝑛</m:t>
                        </m:r>
                      </m:sub>
                    </m:sSub>
                    <m:sSub>
                      <m:sSubPr>
                        <m:ctrlPr>
                          <a:rPr lang="en-US" i="1">
                            <a:latin typeface="Cambria Math"/>
                          </a:rPr>
                        </m:ctrlPr>
                      </m:sSubPr>
                      <m:e>
                        <m:r>
                          <a:rPr lang="en-US" i="1">
                            <a:latin typeface="Cambria Math"/>
                          </a:rPr>
                          <m:t>𝑥</m:t>
                        </m:r>
                      </m:e>
                      <m:sub>
                        <m:r>
                          <a:rPr lang="en-US" i="1">
                            <a:latin typeface="Cambria Math"/>
                          </a:rPr>
                          <m:t>𝑛</m:t>
                        </m:r>
                      </m:sub>
                    </m:sSub>
                  </m:oMath>
                </a14:m>
                <a:r>
                  <a:rPr lang="en-US" dirty="0"/>
                  <a:t> </a:t>
                </a:r>
                <a14:m>
                  <m:oMath xmlns:m="http://schemas.openxmlformats.org/officeDocument/2006/math">
                    <m:d>
                      <m:dPr>
                        <m:ctrlPr>
                          <a:rPr lang="en-US" i="1">
                            <a:latin typeface="Cambria Math"/>
                          </a:rPr>
                        </m:ctrlPr>
                      </m:dPr>
                      <m:e>
                        <m:r>
                          <a:rPr lang="en-US" i="1">
                            <a:latin typeface="Cambria Math"/>
                            <a:ea typeface="Cambria Math"/>
                          </a:rPr>
                          <m:t>≤,=,≥</m:t>
                        </m:r>
                      </m:e>
                    </m:d>
                    <m:r>
                      <a:rPr lang="en-US" b="0" i="1" smtClean="0">
                        <a:latin typeface="Cambria Math"/>
                        <a:ea typeface="Cambria Math"/>
                      </a:rPr>
                      <m:t> </m:t>
                    </m:r>
                    <m:sSub>
                      <m:sSubPr>
                        <m:ctrlPr>
                          <a:rPr lang="en-US" b="0" i="1" smtClean="0">
                            <a:latin typeface="Cambria Math"/>
                            <a:ea typeface="Cambria Math"/>
                          </a:rPr>
                        </m:ctrlPr>
                      </m:sSubPr>
                      <m:e>
                        <m:r>
                          <a:rPr lang="en-US" b="0" i="1" smtClean="0">
                            <a:latin typeface="Cambria Math"/>
                            <a:ea typeface="Cambria Math"/>
                          </a:rPr>
                          <m:t>𝑏</m:t>
                        </m:r>
                      </m:e>
                      <m:sub>
                        <m:r>
                          <a:rPr lang="en-US" b="0" i="1" smtClean="0">
                            <a:latin typeface="Cambria Math"/>
                            <a:ea typeface="Cambria Math"/>
                          </a:rPr>
                          <m:t>𝑚</m:t>
                        </m:r>
                      </m:sub>
                    </m:sSub>
                    <m:r>
                      <a:rPr lang="en-US" i="1">
                        <a:latin typeface="Cambria Math"/>
                        <a:ea typeface="Cambria Math"/>
                      </a:rPr>
                      <m:t> </m:t>
                    </m:r>
                  </m:oMath>
                </a14:m>
                <a:endParaRPr lang="en-US" dirty="0" smtClean="0"/>
              </a:p>
              <a:p>
                <a:pPr marL="0" indent="0">
                  <a:buNone/>
                </a:pPr>
                <a:r>
                  <a:rPr lang="en-US" dirty="0" smtClean="0"/>
                  <a:t>With non-negative restrictions , </a:t>
                </a:r>
                <a14:m>
                  <m:oMath xmlns:m="http://schemas.openxmlformats.org/officeDocument/2006/math">
                    <m:sSub>
                      <m:sSubPr>
                        <m:ctrlPr>
                          <a:rPr lang="en-US" i="1" smtClean="0">
                            <a:latin typeface="Cambria Math"/>
                          </a:rPr>
                        </m:ctrlPr>
                      </m:sSubPr>
                      <m:e>
                        <m:r>
                          <a:rPr lang="en-US" b="0" i="1" smtClean="0">
                            <a:latin typeface="Cambria Math"/>
                          </a:rPr>
                          <m:t>𝑥</m:t>
                        </m:r>
                      </m:e>
                      <m:sub>
                        <m:r>
                          <a:rPr lang="en-US" b="0" i="1" smtClean="0">
                            <a:latin typeface="Cambria Math"/>
                          </a:rPr>
                          <m:t>𝑗</m:t>
                        </m:r>
                      </m:sub>
                    </m:sSub>
                    <m:r>
                      <a:rPr lang="en-US" b="0" i="1" smtClean="0">
                        <a:latin typeface="Cambria Math"/>
                      </a:rPr>
                      <m:t>  </m:t>
                    </m:r>
                    <m:r>
                      <a:rPr lang="en-US" i="1">
                        <a:latin typeface="Cambria Math"/>
                        <a:ea typeface="Cambria Math"/>
                      </a:rPr>
                      <m:t>≥</m:t>
                    </m:r>
                    <m:r>
                      <a:rPr lang="en-US" b="0" i="1" smtClean="0">
                        <a:latin typeface="Cambria Math"/>
                        <a:ea typeface="Cambria Math"/>
                      </a:rPr>
                      <m:t>0 </m:t>
                    </m:r>
                  </m:oMath>
                </a14:m>
                <a:r>
                  <a:rPr lang="en-US" dirty="0" smtClean="0"/>
                  <a:t>…………………..      (3)</a:t>
                </a:r>
              </a:p>
              <a:p>
                <a:pPr marL="0" indent="0" algn="just">
                  <a:buNone/>
                </a:pPr>
                <a:r>
                  <a:rPr lang="en-US" dirty="0"/>
                  <a:t> </a:t>
                </a:r>
                <a:r>
                  <a:rPr lang="en-US" dirty="0" smtClean="0"/>
                  <a:t>   	</a:t>
                </a: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sz="quarter" idx="1"/>
              </p:nvPr>
            </p:nvSpPr>
            <p:spPr>
              <a:xfrm>
                <a:off x="228600" y="1295400"/>
                <a:ext cx="8991600" cy="5181600"/>
              </a:xfrm>
              <a:blipFill rotWithShape="1">
                <a:blip r:embed="rId2"/>
                <a:stretch>
                  <a:fillRect l="-1220" t="-941" r="-1424"/>
                </a:stretch>
              </a:blipFill>
            </p:spPr>
            <p:txBody>
              <a:bodyPr/>
              <a:lstStyle/>
              <a:p>
                <a:r>
                  <a:rPr lang="en-US">
                    <a:noFill/>
                  </a:rPr>
                  <a:t> </a:t>
                </a:r>
              </a:p>
            </p:txBody>
          </p:sp>
        </mc:Fallback>
      </mc:AlternateContent>
      <p:sp>
        <p:nvSpPr>
          <p:cNvPr id="4" name="Right Brace 3"/>
          <p:cNvSpPr/>
          <p:nvPr/>
        </p:nvSpPr>
        <p:spPr>
          <a:xfrm>
            <a:off x="7543800" y="3505200"/>
            <a:ext cx="685800" cy="1828800"/>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TextBox 4"/>
          <p:cNvSpPr txBox="1"/>
          <p:nvPr/>
        </p:nvSpPr>
        <p:spPr>
          <a:xfrm>
            <a:off x="8229600" y="4234934"/>
            <a:ext cx="914400" cy="492443"/>
          </a:xfrm>
          <a:prstGeom prst="rect">
            <a:avLst/>
          </a:prstGeom>
          <a:noFill/>
          <a:ln>
            <a:noFill/>
          </a:ln>
        </p:spPr>
        <p:txBody>
          <a:bodyPr wrap="square" rtlCol="0">
            <a:spAutoFit/>
          </a:bodyPr>
          <a:lstStyle/>
          <a:p>
            <a:r>
              <a:rPr lang="en-US" sz="2600" dirty="0" smtClean="0"/>
              <a:t>(2)</a:t>
            </a:r>
            <a:endParaRPr lang="en-US" sz="2600" dirty="0"/>
          </a:p>
        </p:txBody>
      </p:sp>
    </p:spTree>
    <p:extLst>
      <p:ext uri="{BB962C8B-B14F-4D97-AF65-F5344CB8AC3E}">
        <p14:creationId xmlns:p14="http://schemas.microsoft.com/office/powerpoint/2010/main" val="32499197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chemeClr val="tx1"/>
                </a:solidFill>
              </a:rPr>
              <a:t>SOLUTIONS OF LPP</a:t>
            </a:r>
            <a:endParaRPr lang="en-US" b="1" dirty="0">
              <a:solidFill>
                <a:schemeClr val="tx1"/>
              </a:solidFill>
            </a:endParaRPr>
          </a:p>
        </p:txBody>
      </p:sp>
      <mc:AlternateContent xmlns:mc="http://schemas.openxmlformats.org/markup-compatibility/2006" xmlns:a14="http://schemas.microsoft.com/office/drawing/2010/main">
        <mc:Choice Requires="a14">
          <p:sp>
            <p:nvSpPr>
              <p:cNvPr id="3" name="Content Placeholder 2"/>
              <p:cNvSpPr>
                <a:spLocks noGrp="1"/>
              </p:cNvSpPr>
              <p:nvPr>
                <p:ph sz="quarter" idx="1"/>
              </p:nvPr>
            </p:nvSpPr>
            <p:spPr/>
            <p:txBody>
              <a:bodyPr/>
              <a:lstStyle/>
              <a:p>
                <a:pPr algn="just"/>
                <a:r>
                  <a:rPr lang="en-US" b="1" u="sng" dirty="0" smtClean="0"/>
                  <a:t>Solution</a:t>
                </a:r>
                <a:r>
                  <a:rPr lang="en-US" dirty="0" smtClean="0"/>
                  <a:t>: The values of the variables </a:t>
                </a:r>
                <a14:m>
                  <m:oMath xmlns:m="http://schemas.openxmlformats.org/officeDocument/2006/math">
                    <m:sSubSup>
                      <m:sSubSupPr>
                        <m:ctrlPr>
                          <a:rPr lang="en-US" b="0" i="1" smtClean="0">
                            <a:latin typeface="Cambria Math"/>
                          </a:rPr>
                        </m:ctrlPr>
                      </m:sSubSupPr>
                      <m:e>
                        <m:r>
                          <a:rPr lang="en-US" b="0" i="1" smtClean="0">
                            <a:latin typeface="Cambria Math"/>
                          </a:rPr>
                          <m:t>𝑥</m:t>
                        </m:r>
                      </m:e>
                      <m:sub>
                        <m:r>
                          <a:rPr lang="en-US" b="0" i="1" smtClean="0">
                            <a:latin typeface="Cambria Math"/>
                          </a:rPr>
                          <m:t>𝑗</m:t>
                        </m:r>
                      </m:sub>
                      <m:sup>
                        <m:r>
                          <a:rPr lang="en-US" b="0" i="1" smtClean="0">
                            <a:latin typeface="Cambria Math"/>
                          </a:rPr>
                          <m:t>′</m:t>
                        </m:r>
                      </m:sup>
                    </m:sSubSup>
                    <m:r>
                      <a:rPr lang="en-US" b="0" i="1" smtClean="0">
                        <a:latin typeface="Cambria Math"/>
                      </a:rPr>
                      <m:t>𝑠</m:t>
                    </m:r>
                    <m:r>
                      <a:rPr lang="en-US" b="0" i="1" smtClean="0">
                        <a:latin typeface="Cambria Math"/>
                      </a:rPr>
                      <m:t>, (</m:t>
                    </m:r>
                    <m:r>
                      <a:rPr lang="en-US" b="0" i="1" smtClean="0">
                        <a:latin typeface="Cambria Math"/>
                      </a:rPr>
                      <m:t>𝑗</m:t>
                    </m:r>
                    <m:r>
                      <a:rPr lang="en-US" b="0" i="1" smtClean="0">
                        <a:latin typeface="Cambria Math"/>
                      </a:rPr>
                      <m:t>=1, 2, …</m:t>
                    </m:r>
                    <m:r>
                      <a:rPr lang="en-US" b="0" i="1" smtClean="0">
                        <a:latin typeface="Cambria Math"/>
                      </a:rPr>
                      <m:t>𝑛</m:t>
                    </m:r>
                    <m:r>
                      <a:rPr lang="en-US" b="0" i="1" smtClean="0">
                        <a:latin typeface="Cambria Math"/>
                      </a:rPr>
                      <m:t>)</m:t>
                    </m:r>
                  </m:oMath>
                </a14:m>
                <a:r>
                  <a:rPr lang="en-US" dirty="0" smtClean="0"/>
                  <a:t>, that satisfies the equation (2) is called solution to the given LPP.</a:t>
                </a:r>
              </a:p>
              <a:p>
                <a:pPr algn="just"/>
                <a:r>
                  <a:rPr lang="en-US" b="1" u="sng" dirty="0" smtClean="0"/>
                  <a:t>Feasible solution:</a:t>
                </a:r>
                <a:r>
                  <a:rPr lang="en-US" b="1" dirty="0" smtClean="0"/>
                  <a:t> </a:t>
                </a:r>
                <a:r>
                  <a:rPr lang="en-US" dirty="0"/>
                  <a:t> </a:t>
                </a:r>
                <a:r>
                  <a:rPr lang="en-US" dirty="0" smtClean="0"/>
                  <a:t>A solution that satisfies the equation (3), that is, the non – negativity restriction is called feasible solution of the given LPP.</a:t>
                </a:r>
              </a:p>
              <a:p>
                <a:pPr algn="just"/>
                <a:r>
                  <a:rPr lang="en-US" b="1" dirty="0" smtClean="0"/>
                  <a:t>Optimal solution</a:t>
                </a:r>
                <a:r>
                  <a:rPr lang="en-US" dirty="0" smtClean="0"/>
                  <a:t>:  A feasible solution that optimizes the objective function (1) is called an optimal solution of the given LPP.</a:t>
                </a:r>
              </a:p>
              <a:p>
                <a:pPr algn="just"/>
                <a:endParaRPr lang="en-US" b="1" u="sng" dirty="0"/>
              </a:p>
            </p:txBody>
          </p:sp>
        </mc:Choice>
        <mc:Fallback xmlns="">
          <p:sp>
            <p:nvSpPr>
              <p:cNvPr id="3" name="Content Placeholder 2"/>
              <p:cNvSpPr>
                <a:spLocks noGrp="1" noRot="1" noChangeAspect="1" noMove="1" noResize="1" noEditPoints="1" noAdjustHandles="1" noChangeArrowheads="1" noChangeShapeType="1" noTextEdit="1"/>
              </p:cNvSpPr>
              <p:nvPr>
                <p:ph sz="quarter" idx="1"/>
              </p:nvPr>
            </p:nvSpPr>
            <p:spPr>
              <a:blipFill rotWithShape="1">
                <a:blip r:embed="rId2"/>
                <a:stretch>
                  <a:fillRect l="-706" t="-533" r="-1412"/>
                </a:stretch>
              </a:blipFill>
            </p:spPr>
            <p:txBody>
              <a:bodyPr/>
              <a:lstStyle/>
              <a:p>
                <a:r>
                  <a:rPr lang="en-US">
                    <a:noFill/>
                  </a:rPr>
                  <a:t> </a:t>
                </a:r>
              </a:p>
            </p:txBody>
          </p:sp>
        </mc:Fallback>
      </mc:AlternateContent>
    </p:spTree>
    <p:extLst>
      <p:ext uri="{BB962C8B-B14F-4D97-AF65-F5344CB8AC3E}">
        <p14:creationId xmlns:p14="http://schemas.microsoft.com/office/powerpoint/2010/main" val="24025273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solidFill>
                  <a:schemeClr val="tx1"/>
                </a:solidFill>
              </a:rPr>
              <a:t>CONVERSION OF INEQUALITY INTO EQUALITY</a:t>
            </a:r>
            <a:endParaRPr lang="en-US" b="1" dirty="0">
              <a:solidFill>
                <a:schemeClr val="tx1"/>
              </a:solidFill>
            </a:endParaRPr>
          </a:p>
        </p:txBody>
      </p:sp>
      <mc:AlternateContent xmlns:mc="http://schemas.openxmlformats.org/markup-compatibility/2006" xmlns:a14="http://schemas.microsoft.com/office/drawing/2010/main">
        <mc:Choice Requires="a14">
          <p:sp>
            <p:nvSpPr>
              <p:cNvPr id="3" name="Content Placeholder 2"/>
              <p:cNvSpPr>
                <a:spLocks noGrp="1"/>
              </p:cNvSpPr>
              <p:nvPr>
                <p:ph sz="quarter" idx="1"/>
              </p:nvPr>
            </p:nvSpPr>
            <p:spPr/>
            <p:txBody>
              <a:bodyPr>
                <a:normAutofit fontScale="92500"/>
              </a:bodyPr>
              <a:lstStyle/>
              <a:p>
                <a:pPr algn="just">
                  <a:lnSpc>
                    <a:spcPct val="150000"/>
                  </a:lnSpc>
                </a:pPr>
                <a:r>
                  <a:rPr lang="en-US" b="1" u="sng" dirty="0" smtClean="0"/>
                  <a:t>Slack variable</a:t>
                </a:r>
                <a:r>
                  <a:rPr lang="en-US" dirty="0" smtClean="0"/>
                  <a:t>: A positive variable added to the LHS of the constraints (2) of the given LPP in order to convert the </a:t>
                </a:r>
                <a14:m>
                  <m:oMath xmlns:m="http://schemas.openxmlformats.org/officeDocument/2006/math">
                    <m:r>
                      <a:rPr lang="en-US" b="0" i="0" smtClean="0">
                        <a:latin typeface="Cambria Math"/>
                        <a:ea typeface="Cambria Math"/>
                      </a:rPr>
                      <m:t>(</m:t>
                    </m:r>
                    <m:r>
                      <a:rPr lang="en-US" i="1" smtClean="0">
                        <a:latin typeface="Cambria Math"/>
                        <a:ea typeface="Cambria Math"/>
                      </a:rPr>
                      <m:t>≤</m:t>
                    </m:r>
                    <m:r>
                      <a:rPr lang="en-US" b="0" i="1" smtClean="0">
                        <a:latin typeface="Cambria Math"/>
                        <a:ea typeface="Cambria Math"/>
                      </a:rPr>
                      <m:t>)</m:t>
                    </m:r>
                  </m:oMath>
                </a14:m>
                <a:r>
                  <a:rPr lang="en-US" dirty="0" smtClean="0"/>
                  <a:t> “less than or equal to” type constraint into an equation is called an slack variable.</a:t>
                </a:r>
              </a:p>
              <a:p>
                <a:pPr algn="just">
                  <a:lnSpc>
                    <a:spcPct val="150000"/>
                  </a:lnSpc>
                </a:pPr>
                <a:r>
                  <a:rPr lang="en-US" b="1" u="sng" dirty="0" smtClean="0"/>
                  <a:t>Surplus variable</a:t>
                </a:r>
                <a:r>
                  <a:rPr lang="en-US" dirty="0" smtClean="0"/>
                  <a:t>: A positive variable subtracted from the LHS of the constraints(2) of the given LPP in order to convert the </a:t>
                </a:r>
                <a14:m>
                  <m:oMath xmlns:m="http://schemas.openxmlformats.org/officeDocument/2006/math">
                    <m:r>
                      <a:rPr lang="en-US" b="0" i="0" smtClean="0">
                        <a:latin typeface="Cambria Math"/>
                        <a:ea typeface="Cambria Math"/>
                      </a:rPr>
                      <m:t>(</m:t>
                    </m:r>
                    <m:r>
                      <a:rPr lang="en-US" i="1" smtClean="0">
                        <a:latin typeface="Cambria Math"/>
                        <a:ea typeface="Cambria Math"/>
                      </a:rPr>
                      <m:t>≥</m:t>
                    </m:r>
                    <m:r>
                      <a:rPr lang="en-US" b="0" i="1" smtClean="0">
                        <a:latin typeface="Cambria Math"/>
                        <a:ea typeface="Cambria Math"/>
                      </a:rPr>
                      <m:t>)</m:t>
                    </m:r>
                  </m:oMath>
                </a14:m>
                <a:r>
                  <a:rPr lang="en-US" dirty="0" smtClean="0"/>
                  <a:t> “greater than or equal to” type constraint into an equation  is called an surplus variable.</a:t>
                </a: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sz="quarter" idx="1"/>
              </p:nvPr>
            </p:nvSpPr>
            <p:spPr>
              <a:blipFill rotWithShape="1">
                <a:blip r:embed="rId2"/>
                <a:stretch>
                  <a:fillRect l="-549" r="-1176" b="-1600"/>
                </a:stretch>
              </a:blipFill>
            </p:spPr>
            <p:txBody>
              <a:bodyPr/>
              <a:lstStyle/>
              <a:p>
                <a:r>
                  <a:rPr lang="en-US">
                    <a:noFill/>
                  </a:rPr>
                  <a:t> </a:t>
                </a:r>
              </a:p>
            </p:txBody>
          </p:sp>
        </mc:Fallback>
      </mc:AlternateContent>
    </p:spTree>
    <p:extLst>
      <p:ext uri="{BB962C8B-B14F-4D97-AF65-F5344CB8AC3E}">
        <p14:creationId xmlns:p14="http://schemas.microsoft.com/office/powerpoint/2010/main" val="42813596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15962"/>
          </a:xfrm>
        </p:spPr>
        <p:txBody>
          <a:bodyPr>
            <a:normAutofit fontScale="90000"/>
          </a:bodyPr>
          <a:lstStyle/>
          <a:p>
            <a:pPr algn="ctr"/>
            <a:r>
              <a:rPr lang="en-US" b="1" dirty="0" smtClean="0">
                <a:solidFill>
                  <a:schemeClr val="tx1"/>
                </a:solidFill>
              </a:rPr>
              <a:t>SIMULTANEOUS LINEAR EQUATIONS </a:t>
            </a:r>
            <a:endParaRPr lang="en-US" b="1" dirty="0">
              <a:solidFill>
                <a:schemeClr val="tx1"/>
              </a:solidFill>
            </a:endParaRPr>
          </a:p>
        </p:txBody>
      </p:sp>
      <mc:AlternateContent xmlns:mc="http://schemas.openxmlformats.org/markup-compatibility/2006" xmlns:a14="http://schemas.microsoft.com/office/drawing/2010/main">
        <mc:Choice Requires="a14">
          <p:sp>
            <p:nvSpPr>
              <p:cNvPr id="3" name="Content Placeholder 2"/>
              <p:cNvSpPr>
                <a:spLocks noGrp="1"/>
              </p:cNvSpPr>
              <p:nvPr>
                <p:ph sz="quarter" idx="1"/>
              </p:nvPr>
            </p:nvSpPr>
            <p:spPr>
              <a:xfrm>
                <a:off x="228600" y="990600"/>
                <a:ext cx="8915400" cy="5029200"/>
              </a:xfrm>
            </p:spPr>
            <p:txBody>
              <a:bodyPr/>
              <a:lstStyle/>
              <a:p>
                <a:pPr marL="0" indent="0">
                  <a:buNone/>
                </a:pPr>
                <a:r>
                  <a:rPr lang="en-US" dirty="0" smtClean="0"/>
                  <a:t>Given m-simultaneous linear equations in n unknown (m&lt;n).</a:t>
                </a:r>
              </a:p>
              <a:p>
                <a:pPr marL="0" indent="0">
                  <a:buNone/>
                </a:pPr>
                <a:r>
                  <a:rPr lang="en-US" dirty="0" smtClean="0"/>
                  <a:t>Given                  </a:t>
                </a:r>
                <a14:m>
                  <m:oMath xmlns:m="http://schemas.openxmlformats.org/officeDocument/2006/math">
                    <m:acc>
                      <m:accPr>
                        <m:chr m:val="̅"/>
                        <m:ctrlPr>
                          <a:rPr lang="en-US" i="1" smtClean="0">
                            <a:latin typeface="Cambria Math"/>
                          </a:rPr>
                        </m:ctrlPr>
                      </m:accPr>
                      <m:e>
                        <m:r>
                          <a:rPr lang="en-US" b="0" i="1" smtClean="0">
                            <a:latin typeface="Cambria Math"/>
                          </a:rPr>
                          <m:t>𝐴</m:t>
                        </m:r>
                      </m:e>
                    </m:acc>
                    <m:acc>
                      <m:accPr>
                        <m:chr m:val="̅"/>
                        <m:ctrlPr>
                          <a:rPr lang="en-US" i="1" smtClean="0">
                            <a:latin typeface="Cambria Math"/>
                          </a:rPr>
                        </m:ctrlPr>
                      </m:accPr>
                      <m:e>
                        <m:r>
                          <a:rPr lang="en-US" b="0" i="1" smtClean="0">
                            <a:latin typeface="Cambria Math"/>
                          </a:rPr>
                          <m:t>𝑥</m:t>
                        </m:r>
                      </m:e>
                    </m:acc>
                    <m:r>
                      <a:rPr lang="en-US" b="0" i="1" smtClean="0">
                        <a:latin typeface="Cambria Math"/>
                      </a:rPr>
                      <m:t>= </m:t>
                    </m:r>
                    <m:acc>
                      <m:accPr>
                        <m:chr m:val="̅"/>
                        <m:ctrlPr>
                          <a:rPr lang="en-US" b="0" i="1" smtClean="0">
                            <a:latin typeface="Cambria Math"/>
                          </a:rPr>
                        </m:ctrlPr>
                      </m:accPr>
                      <m:e>
                        <m:r>
                          <a:rPr lang="en-US" b="0" i="1" smtClean="0">
                            <a:latin typeface="Cambria Math"/>
                          </a:rPr>
                          <m:t>𝑏</m:t>
                        </m:r>
                      </m:e>
                    </m:acc>
                  </m:oMath>
                </a14:m>
                <a:endParaRPr lang="en-US" i="1" dirty="0" smtClean="0">
                  <a:latin typeface="Cambria Math"/>
                </a:endParaRPr>
              </a:p>
              <a:p>
                <a:pPr marL="0" indent="0">
                  <a:buNone/>
                </a:pPr>
                <a14:m>
                  <m:oMathPara xmlns:m="http://schemas.openxmlformats.org/officeDocument/2006/math">
                    <m:oMathParaPr>
                      <m:jc m:val="centerGroup"/>
                    </m:oMathParaPr>
                    <m:oMath xmlns:m="http://schemas.openxmlformats.org/officeDocument/2006/math">
                      <m:nary>
                        <m:naryPr>
                          <m:chr m:val="∑"/>
                          <m:ctrlPr>
                            <a:rPr lang="en-US" i="1" smtClean="0">
                              <a:latin typeface="Cambria Math"/>
                            </a:rPr>
                          </m:ctrlPr>
                        </m:naryPr>
                        <m:sub>
                          <m:r>
                            <m:rPr>
                              <m:brk m:alnAt="23"/>
                            </m:rPr>
                            <a:rPr lang="en-US" b="0" i="1" smtClean="0">
                              <a:latin typeface="Cambria Math"/>
                            </a:rPr>
                            <m:t>𝑗</m:t>
                          </m:r>
                          <m:r>
                            <a:rPr lang="en-US" b="0" i="1" smtClean="0">
                              <a:latin typeface="Cambria Math"/>
                            </a:rPr>
                            <m:t>=1</m:t>
                          </m:r>
                        </m:sub>
                        <m:sup>
                          <m:r>
                            <a:rPr lang="en-US" b="0" i="1" smtClean="0">
                              <a:latin typeface="Cambria Math"/>
                            </a:rPr>
                            <m:t>𝑛</m:t>
                          </m:r>
                        </m:sup>
                        <m:e>
                          <m:sSub>
                            <m:sSubPr>
                              <m:ctrlPr>
                                <a:rPr lang="en-US" i="1" smtClean="0">
                                  <a:latin typeface="Cambria Math"/>
                                </a:rPr>
                              </m:ctrlPr>
                            </m:sSubPr>
                            <m:e>
                              <m:r>
                                <a:rPr lang="en-US" b="0" i="1" smtClean="0">
                                  <a:latin typeface="Cambria Math"/>
                                </a:rPr>
                                <m:t>𝑎</m:t>
                              </m:r>
                            </m:e>
                            <m:sub>
                              <m:r>
                                <a:rPr lang="en-US" b="0" i="1" smtClean="0">
                                  <a:latin typeface="Cambria Math"/>
                                </a:rPr>
                                <m:t>𝑖𝑗</m:t>
                              </m:r>
                            </m:sub>
                          </m:sSub>
                          <m:sSub>
                            <m:sSubPr>
                              <m:ctrlPr>
                                <a:rPr lang="en-US" i="1" smtClean="0">
                                  <a:latin typeface="Cambria Math"/>
                                </a:rPr>
                              </m:ctrlPr>
                            </m:sSubPr>
                            <m:e>
                              <m:r>
                                <a:rPr lang="en-US" b="0" i="1" smtClean="0">
                                  <a:latin typeface="Cambria Math"/>
                                </a:rPr>
                                <m:t>𝑥</m:t>
                              </m:r>
                            </m:e>
                            <m:sub>
                              <m:r>
                                <a:rPr lang="en-US" b="0" i="1" smtClean="0">
                                  <a:latin typeface="Cambria Math"/>
                                </a:rPr>
                                <m:t>𝑗</m:t>
                              </m:r>
                            </m:sub>
                          </m:sSub>
                          <m:r>
                            <a:rPr lang="en-US" b="0" i="1" smtClean="0">
                              <a:latin typeface="Cambria Math"/>
                            </a:rPr>
                            <m:t>= </m:t>
                          </m:r>
                          <m:sSub>
                            <m:sSubPr>
                              <m:ctrlPr>
                                <a:rPr lang="en-US" b="0" i="1" smtClean="0">
                                  <a:latin typeface="Cambria Math"/>
                                </a:rPr>
                              </m:ctrlPr>
                            </m:sSubPr>
                            <m:e>
                              <m:r>
                                <a:rPr lang="en-US" b="0" i="1" smtClean="0">
                                  <a:latin typeface="Cambria Math"/>
                                </a:rPr>
                                <m:t>𝑏</m:t>
                              </m:r>
                            </m:e>
                            <m:sub>
                              <m:r>
                                <a:rPr lang="en-US" b="0" i="1" smtClean="0">
                                  <a:latin typeface="Cambria Math"/>
                                </a:rPr>
                                <m:t>𝑖</m:t>
                              </m:r>
                            </m:sub>
                          </m:sSub>
                          <m:r>
                            <a:rPr lang="en-US" b="0" i="1" smtClean="0">
                              <a:latin typeface="Cambria Math"/>
                            </a:rPr>
                            <m:t>, (</m:t>
                          </m:r>
                          <m:r>
                            <a:rPr lang="en-US" b="0" i="1" smtClean="0">
                              <a:latin typeface="Cambria Math"/>
                            </a:rPr>
                            <m:t>𝑖</m:t>
                          </m:r>
                          <m:r>
                            <a:rPr lang="en-US" b="0" i="1" smtClean="0">
                              <a:latin typeface="Cambria Math"/>
                            </a:rPr>
                            <m:t>=1,2, …, </m:t>
                          </m:r>
                          <m:r>
                            <a:rPr lang="en-US" b="0" i="1" smtClean="0">
                              <a:latin typeface="Cambria Math"/>
                            </a:rPr>
                            <m:t>𝑚</m:t>
                          </m:r>
                          <m:r>
                            <a:rPr lang="en-US" b="0" i="1" smtClean="0">
                              <a:latin typeface="Cambria Math"/>
                            </a:rPr>
                            <m:t>)</m:t>
                          </m:r>
                        </m:e>
                      </m:nary>
                    </m:oMath>
                  </m:oMathPara>
                </a14:m>
                <a:endParaRPr lang="en-US" dirty="0" smtClean="0"/>
              </a:p>
              <a:p>
                <a:pPr marL="0" indent="0" algn="just">
                  <a:buNone/>
                </a:pPr>
                <a:r>
                  <a:rPr lang="en-US" dirty="0"/>
                  <a:t> </a:t>
                </a:r>
                <a:r>
                  <a:rPr lang="en-US" dirty="0" smtClean="0"/>
                  <a:t> where </a:t>
                </a:r>
                <a14:m>
                  <m:oMath xmlns:m="http://schemas.openxmlformats.org/officeDocument/2006/math">
                    <m:acc>
                      <m:accPr>
                        <m:chr m:val="̅"/>
                        <m:ctrlPr>
                          <a:rPr lang="en-US" i="1" smtClean="0">
                            <a:latin typeface="Cambria Math"/>
                          </a:rPr>
                        </m:ctrlPr>
                      </m:accPr>
                      <m:e>
                        <m:r>
                          <a:rPr lang="en-US" b="0" i="1" smtClean="0">
                            <a:latin typeface="Cambria Math"/>
                          </a:rPr>
                          <m:t>𝐴</m:t>
                        </m:r>
                      </m:e>
                    </m:acc>
                  </m:oMath>
                </a14:m>
                <a:r>
                  <a:rPr lang="en-US" dirty="0" smtClean="0"/>
                  <a:t> = </a:t>
                </a:r>
                <a14:m>
                  <m:oMath xmlns:m="http://schemas.openxmlformats.org/officeDocument/2006/math">
                    <m:sSub>
                      <m:sSubPr>
                        <m:ctrlPr>
                          <a:rPr lang="en-US" i="1" smtClean="0">
                            <a:latin typeface="Cambria Math"/>
                          </a:rPr>
                        </m:ctrlPr>
                      </m:sSubPr>
                      <m:e>
                        <m:r>
                          <a:rPr lang="en-US" b="0" i="1" smtClean="0">
                            <a:latin typeface="Cambria Math"/>
                          </a:rPr>
                          <m:t>[</m:t>
                        </m:r>
                        <m:sSub>
                          <m:sSubPr>
                            <m:ctrlPr>
                              <a:rPr lang="en-US" b="0" i="1" smtClean="0">
                                <a:latin typeface="Cambria Math"/>
                              </a:rPr>
                            </m:ctrlPr>
                          </m:sSubPr>
                          <m:e>
                            <m:r>
                              <a:rPr lang="en-US" b="0" i="1" smtClean="0">
                                <a:latin typeface="Cambria Math"/>
                              </a:rPr>
                              <m:t>𝑎</m:t>
                            </m:r>
                          </m:e>
                          <m:sub>
                            <m:r>
                              <a:rPr lang="en-US" b="0" i="1" smtClean="0">
                                <a:latin typeface="Cambria Math"/>
                              </a:rPr>
                              <m:t>𝑖𝑗</m:t>
                            </m:r>
                          </m:sub>
                        </m:sSub>
                        <m:r>
                          <a:rPr lang="en-US" b="0" i="1" smtClean="0">
                            <a:latin typeface="Cambria Math"/>
                          </a:rPr>
                          <m:t>]</m:t>
                        </m:r>
                      </m:e>
                      <m:sub>
                        <m:r>
                          <a:rPr lang="en-US" b="0" i="1" smtClean="0">
                            <a:latin typeface="Cambria Math"/>
                          </a:rPr>
                          <m:t>𝑚</m:t>
                        </m:r>
                        <m:r>
                          <a:rPr lang="en-US" b="0" i="1" smtClean="0">
                            <a:latin typeface="Cambria Math"/>
                            <a:ea typeface="Cambria Math"/>
                          </a:rPr>
                          <m:t>×</m:t>
                        </m:r>
                        <m:r>
                          <a:rPr lang="en-US" b="0" i="1" smtClean="0">
                            <a:latin typeface="Cambria Math"/>
                            <a:ea typeface="Cambria Math"/>
                          </a:rPr>
                          <m:t>𝑛</m:t>
                        </m:r>
                      </m:sub>
                    </m:sSub>
                  </m:oMath>
                </a14:m>
                <a:r>
                  <a:rPr lang="en-US" dirty="0" smtClean="0"/>
                  <a:t>, </a:t>
                </a:r>
                <a14:m>
                  <m:oMath xmlns:m="http://schemas.openxmlformats.org/officeDocument/2006/math">
                    <m:acc>
                      <m:accPr>
                        <m:chr m:val="̅"/>
                        <m:ctrlPr>
                          <a:rPr lang="en-US" i="1" dirty="0" smtClean="0">
                            <a:latin typeface="Cambria Math"/>
                          </a:rPr>
                        </m:ctrlPr>
                      </m:accPr>
                      <m:e>
                        <m:r>
                          <a:rPr lang="en-US" b="0" i="1" dirty="0" smtClean="0">
                            <a:latin typeface="Cambria Math"/>
                          </a:rPr>
                          <m:t>𝑏</m:t>
                        </m:r>
                      </m:e>
                    </m:acc>
                    <m:r>
                      <a:rPr lang="en-US" b="0" i="1" dirty="0" smtClean="0">
                        <a:latin typeface="Cambria Math"/>
                      </a:rPr>
                      <m:t>=[</m:t>
                    </m:r>
                    <m:sSub>
                      <m:sSubPr>
                        <m:ctrlPr>
                          <a:rPr lang="en-US" b="0" i="1" dirty="0" smtClean="0">
                            <a:latin typeface="Cambria Math"/>
                          </a:rPr>
                        </m:ctrlPr>
                      </m:sSubPr>
                      <m:e>
                        <m:r>
                          <a:rPr lang="en-US" b="0" i="1" dirty="0" smtClean="0">
                            <a:latin typeface="Cambria Math"/>
                          </a:rPr>
                          <m:t>𝑏</m:t>
                        </m:r>
                      </m:e>
                      <m:sub>
                        <m:r>
                          <a:rPr lang="en-US" b="0" i="1" dirty="0" smtClean="0">
                            <a:latin typeface="Cambria Math"/>
                          </a:rPr>
                          <m:t>1</m:t>
                        </m:r>
                      </m:sub>
                    </m:sSub>
                    <m:r>
                      <a:rPr lang="en-US" b="0" i="1" dirty="0" smtClean="0">
                        <a:latin typeface="Cambria Math"/>
                      </a:rPr>
                      <m:t>,</m:t>
                    </m:r>
                    <m:sSub>
                      <m:sSubPr>
                        <m:ctrlPr>
                          <a:rPr lang="en-US" b="0" i="1" dirty="0" smtClean="0">
                            <a:latin typeface="Cambria Math"/>
                          </a:rPr>
                        </m:ctrlPr>
                      </m:sSubPr>
                      <m:e>
                        <m:r>
                          <a:rPr lang="en-US" b="0" i="1" dirty="0" smtClean="0">
                            <a:latin typeface="Cambria Math"/>
                          </a:rPr>
                          <m:t>𝑏</m:t>
                        </m:r>
                      </m:e>
                      <m:sub>
                        <m:r>
                          <a:rPr lang="en-US" b="0" i="1" dirty="0" smtClean="0">
                            <a:latin typeface="Cambria Math"/>
                          </a:rPr>
                          <m:t>2</m:t>
                        </m:r>
                      </m:sub>
                    </m:sSub>
                    <m:r>
                      <a:rPr lang="en-US" b="0" i="1" dirty="0" smtClean="0">
                        <a:latin typeface="Cambria Math"/>
                      </a:rPr>
                      <m:t>,….,</m:t>
                    </m:r>
                    <m:sSub>
                      <m:sSubPr>
                        <m:ctrlPr>
                          <a:rPr lang="en-US" b="0" i="1" dirty="0" smtClean="0">
                            <a:latin typeface="Cambria Math"/>
                          </a:rPr>
                        </m:ctrlPr>
                      </m:sSubPr>
                      <m:e>
                        <m:r>
                          <a:rPr lang="en-US" b="0" i="1" dirty="0" smtClean="0">
                            <a:latin typeface="Cambria Math"/>
                          </a:rPr>
                          <m:t>𝑏</m:t>
                        </m:r>
                      </m:e>
                      <m:sub>
                        <m:r>
                          <a:rPr lang="en-US" b="0" i="1" dirty="0" smtClean="0">
                            <a:latin typeface="Cambria Math"/>
                          </a:rPr>
                          <m:t>𝑚</m:t>
                        </m:r>
                      </m:sub>
                    </m:sSub>
                    <m:r>
                      <a:rPr lang="en-US" b="0" i="1" dirty="0" smtClean="0">
                        <a:latin typeface="Cambria Math"/>
                      </a:rPr>
                      <m:t>]</m:t>
                    </m:r>
                  </m:oMath>
                </a14:m>
                <a:r>
                  <a:rPr lang="en-US" dirty="0" smtClean="0"/>
                  <a:t> and </a:t>
                </a:r>
                <a14:m>
                  <m:oMath xmlns:m="http://schemas.openxmlformats.org/officeDocument/2006/math">
                    <m:acc>
                      <m:accPr>
                        <m:chr m:val="̅"/>
                        <m:ctrlPr>
                          <a:rPr lang="en-US" i="1">
                            <a:latin typeface="Cambria Math"/>
                          </a:rPr>
                        </m:ctrlPr>
                      </m:accPr>
                      <m:e>
                        <m:r>
                          <a:rPr lang="en-US" i="1">
                            <a:latin typeface="Cambria Math"/>
                          </a:rPr>
                          <m:t>𝑥</m:t>
                        </m:r>
                      </m:e>
                    </m:acc>
                    <m:r>
                      <a:rPr lang="en-US" i="1">
                        <a:latin typeface="Cambria Math"/>
                      </a:rPr>
                      <m:t>=[</m:t>
                    </m:r>
                    <m:sSub>
                      <m:sSubPr>
                        <m:ctrlPr>
                          <a:rPr lang="en-US" i="1">
                            <a:latin typeface="Cambria Math"/>
                          </a:rPr>
                        </m:ctrlPr>
                      </m:sSubPr>
                      <m:e>
                        <m:r>
                          <a:rPr lang="en-US" i="1">
                            <a:latin typeface="Cambria Math"/>
                          </a:rPr>
                          <m:t>𝑥</m:t>
                        </m:r>
                      </m:e>
                      <m:sub>
                        <m:r>
                          <a:rPr lang="en-US" i="1">
                            <a:latin typeface="Cambria Math"/>
                          </a:rPr>
                          <m:t>1</m:t>
                        </m:r>
                      </m:sub>
                    </m:sSub>
                    <m:r>
                      <a:rPr lang="en-US" i="1">
                        <a:latin typeface="Cambria Math"/>
                      </a:rPr>
                      <m:t>,</m:t>
                    </m:r>
                    <m:sSub>
                      <m:sSubPr>
                        <m:ctrlPr>
                          <a:rPr lang="en-US" i="1">
                            <a:latin typeface="Cambria Math"/>
                          </a:rPr>
                        </m:ctrlPr>
                      </m:sSubPr>
                      <m:e>
                        <m:r>
                          <a:rPr lang="en-US" i="1">
                            <a:latin typeface="Cambria Math"/>
                          </a:rPr>
                          <m:t>𝑥</m:t>
                        </m:r>
                      </m:e>
                      <m:sub>
                        <m:r>
                          <a:rPr lang="en-US" i="1">
                            <a:latin typeface="Cambria Math"/>
                          </a:rPr>
                          <m:t>2</m:t>
                        </m:r>
                      </m:sub>
                    </m:sSub>
                    <m:r>
                      <a:rPr lang="en-US" i="1">
                        <a:latin typeface="Cambria Math"/>
                      </a:rPr>
                      <m:t>,…,</m:t>
                    </m:r>
                    <m:sSub>
                      <m:sSubPr>
                        <m:ctrlPr>
                          <a:rPr lang="en-US" i="1">
                            <a:latin typeface="Cambria Math"/>
                          </a:rPr>
                        </m:ctrlPr>
                      </m:sSubPr>
                      <m:e>
                        <m:r>
                          <a:rPr lang="en-US" i="1">
                            <a:latin typeface="Cambria Math"/>
                          </a:rPr>
                          <m:t>𝑥</m:t>
                        </m:r>
                      </m:e>
                      <m:sub>
                        <m:r>
                          <a:rPr lang="en-US" i="1">
                            <a:latin typeface="Cambria Math"/>
                          </a:rPr>
                          <m:t>𝑛</m:t>
                        </m:r>
                      </m:sub>
                    </m:sSub>
                    <m:r>
                      <a:rPr lang="en-US" i="1">
                        <a:latin typeface="Cambria Math"/>
                      </a:rPr>
                      <m:t>]</m:t>
                    </m:r>
                  </m:oMath>
                </a14:m>
                <a:r>
                  <a:rPr lang="en-US" dirty="0"/>
                  <a:t>. </a:t>
                </a:r>
                <a14:m>
                  <m:oMath xmlns:m="http://schemas.openxmlformats.org/officeDocument/2006/math">
                    <m:r>
                      <m:rPr>
                        <m:sty m:val="p"/>
                      </m:rPr>
                      <a:rPr lang="en-US" dirty="0">
                        <a:latin typeface="Cambria Math"/>
                      </a:rPr>
                      <m:t>L</m:t>
                    </m:r>
                    <m:r>
                      <m:rPr>
                        <m:sty m:val="p"/>
                      </m:rPr>
                      <a:rPr lang="en-US" b="0" i="0" smtClean="0">
                        <a:latin typeface="Cambria Math"/>
                      </a:rPr>
                      <m:t>et</m:t>
                    </m:r>
                    <m:r>
                      <a:rPr lang="en-US" b="0" i="0" smtClean="0">
                        <a:latin typeface="Cambria Math"/>
                      </a:rPr>
                      <m:t> </m:t>
                    </m:r>
                    <m:acc>
                      <m:accPr>
                        <m:chr m:val="̅"/>
                        <m:ctrlPr>
                          <a:rPr lang="en-US" i="1">
                            <a:latin typeface="Cambria Math"/>
                          </a:rPr>
                        </m:ctrlPr>
                      </m:accPr>
                      <m:e>
                        <m:r>
                          <a:rPr lang="en-US" i="1">
                            <a:latin typeface="Cambria Math"/>
                          </a:rPr>
                          <m:t>𝐴</m:t>
                        </m:r>
                      </m:e>
                    </m:acc>
                  </m:oMath>
                </a14:m>
                <a:r>
                  <a:rPr lang="en-US" dirty="0" smtClean="0"/>
                  <a:t> is an </a:t>
                </a:r>
                <a14:m>
                  <m:oMath xmlns:m="http://schemas.openxmlformats.org/officeDocument/2006/math">
                    <m:r>
                      <a:rPr lang="en-US" i="1">
                        <a:latin typeface="Cambria Math"/>
                      </a:rPr>
                      <m:t>𝑚</m:t>
                    </m:r>
                    <m:r>
                      <a:rPr lang="en-US" i="1">
                        <a:latin typeface="Cambria Math"/>
                        <a:ea typeface="Cambria Math"/>
                      </a:rPr>
                      <m:t>×</m:t>
                    </m:r>
                    <m:r>
                      <a:rPr lang="en-US" i="1">
                        <a:latin typeface="Cambria Math"/>
                        <a:ea typeface="Cambria Math"/>
                      </a:rPr>
                      <m:t>𝑛</m:t>
                    </m:r>
                  </m:oMath>
                </a14:m>
                <a:r>
                  <a:rPr lang="en-US" dirty="0" smtClean="0"/>
                  <a:t> matrix of rank m. Let </a:t>
                </a:r>
                <a14:m>
                  <m:oMath xmlns:m="http://schemas.openxmlformats.org/officeDocument/2006/math">
                    <m:acc>
                      <m:accPr>
                        <m:chr m:val="̅"/>
                        <m:ctrlPr>
                          <a:rPr lang="en-US" i="1" dirty="0">
                            <a:latin typeface="Cambria Math"/>
                          </a:rPr>
                        </m:ctrlPr>
                      </m:accPr>
                      <m:e>
                        <m:r>
                          <a:rPr lang="en-US" i="1" dirty="0">
                            <a:latin typeface="Cambria Math"/>
                          </a:rPr>
                          <m:t>𝑏</m:t>
                        </m:r>
                      </m:e>
                    </m:acc>
                  </m:oMath>
                </a14:m>
                <a:r>
                  <a:rPr lang="en-US" dirty="0" smtClean="0"/>
                  <a:t> be a column matrix of m rows.</a:t>
                </a:r>
              </a:p>
              <a:p>
                <a:pPr marL="0" indent="0" algn="just">
                  <a:buNone/>
                </a:pPr>
                <a:r>
                  <a:rPr lang="en-US" b="1" u="sng" dirty="0" smtClean="0"/>
                  <a:t>Degeneracy</a:t>
                </a:r>
                <a:r>
                  <a:rPr lang="en-US" dirty="0" smtClean="0"/>
                  <a:t>: A basic solution to </a:t>
                </a:r>
                <a14:m>
                  <m:oMath xmlns:m="http://schemas.openxmlformats.org/officeDocument/2006/math">
                    <m:acc>
                      <m:accPr>
                        <m:chr m:val="̅"/>
                        <m:ctrlPr>
                          <a:rPr lang="en-US" i="1">
                            <a:latin typeface="Cambria Math"/>
                          </a:rPr>
                        </m:ctrlPr>
                      </m:accPr>
                      <m:e>
                        <m:r>
                          <a:rPr lang="en-US" i="1">
                            <a:latin typeface="Cambria Math"/>
                          </a:rPr>
                          <m:t>𝐴</m:t>
                        </m:r>
                      </m:e>
                    </m:acc>
                    <m:acc>
                      <m:accPr>
                        <m:chr m:val="̅"/>
                        <m:ctrlPr>
                          <a:rPr lang="en-US" i="1">
                            <a:latin typeface="Cambria Math"/>
                          </a:rPr>
                        </m:ctrlPr>
                      </m:accPr>
                      <m:e>
                        <m:r>
                          <a:rPr lang="en-US" i="1">
                            <a:latin typeface="Cambria Math"/>
                          </a:rPr>
                          <m:t>𝑥</m:t>
                        </m:r>
                      </m:e>
                    </m:acc>
                    <m:r>
                      <a:rPr lang="en-US" i="1">
                        <a:latin typeface="Cambria Math"/>
                      </a:rPr>
                      <m:t>= </m:t>
                    </m:r>
                    <m:acc>
                      <m:accPr>
                        <m:chr m:val="̅"/>
                        <m:ctrlPr>
                          <a:rPr lang="en-US" i="1">
                            <a:latin typeface="Cambria Math"/>
                          </a:rPr>
                        </m:ctrlPr>
                      </m:accPr>
                      <m:e>
                        <m:r>
                          <a:rPr lang="en-US" i="1">
                            <a:latin typeface="Cambria Math"/>
                          </a:rPr>
                          <m:t>𝑏</m:t>
                        </m:r>
                      </m:e>
                    </m:acc>
                  </m:oMath>
                </a14:m>
                <a:r>
                  <a:rPr lang="en-US" dirty="0" smtClean="0"/>
                  <a:t> is degenerate if one or more of the basic variables vanish.</a:t>
                </a:r>
              </a:p>
              <a:p>
                <a:pPr marL="0" indent="0">
                  <a:buNone/>
                </a:pP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sz="quarter" idx="1"/>
              </p:nvPr>
            </p:nvSpPr>
            <p:spPr>
              <a:xfrm>
                <a:off x="228600" y="990600"/>
                <a:ext cx="8915400" cy="5029200"/>
              </a:xfrm>
              <a:blipFill rotWithShape="1">
                <a:blip r:embed="rId2"/>
                <a:stretch>
                  <a:fillRect l="-1231" t="-970" r="-1231"/>
                </a:stretch>
              </a:blipFill>
            </p:spPr>
            <p:txBody>
              <a:bodyPr/>
              <a:lstStyle/>
              <a:p>
                <a:r>
                  <a:rPr lang="en-US">
                    <a:noFill/>
                  </a:rPr>
                  <a:t> </a:t>
                </a:r>
              </a:p>
            </p:txBody>
          </p:sp>
        </mc:Fallback>
      </mc:AlternateContent>
    </p:spTree>
    <p:extLst>
      <p:ext uri="{BB962C8B-B14F-4D97-AF65-F5344CB8AC3E}">
        <p14:creationId xmlns:p14="http://schemas.microsoft.com/office/powerpoint/2010/main" val="12916900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868362"/>
          </a:xfrm>
        </p:spPr>
        <p:txBody>
          <a:bodyPr/>
          <a:lstStyle/>
          <a:p>
            <a:pPr algn="ctr"/>
            <a:r>
              <a:rPr lang="en-US" b="1" dirty="0" smtClean="0">
                <a:solidFill>
                  <a:schemeClr val="tx1"/>
                </a:solidFill>
              </a:rPr>
              <a:t>SOME IMPORTANT RESULTS </a:t>
            </a:r>
            <a:endParaRPr lang="en-US" b="1" dirty="0">
              <a:solidFill>
                <a:schemeClr val="tx1"/>
              </a:solidFill>
            </a:endParaRPr>
          </a:p>
        </p:txBody>
      </p:sp>
      <mc:AlternateContent xmlns:mc="http://schemas.openxmlformats.org/markup-compatibility/2006" xmlns:a14="http://schemas.microsoft.com/office/drawing/2010/main">
        <mc:Choice Requires="a14">
          <p:sp>
            <p:nvSpPr>
              <p:cNvPr id="3" name="Content Placeholder 2"/>
              <p:cNvSpPr>
                <a:spLocks noGrp="1"/>
              </p:cNvSpPr>
              <p:nvPr>
                <p:ph sz="quarter" idx="1"/>
              </p:nvPr>
            </p:nvSpPr>
            <p:spPr>
              <a:xfrm>
                <a:off x="304800" y="1447800"/>
                <a:ext cx="8534400" cy="4572000"/>
              </a:xfrm>
            </p:spPr>
            <p:txBody>
              <a:bodyPr/>
              <a:lstStyle/>
              <a:p>
                <a:pPr algn="just">
                  <a:lnSpc>
                    <a:spcPct val="150000"/>
                  </a:lnSpc>
                </a:pPr>
                <a:r>
                  <a:rPr lang="en-US" dirty="0" smtClean="0"/>
                  <a:t>A necessary and sufficient condition for the existence and non – degeneracy of all possible basic solutions of </a:t>
                </a:r>
                <a14:m>
                  <m:oMath xmlns:m="http://schemas.openxmlformats.org/officeDocument/2006/math">
                    <m:acc>
                      <m:accPr>
                        <m:chr m:val="̅"/>
                        <m:ctrlPr>
                          <a:rPr lang="en-US" i="1">
                            <a:latin typeface="Cambria Math"/>
                          </a:rPr>
                        </m:ctrlPr>
                      </m:accPr>
                      <m:e>
                        <m:r>
                          <a:rPr lang="en-US" i="1">
                            <a:latin typeface="Cambria Math"/>
                          </a:rPr>
                          <m:t>𝐴</m:t>
                        </m:r>
                      </m:e>
                    </m:acc>
                    <m:acc>
                      <m:accPr>
                        <m:chr m:val="̅"/>
                        <m:ctrlPr>
                          <a:rPr lang="en-US" i="1">
                            <a:latin typeface="Cambria Math"/>
                          </a:rPr>
                        </m:ctrlPr>
                      </m:accPr>
                      <m:e>
                        <m:r>
                          <a:rPr lang="en-US" i="1">
                            <a:latin typeface="Cambria Math"/>
                          </a:rPr>
                          <m:t>𝑥</m:t>
                        </m:r>
                      </m:e>
                    </m:acc>
                    <m:r>
                      <a:rPr lang="en-US" i="1">
                        <a:latin typeface="Cambria Math"/>
                      </a:rPr>
                      <m:t>= </m:t>
                    </m:r>
                    <m:acc>
                      <m:accPr>
                        <m:chr m:val="̅"/>
                        <m:ctrlPr>
                          <a:rPr lang="en-US" i="1">
                            <a:latin typeface="Cambria Math"/>
                          </a:rPr>
                        </m:ctrlPr>
                      </m:accPr>
                      <m:e>
                        <m:r>
                          <a:rPr lang="en-US" i="1">
                            <a:latin typeface="Cambria Math"/>
                          </a:rPr>
                          <m:t>𝑏</m:t>
                        </m:r>
                      </m:e>
                    </m:acc>
                  </m:oMath>
                </a14:m>
                <a:r>
                  <a:rPr lang="en-US" dirty="0" smtClean="0"/>
                  <a:t> is the linear independence of every set of m columns from the augmented matrix </a:t>
                </a:r>
                <a14:m>
                  <m:oMath xmlns:m="http://schemas.openxmlformats.org/officeDocument/2006/math">
                    <m:acc>
                      <m:accPr>
                        <m:chr m:val="̅"/>
                        <m:ctrlPr>
                          <a:rPr lang="en-US" i="1" smtClean="0">
                            <a:latin typeface="Cambria Math"/>
                          </a:rPr>
                        </m:ctrlPr>
                      </m:accPr>
                      <m:e>
                        <m:sSub>
                          <m:sSubPr>
                            <m:ctrlPr>
                              <a:rPr lang="en-US" i="1" smtClean="0">
                                <a:latin typeface="Cambria Math"/>
                              </a:rPr>
                            </m:ctrlPr>
                          </m:sSubPr>
                          <m:e>
                            <m:r>
                              <a:rPr lang="en-US" b="0" i="1" smtClean="0">
                                <a:latin typeface="Cambria Math"/>
                              </a:rPr>
                              <m:t>𝐴</m:t>
                            </m:r>
                          </m:e>
                          <m:sub>
                            <m:r>
                              <a:rPr lang="en-US" b="0" i="1" smtClean="0">
                                <a:latin typeface="Cambria Math"/>
                              </a:rPr>
                              <m:t>𝑏</m:t>
                            </m:r>
                          </m:sub>
                        </m:sSub>
                      </m:e>
                    </m:acc>
                  </m:oMath>
                </a14:m>
                <a:r>
                  <a:rPr lang="en-US" dirty="0" smtClean="0"/>
                  <a:t> = (</a:t>
                </a:r>
                <a14:m>
                  <m:oMath xmlns:m="http://schemas.openxmlformats.org/officeDocument/2006/math">
                    <m:acc>
                      <m:accPr>
                        <m:chr m:val="̅"/>
                        <m:ctrlPr>
                          <a:rPr lang="en-US" i="1" smtClean="0">
                            <a:latin typeface="Cambria Math"/>
                          </a:rPr>
                        </m:ctrlPr>
                      </m:accPr>
                      <m:e>
                        <m:r>
                          <a:rPr lang="en-US" b="0" i="1" smtClean="0">
                            <a:latin typeface="Cambria Math"/>
                          </a:rPr>
                          <m:t>𝐴</m:t>
                        </m:r>
                      </m:e>
                    </m:acc>
                    <m:r>
                      <a:rPr lang="en-US" b="0" i="1" smtClean="0">
                        <a:latin typeface="Cambria Math"/>
                      </a:rPr>
                      <m:t>, </m:t>
                    </m:r>
                    <m:acc>
                      <m:accPr>
                        <m:chr m:val="̅"/>
                        <m:ctrlPr>
                          <a:rPr lang="en-US" b="0" i="1" smtClean="0">
                            <a:latin typeface="Cambria Math"/>
                          </a:rPr>
                        </m:ctrlPr>
                      </m:accPr>
                      <m:e>
                        <m:r>
                          <a:rPr lang="en-US" b="0" i="1" smtClean="0">
                            <a:latin typeface="Cambria Math"/>
                          </a:rPr>
                          <m:t>𝑏</m:t>
                        </m:r>
                      </m:e>
                    </m:acc>
                  </m:oMath>
                </a14:m>
                <a:r>
                  <a:rPr lang="en-US" dirty="0" smtClean="0"/>
                  <a:t>).</a:t>
                </a:r>
              </a:p>
              <a:p>
                <a:pPr algn="just">
                  <a:lnSpc>
                    <a:spcPct val="150000"/>
                  </a:lnSpc>
                </a:pPr>
                <a:r>
                  <a:rPr lang="en-US" dirty="0" smtClean="0"/>
                  <a:t>A necessary and sufficient condition for any given basic solution </a:t>
                </a:r>
                <a14:m>
                  <m:oMath xmlns:m="http://schemas.openxmlformats.org/officeDocument/2006/math">
                    <m:sSub>
                      <m:sSubPr>
                        <m:ctrlPr>
                          <a:rPr lang="en-US" i="1" smtClean="0">
                            <a:latin typeface="Cambria Math"/>
                          </a:rPr>
                        </m:ctrlPr>
                      </m:sSubPr>
                      <m:e>
                        <m:acc>
                          <m:accPr>
                            <m:chr m:val="̅"/>
                            <m:ctrlPr>
                              <a:rPr lang="en-US" i="1" smtClean="0">
                                <a:latin typeface="Cambria Math"/>
                              </a:rPr>
                            </m:ctrlPr>
                          </m:accPr>
                          <m:e>
                            <m:r>
                              <a:rPr lang="en-US" b="0" i="1" smtClean="0">
                                <a:latin typeface="Cambria Math"/>
                              </a:rPr>
                              <m:t>𝑥</m:t>
                            </m:r>
                          </m:e>
                        </m:acc>
                      </m:e>
                      <m:sub>
                        <m:r>
                          <a:rPr lang="en-US" b="0" i="1" smtClean="0">
                            <a:latin typeface="Cambria Math"/>
                          </a:rPr>
                          <m:t>𝐵</m:t>
                        </m:r>
                      </m:sub>
                    </m:sSub>
                    <m:r>
                      <a:rPr lang="en-US" b="0" i="1" smtClean="0">
                        <a:latin typeface="Cambria Math"/>
                      </a:rPr>
                      <m:t>= </m:t>
                    </m:r>
                    <m:sSup>
                      <m:sSupPr>
                        <m:ctrlPr>
                          <a:rPr lang="en-US" b="0" i="1" smtClean="0">
                            <a:latin typeface="Cambria Math"/>
                          </a:rPr>
                        </m:ctrlPr>
                      </m:sSupPr>
                      <m:e>
                        <m:acc>
                          <m:accPr>
                            <m:chr m:val="̅"/>
                            <m:ctrlPr>
                              <a:rPr lang="en-US" b="0" i="1" smtClean="0">
                                <a:latin typeface="Cambria Math"/>
                              </a:rPr>
                            </m:ctrlPr>
                          </m:accPr>
                          <m:e>
                            <m:r>
                              <a:rPr lang="en-US" b="0" i="1" smtClean="0">
                                <a:latin typeface="Cambria Math"/>
                              </a:rPr>
                              <m:t>𝐵</m:t>
                            </m:r>
                          </m:e>
                        </m:acc>
                      </m:e>
                      <m:sup>
                        <m:r>
                          <a:rPr lang="en-US" b="0" i="1" smtClean="0">
                            <a:latin typeface="Cambria Math"/>
                          </a:rPr>
                          <m:t>−1</m:t>
                        </m:r>
                      </m:sup>
                    </m:sSup>
                    <m:acc>
                      <m:accPr>
                        <m:chr m:val="̅"/>
                        <m:ctrlPr>
                          <a:rPr lang="en-US" b="0" i="1" smtClean="0">
                            <a:latin typeface="Cambria Math"/>
                          </a:rPr>
                        </m:ctrlPr>
                      </m:accPr>
                      <m:e>
                        <m:r>
                          <a:rPr lang="en-US" b="0" i="1" smtClean="0">
                            <a:latin typeface="Cambria Math"/>
                          </a:rPr>
                          <m:t>𝑏</m:t>
                        </m:r>
                        <m:r>
                          <a:rPr lang="en-US" b="0" i="1" smtClean="0">
                            <a:latin typeface="Cambria Math"/>
                          </a:rPr>
                          <m:t> </m:t>
                        </m:r>
                      </m:e>
                    </m:acc>
                  </m:oMath>
                </a14:m>
                <a:r>
                  <a:rPr lang="en-US" dirty="0" smtClean="0"/>
                  <a:t> to be non-degenerated is the linear independence of </a:t>
                </a:r>
                <a14:m>
                  <m:oMath xmlns:m="http://schemas.openxmlformats.org/officeDocument/2006/math">
                    <m:acc>
                      <m:accPr>
                        <m:chr m:val="̅"/>
                        <m:ctrlPr>
                          <a:rPr lang="en-US" i="1">
                            <a:latin typeface="Cambria Math"/>
                          </a:rPr>
                        </m:ctrlPr>
                      </m:accPr>
                      <m:e>
                        <m:r>
                          <a:rPr lang="en-US" i="1">
                            <a:latin typeface="Cambria Math"/>
                          </a:rPr>
                          <m:t>𝑏</m:t>
                        </m:r>
                        <m:r>
                          <a:rPr lang="en-US" i="1">
                            <a:latin typeface="Cambria Math"/>
                          </a:rPr>
                          <m:t> </m:t>
                        </m:r>
                      </m:e>
                    </m:acc>
                  </m:oMath>
                </a14:m>
                <a:r>
                  <a:rPr lang="en-US" dirty="0" smtClean="0"/>
                  <a:t> and every set of (m-1) columns from </a:t>
                </a:r>
                <a14:m>
                  <m:oMath xmlns:m="http://schemas.openxmlformats.org/officeDocument/2006/math">
                    <m:acc>
                      <m:accPr>
                        <m:chr m:val="̅"/>
                        <m:ctrlPr>
                          <a:rPr lang="en-US" i="1" smtClean="0">
                            <a:latin typeface="Cambria Math"/>
                          </a:rPr>
                        </m:ctrlPr>
                      </m:accPr>
                      <m:e>
                        <m:r>
                          <a:rPr lang="en-US" b="0" i="1" smtClean="0">
                            <a:latin typeface="Cambria Math"/>
                          </a:rPr>
                          <m:t>𝐵</m:t>
                        </m:r>
                      </m:e>
                    </m:acc>
                  </m:oMath>
                </a14:m>
                <a:r>
                  <a:rPr lang="en-US" dirty="0" smtClean="0"/>
                  <a:t>.</a:t>
                </a: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sz="quarter" idx="1"/>
              </p:nvPr>
            </p:nvSpPr>
            <p:spPr>
              <a:xfrm>
                <a:off x="304800" y="1447800"/>
                <a:ext cx="8534400" cy="4572000"/>
              </a:xfrm>
              <a:blipFill rotWithShape="1">
                <a:blip r:embed="rId2"/>
                <a:stretch>
                  <a:fillRect l="-643" r="-1286"/>
                </a:stretch>
              </a:blipFill>
            </p:spPr>
            <p:txBody>
              <a:bodyPr/>
              <a:lstStyle/>
              <a:p>
                <a:r>
                  <a:rPr lang="en-US">
                    <a:noFill/>
                  </a:rPr>
                  <a:t> </a:t>
                </a:r>
              </a:p>
            </p:txBody>
          </p:sp>
        </mc:Fallback>
      </mc:AlternateContent>
    </p:spTree>
    <p:extLst>
      <p:ext uri="{BB962C8B-B14F-4D97-AF65-F5344CB8AC3E}">
        <p14:creationId xmlns:p14="http://schemas.microsoft.com/office/powerpoint/2010/main" val="206321125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144</TotalTime>
  <Words>1472</Words>
  <Application>Microsoft Office PowerPoint</Application>
  <PresentationFormat>On-screen Show (4:3)</PresentationFormat>
  <Paragraphs>70</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Equity</vt:lpstr>
      <vt:lpstr>LINEAR PROGRAMMING PROBLEM</vt:lpstr>
      <vt:lpstr>OPERATIONS RESEARCH</vt:lpstr>
      <vt:lpstr>LINEAR PROGRAMMING PROBLEM</vt:lpstr>
      <vt:lpstr>COMPONENTS OF LPP</vt:lpstr>
      <vt:lpstr>GENERAL LINEAR PROGRAMMING PROBLEM</vt:lpstr>
      <vt:lpstr>SOLUTIONS OF LPP</vt:lpstr>
      <vt:lpstr>CONVERSION OF INEQUALITY INTO EQUALITY</vt:lpstr>
      <vt:lpstr>SIMULTANEOUS LINEAR EQUATIONS </vt:lpstr>
      <vt:lpstr>SOME IMPORTANT RESULTS </vt:lpstr>
      <vt:lpstr>SOME IMPORTANT THEOREMS</vt:lpstr>
      <vt:lpstr>GEOMETRIC INTERPRETATION OF L.P.P.</vt:lpstr>
      <vt:lpstr>METHODS TO SOLVE L.P.P.</vt:lpstr>
      <vt:lpstr>SOME IMPORTANT THEOREMS</vt:lpstr>
      <vt:lpstr>DEGENERACY IN LINEAR PROGRAMMING</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LINEAR PROGRAMMING PROBLEM</dc:title>
  <dc:creator>DALLY</dc:creator>
  <cp:lastModifiedBy>DALLY</cp:lastModifiedBy>
  <cp:revision>74</cp:revision>
  <dcterms:created xsi:type="dcterms:W3CDTF">2020-04-03T13:35:30Z</dcterms:created>
  <dcterms:modified xsi:type="dcterms:W3CDTF">2020-04-06T13:32:06Z</dcterms:modified>
</cp:coreProperties>
</file>