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3" r:id="rId8"/>
    <p:sldId id="264" r:id="rId9"/>
    <p:sldId id="262"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3388D0DF-4A57-4DB8-8FB6-BF2208F9FEF3}" type="datetimeFigureOut">
              <a:rPr lang="en-US" smtClean="0"/>
              <a:t>02-Apr-20</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D4B303A8-9F28-442D-BC27-4FEB55361E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8D0DF-4A57-4DB8-8FB6-BF2208F9FEF3}" type="datetimeFigureOut">
              <a:rPr lang="en-US" smtClean="0"/>
              <a:t>02-Apr-20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303A8-9F28-442D-BC27-4FEB55361E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8D0DF-4A57-4DB8-8FB6-BF2208F9FEF3}" type="datetimeFigureOut">
              <a:rPr lang="en-US" smtClean="0"/>
              <a:t>02-Apr-20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303A8-9F28-442D-BC27-4FEB55361E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8D0DF-4A57-4DB8-8FB6-BF2208F9FEF3}" type="datetimeFigureOut">
              <a:rPr lang="en-US" smtClean="0"/>
              <a:t>02-Apr-20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303A8-9F28-442D-BC27-4FEB55361E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88D0DF-4A57-4DB8-8FB6-BF2208F9FEF3}" type="datetimeFigureOut">
              <a:rPr lang="en-US" smtClean="0"/>
              <a:t>02-Apr-20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B303A8-9F28-442D-BC27-4FEB55361E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388D0DF-4A57-4DB8-8FB6-BF2208F9FEF3}" type="datetimeFigureOut">
              <a:rPr lang="en-US" smtClean="0"/>
              <a:t>02-Apr-20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B303A8-9F28-442D-BC27-4FEB55361E85}"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388D0DF-4A57-4DB8-8FB6-BF2208F9FEF3}" type="datetimeFigureOut">
              <a:rPr lang="en-US" smtClean="0"/>
              <a:t>02-Apr-20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B303A8-9F28-442D-BC27-4FEB55361E85}"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88D0DF-4A57-4DB8-8FB6-BF2208F9FEF3}" type="datetimeFigureOut">
              <a:rPr lang="en-US" smtClean="0"/>
              <a:t>02-Apr-20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B303A8-9F28-442D-BC27-4FEB55361E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88D0DF-4A57-4DB8-8FB6-BF2208F9FEF3}" type="datetimeFigureOut">
              <a:rPr lang="en-US" smtClean="0"/>
              <a:t>02-Apr-20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B303A8-9F28-442D-BC27-4FEB55361E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3388D0DF-4A57-4DB8-8FB6-BF2208F9FEF3}" type="datetimeFigureOut">
              <a:rPr lang="en-US" smtClean="0"/>
              <a:t>02-Apr-20</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D4B303A8-9F28-442D-BC27-4FEB55361E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3388D0DF-4A57-4DB8-8FB6-BF2208F9FEF3}" type="datetimeFigureOut">
              <a:rPr lang="en-US" smtClean="0"/>
              <a:t>02-Apr-20</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D4B303A8-9F28-442D-BC27-4FEB55361E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3388D0DF-4A57-4DB8-8FB6-BF2208F9FEF3}" type="datetimeFigureOut">
              <a:rPr lang="en-US" smtClean="0"/>
              <a:t>02-Apr-20</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D4B303A8-9F28-442D-BC27-4FEB55361E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tatisticshowto.com/probability-and-statistics/standard-deviation/" TargetMode="External"/><Relationship Id="rId2" Type="http://schemas.openxmlformats.org/officeDocument/2006/relationships/hyperlink" Target="https://www.statisticshowto.com/arithmetic-mean/" TargetMode="External"/><Relationship Id="rId1" Type="http://schemas.openxmlformats.org/officeDocument/2006/relationships/slideLayout" Target="../slideLayouts/slideLayout2.xml"/><Relationship Id="rId4" Type="http://schemas.openxmlformats.org/officeDocument/2006/relationships/hyperlink" Target="https://www.statisticshowto.com/samp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95400"/>
            <a:ext cx="6324600" cy="1752600"/>
          </a:xfrm>
        </p:spPr>
        <p:txBody>
          <a:bodyPr>
            <a:normAutofit/>
          </a:bodyPr>
          <a:lstStyle/>
          <a:p>
            <a:pPr marL="182880" indent="0" algn="ctr">
              <a:buNone/>
            </a:pPr>
            <a:r>
              <a:rPr lang="en-US" sz="4000" b="1" dirty="0" smtClean="0">
                <a:solidFill>
                  <a:schemeClr val="accent2"/>
                </a:solidFill>
                <a:latin typeface="Baskerville Old Face" pitchFamily="18" charset="0"/>
              </a:rPr>
              <a:t>LARGE SAMPLE THEORY</a:t>
            </a:r>
            <a:endParaRPr lang="en-US" sz="4000" b="1" dirty="0">
              <a:solidFill>
                <a:schemeClr val="accent2"/>
              </a:solidFill>
              <a:latin typeface="Baskerville Old Face" pitchFamily="18" charset="0"/>
            </a:endParaRPr>
          </a:p>
        </p:txBody>
      </p:sp>
      <p:sp>
        <p:nvSpPr>
          <p:cNvPr id="3" name="Subtitle 2"/>
          <p:cNvSpPr>
            <a:spLocks noGrp="1"/>
          </p:cNvSpPr>
          <p:nvPr>
            <p:ph type="subTitle" idx="1"/>
          </p:nvPr>
        </p:nvSpPr>
        <p:spPr>
          <a:xfrm>
            <a:off x="1371600" y="3886200"/>
            <a:ext cx="7010400" cy="2286000"/>
          </a:xfrm>
        </p:spPr>
        <p:txBody>
          <a:bodyPr>
            <a:normAutofit/>
          </a:bodyPr>
          <a:lstStyle/>
          <a:p>
            <a:r>
              <a:rPr lang="en-US" sz="2000" b="1" dirty="0" smtClean="0">
                <a:solidFill>
                  <a:srgbClr val="FF0000"/>
                </a:solidFill>
                <a:latin typeface="Bookman Old Style" pitchFamily="18" charset="0"/>
                <a:cs typeface="Andalus" pitchFamily="18" charset="-78"/>
              </a:rPr>
              <a:t>DALLY MARIA EVANGELINE A</a:t>
            </a:r>
          </a:p>
          <a:p>
            <a:r>
              <a:rPr lang="en-US" sz="1800" b="1" dirty="0" smtClean="0">
                <a:solidFill>
                  <a:schemeClr val="tx1"/>
                </a:solidFill>
                <a:latin typeface="Times New Roman" pitchFamily="18" charset="0"/>
                <a:cs typeface="Times New Roman" pitchFamily="18" charset="0"/>
              </a:rPr>
              <a:t>ASSISTANT PROFESSOR,</a:t>
            </a:r>
          </a:p>
          <a:p>
            <a:r>
              <a:rPr lang="en-US" sz="1800" b="1" dirty="0" smtClean="0">
                <a:solidFill>
                  <a:schemeClr val="tx1"/>
                </a:solidFill>
                <a:latin typeface="Times New Roman" pitchFamily="18" charset="0"/>
                <a:cs typeface="Times New Roman" pitchFamily="18" charset="0"/>
              </a:rPr>
              <a:t>PG &amp; RESEARCH DEPARTMENT OF MATHEMATICS,</a:t>
            </a:r>
          </a:p>
          <a:p>
            <a:r>
              <a:rPr lang="en-US" sz="1800" b="1" dirty="0" smtClean="0">
                <a:solidFill>
                  <a:schemeClr val="tx1"/>
                </a:solidFill>
                <a:latin typeface="Times New Roman" pitchFamily="18" charset="0"/>
                <a:cs typeface="Times New Roman" pitchFamily="18" charset="0"/>
              </a:rPr>
              <a:t>BON SECOURS COLLEGE FOR WOMEN,</a:t>
            </a:r>
          </a:p>
          <a:p>
            <a:r>
              <a:rPr lang="en-US" sz="1800" b="1" dirty="0" smtClean="0">
                <a:solidFill>
                  <a:schemeClr val="tx1"/>
                </a:solidFill>
                <a:latin typeface="Times New Roman" pitchFamily="18" charset="0"/>
                <a:cs typeface="Times New Roman" pitchFamily="18" charset="0"/>
              </a:rPr>
              <a:t>THANJAVUR</a:t>
            </a:r>
          </a:p>
          <a:p>
            <a:endParaRPr lang="en-US"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69261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1">
                    <a:lumMod val="50000"/>
                  </a:schemeClr>
                </a:solidFill>
              </a:rPr>
              <a:t>SAMPLING DISTRIBUTION OF A STATISTIC</a:t>
            </a:r>
            <a:endParaRPr lang="en-US" b="1" dirty="0">
              <a:solidFill>
                <a:schemeClr val="accent1">
                  <a:lumMod val="50000"/>
                </a:schemeClr>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2057400"/>
                <a:ext cx="7467600" cy="3124200"/>
              </a:xfrm>
            </p:spPr>
            <p:txBody>
              <a:bodyPr/>
              <a:lstStyle/>
              <a:p>
                <a:pPr algn="just"/>
                <a:r>
                  <a:rPr lang="en-US" dirty="0" smtClean="0">
                    <a:latin typeface="Times New Roman" pitchFamily="18" charset="0"/>
                    <a:cs typeface="Times New Roman" pitchFamily="18" charset="0"/>
                  </a:rPr>
                  <a:t>If we draw a sample of size n from a given finite population of size N, then the total number of possible samples is:</a:t>
                </a:r>
              </a:p>
              <a:p>
                <a:pPr marL="0" indent="0" algn="ctr">
                  <a:buNone/>
                </a:pPr>
                <a14:m>
                  <m:oMath xmlns:m="http://schemas.openxmlformats.org/officeDocument/2006/math">
                    <m:sSub>
                      <m:sSubPr>
                        <m:ctrlPr>
                          <a:rPr lang="en-US" i="1"/>
                        </m:ctrlPr>
                      </m:sSubPr>
                      <m:e>
                        <m:r>
                          <a:rPr lang="en-US" i="1"/>
                          <m:t>𝑁</m:t>
                        </m:r>
                      </m:e>
                      <m:sub>
                        <m:sSub>
                          <m:sSubPr>
                            <m:ctrlPr>
                              <a:rPr lang="en-US" i="1"/>
                            </m:ctrlPr>
                          </m:sSubPr>
                          <m:e>
                            <m:r>
                              <a:rPr lang="en-US" i="1"/>
                              <m:t>𝐶</m:t>
                            </m:r>
                          </m:e>
                          <m:sub>
                            <m:r>
                              <a:rPr lang="en-US" i="1"/>
                              <m:t>𝑛</m:t>
                            </m:r>
                          </m:sub>
                        </m:sSub>
                      </m:sub>
                    </m:sSub>
                  </m:oMath>
                </a14:m>
                <a:r>
                  <a:rPr lang="en-US" dirty="0" smtClean="0"/>
                  <a:t> = </a:t>
                </a:r>
                <a14:m>
                  <m:oMath xmlns:m="http://schemas.openxmlformats.org/officeDocument/2006/math">
                    <m:f>
                      <m:fPr>
                        <m:ctrlPr>
                          <a:rPr lang="en-US" i="1" smtClean="0">
                            <a:latin typeface="Cambria Math"/>
                          </a:rPr>
                        </m:ctrlPr>
                      </m:fPr>
                      <m:num>
                        <m:r>
                          <a:rPr lang="en-US" b="0" i="1" smtClean="0">
                            <a:latin typeface="Cambria Math"/>
                          </a:rPr>
                          <m:t>𝑁</m:t>
                        </m:r>
                        <m:r>
                          <a:rPr lang="en-US" b="0" i="1" smtClean="0">
                            <a:latin typeface="Cambria Math"/>
                          </a:rPr>
                          <m:t>!</m:t>
                        </m:r>
                      </m:num>
                      <m:den>
                        <m:r>
                          <a:rPr lang="en-US" b="0" i="1" smtClean="0">
                            <a:latin typeface="Cambria Math"/>
                          </a:rPr>
                          <m:t>𝑛</m:t>
                        </m:r>
                        <m:r>
                          <a:rPr lang="en-US" b="0" i="1" smtClean="0">
                            <a:latin typeface="Cambria Math"/>
                          </a:rPr>
                          <m:t>!</m:t>
                        </m:r>
                        <m:d>
                          <m:dPr>
                            <m:ctrlPr>
                              <a:rPr lang="en-US" b="0" i="1" smtClean="0">
                                <a:latin typeface="Cambria Math"/>
                              </a:rPr>
                            </m:ctrlPr>
                          </m:dPr>
                          <m:e>
                            <m:r>
                              <a:rPr lang="en-US" b="0" i="1" smtClean="0">
                                <a:latin typeface="Cambria Math"/>
                              </a:rPr>
                              <m:t>𝑁</m:t>
                            </m:r>
                            <m:r>
                              <a:rPr lang="en-US" b="0" i="1" smtClean="0">
                                <a:latin typeface="Cambria Math"/>
                              </a:rPr>
                              <m:t> −</m:t>
                            </m:r>
                            <m:r>
                              <a:rPr lang="en-US" b="0" i="1" smtClean="0">
                                <a:latin typeface="Cambria Math"/>
                              </a:rPr>
                              <m:t>𝑛</m:t>
                            </m:r>
                          </m:e>
                        </m:d>
                        <m:r>
                          <a:rPr lang="en-US" b="0" i="1" smtClean="0">
                            <a:latin typeface="Cambria Math"/>
                          </a:rPr>
                          <m:t>!</m:t>
                        </m:r>
                      </m:den>
                    </m:f>
                  </m:oMath>
                </a14:m>
                <a:endParaRPr lang="en-US" dirty="0" smtClean="0"/>
              </a:p>
              <a:p>
                <a:pPr marL="0" indent="0" algn="ctr">
                  <a:buNone/>
                </a:pPr>
                <a:endParaRPr lang="en-US" dirty="0" smtClean="0"/>
              </a:p>
              <a:p>
                <a:pPr algn="just"/>
                <a:r>
                  <a:rPr lang="en-US" dirty="0" smtClean="0">
                    <a:latin typeface="Times New Roman" pitchFamily="18" charset="0"/>
                    <a:cs typeface="Times New Roman" pitchFamily="18" charset="0"/>
                  </a:rPr>
                  <a:t>The set of the values of the statistic obtained one for each sample, constitutes </a:t>
                </a:r>
                <a:r>
                  <a:rPr lang="en-US" i="1" dirty="0" smtClean="0">
                    <a:latin typeface="Times New Roman" pitchFamily="18" charset="0"/>
                    <a:cs typeface="Times New Roman" pitchFamily="18" charset="0"/>
                  </a:rPr>
                  <a:t>Sampling distribution of the statistic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2057400"/>
                <a:ext cx="7467600" cy="3124200"/>
              </a:xfrm>
              <a:blipFill rotWithShape="1">
                <a:blip r:embed="rId2"/>
                <a:stretch>
                  <a:fillRect l="-898" t="-1563" r="-1224" b="-3906"/>
                </a:stretch>
              </a:blipFill>
            </p:spPr>
            <p:txBody>
              <a:bodyPr/>
              <a:lstStyle/>
              <a:p>
                <a:r>
                  <a:rPr lang="en-US">
                    <a:noFill/>
                  </a:rPr>
                  <a:t> </a:t>
                </a:r>
              </a:p>
            </p:txBody>
          </p:sp>
        </mc:Fallback>
      </mc:AlternateContent>
    </p:spTree>
    <p:extLst>
      <p:ext uri="{BB962C8B-B14F-4D97-AF65-F5344CB8AC3E}">
        <p14:creationId xmlns:p14="http://schemas.microsoft.com/office/powerpoint/2010/main" val="98391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2"/>
            <a:ext cx="6965245" cy="1239817"/>
          </a:xfrm>
        </p:spPr>
        <p:txBody>
          <a:bodyPr>
            <a:normAutofit/>
          </a:bodyPr>
          <a:lstStyle/>
          <a:p>
            <a:r>
              <a:rPr lang="en-US" dirty="0">
                <a:solidFill>
                  <a:schemeClr val="accent1">
                    <a:lumMod val="50000"/>
                  </a:schemeClr>
                </a:solidFill>
              </a:rPr>
              <a:t>The Central Limit </a:t>
            </a:r>
            <a:r>
              <a:rPr lang="en-US" dirty="0" smtClean="0">
                <a:solidFill>
                  <a:schemeClr val="accent1">
                    <a:lumMod val="50000"/>
                  </a:schemeClr>
                </a:solidFill>
              </a:rPr>
              <a:t>Theorem</a:t>
            </a:r>
            <a:endParaRPr lang="en-US" dirty="0"/>
          </a:p>
        </p:txBody>
      </p:sp>
      <p:sp>
        <p:nvSpPr>
          <p:cNvPr id="3" name="Content Placeholder 2"/>
          <p:cNvSpPr>
            <a:spLocks noGrp="1"/>
          </p:cNvSpPr>
          <p:nvPr>
            <p:ph idx="1"/>
          </p:nvPr>
        </p:nvSpPr>
        <p:spPr>
          <a:xfrm>
            <a:off x="1219200" y="2119257"/>
            <a:ext cx="6934200" cy="3603812"/>
          </a:xfrm>
        </p:spPr>
        <p:txBody>
          <a:bodyPr/>
          <a:lstStyle/>
          <a:p>
            <a:pPr algn="just"/>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a:t>
            </a:r>
            <a:r>
              <a:rPr lang="en-US" dirty="0">
                <a:latin typeface="Times New Roman" pitchFamily="18" charset="0"/>
                <a:cs typeface="Times New Roman" pitchFamily="18" charset="0"/>
              </a:rPr>
              <a:t> </a:t>
            </a:r>
            <a:r>
              <a:rPr lang="en-US" dirty="0">
                <a:latin typeface="Times New Roman" pitchFamily="18" charset="0"/>
                <a:cs typeface="Times New Roman" pitchFamily="18" charset="0"/>
                <a:hlinkClick r:id="rId2"/>
              </a:rPr>
              <a:t>average </a:t>
            </a:r>
            <a:r>
              <a:rPr lang="en-US" dirty="0">
                <a:latin typeface="Times New Roman" pitchFamily="18" charset="0"/>
                <a:cs typeface="Times New Roman" pitchFamily="18" charset="0"/>
              </a:rPr>
              <a:t>of your sample means will be the population mean. In other words, add up the means from all of your samples, find the average and that average will be your actual population mean. Similarly, if you find the average of all of the </a:t>
            </a:r>
            <a:r>
              <a:rPr lang="en-US" dirty="0">
                <a:latin typeface="Times New Roman" pitchFamily="18" charset="0"/>
                <a:cs typeface="Times New Roman" pitchFamily="18" charset="0"/>
                <a:hlinkClick r:id="rId3"/>
              </a:rPr>
              <a:t>standard deviations</a:t>
            </a:r>
            <a:r>
              <a:rPr lang="en-US" dirty="0">
                <a:latin typeface="Times New Roman" pitchFamily="18" charset="0"/>
                <a:cs typeface="Times New Roman" pitchFamily="18" charset="0"/>
              </a:rPr>
              <a:t> in your </a:t>
            </a:r>
            <a:r>
              <a:rPr lang="en-US" dirty="0">
                <a:latin typeface="Times New Roman" pitchFamily="18" charset="0"/>
                <a:cs typeface="Times New Roman" pitchFamily="18" charset="0"/>
                <a:hlinkClick r:id="rId4"/>
              </a:rPr>
              <a:t>sample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we can find </a:t>
            </a:r>
            <a:r>
              <a:rPr lang="en-US" dirty="0">
                <a:latin typeface="Times New Roman" pitchFamily="18" charset="0"/>
                <a:cs typeface="Times New Roman" pitchFamily="18" charset="0"/>
              </a:rPr>
              <a:t>the actual standard deviation for your population.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1421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19200"/>
            <a:ext cx="6965245" cy="1202485"/>
          </a:xfrm>
        </p:spPr>
        <p:txBody>
          <a:bodyPr/>
          <a:lstStyle/>
          <a:p>
            <a:r>
              <a:rPr lang="en-US" b="1" dirty="0" smtClean="0">
                <a:solidFill>
                  <a:schemeClr val="accent1">
                    <a:lumMod val="50000"/>
                  </a:schemeClr>
                </a:solidFill>
              </a:rPr>
              <a:t>SAMPLES</a:t>
            </a:r>
            <a:endParaRPr lang="en-US" b="1" dirty="0">
              <a:solidFill>
                <a:schemeClr val="accent1">
                  <a:lumMod val="50000"/>
                </a:schemeClr>
              </a:solidFill>
            </a:endParaRPr>
          </a:p>
        </p:txBody>
      </p:sp>
      <p:sp>
        <p:nvSpPr>
          <p:cNvPr id="3" name="Content Placeholder 2"/>
          <p:cNvSpPr>
            <a:spLocks noGrp="1"/>
          </p:cNvSpPr>
          <p:nvPr>
            <p:ph idx="1"/>
          </p:nvPr>
        </p:nvSpPr>
        <p:spPr>
          <a:xfrm>
            <a:off x="1524000" y="2743200"/>
            <a:ext cx="6196405" cy="2590800"/>
          </a:xfrm>
        </p:spPr>
        <p:txBody>
          <a:bodyPr>
            <a:normAutofit/>
          </a:bodyPr>
          <a:lstStyle/>
          <a:p>
            <a:pPr algn="just">
              <a:lnSpc>
                <a:spcPct val="150000"/>
              </a:lnSpc>
            </a:pPr>
            <a:r>
              <a:rPr lang="en-US" dirty="0" smtClean="0">
                <a:latin typeface="Times New Roman" pitchFamily="18" charset="0"/>
                <a:cs typeface="Times New Roman" pitchFamily="18" charset="0"/>
              </a:rPr>
              <a:t>A finite subset of statistical individuals in a population is called a </a:t>
            </a:r>
            <a:r>
              <a:rPr lang="en-US" dirty="0" smtClean="0">
                <a:solidFill>
                  <a:schemeClr val="tx2">
                    <a:lumMod val="50000"/>
                  </a:schemeClr>
                </a:solidFill>
                <a:latin typeface="Times New Roman" pitchFamily="18" charset="0"/>
                <a:cs typeface="Times New Roman" pitchFamily="18" charset="0"/>
              </a:rPr>
              <a:t>sample.</a:t>
            </a:r>
          </a:p>
          <a:p>
            <a:pPr algn="just">
              <a:lnSpc>
                <a:spcPct val="150000"/>
              </a:lnSpc>
            </a:pPr>
            <a:r>
              <a:rPr lang="en-US" dirty="0" smtClean="0">
                <a:latin typeface="Times New Roman" pitchFamily="18" charset="0"/>
                <a:cs typeface="Times New Roman" pitchFamily="18" charset="0"/>
              </a:rPr>
              <a:t>The number of individuals in a sample is called the </a:t>
            </a:r>
            <a:r>
              <a:rPr lang="en-US" dirty="0" smtClean="0">
                <a:solidFill>
                  <a:schemeClr val="tx2">
                    <a:lumMod val="50000"/>
                  </a:schemeClr>
                </a:solidFill>
                <a:latin typeface="Times New Roman" pitchFamily="18" charset="0"/>
                <a:cs typeface="Times New Roman" pitchFamily="18" charset="0"/>
              </a:rPr>
              <a:t>sample size.</a:t>
            </a:r>
          </a:p>
          <a:p>
            <a:pPr marL="0" indent="0" algn="just">
              <a:lnSpc>
                <a:spcPct val="150000"/>
              </a:lnSpc>
              <a:buNone/>
            </a:pPr>
            <a:endParaRPr lang="en-US" dirty="0" smtClean="0"/>
          </a:p>
        </p:txBody>
      </p:sp>
    </p:spTree>
    <p:extLst>
      <p:ext uri="{BB962C8B-B14F-4D97-AF65-F5344CB8AC3E}">
        <p14:creationId xmlns:p14="http://schemas.microsoft.com/office/powerpoint/2010/main" val="74305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SAMPLING</a:t>
            </a:r>
            <a:endParaRPr lang="en-US" b="1" dirty="0">
              <a:solidFill>
                <a:schemeClr val="accent1">
                  <a:lumMod val="50000"/>
                </a:schemeClr>
              </a:solidFill>
            </a:endParaRPr>
          </a:p>
        </p:txBody>
      </p:sp>
      <p:sp>
        <p:nvSpPr>
          <p:cNvPr id="3" name="Content Placeholder 2"/>
          <p:cNvSpPr>
            <a:spLocks noGrp="1"/>
          </p:cNvSpPr>
          <p:nvPr>
            <p:ph idx="1"/>
          </p:nvPr>
        </p:nvSpPr>
        <p:spPr>
          <a:xfrm>
            <a:off x="1463040" y="2119257"/>
            <a:ext cx="6614160" cy="2986143"/>
          </a:xfrm>
        </p:spPr>
        <p:txBody>
          <a:bodyPr>
            <a:normAutofit fontScale="92500"/>
          </a:bodyPr>
          <a:lstStyle/>
          <a:p>
            <a:pPr algn="just">
              <a:lnSpc>
                <a:spcPct val="150000"/>
              </a:lnSpc>
            </a:pPr>
            <a:r>
              <a:rPr lang="en-US" dirty="0" smtClean="0">
                <a:latin typeface="Times New Roman" pitchFamily="18" charset="0"/>
                <a:cs typeface="Times New Roman" pitchFamily="18" charset="0"/>
              </a:rPr>
              <a:t>In statistics, quality assurance, and survey methodology, sampling is the selection of a subset of individuals from within a statistical population to estimate characteristics of the whole population.</a:t>
            </a:r>
          </a:p>
          <a:p>
            <a:pPr algn="just">
              <a:lnSpc>
                <a:spcPct val="150000"/>
              </a:lnSpc>
            </a:pPr>
            <a:r>
              <a:rPr lang="en-US" dirty="0" smtClean="0">
                <a:latin typeface="Times New Roman" pitchFamily="18" charset="0"/>
                <a:cs typeface="Times New Roman" pitchFamily="18" charset="0"/>
              </a:rPr>
              <a:t>Sampling is quite often used in our day – to – day life.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4084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rPr>
              <a:t>TYPES OF SAMPLING</a:t>
            </a:r>
            <a:endParaRPr lang="en-US" b="1" dirty="0">
              <a:solidFill>
                <a:schemeClr val="accent1">
                  <a:lumMod val="50000"/>
                </a:schemeClr>
              </a:solidFill>
            </a:endParaRPr>
          </a:p>
        </p:txBody>
      </p:sp>
      <p:sp>
        <p:nvSpPr>
          <p:cNvPr id="3" name="Content Placeholder 2"/>
          <p:cNvSpPr>
            <a:spLocks noGrp="1"/>
          </p:cNvSpPr>
          <p:nvPr>
            <p:ph idx="1"/>
          </p:nvPr>
        </p:nvSpPr>
        <p:spPr>
          <a:xfrm>
            <a:off x="1524000" y="2667000"/>
            <a:ext cx="6196405" cy="2446469"/>
          </a:xfrm>
        </p:spPr>
        <p:txBody>
          <a:bodyPr/>
          <a:lstStyle/>
          <a:p>
            <a:pPr>
              <a:lnSpc>
                <a:spcPct val="150000"/>
              </a:lnSpc>
            </a:pPr>
            <a:r>
              <a:rPr lang="en-US" dirty="0" smtClean="0">
                <a:latin typeface="Times New Roman" pitchFamily="18" charset="0"/>
                <a:cs typeface="Times New Roman" pitchFamily="18" charset="0"/>
              </a:rPr>
              <a:t>Purposive Sampling,</a:t>
            </a:r>
          </a:p>
          <a:p>
            <a:pPr>
              <a:lnSpc>
                <a:spcPct val="150000"/>
              </a:lnSpc>
            </a:pPr>
            <a:r>
              <a:rPr lang="en-US" dirty="0" smtClean="0">
                <a:latin typeface="Times New Roman" pitchFamily="18" charset="0"/>
                <a:cs typeface="Times New Roman" pitchFamily="18" charset="0"/>
              </a:rPr>
              <a:t>Random Sampling,</a:t>
            </a:r>
          </a:p>
          <a:p>
            <a:pPr>
              <a:lnSpc>
                <a:spcPct val="150000"/>
              </a:lnSpc>
            </a:pPr>
            <a:r>
              <a:rPr lang="en-US" dirty="0" smtClean="0">
                <a:latin typeface="Times New Roman" pitchFamily="18" charset="0"/>
                <a:cs typeface="Times New Roman" pitchFamily="18" charset="0"/>
              </a:rPr>
              <a:t>Stratified Sampling,</a:t>
            </a:r>
          </a:p>
          <a:p>
            <a:pPr>
              <a:lnSpc>
                <a:spcPct val="150000"/>
              </a:lnSpc>
            </a:pPr>
            <a:r>
              <a:rPr lang="en-US" dirty="0" smtClean="0">
                <a:latin typeface="Times New Roman" pitchFamily="18" charset="0"/>
                <a:cs typeface="Times New Roman" pitchFamily="18" charset="0"/>
              </a:rPr>
              <a:t>Systematic Sampling.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74920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accent1">
                    <a:lumMod val="50000"/>
                  </a:schemeClr>
                </a:solidFill>
              </a:rPr>
              <a:t>Purposive Sampling</a:t>
            </a:r>
            <a:endParaRPr lang="en-US" dirty="0">
              <a:solidFill>
                <a:schemeClr val="accent1">
                  <a:lumMod val="50000"/>
                </a:schemeClr>
              </a:solidFill>
            </a:endParaRPr>
          </a:p>
        </p:txBody>
      </p:sp>
      <p:sp>
        <p:nvSpPr>
          <p:cNvPr id="3" name="Content Placeholder 2"/>
          <p:cNvSpPr>
            <a:spLocks noGrp="1"/>
          </p:cNvSpPr>
          <p:nvPr>
            <p:ph idx="1"/>
          </p:nvPr>
        </p:nvSpPr>
        <p:spPr>
          <a:xfrm>
            <a:off x="762000" y="1752600"/>
            <a:ext cx="7239000" cy="3970469"/>
          </a:xfrm>
        </p:spPr>
        <p:txBody>
          <a:bodyPr>
            <a:normAutofit lnSpcReduction="10000"/>
          </a:bodyPr>
          <a:lstStyle/>
          <a:p>
            <a:pPr algn="just"/>
            <a:r>
              <a:rPr lang="en-US" dirty="0" smtClean="0">
                <a:latin typeface="Times New Roman" pitchFamily="18" charset="0"/>
                <a:cs typeface="Times New Roman" pitchFamily="18" charset="0"/>
              </a:rPr>
              <a:t>Purposive sampling is one in which the sample units are selected with definite purpose in view.</a:t>
            </a:r>
          </a:p>
          <a:p>
            <a:pPr algn="just"/>
            <a:r>
              <a:rPr lang="en-US" dirty="0" smtClean="0">
                <a:latin typeface="Times New Roman" pitchFamily="18" charset="0"/>
                <a:cs typeface="Times New Roman" pitchFamily="18" charset="0"/>
              </a:rPr>
              <a:t>For example, if we want to give the picture that the standard of living has increased in the city of New Delhi, we may take individuals in the sample from rich and posh localities like Defense colony, Golf Links etc. and ignores the localities where low income group and the middle class families live.</a:t>
            </a: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This sampling suffers from the drawback of favoritism and nepotism and does not give a representative sample of the population.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86552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accent1">
                    <a:lumMod val="50000"/>
                  </a:schemeClr>
                </a:solidFill>
              </a:rPr>
              <a:t>Random Sampling</a:t>
            </a:r>
            <a:endParaRPr lang="en-US" dirty="0">
              <a:solidFill>
                <a:schemeClr val="accent1">
                  <a:lumMod val="50000"/>
                </a:schemeClr>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914400" y="2209800"/>
                <a:ext cx="7315200" cy="3124200"/>
              </a:xfrm>
            </p:spPr>
            <p:txBody>
              <a:bodyPr>
                <a:normAutofit fontScale="85000" lnSpcReduction="20000"/>
              </a:bodyPr>
              <a:lstStyle/>
              <a:p>
                <a:pPr algn="just">
                  <a:lnSpc>
                    <a:spcPct val="150000"/>
                  </a:lnSpc>
                </a:pPr>
                <a:r>
                  <a:rPr lang="en-US" dirty="0" smtClean="0">
                    <a:latin typeface="Times New Roman" pitchFamily="18" charset="0"/>
                    <a:cs typeface="Times New Roman" pitchFamily="18" charset="0"/>
                  </a:rPr>
                  <a:t>Here, the sample units are selected at random and the drawback of purposive sampling, which is favoritism or subjective element, is completely overcome.</a:t>
                </a:r>
              </a:p>
              <a:p>
                <a:pPr algn="just">
                  <a:lnSpc>
                    <a:spcPct val="150000"/>
                  </a:lnSpc>
                </a:pPr>
                <a:r>
                  <a:rPr lang="en-US" dirty="0" smtClean="0">
                    <a:latin typeface="Times New Roman" pitchFamily="18" charset="0"/>
                    <a:cs typeface="Times New Roman" pitchFamily="18" charset="0"/>
                  </a:rPr>
                  <a:t>A random sample is one in which each unit of population has an equal chance of being included in it.</a:t>
                </a:r>
              </a:p>
              <a:p>
                <a:pPr algn="just">
                  <a:lnSpc>
                    <a:spcPct val="150000"/>
                  </a:lnSpc>
                </a:pPr>
                <a:r>
                  <a:rPr lang="en-US" dirty="0" smtClean="0">
                    <a:latin typeface="Times New Roman" pitchFamily="18" charset="0"/>
                    <a:cs typeface="Times New Roman" pitchFamily="18" charset="0"/>
                  </a:rPr>
                  <a:t>Suppose we take a sample of size n from a finite population of size N. Then there are </a:t>
                </a:r>
                <a14:m>
                  <m:oMath xmlns:m="http://schemas.openxmlformats.org/officeDocument/2006/math">
                    <m:sSup>
                      <m:sSupPr>
                        <m:ctrlPr>
                          <a:rPr lang="en-US" i="1" smtClean="0">
                            <a:latin typeface="Cambria Math"/>
                          </a:rPr>
                        </m:ctrlPr>
                      </m:sSupPr>
                      <m:e>
                        <m:r>
                          <a:rPr lang="en-US" b="0" i="1" smtClean="0">
                            <a:latin typeface="Cambria Math"/>
                          </a:rPr>
                          <m:t>𝑁</m:t>
                        </m:r>
                      </m:e>
                      <m:sup>
                        <m:sSub>
                          <m:sSubPr>
                            <m:ctrlPr>
                              <a:rPr lang="en-US" i="1" smtClean="0">
                                <a:latin typeface="Cambria Math"/>
                              </a:rPr>
                            </m:ctrlPr>
                          </m:sSubPr>
                          <m:e>
                            <m:r>
                              <a:rPr lang="en-US" b="0" i="1" smtClean="0">
                                <a:latin typeface="Cambria Math"/>
                              </a:rPr>
                              <m:t>𝐶</m:t>
                            </m:r>
                          </m:e>
                          <m:sub>
                            <m:r>
                              <a:rPr lang="en-US" b="0" i="1" smtClean="0">
                                <a:latin typeface="Cambria Math"/>
                              </a:rPr>
                              <m:t>𝑛</m:t>
                            </m:r>
                          </m:sub>
                        </m:sSub>
                      </m:sup>
                    </m:sSup>
                  </m:oMath>
                </a14:m>
                <a:endParaRPr lang="en-US" dirty="0">
                  <a:latin typeface="Times New Roman" pitchFamily="18" charset="0"/>
                  <a:cs typeface="Times New Roman"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914400" y="2209800"/>
                <a:ext cx="7315200" cy="3124200"/>
              </a:xfrm>
              <a:blipFill rotWithShape="1">
                <a:blip r:embed="rId2"/>
                <a:stretch>
                  <a:fillRect l="-500" r="-833"/>
                </a:stretch>
              </a:blipFill>
            </p:spPr>
            <p:txBody>
              <a:bodyPr/>
              <a:lstStyle/>
              <a:p>
                <a:r>
                  <a:rPr lang="en-US">
                    <a:noFill/>
                  </a:rPr>
                  <a:t> </a:t>
                </a:r>
              </a:p>
            </p:txBody>
          </p:sp>
        </mc:Fallback>
      </mc:AlternateContent>
    </p:spTree>
    <p:extLst>
      <p:ext uri="{BB962C8B-B14F-4D97-AF65-F5344CB8AC3E}">
        <p14:creationId xmlns:p14="http://schemas.microsoft.com/office/powerpoint/2010/main" val="182441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solidFill>
                  <a:schemeClr val="accent1">
                    <a:lumMod val="50000"/>
                  </a:schemeClr>
                </a:solidFill>
              </a:rPr>
              <a:t>Simple Sampling</a:t>
            </a:r>
            <a:endParaRPr lang="en-US" dirty="0">
              <a:solidFill>
                <a:schemeClr val="accent1">
                  <a:lumMod val="50000"/>
                </a:schemeClr>
              </a:solidFill>
            </a:endParaRPr>
          </a:p>
        </p:txBody>
      </p:sp>
      <p:sp>
        <p:nvSpPr>
          <p:cNvPr id="3" name="Content Placeholder 2"/>
          <p:cNvSpPr>
            <a:spLocks noGrp="1"/>
          </p:cNvSpPr>
          <p:nvPr>
            <p:ph idx="1"/>
          </p:nvPr>
        </p:nvSpPr>
        <p:spPr>
          <a:xfrm>
            <a:off x="914400" y="2133600"/>
            <a:ext cx="7467600" cy="3894269"/>
          </a:xfrm>
        </p:spPr>
        <p:txBody>
          <a:bodyPr>
            <a:normAutofit lnSpcReduction="10000"/>
          </a:bodyPr>
          <a:lstStyle/>
          <a:p>
            <a:pPr algn="just">
              <a:lnSpc>
                <a:spcPct val="150000"/>
              </a:lnSpc>
            </a:pPr>
            <a:r>
              <a:rPr lang="en-US" dirty="0" smtClean="0">
                <a:latin typeface="Times New Roman" pitchFamily="18" charset="0"/>
                <a:cs typeface="Times New Roman" pitchFamily="18" charset="0"/>
              </a:rPr>
              <a:t>Simple sampling is random sampling in which each unit of the population has an equal chance, say p, of being included in the sample and that this probability is independent of the previous drawings.</a:t>
            </a:r>
          </a:p>
          <a:p>
            <a:pPr algn="just">
              <a:lnSpc>
                <a:spcPct val="150000"/>
              </a:lnSpc>
            </a:pPr>
            <a:r>
              <a:rPr lang="en-US" dirty="0" smtClean="0">
                <a:latin typeface="Times New Roman" pitchFamily="18" charset="0"/>
                <a:cs typeface="Times New Roman" pitchFamily="18" charset="0"/>
              </a:rPr>
              <a:t>Thus a simple sample of size n from a population may be identified with series of n independent trials with constant probability ‘p’ of success for each trial.</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1137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6965245" cy="1202485"/>
          </a:xfrm>
        </p:spPr>
        <p:txBody>
          <a:bodyPr/>
          <a:lstStyle/>
          <a:p>
            <a:pPr algn="just"/>
            <a:r>
              <a:rPr lang="en-US" dirty="0" smtClean="0">
                <a:solidFill>
                  <a:schemeClr val="accent1">
                    <a:lumMod val="50000"/>
                  </a:schemeClr>
                </a:solidFill>
              </a:rPr>
              <a:t>Stratified Sampling</a:t>
            </a:r>
            <a:endParaRPr lang="en-US" dirty="0">
              <a:solidFill>
                <a:schemeClr val="accent1">
                  <a:lumMod val="50000"/>
                </a:schemeClr>
              </a:solidFill>
            </a:endParaRPr>
          </a:p>
        </p:txBody>
      </p:sp>
      <p:sp>
        <p:nvSpPr>
          <p:cNvPr id="3" name="Content Placeholder 2"/>
          <p:cNvSpPr>
            <a:spLocks noGrp="1"/>
          </p:cNvSpPr>
          <p:nvPr>
            <p:ph idx="1"/>
          </p:nvPr>
        </p:nvSpPr>
        <p:spPr>
          <a:xfrm>
            <a:off x="685800" y="1600200"/>
            <a:ext cx="7772400" cy="4572000"/>
          </a:xfrm>
        </p:spPr>
        <p:txBody>
          <a:bodyPr>
            <a:normAutofit/>
          </a:bodyPr>
          <a:lstStyle/>
          <a:p>
            <a:pPr algn="just"/>
            <a:r>
              <a:rPr lang="en-US" dirty="0" smtClean="0">
                <a:latin typeface="Times New Roman" pitchFamily="18" charset="0"/>
                <a:cs typeface="Times New Roman" pitchFamily="18" charset="0"/>
              </a:rPr>
              <a:t>Here the entire heterogeneous population is divided into a number of homogeneous groups, usually termed as strata, which differ from one another but each of these groups is homogeneous within itself.</a:t>
            </a:r>
          </a:p>
          <a:p>
            <a:pPr algn="just"/>
            <a:r>
              <a:rPr lang="en-US" dirty="0" smtClean="0">
                <a:latin typeface="Times New Roman" pitchFamily="18" charset="0"/>
                <a:cs typeface="Times New Roman" pitchFamily="18" charset="0"/>
              </a:rPr>
              <a:t>Then units are sampled at random from each of these stratum, the sample size in each stratum varies according to the relative importance of the stratum in the population.</a:t>
            </a:r>
          </a:p>
          <a:p>
            <a:pPr algn="just"/>
            <a:r>
              <a:rPr lang="en-US" dirty="0" smtClean="0">
                <a:latin typeface="Times New Roman" pitchFamily="18" charset="0"/>
                <a:cs typeface="Times New Roman" pitchFamily="18" charset="0"/>
              </a:rPr>
              <a:t>The sample, which is the aggregate of the sampled units of each of the stratum, is termed as </a:t>
            </a:r>
            <a:r>
              <a:rPr lang="en-US" i="1" dirty="0" smtClean="0">
                <a:solidFill>
                  <a:srgbClr val="FF0000"/>
                </a:solidFill>
                <a:latin typeface="Times New Roman" pitchFamily="18" charset="0"/>
                <a:cs typeface="Times New Roman" pitchFamily="18" charset="0"/>
              </a:rPr>
              <a:t>stratified sample </a:t>
            </a:r>
            <a:r>
              <a:rPr lang="en-US" dirty="0" smtClean="0">
                <a:latin typeface="Times New Roman" pitchFamily="18" charset="0"/>
                <a:cs typeface="Times New Roman" pitchFamily="18" charset="0"/>
              </a:rPr>
              <a:t>and the technique of drawing this sample is known as </a:t>
            </a:r>
            <a:r>
              <a:rPr lang="en-US" i="1" dirty="0" smtClean="0">
                <a:solidFill>
                  <a:srgbClr val="FF0000"/>
                </a:solidFill>
                <a:latin typeface="Times New Roman" pitchFamily="18" charset="0"/>
                <a:cs typeface="Times New Roman" pitchFamily="18" charset="0"/>
              </a:rPr>
              <a:t>stratified sampling</a:t>
            </a:r>
            <a:r>
              <a:rPr lang="en-US" dirty="0" smtClean="0">
                <a:solidFill>
                  <a:srgbClr val="FF0000"/>
                </a:solidFill>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62370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1">
                    <a:lumMod val="50000"/>
                  </a:schemeClr>
                </a:solidFill>
              </a:rPr>
              <a:t>PARAMETERS &amp; STATISTIC</a:t>
            </a:r>
            <a:endParaRPr lang="en-US" b="1" dirty="0">
              <a:solidFill>
                <a:schemeClr val="accent1">
                  <a:lumMod val="50000"/>
                </a:schemeClr>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2119257"/>
                <a:ext cx="7467600" cy="3603812"/>
              </a:xfrm>
            </p:spPr>
            <p:txBody>
              <a:bodyPr/>
              <a:lstStyle/>
              <a:p>
                <a:pPr algn="just">
                  <a:lnSpc>
                    <a:spcPct val="150000"/>
                  </a:lnSpc>
                </a:pPr>
                <a:r>
                  <a:rPr lang="en-US" dirty="0" smtClean="0">
                    <a:latin typeface="Times New Roman" pitchFamily="18" charset="0"/>
                    <a:cs typeface="Times New Roman" pitchFamily="18" charset="0"/>
                  </a:rPr>
                  <a:t>The statistical constants of the population, that is, mean (µ), variance (</a:t>
                </a:r>
                <a14:m>
                  <m:oMath xmlns:m="http://schemas.openxmlformats.org/officeDocument/2006/math">
                    <m:sSup>
                      <m:sSupPr>
                        <m:ctrlPr>
                          <a:rPr lang="en-US" i="1" smtClean="0">
                            <a:latin typeface="Cambria Math"/>
                          </a:rPr>
                        </m:ctrlPr>
                      </m:sSupPr>
                      <m:e>
                        <m:r>
                          <a:rPr lang="en-US" i="1" smtClean="0">
                            <a:latin typeface="Cambria Math"/>
                            <a:ea typeface="Cambria Math"/>
                          </a:rPr>
                          <m:t>𝜎</m:t>
                        </m:r>
                      </m:e>
                      <m:sup>
                        <m:r>
                          <a:rPr lang="en-US" b="0" i="1" smtClean="0">
                            <a:latin typeface="Cambria Math"/>
                          </a:rPr>
                          <m:t>2</m:t>
                        </m:r>
                      </m:sup>
                    </m:sSup>
                  </m:oMath>
                </a14:m>
                <a:r>
                  <a:rPr lang="en-US" dirty="0" smtClean="0">
                    <a:latin typeface="Times New Roman" pitchFamily="18" charset="0"/>
                    <a:cs typeface="Times New Roman" pitchFamily="18" charset="0"/>
                  </a:rPr>
                  <a:t>), is called parameters.</a:t>
                </a:r>
              </a:p>
              <a:p>
                <a:pPr algn="just">
                  <a:lnSpc>
                    <a:spcPct val="150000"/>
                  </a:lnSpc>
                </a:pPr>
                <a:r>
                  <a:rPr lang="en-US" dirty="0" smtClean="0">
                    <a:latin typeface="Times New Roman" pitchFamily="18" charset="0"/>
                    <a:cs typeface="Times New Roman" pitchFamily="18" charset="0"/>
                  </a:rPr>
                  <a:t>The statistical measures computed from the sample observations e.g., mean (</a:t>
                </a:r>
                <a14:m>
                  <m:oMath xmlns:m="http://schemas.openxmlformats.org/officeDocument/2006/math">
                    <m:acc>
                      <m:accPr>
                        <m:chr m:val="̅"/>
                        <m:ctrlPr>
                          <a:rPr lang="en-US" i="1" smtClean="0">
                            <a:latin typeface="Cambria Math"/>
                            <a:cs typeface="Times New Roman" pitchFamily="18" charset="0"/>
                          </a:rPr>
                        </m:ctrlPr>
                      </m:accPr>
                      <m:e>
                        <m:r>
                          <a:rPr lang="en-US" b="0" i="1" smtClean="0">
                            <a:latin typeface="Cambria Math"/>
                            <a:cs typeface="Times New Roman" pitchFamily="18" charset="0"/>
                          </a:rPr>
                          <m:t>𝑥</m:t>
                        </m:r>
                      </m:e>
                    </m:acc>
                  </m:oMath>
                </a14:m>
                <a:r>
                  <a:rPr lang="en-US" dirty="0" smtClean="0">
                    <a:latin typeface="Times New Roman" pitchFamily="18" charset="0"/>
                    <a:cs typeface="Times New Roman" pitchFamily="18" charset="0"/>
                  </a:rPr>
                  <a:t>), variance (</a:t>
                </a:r>
                <a14:m>
                  <m:oMath xmlns:m="http://schemas.openxmlformats.org/officeDocument/2006/math">
                    <m:sSup>
                      <m:sSupPr>
                        <m:ctrlPr>
                          <a:rPr lang="en-US" i="1" smtClean="0">
                            <a:latin typeface="Cambria Math"/>
                            <a:cs typeface="Times New Roman" pitchFamily="18" charset="0"/>
                          </a:rPr>
                        </m:ctrlPr>
                      </m:sSupPr>
                      <m:e>
                        <m:r>
                          <a:rPr lang="en-US" b="0" i="1" smtClean="0">
                            <a:latin typeface="Cambria Math"/>
                            <a:cs typeface="Times New Roman" pitchFamily="18" charset="0"/>
                          </a:rPr>
                          <m:t>𝑠</m:t>
                        </m:r>
                      </m:e>
                      <m:sup>
                        <m:r>
                          <a:rPr lang="en-US" b="0" i="1" smtClean="0">
                            <a:latin typeface="Cambria Math"/>
                            <a:cs typeface="Times New Roman" pitchFamily="18" charset="0"/>
                          </a:rPr>
                          <m:t>2</m:t>
                        </m:r>
                      </m:sup>
                    </m:sSup>
                  </m:oMath>
                </a14:m>
                <a:r>
                  <a:rPr lang="en-US" dirty="0" smtClean="0">
                    <a:latin typeface="Times New Roman" pitchFamily="18" charset="0"/>
                    <a:cs typeface="Times New Roman" pitchFamily="18" charset="0"/>
                  </a:rPr>
                  <a:t>), is called statistic.</a:t>
                </a:r>
                <a:endParaRPr lang="en-US" dirty="0">
                  <a:latin typeface="Times New Roman" pitchFamily="18" charset="0"/>
                  <a:cs typeface="Times New Roman"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2119257"/>
                <a:ext cx="7467600" cy="3603812"/>
              </a:xfrm>
              <a:blipFill rotWithShape="1">
                <a:blip r:embed="rId2"/>
                <a:stretch>
                  <a:fillRect l="-898" r="-1224"/>
                </a:stretch>
              </a:blipFill>
            </p:spPr>
            <p:txBody>
              <a:bodyPr/>
              <a:lstStyle/>
              <a:p>
                <a:r>
                  <a:rPr lang="en-US">
                    <a:noFill/>
                  </a:rPr>
                  <a:t> </a:t>
                </a:r>
              </a:p>
            </p:txBody>
          </p:sp>
        </mc:Fallback>
      </mc:AlternateContent>
    </p:spTree>
    <p:extLst>
      <p:ext uri="{BB962C8B-B14F-4D97-AF65-F5344CB8AC3E}">
        <p14:creationId xmlns:p14="http://schemas.microsoft.com/office/powerpoint/2010/main" val="103086616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78</TotalTime>
  <Words>587</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Pushpin</vt:lpstr>
      <vt:lpstr>LARGE SAMPLE THEORY</vt:lpstr>
      <vt:lpstr>SAMPLES</vt:lpstr>
      <vt:lpstr>SAMPLING</vt:lpstr>
      <vt:lpstr>TYPES OF SAMPLING</vt:lpstr>
      <vt:lpstr>Purposive Sampling</vt:lpstr>
      <vt:lpstr>Random Sampling</vt:lpstr>
      <vt:lpstr>Simple Sampling</vt:lpstr>
      <vt:lpstr>Stratified Sampling</vt:lpstr>
      <vt:lpstr>PARAMETERS &amp; STATISTIC</vt:lpstr>
      <vt:lpstr>SAMPLING DISTRIBUTION OF A STATISTIC</vt:lpstr>
      <vt:lpstr>The Central Limit Theorem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SAMPLE THEORY</dc:title>
  <dc:creator>DALLY</dc:creator>
  <cp:lastModifiedBy>DALLY</cp:lastModifiedBy>
  <cp:revision>61</cp:revision>
  <dcterms:created xsi:type="dcterms:W3CDTF">2020-04-02T14:03:36Z</dcterms:created>
  <dcterms:modified xsi:type="dcterms:W3CDTF">2020-04-02T15:22:33Z</dcterms:modified>
</cp:coreProperties>
</file>