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67D8-0647-441D-B74D-0FB80C8A42B8}"/>
              </a:ext>
            </a:extLst>
          </p:cNvPr>
          <p:cNvSpPr>
            <a:spLocks noGrp="1"/>
          </p:cNvSpPr>
          <p:nvPr>
            <p:ph type="title"/>
          </p:nvPr>
        </p:nvSpPr>
        <p:spPr>
          <a:xfrm>
            <a:off x="3657600" y="3127513"/>
            <a:ext cx="7847012" cy="2040835"/>
          </a:xfrm>
          <a:ln w="76200">
            <a:solidFill>
              <a:schemeClr val="tx1"/>
            </a:solidFill>
          </a:ln>
          <a:effectLst>
            <a:glow rad="139700">
              <a:schemeClr val="accent1">
                <a:satMod val="175000"/>
                <a:alpha val="40000"/>
              </a:schemeClr>
            </a:glow>
          </a:effectLst>
        </p:spPr>
        <p:txBody>
          <a:bodyPr/>
          <a:lstStyle/>
          <a:p>
            <a:pPr algn="ctr"/>
            <a:br>
              <a:rPr lang="en-IN" b="1" dirty="0">
                <a:solidFill>
                  <a:srgbClr val="0070C0"/>
                </a:solidFill>
              </a:rPr>
            </a:br>
            <a:r>
              <a:rPr lang="en-IN" b="1" dirty="0">
                <a:solidFill>
                  <a:srgbClr val="0070C0"/>
                </a:solidFill>
              </a:rPr>
              <a:t>INTRODUCTION  TO                   PLANT  PHYSIOLOGY</a:t>
            </a:r>
            <a:endParaRPr lang="en-US" b="1" dirty="0">
              <a:solidFill>
                <a:srgbClr val="0070C0"/>
              </a:solidFill>
            </a:endParaRPr>
          </a:p>
        </p:txBody>
      </p:sp>
    </p:spTree>
    <p:extLst>
      <p:ext uri="{BB962C8B-B14F-4D97-AF65-F5344CB8AC3E}">
        <p14:creationId xmlns:p14="http://schemas.microsoft.com/office/powerpoint/2010/main" val="2500912436"/>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C63CB08-2C7B-4A39-AECB-2E5298A4AE2B}"/>
              </a:ext>
            </a:extLst>
          </p:cNvPr>
          <p:cNvSpPr>
            <a:spLocks noGrp="1"/>
          </p:cNvSpPr>
          <p:nvPr>
            <p:ph type="subTitle" idx="1"/>
          </p:nvPr>
        </p:nvSpPr>
        <p:spPr>
          <a:xfrm>
            <a:off x="2589213" y="597408"/>
            <a:ext cx="8915399" cy="5913119"/>
          </a:xfrm>
        </p:spPr>
        <p:txBody>
          <a:bodyPr>
            <a:normAutofit/>
          </a:bodyPr>
          <a:lstStyle/>
          <a:p>
            <a:pPr algn="ctr"/>
            <a:r>
              <a:rPr lang="en-IN" sz="3200" dirty="0">
                <a:solidFill>
                  <a:schemeClr val="tx1"/>
                </a:solidFill>
                <a:latin typeface="Times New Roman" panose="02020603050405020304" pitchFamily="18" charset="0"/>
                <a:cs typeface="Times New Roman" panose="02020603050405020304" pitchFamily="18" charset="0"/>
              </a:rPr>
              <a:t>PLANT PHYSIOLOGY</a:t>
            </a:r>
            <a:endParaRPr lang="en-US" sz="3200" dirty="0">
              <a:solidFill>
                <a:schemeClr val="tx1"/>
              </a:solidFill>
              <a:latin typeface="Times New Roman" panose="02020603050405020304" pitchFamily="18" charset="0"/>
              <a:cs typeface="Times New Roman" panose="02020603050405020304" pitchFamily="18" charset="0"/>
            </a:endParaRPr>
          </a:p>
          <a:p>
            <a:pPr algn="just"/>
            <a:r>
              <a:rPr lang="en-IN" sz="3200" dirty="0">
                <a:solidFill>
                  <a:schemeClr val="tx1"/>
                </a:solidFill>
                <a:latin typeface="Times New Roman" panose="02020603050405020304" pitchFamily="18" charset="0"/>
                <a:cs typeface="Times New Roman" panose="02020603050405020304" pitchFamily="18" charset="0"/>
              </a:rPr>
              <a:t>		*</a:t>
            </a:r>
            <a:r>
              <a:rPr lang="en-US" sz="3200" dirty="0">
                <a:solidFill>
                  <a:schemeClr val="tx1"/>
                </a:solidFill>
                <a:latin typeface="Times New Roman" panose="02020603050405020304" pitchFamily="18" charset="0"/>
                <a:cs typeface="Times New Roman" panose="02020603050405020304" pitchFamily="18" charset="0"/>
              </a:rPr>
              <a:t> Plant physiology is a subdiscipline of botany concerned with the functioning, or physiology, of plants.</a:t>
            </a:r>
          </a:p>
          <a:p>
            <a:pPr algn="just"/>
            <a:r>
              <a:rPr lang="en-IN" sz="3200" dirty="0">
                <a:solidFill>
                  <a:schemeClr val="tx1"/>
                </a:solidFill>
                <a:latin typeface="Times New Roman" panose="02020603050405020304" pitchFamily="18" charset="0"/>
                <a:cs typeface="Times New Roman" panose="02020603050405020304" pitchFamily="18" charset="0"/>
              </a:rPr>
              <a:t>	</a:t>
            </a:r>
            <a:r>
              <a:rPr lang="en-US" sz="3200" dirty="0">
                <a:solidFill>
                  <a:schemeClr val="tx1"/>
                </a:solidFill>
                <a:latin typeface="Times New Roman" panose="02020603050405020304" pitchFamily="18" charset="0"/>
                <a:cs typeface="Times New Roman" panose="02020603050405020304" pitchFamily="18" charset="0"/>
              </a:rPr>
              <a:t>	* Plant physiology closely related fields include Plant Morphology, Plant Ecology, Phytochemistry , Cell Biology, Genetics, Biophysics and Molecular Biology.</a:t>
            </a:r>
          </a:p>
          <a:p>
            <a:pPr algn="just"/>
            <a:r>
              <a:rPr lang="en-IN" sz="3200" dirty="0">
                <a:solidFill>
                  <a:schemeClr val="tx1"/>
                </a:solidFill>
                <a:latin typeface="Times New Roman" panose="02020603050405020304" pitchFamily="18" charset="0"/>
                <a:cs typeface="Times New Roman" panose="02020603050405020304" pitchFamily="18" charset="0"/>
              </a:rPr>
              <a:t>	</a:t>
            </a:r>
            <a:r>
              <a:rPr lang="en-US" sz="3200" dirty="0">
                <a:solidFill>
                  <a:schemeClr val="tx1"/>
                </a:solidFill>
                <a:latin typeface="Times New Roman" panose="02020603050405020304" pitchFamily="18" charset="0"/>
                <a:cs typeface="Times New Roman" panose="02020603050405020304" pitchFamily="18" charset="0"/>
              </a:rPr>
              <a:t>	* Plant physiology, natural phenomena operating in the living plants and plant parts are studied.</a:t>
            </a:r>
            <a:endParaRPr lang="en-IN"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75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706447-865D-494F-B108-54FCA001CCB4}"/>
              </a:ext>
            </a:extLst>
          </p:cNvPr>
          <p:cNvSpPr>
            <a:spLocks noGrp="1"/>
          </p:cNvSpPr>
          <p:nvPr>
            <p:ph idx="1"/>
          </p:nvPr>
        </p:nvSpPr>
        <p:spPr>
          <a:xfrm>
            <a:off x="2589212" y="316992"/>
            <a:ext cx="8915400" cy="5594230"/>
          </a:xfrm>
        </p:spPr>
        <p:txBody>
          <a:bodyPr>
            <a:normAutofit lnSpcReduction="10000"/>
          </a:bodyPr>
          <a:lstStyle/>
          <a:p>
            <a:pPr marL="0" indent="0" algn="just">
              <a:buNone/>
            </a:pPr>
            <a:r>
              <a:rPr lang="en-IN" dirty="0"/>
              <a:t>		 </a:t>
            </a:r>
            <a:r>
              <a:rPr lang="en-IN" sz="3200" dirty="0">
                <a:latin typeface="Times New Roman" panose="02020603050405020304" pitchFamily="18" charset="0"/>
                <a:cs typeface="Times New Roman" panose="02020603050405020304" pitchFamily="18" charset="0"/>
              </a:rPr>
              <a:t>*It is a discipline of botany where the structure of the cell, tissues and organs is associated with processes and functions.</a:t>
            </a:r>
          </a:p>
          <a:p>
            <a:pPr marL="0" indent="0" algn="just">
              <a:buNone/>
            </a:pPr>
            <a:r>
              <a:rPr lang="en-IN" sz="3200" dirty="0">
                <a:latin typeface="Times New Roman" panose="02020603050405020304" pitchFamily="18" charset="0"/>
                <a:cs typeface="Times New Roman" panose="02020603050405020304" pitchFamily="18" charset="0"/>
              </a:rPr>
              <a:t>		 *The different responses of organisms to environmental alternations and the resultant growth and development which are the outcome of such responses are also studied in plant physiology.</a:t>
            </a:r>
          </a:p>
          <a:p>
            <a:pPr marL="0" indent="0" algn="just">
              <a:buNone/>
            </a:pPr>
            <a:r>
              <a:rPr lang="en-IN" sz="3200" dirty="0">
                <a:latin typeface="Times New Roman" panose="02020603050405020304" pitchFamily="18" charset="0"/>
                <a:cs typeface="Times New Roman" panose="02020603050405020304" pitchFamily="18" charset="0"/>
              </a:rPr>
              <a:t>		* Some of the most important processes operating in plant are stomatal mechanism, Water and mineral absorption, Photosynthesis, Respiration, etc.</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8301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325ED-F77F-4473-9675-DA8DB2512887}"/>
              </a:ext>
            </a:extLst>
          </p:cNvPr>
          <p:cNvSpPr>
            <a:spLocks noGrp="1"/>
          </p:cNvSpPr>
          <p:nvPr>
            <p:ph idx="1"/>
          </p:nvPr>
        </p:nvSpPr>
        <p:spPr>
          <a:xfrm>
            <a:off x="2589212" y="426720"/>
            <a:ext cx="8915400" cy="6132576"/>
          </a:xfrm>
        </p:spPr>
        <p:txBody>
          <a:bodyPr>
            <a:normAutofit fontScale="92500" lnSpcReduction="10000"/>
          </a:bodyPr>
          <a:lstStyle/>
          <a:p>
            <a:pPr marL="0" indent="0" algn="just">
              <a:buNone/>
            </a:pPr>
            <a:r>
              <a:rPr lang="en-IN" dirty="0"/>
              <a:t>		</a:t>
            </a:r>
            <a:r>
              <a:rPr lang="en-IN" sz="3200" dirty="0"/>
              <a:t>* </a:t>
            </a:r>
            <a:r>
              <a:rPr lang="en-IN" sz="3200" dirty="0">
                <a:latin typeface="Times New Roman" panose="02020603050405020304" pitchFamily="18" charset="0"/>
                <a:cs typeface="Times New Roman" panose="02020603050405020304" pitchFamily="18" charset="0"/>
              </a:rPr>
              <a:t>A plant physiology tends to understand, describe and explain such processes.</a:t>
            </a:r>
          </a:p>
          <a:p>
            <a:pPr marL="0" indent="0" algn="just">
              <a:buNone/>
            </a:pPr>
            <a:r>
              <a:rPr lang="en-IN" sz="3200" dirty="0">
                <a:latin typeface="Times New Roman" panose="02020603050405020304" pitchFamily="18" charset="0"/>
                <a:cs typeface="Times New Roman" panose="02020603050405020304" pitchFamily="18" charset="0"/>
              </a:rPr>
              <a:t>		* Indeed the development of these sciences has contributed to the evolution and discovery of several instruments and techniques which helped in the elaboration of plant anatomy.</a:t>
            </a:r>
          </a:p>
          <a:p>
            <a:pPr marL="0" indent="0" algn="just">
              <a:buNone/>
            </a:pPr>
            <a:r>
              <a:rPr lang="en-IN" sz="3200" dirty="0">
                <a:latin typeface="Times New Roman" panose="02020603050405020304" pitchFamily="18" charset="0"/>
                <a:cs typeface="Times New Roman" panose="02020603050405020304" pitchFamily="18" charset="0"/>
              </a:rPr>
              <a:t>		*A sound knowledge of plant anatomy is essential for interpreting the functions and processes operating in a plant.</a:t>
            </a:r>
          </a:p>
          <a:p>
            <a:pPr marL="0" indent="0" algn="just">
              <a:buNone/>
            </a:pPr>
            <a:r>
              <a:rPr lang="en-IN" sz="3200" dirty="0">
                <a:latin typeface="Times New Roman" panose="02020603050405020304" pitchFamily="18" charset="0"/>
                <a:cs typeface="Times New Roman" panose="02020603050405020304" pitchFamily="18" charset="0"/>
              </a:rPr>
              <a:t>		*Several of the plant processes could only be revealed by the use of sophisticated instruments and techniques provided by the chemical and physical science.</a:t>
            </a:r>
            <a:endParaRPr lang="en-US" sz="3200" dirty="0"/>
          </a:p>
        </p:txBody>
      </p:sp>
    </p:spTree>
    <p:extLst>
      <p:ext uri="{BB962C8B-B14F-4D97-AF65-F5344CB8AC3E}">
        <p14:creationId xmlns:p14="http://schemas.microsoft.com/office/powerpoint/2010/main" val="4101308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914A8A-8094-4BFC-9A0F-245D4AE23DB2}"/>
              </a:ext>
            </a:extLst>
          </p:cNvPr>
          <p:cNvSpPr>
            <a:spLocks noGrp="1"/>
          </p:cNvSpPr>
          <p:nvPr>
            <p:ph idx="1"/>
          </p:nvPr>
        </p:nvSpPr>
        <p:spPr>
          <a:xfrm>
            <a:off x="2589212" y="0"/>
            <a:ext cx="8915400" cy="5911222"/>
          </a:xfrm>
        </p:spPr>
        <p:txBody>
          <a:bodyPr>
            <a:normAutofit lnSpcReduction="10000"/>
          </a:bodyPr>
          <a:lstStyle/>
          <a:p>
            <a:pPr marL="0" indent="0" algn="just">
              <a:buNone/>
            </a:pPr>
            <a:r>
              <a:rPr lang="en-IN" dirty="0"/>
              <a:t>		</a:t>
            </a:r>
            <a:r>
              <a:rPr lang="en-IN" sz="3200" dirty="0">
                <a:latin typeface="Times New Roman" panose="02020603050405020304" pitchFamily="18" charset="0"/>
                <a:cs typeface="Times New Roman" panose="02020603050405020304" pitchFamily="18" charset="0"/>
              </a:rPr>
              <a:t>* The availability of the techniques of radioisotopes, antimetabolites, chromatography, scanning, transmission electron microscopy, and mass spectrometry has helped in the elaboration of several processes.</a:t>
            </a:r>
          </a:p>
          <a:p>
            <a:pPr marL="0" indent="0" algn="just">
              <a:buNone/>
            </a:pPr>
            <a:r>
              <a:rPr lang="en-IN" sz="3200" dirty="0">
                <a:latin typeface="Times New Roman" panose="02020603050405020304" pitchFamily="18" charset="0"/>
                <a:cs typeface="Times New Roman" panose="02020603050405020304" pitchFamily="18" charset="0"/>
              </a:rPr>
              <a:t>		*In fact, elaboration of cell structure has considerably aided in understanding plant structure in relation to function.</a:t>
            </a:r>
          </a:p>
          <a:p>
            <a:pPr marL="0" indent="0" algn="just">
              <a:buNone/>
            </a:pPr>
            <a:r>
              <a:rPr lang="en-IN" sz="3200" dirty="0">
                <a:latin typeface="Times New Roman" panose="02020603050405020304" pitchFamily="18" charset="0"/>
                <a:cs typeface="Times New Roman" panose="02020603050405020304" pitchFamily="18" charset="0"/>
              </a:rPr>
              <a:t>		*The discovery in plants of lysosomes, peroxisomes and other organelles in recent years is the outcome of combined technology of biochemists, biophysicists and anatomists.</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2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D096B8-D37B-44D2-84D0-15B863A562E8}"/>
              </a:ext>
            </a:extLst>
          </p:cNvPr>
          <p:cNvSpPr>
            <a:spLocks noGrp="1"/>
          </p:cNvSpPr>
          <p:nvPr>
            <p:ph idx="1"/>
          </p:nvPr>
        </p:nvSpPr>
        <p:spPr>
          <a:xfrm>
            <a:off x="2589212" y="231648"/>
            <a:ext cx="8915400" cy="5679574"/>
          </a:xfrm>
        </p:spPr>
        <p:txBody>
          <a:bodyPr>
            <a:normAutofit fontScale="92500" lnSpcReduction="10000"/>
          </a:bodyPr>
          <a:lstStyle/>
          <a:p>
            <a:pPr marL="0" indent="0" algn="just">
              <a:buNone/>
            </a:pPr>
            <a:r>
              <a:rPr lang="en-IN" dirty="0"/>
              <a:t>		</a:t>
            </a:r>
            <a:r>
              <a:rPr lang="en-IN" sz="3200" dirty="0">
                <a:latin typeface="Times New Roman" panose="02020603050405020304" pitchFamily="18" charset="0"/>
                <a:cs typeface="Times New Roman" panose="02020603050405020304" pitchFamily="18" charset="0"/>
              </a:rPr>
              <a:t>* Plant physiologist is always open to self or other corrections. It is an enlivened science which will change with time and be enrichened with more and increased experiences over the years.</a:t>
            </a:r>
          </a:p>
          <a:p>
            <a:pPr marL="0" indent="0" algn="just">
              <a:buNone/>
            </a:pPr>
            <a:r>
              <a:rPr lang="en-IN" sz="3200" dirty="0">
                <a:latin typeface="Times New Roman" panose="02020603050405020304" pitchFamily="18" charset="0"/>
                <a:cs typeface="Times New Roman" panose="02020603050405020304" pitchFamily="18" charset="0"/>
              </a:rPr>
              <a:t>		* Take for instance the process of photosynthesis and even the discovery of photorespiration or the processes operating in C4 plants.</a:t>
            </a:r>
          </a:p>
          <a:p>
            <a:pPr marL="0" indent="0" algn="just">
              <a:buNone/>
            </a:pPr>
            <a:r>
              <a:rPr lang="en-IN" sz="3200" dirty="0">
                <a:latin typeface="Times New Roman" panose="02020603050405020304" pitchFamily="18" charset="0"/>
                <a:cs typeface="Times New Roman" panose="02020603050405020304" pitchFamily="18" charset="0"/>
              </a:rPr>
              <a:t>		*Plants posses different patterns and habitats as compared to animals it is important to study plant physiology.</a:t>
            </a:r>
          </a:p>
          <a:p>
            <a:pPr marL="0" indent="0" algn="just">
              <a:buNone/>
            </a:pPr>
            <a:r>
              <a:rPr lang="en-IN" sz="3200" dirty="0">
                <a:latin typeface="Times New Roman" panose="02020603050405020304" pitchFamily="18" charset="0"/>
                <a:cs typeface="Times New Roman" panose="02020603050405020304" pitchFamily="18" charset="0"/>
              </a:rPr>
              <a:t>		* Plants are also static and posses the capacity to manufacture their own food.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732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1EDAB2-10EC-434B-91B1-00B6C5BE819A}"/>
              </a:ext>
            </a:extLst>
          </p:cNvPr>
          <p:cNvSpPr>
            <a:spLocks noGrp="1"/>
          </p:cNvSpPr>
          <p:nvPr>
            <p:ph idx="1"/>
          </p:nvPr>
        </p:nvSpPr>
        <p:spPr>
          <a:xfrm>
            <a:off x="2577020" y="146304"/>
            <a:ext cx="8915400" cy="5740534"/>
          </a:xfrm>
        </p:spPr>
        <p:txBody>
          <a:bodyPr>
            <a:normAutofit lnSpcReduction="10000"/>
          </a:bodyPr>
          <a:lstStyle/>
          <a:p>
            <a:pPr marL="0" indent="0" algn="just">
              <a:buNone/>
            </a:pPr>
            <a:r>
              <a:rPr lang="en-IN" dirty="0"/>
              <a:t>		</a:t>
            </a:r>
            <a:r>
              <a:rPr lang="en-IN" sz="3200" dirty="0">
                <a:latin typeface="Times New Roman" panose="02020603050405020304" pitchFamily="18" charset="0"/>
                <a:cs typeface="Times New Roman" panose="02020603050405020304" pitchFamily="18" charset="0"/>
              </a:rPr>
              <a:t>* They posses the capacity to grow and add cells throughout their life span.</a:t>
            </a:r>
          </a:p>
          <a:p>
            <a:pPr marL="0" indent="0" algn="just">
              <a:buNone/>
            </a:pPr>
            <a:r>
              <a:rPr lang="en-IN" sz="3200" dirty="0">
                <a:latin typeface="Times New Roman" panose="02020603050405020304" pitchFamily="18" charset="0"/>
                <a:cs typeface="Times New Roman" panose="02020603050405020304" pitchFamily="18" charset="0"/>
              </a:rPr>
              <a:t>		* Clearly in plants organs develop, grow and die. The regulating systems controlling growth differ from those of animals.</a:t>
            </a:r>
          </a:p>
          <a:p>
            <a:pPr marL="0" indent="0" algn="just">
              <a:buNone/>
            </a:pPr>
            <a:r>
              <a:rPr lang="en-IN" sz="3200" dirty="0">
                <a:latin typeface="Times New Roman" panose="02020603050405020304" pitchFamily="18" charset="0"/>
                <a:cs typeface="Times New Roman" panose="02020603050405020304" pitchFamily="18" charset="0"/>
              </a:rPr>
              <a:t>		* The control of plant development is the outcome of action of several hormones, environments and nutritional factors.</a:t>
            </a:r>
          </a:p>
          <a:p>
            <a:pPr marL="0" indent="0" algn="just">
              <a:buNone/>
            </a:pPr>
            <a:r>
              <a:rPr lang="en-IN" sz="3200" dirty="0">
                <a:latin typeface="Times New Roman" panose="02020603050405020304" pitchFamily="18" charset="0"/>
                <a:cs typeface="Times New Roman" panose="02020603050405020304" pitchFamily="18" charset="0"/>
              </a:rPr>
              <a:t>		* Most of these factors interact with each other and cause effective growth of the plant. As compared to animals plants posses special features which point towards their unique physiological characteristics.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913905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TotalTime>
  <Words>537</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Wisp</vt:lpstr>
      <vt:lpstr> INTRODUCTION  TO                   PLANT  PHYSIOLOGY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ELCOT</dc:creator>
  <cp:lastModifiedBy>ELCOT</cp:lastModifiedBy>
  <cp:revision>10</cp:revision>
  <dcterms:created xsi:type="dcterms:W3CDTF">2020-05-20T18:07:01Z</dcterms:created>
  <dcterms:modified xsi:type="dcterms:W3CDTF">2020-05-20T06:42:23Z</dcterms:modified>
</cp:coreProperties>
</file>