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n.wikipedia.org/wiki/File:Calvin_cycle_step_3.sv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File:Calvin_cycle_step_1.sv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n.wikipedia.org/wiki/File:Calvin_cycle_step_2_(doubled).sv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85AE4CE-3386-42AB-97BE-B1ABDD370A23}"/>
              </a:ext>
            </a:extLst>
          </p:cNvPr>
          <p:cNvSpPr>
            <a:spLocks noGrp="1"/>
          </p:cNvSpPr>
          <p:nvPr>
            <p:ph type="subTitle" idx="1"/>
          </p:nvPr>
        </p:nvSpPr>
        <p:spPr>
          <a:xfrm>
            <a:off x="2589213" y="341376"/>
            <a:ext cx="8915399" cy="6516623"/>
          </a:xfrm>
        </p:spPr>
        <p:txBody>
          <a:bodyPr>
            <a:normAutofit lnSpcReduction="10000"/>
          </a:bodyPr>
          <a:lstStyle/>
          <a:p>
            <a:pPr algn="just"/>
            <a:r>
              <a:rPr lang="en-US" dirty="0"/>
              <a:t>								</a:t>
            </a:r>
            <a:r>
              <a:rPr lang="en-US"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Calvin cycle</a:t>
            </a:r>
            <a:endParaRPr lang="en-US" sz="3200" b="1" dirty="0"/>
          </a:p>
          <a:p>
            <a:pPr algn="just"/>
            <a:r>
              <a:rPr lang="en-US" sz="3200" dirty="0">
                <a:latin typeface="Times New Roman" panose="02020603050405020304" pitchFamily="18" charset="0"/>
                <a:cs typeface="Times New Roman" panose="02020603050405020304" pitchFamily="18" charset="0"/>
              </a:rPr>
              <a:t>		*The Calvin cycle, light-independent reactions, bio synthetic phase, dark reactions, or photosynthetic carbon reduction (PCR) cycle of  photosynthesis are the chemical reactions that convert carbon dioxide and other compounds into glucose.</a:t>
            </a:r>
          </a:p>
          <a:p>
            <a:pPr algn="just"/>
            <a:r>
              <a:rPr lang="en-US" sz="3200" dirty="0">
                <a:latin typeface="Times New Roman" panose="02020603050405020304" pitchFamily="18" charset="0"/>
                <a:cs typeface="Times New Roman" panose="02020603050405020304" pitchFamily="18" charset="0"/>
              </a:rPr>
              <a:t>		* </a:t>
            </a:r>
            <a:r>
              <a:rPr lang="en-US" sz="3200" dirty="0">
                <a:solidFill>
                  <a:schemeClr val="tx1"/>
                </a:solidFill>
                <a:latin typeface="Times New Roman" panose="02020603050405020304" pitchFamily="18" charset="0"/>
                <a:cs typeface="Times New Roman" panose="02020603050405020304" pitchFamily="18" charset="0"/>
              </a:rPr>
              <a:t>These reactions occur in the stroma, the fluid-filled area of a chloroplast outside the thylakoid membranes. </a:t>
            </a:r>
          </a:p>
          <a:p>
            <a:pPr algn="just"/>
            <a:r>
              <a:rPr lang="en-US" sz="3200" dirty="0">
                <a:solidFill>
                  <a:schemeClr val="tx1"/>
                </a:solidFill>
                <a:latin typeface="Times New Roman" panose="02020603050405020304" pitchFamily="18" charset="0"/>
                <a:cs typeface="Times New Roman" panose="02020603050405020304" pitchFamily="18" charset="0"/>
              </a:rPr>
              <a:t>		*</a:t>
            </a:r>
            <a:r>
              <a:rPr lang="en-US" dirty="0"/>
              <a:t> </a:t>
            </a:r>
            <a:r>
              <a:rPr lang="en-US" sz="3200" dirty="0">
                <a:solidFill>
                  <a:schemeClr val="tx1"/>
                </a:solidFill>
                <a:latin typeface="Times New Roman" panose="02020603050405020304" pitchFamily="18" charset="0"/>
                <a:cs typeface="Times New Roman" panose="02020603050405020304" pitchFamily="18" charset="0"/>
              </a:rPr>
              <a:t>These reactions take the products (ATP</a:t>
            </a:r>
          </a:p>
          <a:p>
            <a:pPr algn="just"/>
            <a:r>
              <a:rPr lang="en-US" sz="3200" dirty="0">
                <a:solidFill>
                  <a:schemeClr val="tx1"/>
                </a:solidFill>
                <a:latin typeface="Times New Roman" panose="02020603050405020304" pitchFamily="18" charset="0"/>
                <a:cs typeface="Times New Roman" panose="02020603050405020304" pitchFamily="18" charset="0"/>
              </a:rPr>
              <a:t> and NADPH) of light- dependent reaction and perform further chemical processes on them. </a:t>
            </a:r>
          </a:p>
        </p:txBody>
      </p:sp>
    </p:spTree>
    <p:extLst>
      <p:ext uri="{BB962C8B-B14F-4D97-AF65-F5344CB8AC3E}">
        <p14:creationId xmlns:p14="http://schemas.microsoft.com/office/powerpoint/2010/main" val="1073361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663D27-17C2-4D85-801C-8EE7727C5A37}"/>
              </a:ext>
            </a:extLst>
          </p:cNvPr>
          <p:cNvSpPr>
            <a:spLocks noGrp="1"/>
          </p:cNvSpPr>
          <p:nvPr>
            <p:ph idx="1"/>
          </p:nvPr>
        </p:nvSpPr>
        <p:spPr>
          <a:xfrm>
            <a:off x="2589212" y="146304"/>
            <a:ext cx="8915400" cy="5764918"/>
          </a:xfrm>
        </p:spPr>
        <p:txBody>
          <a:bodyPr>
            <a:normAutofit fontScale="92500" lnSpcReduction="20000"/>
          </a:bodyPr>
          <a:lstStyle/>
          <a:p>
            <a:pPr marL="0" lvl="0" indent="0" algn="just">
              <a:buNone/>
            </a:pPr>
            <a:r>
              <a:rPr lang="en-US" dirty="0"/>
              <a:t>		</a:t>
            </a:r>
            <a:r>
              <a:rPr lang="en-US" sz="3200" dirty="0">
                <a:latin typeface="Times New Roman" panose="02020603050405020304" pitchFamily="18" charset="0"/>
                <a:cs typeface="Times New Roman" panose="02020603050405020304" pitchFamily="18" charset="0"/>
              </a:rPr>
              <a:t>*The enzyme </a:t>
            </a:r>
            <a:r>
              <a:rPr lang="en-US" sz="3200" dirty="0" err="1">
                <a:latin typeface="Times New Roman" panose="02020603050405020304" pitchFamily="18" charset="0"/>
                <a:cs typeface="Times New Roman" panose="02020603050405020304" pitchFamily="18" charset="0"/>
              </a:rPr>
              <a:t>RuBisCO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catalyses</a:t>
            </a:r>
            <a:r>
              <a:rPr lang="en-US" sz="3200" dirty="0">
                <a:latin typeface="Times New Roman" panose="02020603050405020304" pitchFamily="18" charset="0"/>
                <a:cs typeface="Times New Roman" panose="02020603050405020304" pitchFamily="18" charset="0"/>
              </a:rPr>
              <a:t> the carboxylation of  ribulose- 1,5- bisphosphate RuBP, a 5-carbon compound, by carbon dioxide (a total of 6 carbons) in a two-step reaction. The product of the first step is enediol-enzyme complex that can capture CO</a:t>
            </a:r>
            <a:r>
              <a:rPr lang="en-US" sz="3200" baseline="-25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or O</a:t>
            </a:r>
            <a:r>
              <a:rPr lang="en-US" sz="3200" baseline="-25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Thus, enediol-enzyme complex is the real carboxylase/oxygenase. </a:t>
            </a:r>
          </a:p>
          <a:p>
            <a:pPr marL="0" lvl="0" indent="0" algn="just">
              <a:buNone/>
            </a:pPr>
            <a:r>
              <a:rPr lang="en-US" sz="3200" dirty="0">
                <a:latin typeface="Times New Roman" panose="02020603050405020304" pitchFamily="18" charset="0"/>
                <a:cs typeface="Times New Roman" panose="02020603050405020304" pitchFamily="18" charset="0"/>
              </a:rPr>
              <a:t>		*The CO</a:t>
            </a:r>
            <a:r>
              <a:rPr lang="en-US" sz="3200" baseline="-25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that is captured by enediol in second step produces an unstable six-carbon compound called 2-carboxy 3-keto 1,5biphosphoribotol (or 3-keto-2-carboxyarabinitol 1,5-bisphosphate) that immediately splits into 2 molecules of 3-phosphoglycerate or 3-PGA, a 3-carbon compound (also: 3-phosphoglyceric acid, PGA, 3PGA).</a:t>
            </a:r>
          </a:p>
          <a:p>
            <a:pPr marL="0" indent="0">
              <a:buNone/>
            </a:pPr>
            <a:endParaRPr lang="en-US" dirty="0"/>
          </a:p>
        </p:txBody>
      </p:sp>
    </p:spTree>
    <p:extLst>
      <p:ext uri="{BB962C8B-B14F-4D97-AF65-F5344CB8AC3E}">
        <p14:creationId xmlns:p14="http://schemas.microsoft.com/office/powerpoint/2010/main" val="1712294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402998-38FB-42C3-ABC3-B55940019380}"/>
              </a:ext>
            </a:extLst>
          </p:cNvPr>
          <p:cNvSpPr>
            <a:spLocks noGrp="1"/>
          </p:cNvSpPr>
          <p:nvPr>
            <p:ph idx="1"/>
          </p:nvPr>
        </p:nvSpPr>
        <p:spPr>
          <a:xfrm>
            <a:off x="2589212" y="243840"/>
            <a:ext cx="8915400" cy="5998464"/>
          </a:xfrm>
        </p:spPr>
        <p:txBody>
          <a:bodyPr>
            <a:normAutofit fontScale="85000" lnSpcReduction="10000"/>
          </a:bodyPr>
          <a:lstStyle/>
          <a:p>
            <a:pPr marL="0" indent="0" algn="just">
              <a:buNone/>
            </a:pPr>
            <a:r>
              <a:rPr lang="en-IN" dirty="0"/>
              <a:t>	</a:t>
            </a:r>
          </a:p>
          <a:p>
            <a:pPr marL="0" indent="0" algn="just">
              <a:buNone/>
            </a:pPr>
            <a:r>
              <a:rPr lang="en-US" sz="3200" dirty="0">
                <a:latin typeface="Times New Roman" panose="02020603050405020304" pitchFamily="18" charset="0"/>
                <a:cs typeface="Times New Roman" panose="02020603050405020304" pitchFamily="18" charset="0"/>
              </a:rPr>
              <a:t>		*The enzyme phosphoglycerate kinase </a:t>
            </a:r>
            <a:r>
              <a:rPr lang="en-US" sz="3200" dirty="0" err="1">
                <a:latin typeface="Times New Roman" panose="02020603050405020304" pitchFamily="18" charset="0"/>
                <a:cs typeface="Times New Roman" panose="02020603050405020304" pitchFamily="18" charset="0"/>
              </a:rPr>
              <a:t>catalyses</a:t>
            </a:r>
            <a:r>
              <a:rPr lang="en-US" sz="3200" dirty="0">
                <a:latin typeface="Times New Roman" panose="02020603050405020304" pitchFamily="18" charset="0"/>
                <a:cs typeface="Times New Roman" panose="02020603050405020304" pitchFamily="18" charset="0"/>
              </a:rPr>
              <a:t> the phosphorylation of 3-PGA by ATP (which was produced in the light-dependent stage). 1,3 </a:t>
            </a:r>
            <a:r>
              <a:rPr lang="en-US" sz="3200" dirty="0" err="1">
                <a:latin typeface="Times New Roman" panose="02020603050405020304" pitchFamily="18" charset="0"/>
                <a:cs typeface="Times New Roman" panose="02020603050405020304" pitchFamily="18" charset="0"/>
              </a:rPr>
              <a:t>Bisphosphoglycerate</a:t>
            </a:r>
            <a:r>
              <a:rPr lang="en-US" sz="3200" dirty="0">
                <a:latin typeface="Times New Roman" panose="02020603050405020304" pitchFamily="18" charset="0"/>
                <a:cs typeface="Times New Roman" panose="02020603050405020304" pitchFamily="18" charset="0"/>
              </a:rPr>
              <a:t> (1,3BPGA, glycerate-1,3-bisphosphate) and ADP are the products. (However, note that two 3-PGAs are produced for every </a:t>
            </a:r>
            <a:r>
              <a:rPr lang="en-US" sz="3800" dirty="0">
                <a:latin typeface="Times New Roman" panose="02020603050405020304" pitchFamily="18" charset="0"/>
                <a:cs typeface="Times New Roman" panose="02020603050405020304" pitchFamily="18" charset="0"/>
              </a:rPr>
              <a:t>CO</a:t>
            </a:r>
            <a:r>
              <a:rPr lang="en-US" sz="3800" baseline="-25000" dirty="0">
                <a:latin typeface="Times New Roman" panose="02020603050405020304" pitchFamily="18" charset="0"/>
                <a:cs typeface="Times New Roman" panose="02020603050405020304" pitchFamily="18" charset="0"/>
              </a:rPr>
              <a:t>2</a:t>
            </a:r>
            <a:r>
              <a:rPr lang="en-US" dirty="0"/>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that enters the cycle, so this step utilizes two ATP per CO</a:t>
            </a:r>
            <a:r>
              <a:rPr lang="en-US" sz="3200" baseline="-25000" dirty="0">
                <a:latin typeface="Times New Roman" panose="02020603050405020304" pitchFamily="18" charset="0"/>
                <a:cs typeface="Times New Roman" panose="02020603050405020304" pitchFamily="18" charset="0"/>
              </a:rPr>
              <a:t>2</a:t>
            </a:r>
            <a:r>
              <a:rPr lang="en-US" sz="3200" dirty="0"/>
              <a:t> </a:t>
            </a:r>
            <a:r>
              <a:rPr lang="en-US" sz="3200" dirty="0">
                <a:latin typeface="Times New Roman" panose="02020603050405020304" pitchFamily="18" charset="0"/>
                <a:cs typeface="Times New Roman" panose="02020603050405020304" pitchFamily="18" charset="0"/>
              </a:rPr>
              <a:t>fixed.)</a:t>
            </a:r>
          </a:p>
          <a:p>
            <a:pPr marL="0" indent="0" algn="just">
              <a:buNone/>
            </a:pPr>
            <a:r>
              <a:rPr lang="en-I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enzyme glyceraldehyde 3-phosphate dehydrogenase </a:t>
            </a:r>
            <a:r>
              <a:rPr lang="en-US" sz="3200" dirty="0" err="1">
                <a:latin typeface="Times New Roman" panose="02020603050405020304" pitchFamily="18" charset="0"/>
                <a:cs typeface="Times New Roman" panose="02020603050405020304" pitchFamily="18" charset="0"/>
              </a:rPr>
              <a:t>catalyses</a:t>
            </a:r>
            <a:r>
              <a:rPr lang="en-US" sz="3200" dirty="0">
                <a:latin typeface="Times New Roman" panose="02020603050405020304" pitchFamily="18" charset="0"/>
                <a:cs typeface="Times New Roman" panose="02020603050405020304" pitchFamily="18" charset="0"/>
              </a:rPr>
              <a:t> the reduction of 1,3BPGA by NADPH  (which is another product of the light-dependent stage). Glyceraldehyde 3-phosphate (also called G3P, GP, TP, PGAL, GAP) is produced, and the NADPH itself is oxidized and becomes NADP</a:t>
            </a:r>
            <a:r>
              <a:rPr lang="en-US" sz="3200" baseline="300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Again, two NADPH are utilized per  CO</a:t>
            </a:r>
            <a:r>
              <a:rPr lang="en-US" sz="3200" baseline="-25000" dirty="0">
                <a:latin typeface="Times New Roman" panose="02020603050405020304" pitchFamily="18" charset="0"/>
                <a:cs typeface="Times New Roman" panose="02020603050405020304" pitchFamily="18" charset="0"/>
              </a:rPr>
              <a:t>2 </a:t>
            </a:r>
            <a:r>
              <a:rPr lang="en-US" sz="3200" dirty="0">
                <a:latin typeface="Times New Roman" panose="02020603050405020304" pitchFamily="18" charset="0"/>
                <a:cs typeface="Times New Roman" panose="02020603050405020304" pitchFamily="18" charset="0"/>
              </a:rPr>
              <a:t>fixed.</a:t>
            </a:r>
          </a:p>
          <a:p>
            <a:pPr marL="0" indent="0">
              <a:buNone/>
            </a:pPr>
            <a:endParaRPr lang="en-US" dirty="0"/>
          </a:p>
        </p:txBody>
      </p:sp>
    </p:spTree>
    <p:extLst>
      <p:ext uri="{BB962C8B-B14F-4D97-AF65-F5344CB8AC3E}">
        <p14:creationId xmlns:p14="http://schemas.microsoft.com/office/powerpoint/2010/main" val="2076602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hlinkClick r:id="rId2"/>
            <a:extLst>
              <a:ext uri="{FF2B5EF4-FFF2-40B4-BE49-F238E27FC236}">
                <a16:creationId xmlns:a16="http://schemas.microsoft.com/office/drawing/2014/main" id="{8F4E9096-D005-4CE7-8136-F74C3CF9180D}"/>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60193" y="1243584"/>
            <a:ext cx="6412738" cy="3669792"/>
          </a:xfrm>
          <a:prstGeom prst="rect">
            <a:avLst/>
          </a:prstGeom>
          <a:noFill/>
          <a:ln>
            <a:noFill/>
          </a:ln>
        </p:spPr>
      </p:pic>
      <p:sp>
        <p:nvSpPr>
          <p:cNvPr id="5" name="Rectangle 4">
            <a:extLst>
              <a:ext uri="{FF2B5EF4-FFF2-40B4-BE49-F238E27FC236}">
                <a16:creationId xmlns:a16="http://schemas.microsoft.com/office/drawing/2014/main" id="{6DFED31E-7906-45A7-9241-3157121660B5}"/>
              </a:ext>
            </a:extLst>
          </p:cNvPr>
          <p:cNvSpPr/>
          <p:nvPr/>
        </p:nvSpPr>
        <p:spPr>
          <a:xfrm>
            <a:off x="3596640" y="5437632"/>
            <a:ext cx="5839968" cy="573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t>Regeneration stage of the Calvin cycle</a:t>
            </a:r>
          </a:p>
        </p:txBody>
      </p:sp>
    </p:spTree>
    <p:extLst>
      <p:ext uri="{BB962C8B-B14F-4D97-AF65-F5344CB8AC3E}">
        <p14:creationId xmlns:p14="http://schemas.microsoft.com/office/powerpoint/2010/main" val="3453147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34C120-9414-45F4-8DBC-27BC5BE2FAD2}"/>
              </a:ext>
            </a:extLst>
          </p:cNvPr>
          <p:cNvSpPr>
            <a:spLocks noGrp="1"/>
          </p:cNvSpPr>
          <p:nvPr>
            <p:ph idx="1"/>
          </p:nvPr>
        </p:nvSpPr>
        <p:spPr>
          <a:xfrm>
            <a:off x="2589212" y="548640"/>
            <a:ext cx="8915400" cy="5362582"/>
          </a:xfrm>
        </p:spPr>
        <p:txBody>
          <a:bodyPr/>
          <a:lstStyle/>
          <a:p>
            <a:pPr marL="0" indent="0" algn="just">
              <a:buNone/>
            </a:pPr>
            <a:r>
              <a:rPr lang="en-IN" dirty="0"/>
              <a:t>		</a:t>
            </a:r>
            <a:r>
              <a:rPr lang="en-IN"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The next stage in the Calvin cycle is to regenerate RuBP. Five G3P molecules produce three RuBP molecules, using up three molecules of ATP. Since each CO2 molecule produces two G3P molecules, three CO2 molecules produce six G3P molecules, of which five are used to regenerate RuBP, leaving a net gain of one G3P molecule per three CO2 molecules (as would be expected from the number of carbon atoms involved).</a:t>
            </a:r>
          </a:p>
          <a:p>
            <a:pPr marL="0" indent="0">
              <a:buNone/>
            </a:pPr>
            <a:endParaRPr lang="en-US" dirty="0"/>
          </a:p>
        </p:txBody>
      </p:sp>
    </p:spTree>
    <p:extLst>
      <p:ext uri="{BB962C8B-B14F-4D97-AF65-F5344CB8AC3E}">
        <p14:creationId xmlns:p14="http://schemas.microsoft.com/office/powerpoint/2010/main" val="78652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4F25F-90CC-4302-9654-FC89D357D1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23C05F-BAB1-41D8-AA96-BE30554394B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14424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A43C2-DFEE-41BA-9593-1DB90F538783}"/>
              </a:ext>
            </a:extLst>
          </p:cNvPr>
          <p:cNvSpPr>
            <a:spLocks noGrp="1"/>
          </p:cNvSpPr>
          <p:nvPr>
            <p:ph type="title"/>
          </p:nvPr>
        </p:nvSpPr>
        <p:spPr>
          <a:xfrm>
            <a:off x="3865134" y="2548359"/>
            <a:ext cx="4960814" cy="1761281"/>
          </a:xfrm>
        </p:spPr>
        <p:style>
          <a:lnRef idx="2">
            <a:schemeClr val="accent1">
              <a:shade val="50000"/>
            </a:schemeClr>
          </a:lnRef>
          <a:fillRef idx="1">
            <a:schemeClr val="accent1"/>
          </a:fillRef>
          <a:effectRef idx="0">
            <a:schemeClr val="accent1"/>
          </a:effectRef>
          <a:fontRef idx="minor">
            <a:schemeClr val="lt1"/>
          </a:fontRef>
        </p:style>
        <p:txBody>
          <a:bodyPr/>
          <a:lstStyle/>
          <a:p>
            <a:r>
              <a:rPr lang="en-IN" dirty="0">
                <a:solidFill>
                  <a:srgbClr val="00B0F0"/>
                </a:solidFill>
                <a:latin typeface="Algerian" panose="04020705040A02060702" pitchFamily="82" charset="0"/>
              </a:rPr>
              <a:t>     </a:t>
            </a:r>
            <a:br>
              <a:rPr lang="en-IN" dirty="0">
                <a:solidFill>
                  <a:srgbClr val="00B0F0"/>
                </a:solidFill>
                <a:latin typeface="Algerian" panose="04020705040A02060702" pitchFamily="82" charset="0"/>
              </a:rPr>
            </a:br>
            <a:r>
              <a:rPr lang="en-IN" dirty="0">
                <a:solidFill>
                  <a:srgbClr val="00B0F0"/>
                </a:solidFill>
                <a:latin typeface="Algerian" panose="04020705040A02060702" pitchFamily="82" charset="0"/>
              </a:rPr>
              <a:t>        THANK YOU </a:t>
            </a:r>
            <a:endParaRPr lang="en-US" dirty="0">
              <a:solidFill>
                <a:srgbClr val="00B0F0"/>
              </a:solidFill>
              <a:latin typeface="Algerian" panose="04020705040A02060702" pitchFamily="82" charset="0"/>
            </a:endParaRPr>
          </a:p>
        </p:txBody>
      </p:sp>
    </p:spTree>
    <p:extLst>
      <p:ext uri="{BB962C8B-B14F-4D97-AF65-F5344CB8AC3E}">
        <p14:creationId xmlns:p14="http://schemas.microsoft.com/office/powerpoint/2010/main" val="131685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imple diagram of the Calvin Cycle (the light independent reaction ...">
            <a:extLst>
              <a:ext uri="{FF2B5EF4-FFF2-40B4-BE49-F238E27FC236}">
                <a16:creationId xmlns:a16="http://schemas.microsoft.com/office/drawing/2014/main" id="{DEB8C29A-EF6F-4E63-8D7C-446084BA8037}"/>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92096" y="0"/>
            <a:ext cx="8339328" cy="6858000"/>
          </a:xfrm>
          <a:prstGeom prst="rect">
            <a:avLst/>
          </a:prstGeom>
          <a:noFill/>
          <a:ln>
            <a:noFill/>
          </a:ln>
        </p:spPr>
      </p:pic>
    </p:spTree>
    <p:extLst>
      <p:ext uri="{BB962C8B-B14F-4D97-AF65-F5344CB8AC3E}">
        <p14:creationId xmlns:p14="http://schemas.microsoft.com/office/powerpoint/2010/main" val="451947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50F78-B65E-42AA-8B3B-DBF6DADC140B}"/>
              </a:ext>
            </a:extLst>
          </p:cNvPr>
          <p:cNvSpPr>
            <a:spLocks noGrp="1"/>
          </p:cNvSpPr>
          <p:nvPr>
            <p:ph idx="1"/>
          </p:nvPr>
        </p:nvSpPr>
        <p:spPr>
          <a:xfrm>
            <a:off x="2589212" y="0"/>
            <a:ext cx="8915400" cy="5911222"/>
          </a:xfrm>
        </p:spPr>
        <p:txBody>
          <a:bodyPr>
            <a:normAutofit fontScale="92500" lnSpcReduction="20000"/>
          </a:bodyPr>
          <a:lstStyle/>
          <a:p>
            <a:pPr marL="0" indent="0" algn="just">
              <a:buNone/>
            </a:pPr>
            <a:r>
              <a:rPr lang="en-US" dirty="0"/>
              <a:t>		</a:t>
            </a:r>
            <a:r>
              <a:rPr lang="en-US" sz="3200" dirty="0">
                <a:latin typeface="Times New Roman" panose="02020603050405020304" pitchFamily="18" charset="0"/>
                <a:cs typeface="Times New Roman" panose="02020603050405020304" pitchFamily="18" charset="0"/>
              </a:rPr>
              <a:t>*The Calvin cycle uses the reducing powers ATP and NADPH from the light dependent reactions to produce sugars for the plant to use.</a:t>
            </a:r>
          </a:p>
          <a:p>
            <a:pPr marL="0" indent="0" algn="just">
              <a:buNone/>
            </a:pPr>
            <a:r>
              <a:rPr lang="en-US" sz="3200" dirty="0">
                <a:latin typeface="Times New Roman" panose="02020603050405020304" pitchFamily="18" charset="0"/>
                <a:cs typeface="Times New Roman" panose="02020603050405020304" pitchFamily="18" charset="0"/>
              </a:rPr>
              <a:t>		*These substrates are used in a series of reduction-oxidation reactions to produce sugars in a step-wise process.</a:t>
            </a:r>
          </a:p>
          <a:p>
            <a:pPr marL="0" indent="0" algn="just">
              <a:buNone/>
            </a:pPr>
            <a:r>
              <a:rPr lang="en-US" sz="3200" dirty="0">
                <a:latin typeface="Times New Roman" panose="02020603050405020304" pitchFamily="18" charset="0"/>
                <a:cs typeface="Times New Roman" panose="02020603050405020304" pitchFamily="18" charset="0"/>
              </a:rPr>
              <a:t>		*</a:t>
            </a:r>
            <a:r>
              <a:rPr lang="en-US" dirty="0"/>
              <a:t> </a:t>
            </a:r>
            <a:r>
              <a:rPr lang="en-US" sz="3200" dirty="0">
                <a:latin typeface="Times New Roman" panose="02020603050405020304" pitchFamily="18" charset="0"/>
                <a:cs typeface="Times New Roman" panose="02020603050405020304" pitchFamily="18" charset="0"/>
              </a:rPr>
              <a:t>There is not a direct reaction that converts CO2 to a sugar because all off the energy would be lost to heat. </a:t>
            </a:r>
          </a:p>
          <a:p>
            <a:pPr marL="0" indent="0" algn="just">
              <a:buNone/>
            </a:pPr>
            <a:r>
              <a:rPr lang="en-US" sz="3200" dirty="0">
                <a:latin typeface="Times New Roman" panose="02020603050405020304" pitchFamily="18" charset="0"/>
                <a:cs typeface="Times New Roman" panose="02020603050405020304" pitchFamily="18" charset="0"/>
              </a:rPr>
              <a:t>		*	 There are three phases to the light-independent reactions, collectively called the Calvin cycle: carbon fixation, reduction reactions, and ribulose 1,5-bisphosphate (RuBP) regeneration.</a:t>
            </a:r>
          </a:p>
          <a:p>
            <a:pPr marL="0" indent="0" algn="just">
              <a:buNone/>
            </a:pP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74943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2A25F5-A8D2-4EB6-84D4-FBEA5F04E6D5}"/>
              </a:ext>
            </a:extLst>
          </p:cNvPr>
          <p:cNvSpPr>
            <a:spLocks noGrp="1"/>
          </p:cNvSpPr>
          <p:nvPr>
            <p:ph idx="1"/>
          </p:nvPr>
        </p:nvSpPr>
        <p:spPr>
          <a:xfrm>
            <a:off x="2589212" y="292608"/>
            <a:ext cx="8915400" cy="5925312"/>
          </a:xfrm>
        </p:spPr>
        <p:txBody>
          <a:bodyPr>
            <a:normAutofit fontScale="92500" lnSpcReduction="20000"/>
          </a:bodyPr>
          <a:lstStyle/>
          <a:p>
            <a:pPr marL="0" indent="0">
              <a:buNone/>
            </a:pPr>
            <a:r>
              <a:rPr lang="en-IN" dirty="0"/>
              <a:t>		</a:t>
            </a:r>
            <a:r>
              <a:rPr lang="en-I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Though it is called the "dark reactions", the Calvin cycle does not actually occur in the dark or during nighttime. </a:t>
            </a:r>
          </a:p>
          <a:p>
            <a:pPr marL="0" indent="0" algn="just">
              <a:buNone/>
            </a:pPr>
            <a:r>
              <a:rPr lang="en-US" sz="3200" dirty="0">
                <a:latin typeface="Times New Roman" panose="02020603050405020304" pitchFamily="18" charset="0"/>
                <a:cs typeface="Times New Roman" panose="02020603050405020304" pitchFamily="18" charset="0"/>
              </a:rPr>
              <a:t>		*</a:t>
            </a:r>
            <a:r>
              <a:rPr lang="en-US" dirty="0"/>
              <a:t> </a:t>
            </a:r>
            <a:r>
              <a:rPr lang="en-US" sz="3200" dirty="0">
                <a:latin typeface="Times New Roman" panose="02020603050405020304" pitchFamily="18" charset="0"/>
                <a:cs typeface="Times New Roman" panose="02020603050405020304" pitchFamily="18" charset="0"/>
              </a:rPr>
              <a:t>This is because the process requires reduced NADP which is short-lived and comes from the light-dependent reactions. In the dark, plants instead release sucrose into the phloem from their starch reserves to provide energy for the plant.</a:t>
            </a:r>
          </a:p>
          <a:p>
            <a:pPr marL="0" indent="0" algn="just">
              <a:buNone/>
            </a:pPr>
            <a:r>
              <a:rPr lang="en-US" sz="3200" dirty="0">
                <a:latin typeface="Times New Roman" panose="02020603050405020304" pitchFamily="18" charset="0"/>
                <a:cs typeface="Times New Roman" panose="02020603050405020304" pitchFamily="18" charset="0"/>
              </a:rPr>
              <a:t>		*</a:t>
            </a:r>
            <a:r>
              <a:rPr lang="en-US" dirty="0"/>
              <a:t> </a:t>
            </a:r>
            <a:r>
              <a:rPr lang="en-US" sz="3200" dirty="0">
                <a:latin typeface="Times New Roman" panose="02020603050405020304" pitchFamily="18" charset="0"/>
                <a:cs typeface="Times New Roman" panose="02020603050405020304" pitchFamily="18" charset="0"/>
              </a:rPr>
              <a:t>The Calvin cycle thus happens when light is available independent of the kind of photosynthesis ( C3 carbon fixation, C4 carbon fixation, </a:t>
            </a:r>
            <a:r>
              <a:rPr lang="en-US" sz="3200" dirty="0">
                <a:solidFill>
                  <a:schemeClr val="tx1"/>
                </a:solidFill>
                <a:latin typeface="Times New Roman" panose="02020603050405020304" pitchFamily="18" charset="0"/>
                <a:cs typeface="Times New Roman" panose="02020603050405020304" pitchFamily="18" charset="0"/>
              </a:rPr>
              <a:t>and Crassulacean Acid Metabolism (CAM); CAM plants store malic acid in their vacuoles every night and release it by day to make this process work.</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31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C88457-8EAF-4C30-B0B9-2A11733896A5}"/>
              </a:ext>
            </a:extLst>
          </p:cNvPr>
          <p:cNvSpPr>
            <a:spLocks noGrp="1"/>
          </p:cNvSpPr>
          <p:nvPr>
            <p:ph idx="1"/>
          </p:nvPr>
        </p:nvSpPr>
        <p:spPr>
          <a:xfrm>
            <a:off x="2589212" y="524256"/>
            <a:ext cx="8915400" cy="5803392"/>
          </a:xfrm>
        </p:spPr>
        <p:txBody>
          <a:bodyPr>
            <a:normAutofit fontScale="92500" lnSpcReduction="10000"/>
          </a:bodyPr>
          <a:lstStyle/>
          <a:p>
            <a:pPr marL="0" indent="0" algn="just">
              <a:buNone/>
            </a:pPr>
            <a:r>
              <a:rPr lang="en-IN" dirty="0"/>
              <a:t>		</a:t>
            </a:r>
            <a:r>
              <a:rPr lang="en-I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cycle was discovered in 1950 by Melvin Calvin, James </a:t>
            </a:r>
            <a:r>
              <a:rPr lang="en-US" sz="3200" dirty="0" err="1">
                <a:latin typeface="Times New Roman" panose="02020603050405020304" pitchFamily="18" charset="0"/>
                <a:cs typeface="Times New Roman" panose="02020603050405020304" pitchFamily="18" charset="0"/>
              </a:rPr>
              <a:t>Bassham</a:t>
            </a:r>
            <a:r>
              <a:rPr lang="en-US" sz="3200" dirty="0">
                <a:latin typeface="Times New Roman" panose="02020603050405020304" pitchFamily="18" charset="0"/>
                <a:cs typeface="Times New Roman" panose="02020603050405020304" pitchFamily="18" charset="0"/>
              </a:rPr>
              <a:t>, and Andrew Benson at the University of California, Berkeley by using the radioactive isotope carbon -14.</a:t>
            </a:r>
          </a:p>
          <a:p>
            <a:pPr marL="0" indent="0" algn="just">
              <a:buNone/>
            </a:pPr>
            <a:r>
              <a:rPr lang="en-US" sz="3200" dirty="0">
                <a:latin typeface="Times New Roman" panose="02020603050405020304" pitchFamily="18" charset="0"/>
                <a:cs typeface="Times New Roman" panose="02020603050405020304" pitchFamily="18" charset="0"/>
              </a:rPr>
              <a:t>		*</a:t>
            </a:r>
            <a:r>
              <a:rPr lang="en-US" dirty="0"/>
              <a:t> </a:t>
            </a:r>
            <a:r>
              <a:rPr lang="en-US" sz="3200" dirty="0">
                <a:latin typeface="Times New Roman" panose="02020603050405020304" pitchFamily="18" charset="0"/>
                <a:cs typeface="Times New Roman" panose="02020603050405020304" pitchFamily="18" charset="0"/>
              </a:rPr>
              <a:t>Photosynthesis occurs in two stages in a cell. In the first stage, light-dependent reactions capture the energy of light and use it to make the energy-storage and transport molecules ATP and NADPH. </a:t>
            </a:r>
          </a:p>
          <a:p>
            <a:pPr marL="0" indent="0" algn="just">
              <a:buNone/>
            </a:pPr>
            <a:r>
              <a:rPr lang="en-US" sz="3200" dirty="0">
                <a:latin typeface="Times New Roman" panose="02020603050405020304" pitchFamily="18" charset="0"/>
                <a:cs typeface="Times New Roman" panose="02020603050405020304" pitchFamily="18" charset="0"/>
              </a:rPr>
              <a:t>		*</a:t>
            </a:r>
            <a:r>
              <a:rPr lang="en-US" dirty="0"/>
              <a:t> </a:t>
            </a:r>
            <a:r>
              <a:rPr lang="en-US" sz="3200" dirty="0">
                <a:latin typeface="Times New Roman" panose="02020603050405020304" pitchFamily="18" charset="0"/>
                <a:cs typeface="Times New Roman" panose="02020603050405020304" pitchFamily="18" charset="0"/>
              </a:rPr>
              <a:t>The Calvin cycle uses the energy from short-lived electronically excited carriers to convert carbon dioxide and water  into organic compounds that can be used by the organism (and by animals that feed on it). </a:t>
            </a:r>
          </a:p>
        </p:txBody>
      </p:sp>
    </p:spTree>
    <p:extLst>
      <p:ext uri="{BB962C8B-B14F-4D97-AF65-F5344CB8AC3E}">
        <p14:creationId xmlns:p14="http://schemas.microsoft.com/office/powerpoint/2010/main" val="3686433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493CF3-AB59-40C8-A860-AB1288D394FA}"/>
              </a:ext>
            </a:extLst>
          </p:cNvPr>
          <p:cNvSpPr>
            <a:spLocks noGrp="1"/>
          </p:cNvSpPr>
          <p:nvPr>
            <p:ph idx="1"/>
          </p:nvPr>
        </p:nvSpPr>
        <p:spPr>
          <a:xfrm>
            <a:off x="2686748" y="475488"/>
            <a:ext cx="8915400" cy="5986272"/>
          </a:xfrm>
        </p:spPr>
        <p:txBody>
          <a:bodyPr>
            <a:normAutofit lnSpcReduction="10000"/>
          </a:bodyPr>
          <a:lstStyle/>
          <a:p>
            <a:pPr marL="457200" lvl="1" indent="0" algn="just">
              <a:buNone/>
            </a:pPr>
            <a:r>
              <a:rPr lang="en-IN" dirty="0"/>
              <a:t>	</a:t>
            </a:r>
            <a:r>
              <a:rPr lang="en-I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This set of reactions is also called </a:t>
            </a:r>
            <a:r>
              <a:rPr lang="en-US" sz="3200" i="1" dirty="0">
                <a:latin typeface="Times New Roman" panose="02020603050405020304" pitchFamily="18" charset="0"/>
                <a:cs typeface="Times New Roman" panose="02020603050405020304" pitchFamily="18" charset="0"/>
              </a:rPr>
              <a:t>carbon fixation</a:t>
            </a:r>
            <a:r>
              <a:rPr lang="en-US" sz="3200" dirty="0">
                <a:latin typeface="Times New Roman" panose="02020603050405020304" pitchFamily="18" charset="0"/>
                <a:cs typeface="Times New Roman" panose="02020603050405020304" pitchFamily="18" charset="0"/>
              </a:rPr>
              <a:t>. The key enzyme of the cycle is called </a:t>
            </a:r>
            <a:r>
              <a:rPr lang="en-US" sz="3200" dirty="0" err="1">
                <a:latin typeface="Times New Roman" panose="02020603050405020304" pitchFamily="18" charset="0"/>
                <a:cs typeface="Times New Roman" panose="02020603050405020304" pitchFamily="18" charset="0"/>
              </a:rPr>
              <a:t>RuBisCo</a:t>
            </a:r>
            <a:r>
              <a:rPr lang="en-US" sz="3200" dirty="0">
                <a:latin typeface="Times New Roman" panose="02020603050405020304" pitchFamily="18" charset="0"/>
                <a:cs typeface="Times New Roman" panose="02020603050405020304" pitchFamily="18" charset="0"/>
              </a:rPr>
              <a:t>. In the following biochemical equations, the chemical species (phosphates and carboxylic acids) exist in equilibria among their various ionized states as governed by the </a:t>
            </a:r>
            <a:r>
              <a:rPr lang="en-US" sz="3200" dirty="0" err="1">
                <a:latin typeface="Times New Roman" panose="02020603050405020304" pitchFamily="18" charset="0"/>
                <a:cs typeface="Times New Roman" panose="02020603050405020304" pitchFamily="18" charset="0"/>
              </a:rPr>
              <a:t>pH.</a:t>
            </a:r>
            <a:endParaRPr lang="en-US" sz="3200" dirty="0">
              <a:latin typeface="Times New Roman" panose="02020603050405020304" pitchFamily="18" charset="0"/>
              <a:cs typeface="Times New Roman" panose="02020603050405020304" pitchFamily="18" charset="0"/>
            </a:endParaRPr>
          </a:p>
          <a:p>
            <a:pPr marL="457200" lvl="1" indent="0" algn="just">
              <a:buNone/>
            </a:pPr>
            <a:r>
              <a:rPr lang="en-US" sz="3200" dirty="0">
                <a:latin typeface="Times New Roman" panose="02020603050405020304" pitchFamily="18" charset="0"/>
                <a:cs typeface="Times New Roman" panose="02020603050405020304" pitchFamily="18" charset="0"/>
              </a:rPr>
              <a:t>	* The enzymes in the Calvin cycle are functionally equivalent to most enzymes used in other metabolic pathways such as gluconeogenesis and the pentose phosphate pathway but they are found in the chloroplast stroma instead of the cell cytosol, separating the reactions.</a:t>
            </a:r>
          </a:p>
          <a:p>
            <a:pPr marL="457200" lvl="1"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127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D8B243-DB51-407E-A5C4-E8A5055BAF5A}"/>
              </a:ext>
            </a:extLst>
          </p:cNvPr>
          <p:cNvSpPr>
            <a:spLocks noGrp="1"/>
          </p:cNvSpPr>
          <p:nvPr>
            <p:ph idx="1"/>
          </p:nvPr>
        </p:nvSpPr>
        <p:spPr>
          <a:xfrm>
            <a:off x="2589212" y="231648"/>
            <a:ext cx="8915400" cy="5679574"/>
          </a:xfrm>
        </p:spPr>
        <p:txBody>
          <a:bodyPr>
            <a:normAutofit fontScale="92500" lnSpcReduction="10000"/>
          </a:bodyPr>
          <a:lstStyle/>
          <a:p>
            <a:pPr marL="0" indent="0">
              <a:buNone/>
            </a:pPr>
            <a:r>
              <a:rPr lang="en-IN" dirty="0"/>
              <a:t>		</a:t>
            </a:r>
            <a:r>
              <a:rPr lang="en-I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They are activated in the light (which is why the name "dark reaction" is misleading), and also by products of the light-dependent reaction. </a:t>
            </a:r>
          </a:p>
          <a:p>
            <a:pPr marL="0" indent="0">
              <a:lnSpc>
                <a:spcPct val="110000"/>
              </a:lnSpc>
              <a:spcBef>
                <a:spcPts val="0"/>
              </a:spcBef>
              <a:buNone/>
            </a:pPr>
            <a:r>
              <a:rPr lang="en-US" sz="3200" dirty="0">
                <a:latin typeface="Times New Roman" panose="02020603050405020304" pitchFamily="18" charset="0"/>
                <a:cs typeface="Times New Roman" panose="02020603050405020304" pitchFamily="18" charset="0"/>
              </a:rPr>
              <a:t>		</a:t>
            </a:r>
          </a:p>
          <a:p>
            <a:pPr marL="0" indent="0">
              <a:lnSpc>
                <a:spcPct val="110000"/>
              </a:lnSpc>
              <a:spcBef>
                <a:spcPts val="0"/>
              </a:spcBef>
              <a:buNone/>
            </a:pPr>
            <a:r>
              <a:rPr lang="en-US" sz="3200" dirty="0">
                <a:latin typeface="Times New Roman" panose="02020603050405020304" pitchFamily="18" charset="0"/>
                <a:cs typeface="Times New Roman" panose="02020603050405020304" pitchFamily="18" charset="0"/>
              </a:rPr>
              <a:t>		* These regulatory functions prevent the Calvin cycle from being respired to carbon dioxide. Energy (in the form of ATP) would be wasted in carrying out these reactions that have no net productivity.</a:t>
            </a:r>
          </a:p>
          <a:p>
            <a:pPr marL="0" indent="0" algn="just">
              <a:lnSpc>
                <a:spcPct val="110000"/>
              </a:lnSpc>
              <a:spcBef>
                <a:spcPts val="0"/>
              </a:spcBef>
              <a:buNone/>
            </a:pPr>
            <a:r>
              <a:rPr lang="en-US" sz="3200" dirty="0">
                <a:latin typeface="Times New Roman" panose="02020603050405020304" pitchFamily="18" charset="0"/>
                <a:cs typeface="Times New Roman" panose="02020603050405020304" pitchFamily="18" charset="0"/>
              </a:rPr>
              <a:t> 		*3 CO</a:t>
            </a:r>
            <a:r>
              <a:rPr lang="en-US" sz="3200" baseline="-25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+6  NADPH  +6H</a:t>
            </a:r>
            <a:r>
              <a:rPr lang="en-US" sz="3200" baseline="300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+9  ATP  → Glyceraldehyde-3- phosphate (G3P) + 6 NADP</a:t>
            </a:r>
            <a:r>
              <a:rPr lang="en-US" sz="3200" baseline="300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+ 9 ADP  + 3 H</a:t>
            </a:r>
            <a:r>
              <a:rPr lang="en-US" sz="3200" baseline="-25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O + 8 P</a:t>
            </a:r>
            <a:r>
              <a:rPr lang="en-US" sz="3200" baseline="-25000" dirty="0">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(P</a:t>
            </a:r>
            <a:r>
              <a:rPr lang="en-US" sz="3200" baseline="-25000" dirty="0">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 inorganic phosphate) </a:t>
            </a:r>
          </a:p>
        </p:txBody>
      </p:sp>
    </p:spTree>
    <p:extLst>
      <p:ext uri="{BB962C8B-B14F-4D97-AF65-F5344CB8AC3E}">
        <p14:creationId xmlns:p14="http://schemas.microsoft.com/office/powerpoint/2010/main" val="3917370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BD2D0B-D691-4CDC-A5C5-830531112107}"/>
              </a:ext>
            </a:extLst>
          </p:cNvPr>
          <p:cNvSpPr>
            <a:spLocks noGrp="1"/>
          </p:cNvSpPr>
          <p:nvPr>
            <p:ph idx="1"/>
          </p:nvPr>
        </p:nvSpPr>
        <p:spPr>
          <a:xfrm>
            <a:off x="2589212" y="195072"/>
            <a:ext cx="8915400" cy="5716150"/>
          </a:xfrm>
        </p:spPr>
        <p:txBody>
          <a:bodyPr/>
          <a:lstStyle/>
          <a:p>
            <a:pPr marL="0" indent="0" algn="just">
              <a:buNone/>
            </a:pPr>
            <a:r>
              <a:rPr lang="en-US" dirty="0"/>
              <a:t>		</a:t>
            </a:r>
            <a:r>
              <a:rPr lang="en-US" sz="3200" dirty="0">
                <a:latin typeface="Times New Roman" panose="02020603050405020304" pitchFamily="18" charset="0"/>
                <a:cs typeface="Times New Roman" panose="02020603050405020304" pitchFamily="18" charset="0"/>
              </a:rPr>
              <a:t>*In the first stage of the Calvin cycle, a CO</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2 molecule is incorporated into one of two three-carbon molecules  (glyceraldehyde 3- phosphate or G3P), where it uses up two molecules of ATP and two molecules of NADPH, which had been produced in the light-dependent stage. The three steps involved are:</a:t>
            </a:r>
          </a:p>
          <a:p>
            <a:pPr marL="0" indent="0">
              <a:buNone/>
            </a:pPr>
            <a:r>
              <a:rPr lang="en-US" b="1" dirty="0">
                <a:latin typeface="Times New Roman" panose="02020603050405020304" pitchFamily="18" charset="0"/>
                <a:cs typeface="Times New Roman" panose="02020603050405020304" pitchFamily="18" charset="0"/>
              </a:rPr>
              <a:t>Step:1</a:t>
            </a:r>
          </a:p>
        </p:txBody>
      </p:sp>
      <p:pic>
        <p:nvPicPr>
          <p:cNvPr id="4" name="Picture 3">
            <a:hlinkClick r:id="rId2"/>
            <a:extLst>
              <a:ext uri="{FF2B5EF4-FFF2-40B4-BE49-F238E27FC236}">
                <a16:creationId xmlns:a16="http://schemas.microsoft.com/office/drawing/2014/main" id="{799921E0-B606-436B-B03B-4278F806AC0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621024" y="4158424"/>
            <a:ext cx="6120384" cy="1852232"/>
          </a:xfrm>
          <a:prstGeom prst="rect">
            <a:avLst/>
          </a:prstGeom>
          <a:noFill/>
          <a:ln>
            <a:noFill/>
          </a:ln>
        </p:spPr>
      </p:pic>
    </p:spTree>
    <p:extLst>
      <p:ext uri="{BB962C8B-B14F-4D97-AF65-F5344CB8AC3E}">
        <p14:creationId xmlns:p14="http://schemas.microsoft.com/office/powerpoint/2010/main" val="3271328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hlinkClick r:id="rId2"/>
            <a:extLst>
              <a:ext uri="{FF2B5EF4-FFF2-40B4-BE49-F238E27FC236}">
                <a16:creationId xmlns:a16="http://schemas.microsoft.com/office/drawing/2014/main" id="{12F9BAF0-8A89-4B88-AF4A-B9799E641C7C}"/>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16608" y="1097280"/>
            <a:ext cx="7763955" cy="4340352"/>
          </a:xfrm>
          <a:prstGeom prst="rect">
            <a:avLst/>
          </a:prstGeom>
          <a:noFill/>
          <a:ln>
            <a:noFill/>
          </a:ln>
        </p:spPr>
      </p:pic>
      <p:sp>
        <p:nvSpPr>
          <p:cNvPr id="6" name="Rectangle 5">
            <a:extLst>
              <a:ext uri="{FF2B5EF4-FFF2-40B4-BE49-F238E27FC236}">
                <a16:creationId xmlns:a16="http://schemas.microsoft.com/office/drawing/2014/main" id="{E6E3C006-BF36-4C3E-B138-3A66FE8F4B54}"/>
              </a:ext>
            </a:extLst>
          </p:cNvPr>
          <p:cNvSpPr/>
          <p:nvPr/>
        </p:nvSpPr>
        <p:spPr>
          <a:xfrm>
            <a:off x="2121408" y="304800"/>
            <a:ext cx="3328416" cy="5974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latin typeface="Times New Roman" panose="02020603050405020304" pitchFamily="18" charset="0"/>
                <a:cs typeface="Times New Roman" panose="02020603050405020304" pitchFamily="18" charset="0"/>
              </a:rPr>
              <a:t>Step 2 and 3</a:t>
            </a:r>
            <a:r>
              <a:rPr lang="en-US" dirty="0">
                <a:latin typeface="Times New Roman" panose="02020603050405020304" pitchFamily="18" charset="0"/>
                <a:cs typeface="Times New Roman" panose="02020603050405020304" pitchFamily="18" charset="0"/>
              </a:rPr>
              <a:t>combined</a:t>
            </a:r>
          </a:p>
          <a:p>
            <a:pPr algn="ct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04386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123</TotalTime>
  <Words>1053</Words>
  <Application>Microsoft Office PowerPoint</Application>
  <PresentationFormat>Widescreen</PresentationFormat>
  <Paragraphs>33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ELCOT</dc:creator>
  <cp:lastModifiedBy>ELCOT</cp:lastModifiedBy>
  <cp:revision>19</cp:revision>
  <dcterms:created xsi:type="dcterms:W3CDTF">2020-05-20T23:07:22Z</dcterms:created>
  <dcterms:modified xsi:type="dcterms:W3CDTF">2020-05-21T05:35:31Z</dcterms:modified>
</cp:coreProperties>
</file>