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6" r:id="rId2"/>
    <p:sldId id="287" r:id="rId3"/>
    <p:sldId id="260" r:id="rId4"/>
    <p:sldId id="261" r:id="rId5"/>
    <p:sldId id="262" r:id="rId6"/>
    <p:sldId id="263" r:id="rId7"/>
    <p:sldId id="264" r:id="rId8"/>
    <p:sldId id="257" r:id="rId9"/>
    <p:sldId id="258" r:id="rId10"/>
    <p:sldId id="259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9" r:id="rId33"/>
    <p:sldId id="288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BwWavExcFI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62C73-79EC-4406-B677-7A413FBC8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Transcripti</a:t>
            </a:r>
            <a:r>
              <a:rPr lang="en-IN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</a:t>
            </a:r>
            <a:endParaRPr lang="en-US" dirty="0">
              <a:solidFill>
                <a:schemeClr val="tx1">
                  <a:lumMod val="9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A6A22-76F0-49A3-86C3-559CA5BB8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479" y="3082971"/>
            <a:ext cx="10131425" cy="3649133"/>
          </a:xfrm>
        </p:spPr>
        <p:txBody>
          <a:bodyPr>
            <a:normAutofit lnSpcReduction="10000"/>
          </a:bodyPr>
          <a:lstStyle/>
          <a:p>
            <a:pPr algn="r"/>
            <a:r>
              <a:rPr lang="en-US" sz="4000" dirty="0">
                <a:latin typeface="Blackadder ITC" panose="04020505050007020D02" pitchFamily="82" charset="0"/>
              </a:rPr>
              <a:t>By</a:t>
            </a:r>
          </a:p>
          <a:p>
            <a:pPr algn="r"/>
            <a:r>
              <a:rPr lang="en-US" sz="4000" dirty="0">
                <a:latin typeface="Blackadder ITC" panose="04020505050007020D02" pitchFamily="82" charset="0"/>
              </a:rPr>
              <a:t>S. Sivaranjani </a:t>
            </a:r>
            <a:r>
              <a:rPr lang="en-US" sz="4000" dirty="0" err="1">
                <a:latin typeface="Blackadder ITC" panose="04020505050007020D02" pitchFamily="82" charset="0"/>
              </a:rPr>
              <a:t>Arunnehru</a:t>
            </a:r>
            <a:endParaRPr lang="en-US" sz="4000" dirty="0">
              <a:latin typeface="Blackadder ITC" panose="04020505050007020D02" pitchFamily="82" charset="0"/>
            </a:endParaRPr>
          </a:p>
          <a:p>
            <a:pPr algn="r"/>
            <a:r>
              <a:rPr lang="en-US" sz="4000" dirty="0">
                <a:latin typeface="Blackadder ITC" panose="04020505050007020D02" pitchFamily="82" charset="0"/>
              </a:rPr>
              <a:t>Assistant </a:t>
            </a:r>
            <a:r>
              <a:rPr lang="en-US" sz="4000" dirty="0" err="1">
                <a:latin typeface="Blackadder ITC" panose="04020505050007020D02" pitchFamily="82" charset="0"/>
              </a:rPr>
              <a:t>Pr</a:t>
            </a:r>
            <a:r>
              <a:rPr lang="en-IN" sz="4000" dirty="0" err="1">
                <a:latin typeface="Blackadder ITC" panose="04020505050007020D02" pitchFamily="82" charset="0"/>
              </a:rPr>
              <a:t>ofessor</a:t>
            </a:r>
            <a:endParaRPr lang="en-IN" sz="4000" dirty="0">
              <a:latin typeface="Blackadder ITC" panose="04020505050007020D02" pitchFamily="82" charset="0"/>
            </a:endParaRPr>
          </a:p>
          <a:p>
            <a:pPr algn="r"/>
            <a:r>
              <a:rPr lang="en-IN" sz="4000" dirty="0">
                <a:latin typeface="Blackadder ITC" panose="04020505050007020D02" pitchFamily="82" charset="0"/>
              </a:rPr>
              <a:t>Bon secours college for women</a:t>
            </a:r>
          </a:p>
          <a:p>
            <a:pPr algn="r"/>
            <a:r>
              <a:rPr lang="en-IN" sz="4000" dirty="0">
                <a:latin typeface="Blackadder ITC" panose="04020505050007020D02" pitchFamily="82" charset="0"/>
              </a:rPr>
              <a:t>Thanjavur</a:t>
            </a:r>
            <a:endParaRPr lang="en-US" sz="4000" dirty="0">
              <a:latin typeface="Blackadder ITC" panose="04020505050007020D02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73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E66D0-A150-48F8-A183-39F8199B324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74644" y="2035520"/>
            <a:ext cx="10131425" cy="3649662"/>
          </a:xfrm>
        </p:spPr>
        <p:txBody>
          <a:bodyPr/>
          <a:lstStyle/>
          <a:p>
            <a:r>
              <a:rPr lang="en-IN" dirty="0"/>
              <a:t>Eukaryotic polymerase II consists of 14 subunits .</a:t>
            </a:r>
          </a:p>
          <a:p>
            <a:r>
              <a:rPr lang="en-IN" dirty="0"/>
              <a:t>Carbonyl terminal repeats domain [CTD] -26 repeated units in yeast and 52 units in mammalian cells .</a:t>
            </a:r>
          </a:p>
          <a:p>
            <a:r>
              <a:rPr lang="en-IN" dirty="0"/>
              <a:t>Promoters:</a:t>
            </a:r>
          </a:p>
          <a:p>
            <a:r>
              <a:rPr lang="en-IN" dirty="0"/>
              <a:t>Region in which RNA polymerase binds and begin transcription.</a:t>
            </a:r>
          </a:p>
          <a:p>
            <a:r>
              <a:rPr lang="en-IN" dirty="0"/>
              <a:t>In eukaryotic , promoters do not start –frequently events to occur.</a:t>
            </a:r>
          </a:p>
          <a:p>
            <a:r>
              <a:rPr lang="en-IN" dirty="0"/>
              <a:t>3 different RNA polymerase in eukaryotic nuclei.</a:t>
            </a:r>
          </a:p>
          <a:p>
            <a:r>
              <a:rPr lang="en-IN" dirty="0"/>
              <a:t>More than 3 different promoters recognized by different polymerase.</a:t>
            </a:r>
          </a:p>
          <a:p>
            <a:r>
              <a:rPr lang="en-IN" dirty="0"/>
              <a:t>RNA polymerase does not recognize eukaryotic promoters by itself. For the recognition RNA polymerase require help or relies on proteins and transcription factors.</a:t>
            </a:r>
          </a:p>
          <a:p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834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1819E-F70A-45EA-B1ED-BD473DEC410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31234" y="1439172"/>
            <a:ext cx="10131425" cy="3649662"/>
          </a:xfrm>
        </p:spPr>
        <p:txBody>
          <a:bodyPr>
            <a:normAutofit lnSpcReduction="10000"/>
          </a:bodyPr>
          <a:lstStyle/>
          <a:p>
            <a:r>
              <a:rPr lang="en-IN" dirty="0"/>
              <a:t>Promoters of RNA polymerase II: polymerase II  responsible for transcribe the vast majority of gene coding for proteins.</a:t>
            </a:r>
          </a:p>
          <a:p>
            <a:r>
              <a:rPr lang="en-IN" dirty="0"/>
              <a:t>Confer fidelity and frequency of initiation and rigid require for both position and  concentration . single base changes have dramatic effect on functions.</a:t>
            </a:r>
          </a:p>
          <a:p>
            <a:r>
              <a:rPr lang="en-IN" dirty="0"/>
              <a:t>RNA polymerase III:  Promoters that governs  5S transcription of 5s rRNA and tRNA genes  transcription different from bacterial polymerase. III promoters located within the genes they  enter.</a:t>
            </a:r>
          </a:p>
          <a:p>
            <a:r>
              <a:rPr lang="en-IN" dirty="0"/>
              <a:t>Promoters of +50 to +83 bp from start  point of transcription it is a internal control region.5s RNA gene promoter split  into A and C box with short segment in middle- intermediate element.</a:t>
            </a:r>
          </a:p>
          <a:p>
            <a:r>
              <a:rPr lang="en-IN" dirty="0"/>
              <a:t>tRNA , ICR split into A and C box without any  intermediate element sequence between  2 boxes is of least important transcribe gene encoding other small RNAs  contain promoters and within gene but at 5 end of gene starting. One small RNA  TSL RNA contain 1 TATA box.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254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29C3C-FAAC-431D-9587-202D15B32C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9356" y="1743973"/>
            <a:ext cx="10131425" cy="3649662"/>
          </a:xfrm>
        </p:spPr>
        <p:txBody>
          <a:bodyPr/>
          <a:lstStyle/>
          <a:p>
            <a:r>
              <a:rPr lang="en-IN" dirty="0"/>
              <a:t>RNA polymerase I: base sequence not match with  TATA or CAT box. It recognize promoters present on rRNA  gene.</a:t>
            </a:r>
          </a:p>
          <a:p>
            <a:r>
              <a:rPr lang="en-IN" dirty="0"/>
              <a:t>Promoters of this gene  present at the 5’ end of gene.</a:t>
            </a:r>
          </a:p>
          <a:p>
            <a:r>
              <a:rPr lang="en-IN" dirty="0"/>
              <a:t>I</a:t>
            </a:r>
            <a:r>
              <a:rPr lang="en-IN" baseline="30000" dirty="0"/>
              <a:t>st </a:t>
            </a:r>
            <a:r>
              <a:rPr lang="en-IN" dirty="0"/>
              <a:t> promoters  core element between -45 and +20.</a:t>
            </a:r>
          </a:p>
          <a:p>
            <a:r>
              <a:rPr lang="en-IN" dirty="0"/>
              <a:t>This promoter segment is conserved  like TATA box and 65 bp in length.</a:t>
            </a:r>
          </a:p>
          <a:p>
            <a:r>
              <a:rPr lang="en-IN" dirty="0"/>
              <a:t>Other found between -156 to -107 before transcription site – upstream control element [UCE] 49 bp  in length.</a:t>
            </a:r>
          </a:p>
          <a:p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646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04949-7322-4D76-A5A6-BF921F944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Transcription factor: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18F66-520E-427D-BCC4-55674D8EC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Protein assist RNA polymerase in recognize promoters.</a:t>
            </a:r>
          </a:p>
          <a:p>
            <a:r>
              <a:rPr lang="en-IN" dirty="0">
                <a:solidFill>
                  <a:srgbClr val="FF0000"/>
                </a:solidFill>
              </a:rPr>
              <a:t>Two groups:</a:t>
            </a:r>
          </a:p>
          <a:p>
            <a:r>
              <a:rPr lang="en-IN" u="sng" dirty="0"/>
              <a:t>Activate specific genes</a:t>
            </a:r>
            <a:r>
              <a:rPr lang="en-IN" dirty="0"/>
              <a:t>: gene specific transcription factors or gene activation.</a:t>
            </a:r>
          </a:p>
          <a:p>
            <a:r>
              <a:rPr lang="en-IN" u="sng" dirty="0"/>
              <a:t>Activate any gene</a:t>
            </a:r>
            <a:r>
              <a:rPr lang="en-IN" dirty="0"/>
              <a:t>: general transcription [GT] factor</a:t>
            </a:r>
          </a:p>
          <a:p>
            <a:r>
              <a:rPr lang="en-IN" dirty="0"/>
              <a:t>GT bind  DNA region within promoters by themselves and deliver RNA  polymerase to promoter site.</a:t>
            </a:r>
          </a:p>
          <a:p>
            <a:r>
              <a:rPr lang="en-IN" dirty="0"/>
              <a:t>GT occur at low level or basal level but gene specific transcriptase can act both +ve[boost the transcription rate] or – ve [inhibit transcription rate].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690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819CC-CA41-49B6-8388-FE5DCD97FE1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55374" y="1849990"/>
            <a:ext cx="10131425" cy="3649662"/>
          </a:xfrm>
        </p:spPr>
        <p:txBody>
          <a:bodyPr/>
          <a:lstStyle/>
          <a:p>
            <a:r>
              <a:rPr lang="en-IN" dirty="0"/>
              <a:t>RNA polymerase I transcription factor:</a:t>
            </a:r>
          </a:p>
          <a:p>
            <a:r>
              <a:rPr lang="en-IN" dirty="0"/>
              <a:t>Pre initiation complex forms at rRNA promoters involves binding if polymerase I in addition to 2 transcription factors called  SL-4  and upstream binding factor [UBF] to the promoter. UBF binds to upstream control element of rRNA promoters and causes polymerase 	I  to bind near the transcription start site.</a:t>
            </a:r>
          </a:p>
          <a:p>
            <a:r>
              <a:rPr lang="en-IN" dirty="0"/>
              <a:t>UBF binds SLI join complex strength polymerase I binding promoter- formation of pre initiation complex.</a:t>
            </a:r>
          </a:p>
          <a:p>
            <a:r>
              <a:rPr lang="en-IN" dirty="0"/>
              <a:t>SLI – complex protein with a peptide- TBP – one of protein in TATA binding protein family.</a:t>
            </a:r>
          </a:p>
          <a:p>
            <a:r>
              <a:rPr lang="en-IN" dirty="0"/>
              <a:t>Similarly to TFIID  and 3 peptides bind to TBP 3 peptide – TAF3 and similarly to TAF5 in TFIID.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154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2F4E4-1F8A-4CC0-B2D1-12F2B50D9F9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55374" y="1849991"/>
            <a:ext cx="10131425" cy="3649662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RNA polymerase III: transcribe different type of genes , transcription complex are also different  transcription complex are same but complex formed are different.</a:t>
            </a:r>
          </a:p>
          <a:p>
            <a:r>
              <a:rPr lang="en-IN" dirty="0"/>
              <a:t>3 factors involved in 5s rRNA transcription:</a:t>
            </a:r>
          </a:p>
          <a:p>
            <a:r>
              <a:rPr lang="en-IN" dirty="0"/>
              <a:t>TFIIA,B AND C</a:t>
            </a:r>
          </a:p>
          <a:p>
            <a:r>
              <a:rPr lang="en-IN" dirty="0"/>
              <a:t>TFIIB – true transcription factor others are assembly factors. It helps RNA polymerase III binds just down stream in a position to start transcribe the gene.</a:t>
            </a:r>
          </a:p>
          <a:p>
            <a:r>
              <a:rPr lang="en-IN" dirty="0"/>
              <a:t>TFIIIB and C bind to internal  promoter followed by TFIIIB.</a:t>
            </a:r>
          </a:p>
          <a:p>
            <a:r>
              <a:rPr lang="en-IN" dirty="0"/>
              <a:t>TFIIIB position RNA polymerase III at transcription start site.</a:t>
            </a:r>
          </a:p>
          <a:p>
            <a:r>
              <a:rPr lang="en-IN" dirty="0"/>
              <a:t>tRNA gene transcription 2 factors- TFIIIB and C –binds internal promoter. TFIIIC – protein </a:t>
            </a:r>
            <a:r>
              <a:rPr lang="en-IN" dirty="0" err="1"/>
              <a:t>protein</a:t>
            </a:r>
            <a:r>
              <a:rPr lang="en-IN" dirty="0"/>
              <a:t>  interaction.</a:t>
            </a:r>
          </a:p>
          <a:p>
            <a:r>
              <a:rPr lang="en-IN" dirty="0"/>
              <a:t>TFIIIB contains TBP like S1 and same role-  SL1.</a:t>
            </a:r>
          </a:p>
          <a:p>
            <a:r>
              <a:rPr lang="en-IN" dirty="0"/>
              <a:t>TFIIA and C – Same role as UBF.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936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12F1C-AF20-4BC0-BBAA-3276E294E90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2122" y="1969260"/>
            <a:ext cx="10131425" cy="3649662"/>
          </a:xfrm>
        </p:spPr>
        <p:txBody>
          <a:bodyPr/>
          <a:lstStyle/>
          <a:p>
            <a:r>
              <a:rPr lang="en-IN" dirty="0"/>
              <a:t>RNA polymerase  trans factors: it is a complex interact with many factors before they initiate the transcription.</a:t>
            </a:r>
          </a:p>
          <a:p>
            <a:r>
              <a:rPr lang="en-IN" dirty="0"/>
              <a:t>3 classes of transcription factors- regulation of transcription by RNA polymerase II.</a:t>
            </a:r>
          </a:p>
          <a:p>
            <a:r>
              <a:rPr lang="en-IN" dirty="0"/>
              <a:t>I</a:t>
            </a:r>
            <a:r>
              <a:rPr lang="en-IN" baseline="30000" dirty="0"/>
              <a:t>st</a:t>
            </a:r>
            <a:r>
              <a:rPr lang="en-IN" dirty="0"/>
              <a:t> class –basal factors . Ex: TBP, TFIIA  etc.,- basal transcription .it has number of factors-TFIIA, B,D, E, F, H.</a:t>
            </a:r>
          </a:p>
          <a:p>
            <a:r>
              <a:rPr lang="en-IN" dirty="0"/>
              <a:t>TFIID- complex protein consists of TBP and TAFS – 700 KD protein covers a 35 bp region of DNA.</a:t>
            </a:r>
          </a:p>
          <a:p>
            <a:r>
              <a:rPr lang="en-IN" dirty="0"/>
              <a:t>TBP – 20-40 KD protein binds to 10 bp segment  of DNA over TATA box – basal transcription.</a:t>
            </a:r>
          </a:p>
          <a:p>
            <a:r>
              <a:rPr lang="en-IN" dirty="0"/>
              <a:t>TFIID- support enhanced and basal transcription.</a:t>
            </a:r>
          </a:p>
          <a:p>
            <a:r>
              <a:rPr lang="en-IN" dirty="0"/>
              <a:t>2</a:t>
            </a:r>
            <a:r>
              <a:rPr lang="en-IN" baseline="30000" dirty="0"/>
              <a:t>nd</a:t>
            </a:r>
            <a:r>
              <a:rPr lang="en-IN" dirty="0"/>
              <a:t> class – co activators .ex: TAFs – enhanced transcription co activators.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079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81A76-DCDC-44AC-9632-5555969EC2B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2122" y="1810234"/>
            <a:ext cx="10131425" cy="3649662"/>
          </a:xfrm>
        </p:spPr>
        <p:txBody>
          <a:bodyPr/>
          <a:lstStyle/>
          <a:p>
            <a:r>
              <a:rPr lang="en-IN" dirty="0"/>
              <a:t>Different combination of TAFs with TBP – bind to different promoters  and activate them with different strengths.</a:t>
            </a:r>
          </a:p>
          <a:p>
            <a:r>
              <a:rPr lang="en-IN" dirty="0"/>
              <a:t>TAFs- basal promoters- initiation complex interacts upstream activators- basal  promoters-cell type specificity, enhance transcription rate convert basal level transcription – enhance the level of activators.</a:t>
            </a:r>
          </a:p>
          <a:p>
            <a:r>
              <a:rPr lang="en-IN" dirty="0"/>
              <a:t>Sequence element – increase or decrease thee rate of transcription. initiation are  enhancer or repressors.</a:t>
            </a:r>
          </a:p>
          <a:p>
            <a:r>
              <a:rPr lang="en-IN" dirty="0"/>
              <a:t>Enhancers supress the transcription-silencers or repressors.</a:t>
            </a:r>
          </a:p>
          <a:p>
            <a:r>
              <a:rPr lang="en-IN" dirty="0"/>
              <a:t>Enhancers or silencers are same in structure  except function. enhancers are DNA sequence present hundreds of bp away from start  of gene and enhance transcription stimulate transcription from promoters.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86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06997-2402-4ACE-BEA1-591220527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Initiation: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E1F4F-318C-4636-BC58-5B3F350A8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/>
              <a:t>Formation of basal transcription complex.</a:t>
            </a:r>
          </a:p>
          <a:p>
            <a:r>
              <a:rPr lang="en-IN" dirty="0"/>
              <a:t>Recognition of TATA box by TFIID factor.</a:t>
            </a:r>
          </a:p>
          <a:p>
            <a:r>
              <a:rPr lang="en-IN" dirty="0"/>
              <a:t>TBP makes sequence- specific contacts with DNA at TATA box through minor groove.</a:t>
            </a:r>
          </a:p>
          <a:p>
            <a:r>
              <a:rPr lang="en-IN" dirty="0"/>
              <a:t>Most transcription factors bind to major groove.</a:t>
            </a:r>
          </a:p>
          <a:p>
            <a:r>
              <a:rPr lang="en-IN" dirty="0"/>
              <a:t>Role of TAFs –form an assembly that directs the formed pre-initiation complex to promoters.</a:t>
            </a:r>
          </a:p>
          <a:p>
            <a:r>
              <a:rPr lang="en-IN" dirty="0"/>
              <a:t>1. TFIIA- I</a:t>
            </a:r>
            <a:r>
              <a:rPr lang="en-IN" baseline="30000" dirty="0"/>
              <a:t>st</a:t>
            </a:r>
            <a:r>
              <a:rPr lang="en-IN" dirty="0"/>
              <a:t> blocks binding of DRI inhibits TFIID activity.</a:t>
            </a:r>
          </a:p>
          <a:p>
            <a:r>
              <a:rPr lang="en-IN" dirty="0"/>
              <a:t>TFIIB binds and act as a bridge protein for TFIIF – carries RNA polymerase II into complex.</a:t>
            </a:r>
          </a:p>
          <a:p>
            <a:r>
              <a:rPr lang="en-IN" dirty="0"/>
              <a:t>TFIIB and F – together promote specific interaction  between RNA polymerase II and the start site.</a:t>
            </a:r>
          </a:p>
          <a:p>
            <a:r>
              <a:rPr lang="en-IN" dirty="0"/>
              <a:t>Enzyme facilitate binding of TFIIE – allow bind of TFIIH and J.</a:t>
            </a:r>
          </a:p>
          <a:p>
            <a:r>
              <a:rPr lang="en-IN" dirty="0"/>
              <a:t>H- important pre initiation complex due to helicase activity controls promoters melting and kinase activity. phoslates the CTD  of RNA polymerase.</a:t>
            </a:r>
          </a:p>
          <a:p>
            <a:r>
              <a:rPr lang="en-IN" dirty="0"/>
              <a:t>Addition of TFIIE and M final assembly of pre initiation complex or basal transcription complex.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297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795B4-74CD-4B84-8B82-798D974E8D3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30287" y="1863242"/>
            <a:ext cx="10131425" cy="3649662"/>
          </a:xfrm>
        </p:spPr>
        <p:txBody>
          <a:bodyPr/>
          <a:lstStyle/>
          <a:p>
            <a:r>
              <a:rPr lang="en-IN" dirty="0"/>
              <a:t>Binding event extends the size of complex, so 60 bp.</a:t>
            </a:r>
          </a:p>
          <a:p>
            <a:r>
              <a:rPr lang="en-IN" dirty="0"/>
              <a:t>Binding of TFIIH- release the enzyme from the IC and facilitates promoter clearance leaving  IC at the promoter like bacterial RNA polymerase. Eukaryotic RNA polymerase abortive initiation before promoter clearance. I</a:t>
            </a:r>
            <a:r>
              <a:rPr lang="en-IN" baseline="30000" dirty="0"/>
              <a:t>st</a:t>
            </a:r>
            <a:r>
              <a:rPr lang="en-IN" dirty="0"/>
              <a:t> nucleotide- purine modified by mRNA guanyl transferase to generate a cap.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107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6A60F-EFB5-4EE2-AF6A-59F7741C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Cambria" pitchFamily="18" charset="0"/>
              </a:rPr>
              <a:t>Intr</a:t>
            </a:r>
            <a:r>
              <a:rPr lang="en-IN" dirty="0" err="1">
                <a:solidFill>
                  <a:schemeClr val="tx1">
                    <a:lumMod val="95000"/>
                  </a:schemeClr>
                </a:solidFill>
                <a:latin typeface="Cambria" pitchFamily="18" charset="0"/>
              </a:rPr>
              <a:t>oduction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47B23-98BD-46B2-8A55-6FB70C641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96278"/>
            <a:ext cx="10131425" cy="4876799"/>
          </a:xfrm>
        </p:spPr>
        <p:txBody>
          <a:bodyPr>
            <a:normAutofit fontScale="32500" lnSpcReduction="20000"/>
          </a:bodyPr>
          <a:lstStyle/>
          <a:p>
            <a:r>
              <a:rPr lang="en-US" sz="49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Presence of gene in the genome is not sufficient to express as proteins.</a:t>
            </a:r>
          </a:p>
          <a:p>
            <a:r>
              <a:rPr lang="en-US" sz="49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Genes         proteins       Gene Expression </a:t>
            </a:r>
          </a:p>
          <a:p>
            <a:pPr>
              <a:buNone/>
            </a:pPr>
            <a:r>
              <a:rPr lang="en-US" sz="49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 is divided into 2 phases </a:t>
            </a:r>
          </a:p>
          <a:p>
            <a:pPr>
              <a:buFont typeface="Wingdings" pitchFamily="2" charset="2"/>
              <a:buChar char="v"/>
            </a:pPr>
            <a:r>
              <a:rPr lang="en-US" sz="49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	Transcription or RNA synthesis</a:t>
            </a:r>
          </a:p>
          <a:p>
            <a:pPr>
              <a:buFont typeface="Wingdings" pitchFamily="2" charset="2"/>
              <a:buChar char="v"/>
            </a:pPr>
            <a:r>
              <a:rPr lang="en-US" sz="49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	Translation or protein synthesis    </a:t>
            </a:r>
          </a:p>
          <a:p>
            <a:pPr>
              <a:buNone/>
            </a:pPr>
            <a:endParaRPr lang="en-US" sz="4900" dirty="0">
              <a:solidFill>
                <a:schemeClr val="tx1">
                  <a:lumMod val="9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None/>
            </a:pPr>
            <a:r>
              <a:rPr lang="en-US" sz="49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Transcription:</a:t>
            </a:r>
          </a:p>
          <a:p>
            <a:pPr>
              <a:buFont typeface="Wingdings" pitchFamily="2" charset="2"/>
              <a:buChar char="Ø"/>
            </a:pPr>
            <a:r>
              <a:rPr lang="en-US" sz="49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It is the first step in gene expression and is predominant in level of gene regulation</a:t>
            </a:r>
          </a:p>
          <a:p>
            <a:pPr>
              <a:buFont typeface="Wingdings" pitchFamily="2" charset="2"/>
              <a:buChar char="Ø"/>
            </a:pPr>
            <a:r>
              <a:rPr lang="en-US" sz="49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 is another type of Nucleic acid produces another type of it in the process of RNA synthesis from DNA molecule with the help of complex protein</a:t>
            </a:r>
          </a:p>
          <a:p>
            <a:pPr>
              <a:buFont typeface="Wingdings" pitchFamily="2" charset="2"/>
              <a:buChar char="Ø"/>
            </a:pPr>
            <a:endParaRPr lang="en-US" sz="4900" dirty="0">
              <a:solidFill>
                <a:schemeClr val="tx1">
                  <a:lumMod val="9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49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Concept:</a:t>
            </a:r>
          </a:p>
          <a:p>
            <a:pPr>
              <a:buNone/>
            </a:pPr>
            <a:r>
              <a:rPr lang="en-US" sz="49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		mRNA synthesis        Carry information form gene located in nucleus to ribosome to cytoplasm </a:t>
            </a:r>
            <a:r>
              <a:rPr lang="en-US" dirty="0">
                <a:solidFill>
                  <a:schemeClr val="bg2"/>
                </a:solidFill>
              </a:rPr>
              <a:t>(Crick, 1958).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62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A56E9-31B2-475F-89E1-F05BCB12F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ELONGATION: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1786A-770C-4952-8FCA-1D327801B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Encounter secondary structures lead to arrest or termination of transcription .</a:t>
            </a:r>
          </a:p>
          <a:p>
            <a:r>
              <a:rPr lang="en-IN" dirty="0"/>
              <a:t>To prevent, various elongation factors are associate with RNA polymerase during elongation site side by side.</a:t>
            </a:r>
          </a:p>
          <a:p>
            <a:r>
              <a:rPr lang="en-IN" dirty="0"/>
              <a:t>Elongation is slower when compared to bacteria.</a:t>
            </a:r>
          </a:p>
          <a:p>
            <a:r>
              <a:rPr lang="en-IN" dirty="0"/>
              <a:t>Transcription is longer in the presence of long gene.</a:t>
            </a:r>
          </a:p>
          <a:p>
            <a:r>
              <a:rPr lang="en-IN" dirty="0"/>
              <a:t>Ex: human dystrophin gene- largest gene- transcription of 2.5 mega base pairs takes 16 hours to complete.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145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EE069-818E-44EF-BA45-6A378E2F7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Termination: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2C57C-2098-4E1B-BD7C-F72D3C990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Poorly  characterised.</a:t>
            </a:r>
          </a:p>
          <a:p>
            <a:r>
              <a:rPr lang="en-IN" dirty="0"/>
              <a:t>RNA polymerase II transcription are processed by polyadenyl at  3’ OH end.  Termination is not clear.</a:t>
            </a:r>
          </a:p>
          <a:p>
            <a:r>
              <a:rPr lang="en-IN" dirty="0"/>
              <a:t>Mechanism of transcription by RNA polymerase by RNA polymerase I and III:</a:t>
            </a:r>
          </a:p>
          <a:p>
            <a:r>
              <a:rPr lang="en-IN" dirty="0"/>
              <a:t>Transcription of rRNA genes by RNA polymerase I and 5S rRNA , tRNA genes by  RNA polymerase II  is similarly to that of RNA  polymerase II with minor difference in transcription factor initiate pre initiation complex formation .</a:t>
            </a:r>
          </a:p>
          <a:p>
            <a:r>
              <a:rPr lang="en-IN" dirty="0"/>
              <a:t>Elongation is same. But termination is different from prokaryotic termination and eukaryotic RNA polymerase II  transcription termination.</a:t>
            </a:r>
          </a:p>
          <a:p>
            <a:r>
              <a:rPr lang="en-IN" dirty="0"/>
              <a:t>Termination of RNA polymerase II  transcription  occurs at a site 15 bp to the end of matured RNA and involves recognition of  a specific cis- acting element.</a:t>
            </a:r>
          </a:p>
          <a:p>
            <a:r>
              <a:rPr lang="en-IN" dirty="0"/>
              <a:t>Termination of RNA polymerase III transcription occurs  at sites similarly to bacterial rho- independent terminators.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6032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396BF-FCCA-4B25-B2AA-EC9242ED0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Post- transcriptional modification:</a:t>
            </a:r>
            <a:br>
              <a:rPr lang="en-IN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0E86F-2788-4EFC-A2C8-4C5DCAF5A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Transcription and translation not occur simultaneously, occur at 2 different sites.</a:t>
            </a:r>
          </a:p>
          <a:p>
            <a:r>
              <a:rPr lang="en-IN" dirty="0"/>
              <a:t>Eukaryotic transcription result in primary transcription.</a:t>
            </a:r>
          </a:p>
          <a:p>
            <a:r>
              <a:rPr lang="en-IN" dirty="0"/>
              <a:t>3 major changes occur in the primary transcription  before it is transport  into cytoplasm for translation.</a:t>
            </a:r>
          </a:p>
          <a:p>
            <a:r>
              <a:rPr lang="en-IN" dirty="0"/>
              <a:t>1. cleavage of  introns.</a:t>
            </a:r>
          </a:p>
          <a:p>
            <a:r>
              <a:rPr lang="en-IN" dirty="0"/>
              <a:t>2. addition of t-methyl  guanosine </a:t>
            </a:r>
            <a:r>
              <a:rPr lang="en-IN" dirty="0" err="1"/>
              <a:t>gps</a:t>
            </a:r>
            <a:r>
              <a:rPr lang="en-IN" dirty="0"/>
              <a:t> or mRNA capping.</a:t>
            </a:r>
          </a:p>
          <a:p>
            <a:r>
              <a:rPr lang="en-IN" dirty="0"/>
              <a:t>3. poly[A] tail.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136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304E4-9687-4BE1-9934-1A4F47A77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mRNA capping</a:t>
            </a:r>
            <a:br>
              <a:rPr lang="en-IN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63BF0-8331-4060-B564-5300E0713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1</a:t>
            </a:r>
            <a:r>
              <a:rPr lang="en-IN" baseline="30000" dirty="0"/>
              <a:t>st</a:t>
            </a:r>
            <a:r>
              <a:rPr lang="en-IN" dirty="0"/>
              <a:t> process.</a:t>
            </a:r>
          </a:p>
          <a:p>
            <a:r>
              <a:rPr lang="en-IN" dirty="0"/>
              <a:t>Cap- 6 ethyl guanosine attach backward through tri phosphate linkage to 5 terminal end of mRNA .</a:t>
            </a:r>
          </a:p>
          <a:p>
            <a:r>
              <a:rPr lang="en-IN" dirty="0"/>
              <a:t>The nuclear enzyme –guanyl transferase or mRNA guanyl transferase catalyses addition of guanosine triphosphate part of cap. This type of cap is called 0 capping.</a:t>
            </a:r>
          </a:p>
          <a:p>
            <a:r>
              <a:rPr lang="en-IN" dirty="0"/>
              <a:t>Associate with RNA polymerase IC guanine 7- methyl transferase present in cytosol </a:t>
            </a:r>
            <a:r>
              <a:rPr lang="en-IN" dirty="0" err="1"/>
              <a:t>methylates</a:t>
            </a:r>
            <a:r>
              <a:rPr lang="en-IN" dirty="0"/>
              <a:t> this guanine.</a:t>
            </a:r>
          </a:p>
          <a:p>
            <a:r>
              <a:rPr lang="en-IN" dirty="0"/>
              <a:t>Methyl group comes from s- adenosyl methionine and methyl group at 7 position of guanosine.</a:t>
            </a:r>
          </a:p>
          <a:p>
            <a:r>
              <a:rPr lang="en-IN" dirty="0"/>
              <a:t>In higher eukaryotes methyl group transfer the position of  o</a:t>
            </a:r>
            <a:r>
              <a:rPr lang="en-IN" baseline="30000" dirty="0"/>
              <a:t>2</a:t>
            </a:r>
            <a:r>
              <a:rPr lang="en-IN" dirty="0"/>
              <a:t> of ribose sugar in next nucleotide. </a:t>
            </a:r>
            <a:r>
              <a:rPr lang="en-IN" dirty="0" err="1"/>
              <a:t>i.efirst</a:t>
            </a:r>
            <a:r>
              <a:rPr lang="en-IN" dirty="0"/>
              <a:t> nucleotide in transcription corresponds to position to generate a type 1 cap ex: human.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537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9D286-B18F-4C32-836C-E6DCE27EB15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6104" y="1863242"/>
            <a:ext cx="10131425" cy="3649662"/>
          </a:xfrm>
        </p:spPr>
        <p:txBody>
          <a:bodyPr/>
          <a:lstStyle/>
          <a:p>
            <a:r>
              <a:rPr lang="en-IN" dirty="0"/>
              <a:t>2 methyl groups present one on the guanosine and other is sugar of the other next or +1 residue.</a:t>
            </a:r>
          </a:p>
          <a:p>
            <a:r>
              <a:rPr lang="en-IN" dirty="0"/>
              <a:t>+1 after guanosine is adenine methyl group – N</a:t>
            </a:r>
            <a:r>
              <a:rPr lang="en-IN" baseline="-25000" dirty="0"/>
              <a:t>6</a:t>
            </a:r>
            <a:r>
              <a:rPr lang="en-IN" dirty="0"/>
              <a:t> position of  adenine o</a:t>
            </a:r>
            <a:r>
              <a:rPr lang="en-IN" baseline="30000" dirty="0"/>
              <a:t>2</a:t>
            </a:r>
            <a:r>
              <a:rPr lang="en-IN" dirty="0"/>
              <a:t> of sugar.</a:t>
            </a:r>
          </a:p>
          <a:p>
            <a:r>
              <a:rPr lang="en-IN" dirty="0"/>
              <a:t>Type 2 cap.</a:t>
            </a:r>
          </a:p>
          <a:p>
            <a:r>
              <a:rPr lang="en-IN" dirty="0"/>
              <a:t>Triphosphate does not link to 3’ with 5’ .instead the 2  end nucleotide link through 5 sites. Capping of nucleotide back in  to join the growing RNA chain.</a:t>
            </a:r>
          </a:p>
          <a:p>
            <a:r>
              <a:rPr lang="en-IN" dirty="0"/>
              <a:t>Capping occur before transcription so it is called as co transcriptional process.</a:t>
            </a:r>
          </a:p>
          <a:p>
            <a:r>
              <a:rPr lang="en-IN" dirty="0"/>
              <a:t>2 functions:</a:t>
            </a:r>
          </a:p>
          <a:p>
            <a:r>
              <a:rPr lang="en-IN" dirty="0"/>
              <a:t>1. it protect mRNA degrade by RNAse</a:t>
            </a:r>
          </a:p>
          <a:p>
            <a:r>
              <a:rPr lang="en-IN" dirty="0"/>
              <a:t>2. important to bind mRNA to ribosomes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222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AC654-1676-43C4-B4CD-C5201E5B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Polyadenylation:</a:t>
            </a:r>
            <a:br>
              <a:rPr lang="en-IN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7490D-2D04-4E68-9F6C-51116C85B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Most eukaryotic mRNA chain of 40-200 adenine nucleotides attach to 3’ end .poly [A] tail is at transcribed from DNA rather add after transcription by nuclear enzyme poly [A] polymerase.</a:t>
            </a:r>
          </a:p>
          <a:p>
            <a:r>
              <a:rPr lang="en-IN" dirty="0"/>
              <a:t>Tails stabilize mRNA and facilitate their exit from nucleus after mRNA enters cytosol, poly [A] tail is shortened.</a:t>
            </a:r>
          </a:p>
          <a:p>
            <a:r>
              <a:rPr lang="en-IN" dirty="0"/>
              <a:t>Multi subunit complex – trimeric cleavage factors – cleavage and polyadenylation  carry out cleavage reactions. enzyme polyadenylation polymerase[PAP] catalyses  the addition of adenylate residue.</a:t>
            </a:r>
          </a:p>
          <a:p>
            <a:r>
              <a:rPr lang="en-IN" dirty="0"/>
              <a:t>Polyadenylate binding protein attaches to tail and increases the processivity of PAP. Controls the maximum length of polyadenylate tail.</a:t>
            </a:r>
          </a:p>
          <a:p>
            <a:r>
              <a:rPr lang="en-IN" b="1" dirty="0"/>
              <a:t>Cleavage of polyadenylation complex:</a:t>
            </a:r>
          </a:p>
          <a:p>
            <a:r>
              <a:rPr lang="en-IN" dirty="0"/>
              <a:t>2 enzymatic activities: endonuclease and poly[A] polymerase.</a:t>
            </a:r>
          </a:p>
          <a:p>
            <a:r>
              <a:rPr lang="en-IN" dirty="0"/>
              <a:t>Poly [A] site- with the signal AAUAAA and downstream GU/U region . A complex of CPSF , CFI and II and CS+F bind to these sequence.</a:t>
            </a:r>
          </a:p>
          <a:p>
            <a:r>
              <a:rPr lang="en-IN" dirty="0"/>
              <a:t>Cleavage occur and CPSF remains and joined by PAP- synthesis of poly[A] result in addition of 1</a:t>
            </a:r>
            <a:r>
              <a:rPr lang="en-IN" baseline="30000" dirty="0"/>
              <a:t>ST</a:t>
            </a:r>
            <a:r>
              <a:rPr lang="en-IN" dirty="0"/>
              <a:t> IOAs.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78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545CB-E8A7-4DD8-A243-49A3CFD398B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5860" y="2009016"/>
            <a:ext cx="10131425" cy="3649662"/>
          </a:xfrm>
        </p:spPr>
        <p:txBody>
          <a:bodyPr/>
          <a:lstStyle/>
          <a:p>
            <a:r>
              <a:rPr lang="en-IN" dirty="0"/>
              <a:t>PAB II – join the reaction stimulate the synthesis of poly[A] extend the tail-200 A residue</a:t>
            </a:r>
          </a:p>
          <a:p>
            <a:r>
              <a:rPr lang="en-IN" dirty="0"/>
              <a:t>2 functions of poly[A] mRNA protection and translatability.</a:t>
            </a:r>
          </a:p>
          <a:p>
            <a:r>
              <a:rPr lang="en-IN" b="1" dirty="0"/>
              <a:t>Function of poly[ A]  :</a:t>
            </a:r>
          </a:p>
          <a:p>
            <a:r>
              <a:rPr lang="en-IN" dirty="0"/>
              <a:t>Cap increases the translation 300 fold poly[a] increases the translatability of message by about 20 fold.</a:t>
            </a:r>
          </a:p>
          <a:p>
            <a:r>
              <a:rPr lang="en-IN" b="1" dirty="0"/>
              <a:t>RNA splicing:</a:t>
            </a:r>
          </a:p>
          <a:p>
            <a:r>
              <a:rPr lang="en-IN" dirty="0"/>
              <a:t>Removal of introns [non coding elements present in RNA molecule]</a:t>
            </a:r>
          </a:p>
          <a:p>
            <a:r>
              <a:rPr lang="en-IN" dirty="0"/>
              <a:t>Higher eukaryotes- non coding introns separate coding sequences or exons.</a:t>
            </a:r>
          </a:p>
          <a:p>
            <a:r>
              <a:rPr lang="en-IN" dirty="0"/>
              <a:t>Primary transcription: entire sequence of gene and non coding sequence are spliced out during processing.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176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651EF-9EA6-426E-BAFD-B0BB29944B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56591" y="1942755"/>
            <a:ext cx="10131425" cy="3649662"/>
          </a:xfrm>
        </p:spPr>
        <p:txBody>
          <a:bodyPr/>
          <a:lstStyle/>
          <a:p>
            <a:r>
              <a:rPr lang="en-IN" dirty="0"/>
              <a:t>Splicing mechanism join exon sequence to signal nucleotide codons in exon distal to introns- correct reading frames.</a:t>
            </a:r>
          </a:p>
          <a:p>
            <a:r>
              <a:rPr lang="en-IN" dirty="0"/>
              <a:t>3 introns excision from RNA transcripts.</a:t>
            </a:r>
          </a:p>
          <a:p>
            <a:r>
              <a:rPr lang="en-IN" b="1" dirty="0"/>
              <a:t>Splicing of  tRNA precursors:</a:t>
            </a:r>
          </a:p>
          <a:p>
            <a:r>
              <a:rPr lang="en-US" dirty="0"/>
              <a:t>excision of introns from yeast tRNA precursors in 2 stage.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- nm bound  endonuclease makes  2 cuts at end of introns. Spicing ligase joint the 2 halves of tRNA to produce neutral form of tRNA molecule. </a:t>
            </a:r>
          </a:p>
          <a:p>
            <a:r>
              <a:rPr lang="en-US" dirty="0"/>
              <a:t>Intron removed- multiple steps.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- covalent modification of substrate RNA is cleaved at precise  5 site- ligation.</a:t>
            </a:r>
          </a:p>
        </p:txBody>
      </p:sp>
    </p:spTree>
    <p:extLst>
      <p:ext uri="{BB962C8B-B14F-4D97-AF65-F5344CB8AC3E}">
        <p14:creationId xmlns:p14="http://schemas.microsoft.com/office/powerpoint/2010/main" val="15746904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CA6BA-757C-49CE-B4EC-9848CA909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Autocatalytic splicing of tetrahymena: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B78E8-52BA-44F1-BAB9-54D5F5149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Autocatalytic excision of intron in the tetrahymena are RNA  precursors no external energy  and no proteins</a:t>
            </a:r>
          </a:p>
          <a:p>
            <a:r>
              <a:rPr lang="en-IN" dirty="0"/>
              <a:t>Series of phosphodiester bond transfer no bond lost or gained in process.</a:t>
            </a:r>
          </a:p>
          <a:p>
            <a:r>
              <a:rPr lang="en-IN" dirty="0"/>
              <a:t>The reaction require a guanine nucleotide or nucleoside with a free 3 OH group as a co factor + monovalent and divalent cations requirement G-3 OH is compulsory.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5072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CEBBA-2BEE-40B2-951B-DACE7FED4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Splicing with the help of spliceosome: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E4C88-459D-4E21-95D9-C7F7042F8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/>
              <a:t>Introns are removed from  primary transcriptase in nucleus . exons are  ligated to form mRNA molecule- spliceosomes . primary transcript -5 small nuclear RNAs nucleoprotein [</a:t>
            </a:r>
            <a:r>
              <a:rPr lang="en-IN" dirty="0" err="1"/>
              <a:t>SnRNp</a:t>
            </a:r>
            <a:r>
              <a:rPr lang="en-IN" dirty="0"/>
              <a:t>] complex. RNA segment for the necessary splicing reaction.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83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6AD180-0FF8-4809-B58B-4CFF0AB54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Basic mechanism of transcription: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C18041-CFDB-47E6-A49E-DA4CA5F3A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897" y="2065867"/>
            <a:ext cx="10131425" cy="3649133"/>
          </a:xfrm>
        </p:spPr>
        <p:txBody>
          <a:bodyPr>
            <a:normAutofit lnSpcReduction="10000"/>
          </a:bodyPr>
          <a:lstStyle/>
          <a:p>
            <a:r>
              <a:rPr lang="en-IN" sz="2800" dirty="0">
                <a:solidFill>
                  <a:srgbClr val="FF0000"/>
                </a:solidFill>
              </a:rPr>
              <a:t>INITIATION:</a:t>
            </a:r>
          </a:p>
          <a:p>
            <a:r>
              <a:rPr lang="en-IN" dirty="0"/>
              <a:t>RNA polymerase enzyme recognize promotor region lie just “upstream” of gene and bind to it.</a:t>
            </a:r>
          </a:p>
          <a:p>
            <a:r>
              <a:rPr lang="en-IN" dirty="0"/>
              <a:t>Initial structure formed between RNA polymerase and DNA –closed promoter complex. Enzyme  covers or protect about 6 bp of double helix starts from just upstream of 35 box and down stream of 10 box.</a:t>
            </a:r>
          </a:p>
          <a:p>
            <a:r>
              <a:rPr lang="en-IN" dirty="0"/>
              <a:t>10 box the DNA helix unwinds due to  breakage of  bp [melting]. Melting is an essential prerequisite for transcription : bases of template strand must be exposed  in order to discrete transcription.</a:t>
            </a:r>
          </a:p>
          <a:p>
            <a:r>
              <a:rPr lang="en-IN" dirty="0"/>
              <a:t>Synthesis of open promoter complex is forced  I </a:t>
            </a:r>
            <a:r>
              <a:rPr lang="en-IN" baseline="30000" dirty="0"/>
              <a:t>ST </a:t>
            </a:r>
            <a:r>
              <a:rPr lang="en-IN" dirty="0"/>
              <a:t> 2 ribonucleotide are base paired to template polynucleotide at position +1 and  +2 and I </a:t>
            </a:r>
            <a:r>
              <a:rPr lang="en-IN" baseline="30000" dirty="0" err="1"/>
              <a:t>st</a:t>
            </a:r>
            <a:r>
              <a:rPr lang="en-IN" dirty="0"/>
              <a:t> phosphodiester bond of the RNA molecule is synthesized by RNA polymerase.</a:t>
            </a:r>
          </a:p>
          <a:p>
            <a:r>
              <a:rPr lang="en-IN" dirty="0"/>
              <a:t>Transcription follows same base pairing rules as DNA replication.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9162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0E780-8A8A-4FE7-871E-344174F6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Rna editing: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F4DB6-C67E-45E6-BDF9-214EC03D6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Changes in RNA nucleotide sequence – RNA sequence differs from DNA </a:t>
            </a:r>
            <a:r>
              <a:rPr lang="en-IN" dirty="0" err="1"/>
              <a:t>tem</a:t>
            </a:r>
            <a:r>
              <a:rPr lang="en-IN" dirty="0"/>
              <a:t> transcribed.</a:t>
            </a:r>
          </a:p>
          <a:p>
            <a:r>
              <a:rPr lang="en-IN" dirty="0"/>
              <a:t>RNA editing C-U  changes, addition of  G or C residues and conversion of U-AMG edits of  tRNA and rRNA extremely rare.</a:t>
            </a:r>
          </a:p>
          <a:p>
            <a:r>
              <a:rPr lang="en-IN" dirty="0"/>
              <a:t>Mid 1980 in mt genes of Trypanosoma and leishmania.</a:t>
            </a:r>
          </a:p>
          <a:p>
            <a:r>
              <a:rPr lang="en-IN" dirty="0"/>
              <a:t>RNA editing mechanism involves addition and deletion of U/</a:t>
            </a:r>
            <a:r>
              <a:rPr lang="en-IN" dirty="0" err="1"/>
              <a:t>C.addition</a:t>
            </a:r>
            <a:r>
              <a:rPr lang="en-IN" dirty="0"/>
              <a:t> of </a:t>
            </a:r>
            <a:r>
              <a:rPr lang="en-IN" dirty="0" err="1"/>
              <a:t>upto</a:t>
            </a:r>
            <a:r>
              <a:rPr lang="en-IN" dirty="0"/>
              <a:t> 560 and deletion of up to 41 uridine residue.</a:t>
            </a:r>
          </a:p>
          <a:p>
            <a:r>
              <a:rPr lang="en-IN" dirty="0"/>
              <a:t>Addition or deletion – small RNA molecule of 40 bp length – guide RNA.</a:t>
            </a:r>
          </a:p>
          <a:p>
            <a:r>
              <a:rPr lang="en-IN" dirty="0"/>
              <a:t>RNA – insertion and deletion at tail region.</a:t>
            </a:r>
          </a:p>
          <a:p>
            <a:r>
              <a:rPr lang="en-IN" dirty="0"/>
              <a:t>Self splicing of  introns – RNA splicing –trans esterification helps of guide RNA- aligns by bp itself with the unedited RNA. Splits it into 2 and make new bond between broken at tip of tail of gRNA at 3 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8759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F455F-9F1B-4617-92C4-392049BE4A5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982512"/>
            <a:ext cx="10131425" cy="3649662"/>
          </a:xfrm>
        </p:spPr>
        <p:txBody>
          <a:bodyPr/>
          <a:lstStyle/>
          <a:p>
            <a:r>
              <a:rPr lang="en-IN" dirty="0"/>
              <a:t>RNA editing – post transcriptional process – radical changes in the AA  specified by coding.</a:t>
            </a:r>
          </a:p>
          <a:p>
            <a:r>
              <a:rPr lang="en-IN" dirty="0"/>
              <a:t>1 step: 2 nucleotide of coding sequences. RNA editing – plant mitochondria , chloroplast and mammalian nucleus.</a:t>
            </a:r>
          </a:p>
          <a:p>
            <a:r>
              <a:rPr lang="en-IN" dirty="0"/>
              <a:t>2 steps: specificity and biochemical modification.</a:t>
            </a:r>
          </a:p>
          <a:p>
            <a:r>
              <a:rPr lang="en-IN" dirty="0"/>
              <a:t>3 types:</a:t>
            </a:r>
          </a:p>
          <a:p>
            <a:r>
              <a:rPr lang="en-IN" dirty="0"/>
              <a:t>Simple editing: conversion of single residue ex: C-U.</a:t>
            </a:r>
          </a:p>
          <a:p>
            <a:r>
              <a:rPr lang="en-IN" dirty="0"/>
              <a:t>Insertional editing: insertion of single nucleotides or small runs of nucleotides. Transcriptional strand slipping: ex: G insertion.</a:t>
            </a:r>
          </a:p>
          <a:p>
            <a:r>
              <a:rPr lang="en-IN" dirty="0"/>
              <a:t>Pan editing: insertion or deleting of multiple cytidine / uridine residues- help of external antisense guide RNA.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2409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C679D-B6C6-4D95-9907-6FC5BDA56447}"/>
              </a:ext>
            </a:extLst>
          </p:cNvPr>
          <p:cNvSpPr/>
          <p:nvPr/>
        </p:nvSpPr>
        <p:spPr>
          <a:xfrm>
            <a:off x="3623816" y="3244334"/>
            <a:ext cx="4944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https://www.youtube.com/watch?v=2BwWavExcFI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751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58E6429-6DF3-4342-B3EB-330B0577BBE5}"/>
              </a:ext>
            </a:extLst>
          </p:cNvPr>
          <p:cNvSpPr/>
          <p:nvPr/>
        </p:nvSpPr>
        <p:spPr>
          <a:xfrm>
            <a:off x="-212035" y="3180522"/>
            <a:ext cx="117679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IN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T</a:t>
            </a:r>
            <a:r>
              <a:rPr 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HANK YOU</a:t>
            </a:r>
            <a:endParaRPr lang="en-US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251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6FF25-939C-4046-B160-B324111955D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87896" y="1770477"/>
            <a:ext cx="10131425" cy="3649662"/>
          </a:xfrm>
        </p:spPr>
        <p:txBody>
          <a:bodyPr/>
          <a:lstStyle/>
          <a:p>
            <a:r>
              <a:rPr lang="en-IN" dirty="0"/>
              <a:t>T, G, C, U and A in DNA pair.</a:t>
            </a:r>
          </a:p>
          <a:p>
            <a:r>
              <a:rPr lang="en-IN" dirty="0"/>
              <a:t>Bp pattern ensures that the RNA transcription is faithful copy of gene.</a:t>
            </a:r>
          </a:p>
          <a:p>
            <a:r>
              <a:rPr lang="en-IN" dirty="0"/>
              <a:t>End of initiation signified by promoter.</a:t>
            </a:r>
          </a:p>
          <a:p>
            <a:r>
              <a:rPr lang="en-IN" dirty="0"/>
              <a:t>Clearance, where RNA polymerase moves away from the promoter site without dissociating, freeing the promoter from further  initiation events.</a:t>
            </a:r>
          </a:p>
          <a:p>
            <a:r>
              <a:rPr lang="en-IN" dirty="0"/>
              <a:t>Promoter clearance occur only if the open promoter complex is stable and follows a number of  abortive  initiation where small transcription are generated.</a:t>
            </a:r>
          </a:p>
          <a:p>
            <a:r>
              <a:rPr lang="en-IN" dirty="0"/>
              <a:t>Initiation –rate limiting steps in transcription and high level of gene regulation in both prokaryote and eukaryote.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954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5CA74-F75E-4297-866D-F91F39C90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828" y="685800"/>
            <a:ext cx="10131425" cy="1456267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Elongation: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81821-47F2-4B85-B1D2-5F6A46774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RNA polymerase moves along the template synthesize nascent RNA in 5-3 direction. The DNA is unwound ahead  of elongation complex and rewound  behind dynamic , melting structure represent  the site of transcription – trans bubble.</a:t>
            </a:r>
          </a:p>
          <a:p>
            <a:r>
              <a:rPr lang="en-IN" dirty="0"/>
              <a:t>Transcription bubble – between 12 to 17 bp in length and is constant through out transcription.</a:t>
            </a:r>
          </a:p>
          <a:p>
            <a:r>
              <a:rPr lang="en-IN" dirty="0"/>
              <a:t>RNA polymerase – unwindase and windase activity as no other enzymes such as  helicase or topoisomerase taking part  in transcription.</a:t>
            </a:r>
          </a:p>
          <a:p>
            <a:r>
              <a:rPr lang="en-IN" dirty="0"/>
              <a:t>Polymerization- 3’ oh group pf one ribonucleotide reacts  with 5’ po</a:t>
            </a:r>
            <a:r>
              <a:rPr lang="en-IN" baseline="-25000" dirty="0"/>
              <a:t>4</a:t>
            </a:r>
            <a:r>
              <a:rPr lang="en-IN" dirty="0"/>
              <a:t> of 2 </a:t>
            </a:r>
            <a:r>
              <a:rPr lang="en-IN" dirty="0" err="1"/>
              <a:t>nd</a:t>
            </a:r>
            <a:r>
              <a:rPr lang="en-IN" dirty="0"/>
              <a:t>  ribonucleotide to form a phosphodiester bond- loss of pi for each bond formed.</a:t>
            </a:r>
          </a:p>
          <a:p>
            <a:r>
              <a:rPr lang="en-IN" dirty="0"/>
              <a:t>The chemical reaction modulated by the presence of DNA template directs the order in individual ribonucleotide are polymerized into RNA.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679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11AB5-4DCF-479B-BDE0-89B23EA948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61392" y="1730721"/>
            <a:ext cx="10131425" cy="3649662"/>
          </a:xfrm>
        </p:spPr>
        <p:txBody>
          <a:bodyPr/>
          <a:lstStyle/>
          <a:p>
            <a:r>
              <a:rPr lang="en-IN" dirty="0"/>
              <a:t>As polymerase move along , it must insert the proper nucleotide into growing chains  at each </a:t>
            </a:r>
            <a:r>
              <a:rPr lang="en-IN" dirty="0" err="1"/>
              <a:t>site.the</a:t>
            </a:r>
            <a:r>
              <a:rPr lang="en-IN" dirty="0"/>
              <a:t> enzyme is capable of selecting the complementary ribonucleotide triphosphate for incorporation as a result of ability of nucleotide to form the proper stereo chemical fit with nucleotide in DNA strand being transcribed .</a:t>
            </a:r>
          </a:p>
          <a:p>
            <a:r>
              <a:rPr lang="en-IN" dirty="0"/>
              <a:t>Bacterial RNA polymerase is capable of incorporate 50 nucleotide/second into growing RNA.</a:t>
            </a:r>
          </a:p>
          <a:p>
            <a:r>
              <a:rPr lang="en-IN" dirty="0"/>
              <a:t>New RNA transcribed from 5’ to 3’ direction .</a:t>
            </a:r>
          </a:p>
          <a:p>
            <a:r>
              <a:rPr lang="en-IN" dirty="0"/>
              <a:t>New ribonucleotide being added to free 3’ end of existing polymer.</a:t>
            </a:r>
          </a:p>
          <a:p>
            <a:r>
              <a:rPr lang="en-IN" dirty="0"/>
              <a:t>The length varies from gene to gene or it may be short as 20 nucleotide or longer than 600 nucleotides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81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04F21-9866-49A1-94A8-568D3EACB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Termination: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C325D-6174-48F4-9149-5AEB97D73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It is not a random process, but must occur only at a suitable position shortly after the end of all gene.</a:t>
            </a:r>
          </a:p>
          <a:p>
            <a:r>
              <a:rPr lang="en-IN" dirty="0"/>
              <a:t>Polymerase moves down to the DNA until RNA polymerase reached a stop signal or terminal sequence.</a:t>
            </a:r>
          </a:p>
          <a:p>
            <a:r>
              <a:rPr lang="en-IN" dirty="0"/>
              <a:t>Termination occur with the help of rho protein  is known as rho depended termination and which occur without the help of rho protein is  called rho- in depended termination.</a:t>
            </a:r>
          </a:p>
          <a:p>
            <a:r>
              <a:rPr lang="en-IN" dirty="0"/>
              <a:t>Both rho depended and rho in depended  termination involve the formation of stem loop.</a:t>
            </a:r>
          </a:p>
          <a:p>
            <a:r>
              <a:rPr lang="en-IN" dirty="0"/>
              <a:t>RNA polymerase pauses at the stem loop structure, rho catches up to the polymerase and unwind the DNA RNA hybrid  . rho can do it has DNA  RNA helicase property. Yet , exact segment of events at the terminator is not fully known presently.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316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CFB98-03D2-433C-95B8-7A99D2DB9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Transcription in eukaryotes: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3AAF1-2BF7-4B6A-AAF9-5264B4174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311742"/>
          </a:xfrm>
        </p:spPr>
        <p:txBody>
          <a:bodyPr/>
          <a:lstStyle/>
          <a:p>
            <a:r>
              <a:rPr lang="en-IN" dirty="0"/>
              <a:t>It is a complex process- one group of RNA polymerase and associated proteins are involved in this process.</a:t>
            </a:r>
          </a:p>
          <a:p>
            <a:r>
              <a:rPr lang="en-IN" dirty="0"/>
              <a:t>Different RNA polymerase exist for different types of gene.</a:t>
            </a:r>
          </a:p>
          <a:p>
            <a:r>
              <a:rPr lang="en-IN" dirty="0"/>
              <a:t>Process of eukaryotic transcription is less understood because certain RNAs and mRNAs have different lifespans in cell complicate the situation and mammalian cell different from prokaryotes.</a:t>
            </a:r>
          </a:p>
          <a:p>
            <a:pPr marL="0" indent="0">
              <a:buNone/>
            </a:pPr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078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BADAE-1CFB-472F-A3E3-3681E0B5E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Rna polymerase: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DE40A-D446-433A-9DC0-5A423F5DD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There are 3 different types of RNA polymerase:</a:t>
            </a:r>
          </a:p>
          <a:p>
            <a:r>
              <a:rPr lang="en-IN" dirty="0">
                <a:solidFill>
                  <a:srgbClr val="FF0000"/>
                </a:solidFill>
              </a:rPr>
              <a:t>RNA polymerase I</a:t>
            </a:r>
            <a:r>
              <a:rPr lang="en-IN" dirty="0"/>
              <a:t>: nucleolus – transcription of genes for rRNA.</a:t>
            </a:r>
          </a:p>
          <a:p>
            <a:r>
              <a:rPr lang="en-IN" dirty="0">
                <a:solidFill>
                  <a:srgbClr val="FF0000"/>
                </a:solidFill>
              </a:rPr>
              <a:t>RNA polymerase II</a:t>
            </a:r>
            <a:r>
              <a:rPr lang="en-IN" dirty="0"/>
              <a:t>: synthesis of heterogenous nuclear RNA or mRNA.</a:t>
            </a:r>
          </a:p>
          <a:p>
            <a:r>
              <a:rPr lang="en-IN" dirty="0">
                <a:solidFill>
                  <a:srgbClr val="FF0000"/>
                </a:solidFill>
              </a:rPr>
              <a:t>RNA polymerase III</a:t>
            </a:r>
            <a:r>
              <a:rPr lang="en-IN" dirty="0"/>
              <a:t>: transcription of small nuclear RNA and t RNA.</a:t>
            </a:r>
          </a:p>
          <a:p>
            <a:r>
              <a:rPr lang="en-IN" dirty="0"/>
              <a:t>Size of RNA polymerase- Molecular weight 500,000 to 600,000.</a:t>
            </a:r>
          </a:p>
          <a:p>
            <a:r>
              <a:rPr lang="en-IN" dirty="0"/>
              <a:t>All eukaryotic RNA polymerase have similar structure and to extent have same AA segment but respond to one peptide toxin [</a:t>
            </a:r>
            <a:r>
              <a:rPr lang="el-GR" dirty="0"/>
              <a:t>α</a:t>
            </a:r>
            <a:r>
              <a:rPr lang="en-IN" dirty="0"/>
              <a:t> amanitin] in different ways.</a:t>
            </a:r>
          </a:p>
          <a:p>
            <a:r>
              <a:rPr lang="el-GR" dirty="0"/>
              <a:t>Α</a:t>
            </a:r>
            <a:r>
              <a:rPr lang="en-IN" dirty="0"/>
              <a:t> amanitin blocks the translocation of RNA polymerase during transcription .</a:t>
            </a:r>
          </a:p>
          <a:p>
            <a:r>
              <a:rPr lang="en-IN" dirty="0"/>
              <a:t>RNA polymerase I insensitive to </a:t>
            </a:r>
            <a:r>
              <a:rPr lang="el-GR" dirty="0"/>
              <a:t>α</a:t>
            </a:r>
            <a:r>
              <a:rPr lang="en-IN" dirty="0"/>
              <a:t> amanitin but RNA polymerase II is sensitive even to lower concentration, where as RNA polymerase III is sensitive at high concentration of </a:t>
            </a:r>
            <a:r>
              <a:rPr lang="el-GR" dirty="0"/>
              <a:t>α</a:t>
            </a:r>
            <a:r>
              <a:rPr lang="en-IN" dirty="0"/>
              <a:t>- amanitin.</a:t>
            </a:r>
          </a:p>
          <a:p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7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374</TotalTime>
  <Words>3267</Words>
  <Application>Microsoft Office PowerPoint</Application>
  <PresentationFormat>Widescreen</PresentationFormat>
  <Paragraphs>210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Blackadder ITC</vt:lpstr>
      <vt:lpstr>Calibri</vt:lpstr>
      <vt:lpstr>Calibri Light</vt:lpstr>
      <vt:lpstr>Cambria</vt:lpstr>
      <vt:lpstr>Wingdings</vt:lpstr>
      <vt:lpstr>Celestial</vt:lpstr>
      <vt:lpstr>Transcription</vt:lpstr>
      <vt:lpstr>Introduction</vt:lpstr>
      <vt:lpstr>Basic mechanism of transcription:</vt:lpstr>
      <vt:lpstr>PowerPoint Presentation</vt:lpstr>
      <vt:lpstr>Elongation:</vt:lpstr>
      <vt:lpstr>PowerPoint Presentation</vt:lpstr>
      <vt:lpstr>Termination:</vt:lpstr>
      <vt:lpstr>Transcription in eukaryotes:</vt:lpstr>
      <vt:lpstr>Rna polymerase:</vt:lpstr>
      <vt:lpstr>PowerPoint Presentation</vt:lpstr>
      <vt:lpstr>PowerPoint Presentation</vt:lpstr>
      <vt:lpstr>PowerPoint Presentation</vt:lpstr>
      <vt:lpstr>Transcription factor:</vt:lpstr>
      <vt:lpstr>PowerPoint Presentation</vt:lpstr>
      <vt:lpstr>PowerPoint Presentation</vt:lpstr>
      <vt:lpstr>PowerPoint Presentation</vt:lpstr>
      <vt:lpstr>PowerPoint Presentation</vt:lpstr>
      <vt:lpstr>Initiation:</vt:lpstr>
      <vt:lpstr>PowerPoint Presentation</vt:lpstr>
      <vt:lpstr>ELONGATION:</vt:lpstr>
      <vt:lpstr>Termination:</vt:lpstr>
      <vt:lpstr>Post- transcriptional modification: </vt:lpstr>
      <vt:lpstr>mRNA capping </vt:lpstr>
      <vt:lpstr>PowerPoint Presentation</vt:lpstr>
      <vt:lpstr>Polyadenylation: </vt:lpstr>
      <vt:lpstr>PowerPoint Presentation</vt:lpstr>
      <vt:lpstr>PowerPoint Presentation</vt:lpstr>
      <vt:lpstr>Autocatalytic splicing of tetrahymena:</vt:lpstr>
      <vt:lpstr>Splicing with the help of spliceosome:</vt:lpstr>
      <vt:lpstr>Rna editing: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Transcription in eukaryotes:</dc:title>
  <dc:creator>ELCOT</dc:creator>
  <cp:lastModifiedBy>Sivaranjani Arun Nehru</cp:lastModifiedBy>
  <cp:revision>46</cp:revision>
  <dcterms:created xsi:type="dcterms:W3CDTF">2020-02-24T11:33:55Z</dcterms:created>
  <dcterms:modified xsi:type="dcterms:W3CDTF">2020-05-21T05:50:31Z</dcterms:modified>
</cp:coreProperties>
</file>