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83" r:id="rId3"/>
    <p:sldId id="282" r:id="rId4"/>
    <p:sldId id="284" r:id="rId5"/>
    <p:sldId id="259" r:id="rId6"/>
    <p:sldId id="287" r:id="rId7"/>
    <p:sldId id="261" r:id="rId8"/>
    <p:sldId id="262" r:id="rId9"/>
    <p:sldId id="288" r:id="rId10"/>
    <p:sldId id="264" r:id="rId11"/>
    <p:sldId id="265" r:id="rId12"/>
    <p:sldId id="266" r:id="rId13"/>
    <p:sldId id="289" r:id="rId14"/>
    <p:sldId id="268" r:id="rId15"/>
    <p:sldId id="269" r:id="rId16"/>
    <p:sldId id="290" r:id="rId17"/>
    <p:sldId id="271" r:id="rId18"/>
    <p:sldId id="286" r:id="rId19"/>
    <p:sldId id="285" r:id="rId20"/>
    <p:sldId id="274" r:id="rId21"/>
    <p:sldId id="291" r:id="rId22"/>
    <p:sldId id="276" r:id="rId23"/>
    <p:sldId id="292" r:id="rId24"/>
    <p:sldId id="278" r:id="rId25"/>
    <p:sldId id="279" r:id="rId26"/>
    <p:sldId id="280" r:id="rId27"/>
    <p:sldId id="281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62" autoAdjust="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9560" y="1137920"/>
            <a:ext cx="56172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I</a:t>
            </a:r>
            <a:r>
              <a:rPr lang="en-IN" sz="4400" spc="-430" dirty="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 </a:t>
            </a: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m</a:t>
            </a:r>
            <a:r>
              <a:rPr lang="en-IN" sz="4400" spc="-430" dirty="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 </a:t>
            </a: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m</a:t>
            </a:r>
            <a:r>
              <a:rPr lang="en-IN" sz="4400" spc="-430" dirty="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 </a:t>
            </a: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u</a:t>
            </a:r>
            <a:r>
              <a:rPr lang="en-IN" sz="4400" spc="-430" dirty="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 </a:t>
            </a: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no</a:t>
            </a:r>
            <a:r>
              <a:rPr lang="en-IN" sz="4400" spc="-430" dirty="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 </a:t>
            </a: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g</a:t>
            </a:r>
            <a:r>
              <a:rPr lang="en-IN" sz="4400" spc="-430" dirty="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 </a:t>
            </a: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l</a:t>
            </a:r>
            <a:r>
              <a:rPr lang="en-IN" sz="4400" spc="-430" dirty="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 </a:t>
            </a: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o</a:t>
            </a:r>
            <a:r>
              <a:rPr lang="en-IN" sz="4400" spc="-430" dirty="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 </a:t>
            </a: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b</a:t>
            </a:r>
            <a:r>
              <a:rPr lang="en-IN" sz="4400" spc="-430" dirty="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 </a:t>
            </a: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u</a:t>
            </a:r>
            <a:r>
              <a:rPr lang="en-IN" sz="4400" spc="-430" dirty="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 </a:t>
            </a: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li</a:t>
            </a:r>
            <a:r>
              <a:rPr lang="en-IN" sz="4400" spc="-430" dirty="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 </a:t>
            </a: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n</a:t>
            </a:r>
            <a:r>
              <a:rPr lang="en-IN" sz="4400" spc="-430" dirty="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 </a:t>
            </a:r>
            <a:r>
              <a:rPr sz="4400" spc="-430" smtClean="0">
                <a:solidFill>
                  <a:srgbClr val="FFFF00"/>
                </a:solidFill>
                <a:latin typeface="Algerian" pitchFamily="82" charset="0"/>
                <a:cs typeface="Times New Roman"/>
              </a:rPr>
              <a:t>s</a:t>
            </a:r>
            <a:endParaRPr sz="4400">
              <a:latin typeface="Algerian" pitchFamily="82" charset="0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3528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rgbClr val="FFFF00"/>
                </a:solidFill>
                <a:latin typeface="Algerian" pitchFamily="82" charset="0"/>
              </a:rPr>
              <a:t>Dr.J.REVATHY</a:t>
            </a:r>
          </a:p>
          <a:p>
            <a:pPr algn="ctr"/>
            <a:r>
              <a:rPr lang="en-IN" sz="2400" dirty="0" smtClean="0">
                <a:solidFill>
                  <a:srgbClr val="FFFF00"/>
                </a:solidFill>
                <a:latin typeface="Algerian" pitchFamily="82" charset="0"/>
              </a:rPr>
              <a:t>ASSISTANT PROFESSOR </a:t>
            </a:r>
          </a:p>
          <a:p>
            <a:pPr algn="ctr"/>
            <a:r>
              <a:rPr lang="en-IN" sz="2400" dirty="0" smtClean="0">
                <a:solidFill>
                  <a:srgbClr val="FFFF00"/>
                </a:solidFill>
                <a:latin typeface="Algerian" pitchFamily="82" charset="0"/>
              </a:rPr>
              <a:t>BIOTECHNOLOGY</a:t>
            </a:r>
          </a:p>
          <a:p>
            <a:pPr algn="ctr"/>
            <a:r>
              <a:rPr lang="en-IN" sz="2400" dirty="0" smtClean="0">
                <a:solidFill>
                  <a:srgbClr val="FFFF00"/>
                </a:solidFill>
                <a:latin typeface="Algerian" pitchFamily="82" charset="0"/>
              </a:rPr>
              <a:t>BON SECOURS COLLEGE FOR WOMEN</a:t>
            </a:r>
          </a:p>
          <a:p>
            <a:pPr algn="ctr"/>
            <a:r>
              <a:rPr lang="en-IN" sz="2400" dirty="0" smtClean="0">
                <a:solidFill>
                  <a:srgbClr val="FFFF00"/>
                </a:solidFill>
                <a:latin typeface="Algerian" pitchFamily="82" charset="0"/>
              </a:rPr>
              <a:t>THANJAVUR</a:t>
            </a:r>
            <a:endParaRPr lang="en-IN" sz="2400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7600" y="228601"/>
            <a:ext cx="51054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02685" algn="l"/>
                <a:tab pos="4213225" algn="l"/>
                <a:tab pos="5022215" algn="l"/>
              </a:tabLst>
            </a:pPr>
            <a:r>
              <a:rPr lang="en-IN" sz="2800" spc="29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800" spc="29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sz="2800" spc="295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800" spc="-3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mm</a:t>
            </a:r>
            <a:r>
              <a:rPr sz="2800" spc="-6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sz="2800" spc="-8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</a:t>
            </a:r>
            <a:r>
              <a:rPr sz="2800" spc="18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2800" spc="-8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800" spc="1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2800" spc="-6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800" spc="18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2800" spc="17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800" spc="-385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IN" sz="2800" spc="-38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2800" spc="-409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IN" sz="2800" spc="-409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spc="-409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spc="4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IN" sz="2800" spc="4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sz="2800" spc="-455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9994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1017270"/>
            <a:ext cx="3140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abundant </a:t>
            </a:r>
            <a:r>
              <a:rPr sz="2400" spc="-5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1309370"/>
            <a:ext cx="872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0764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2092959"/>
            <a:ext cx="2903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Constitutes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80%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386329"/>
            <a:ext cx="2160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immunoglobulin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31534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3169920"/>
            <a:ext cx="39706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Present in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blood,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plasma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3462020"/>
            <a:ext cx="161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fluids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42291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4245609"/>
            <a:ext cx="3714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Contains less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carbohydrate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4538979"/>
            <a:ext cx="3769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than other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immunoglobulins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53060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1640" y="5322570"/>
            <a:ext cx="3648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half life of 23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days: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640" y="5614670"/>
            <a:ext cx="3362325" cy="6832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7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longest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all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 immunoglobulin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isotypes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24400" y="1965960"/>
            <a:ext cx="4191000" cy="390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7340" y="405129"/>
            <a:ext cx="4557395" cy="554741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314960" indent="-342900">
              <a:lnSpc>
                <a:spcPct val="8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endParaRPr lang="en-IN" sz="28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55600" marR="314960" indent="-342900">
              <a:lnSpc>
                <a:spcPct val="8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smtClean="0">
                <a:solidFill>
                  <a:srgbClr val="FFFFFF"/>
                </a:solidFill>
                <a:latin typeface="Arial"/>
                <a:cs typeface="Arial"/>
              </a:rPr>
              <a:t>Crosses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placenta and  provide natural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immunity  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foetus and neonate at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birth</a:t>
            </a:r>
            <a:endParaRPr sz="2800">
              <a:latin typeface="Arial"/>
              <a:cs typeface="Arial"/>
            </a:endParaRPr>
          </a:p>
          <a:p>
            <a:pPr marL="355600" marR="199390" indent="-342900">
              <a:lnSpc>
                <a:spcPts val="269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smtClean="0">
                <a:solidFill>
                  <a:srgbClr val="FFFFFF"/>
                </a:solidFill>
                <a:latin typeface="Arial"/>
                <a:cs typeface="Arial"/>
              </a:rPr>
              <a:t>Acts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against bacteria and  viruses by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opsonizing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smtClean="0">
                <a:solidFill>
                  <a:srgbClr val="FFFFFF"/>
                </a:solidFill>
                <a:latin typeface="Arial"/>
                <a:cs typeface="Arial"/>
              </a:rPr>
              <a:t>Neutralize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toxin</a:t>
            </a:r>
            <a:endParaRPr sz="2800">
              <a:latin typeface="Arial"/>
              <a:cs typeface="Arial"/>
            </a:endParaRPr>
          </a:p>
          <a:p>
            <a:pPr marL="355600" marR="414655" indent="-342900">
              <a:lnSpc>
                <a:spcPct val="798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endParaRPr lang="en-IN" sz="28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55600" marR="414655" indent="-342900">
              <a:lnSpc>
                <a:spcPct val="798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smtClean="0">
                <a:solidFill>
                  <a:srgbClr val="FFFFFF"/>
                </a:solidFill>
                <a:latin typeface="Arial"/>
                <a:cs typeface="Arial"/>
              </a:rPr>
              <a:t>Activate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complement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classical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pathway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799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Catabolism of IgG is  unique in that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varies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its serum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concentration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3500" y="1447800"/>
            <a:ext cx="34671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3600" y="3403600"/>
            <a:ext cx="2336800" cy="50800"/>
          </a:xfrm>
          <a:custGeom>
            <a:avLst/>
            <a:gdLst/>
            <a:ahLst/>
            <a:cxnLst/>
            <a:rect l="l" t="t" r="r" b="b"/>
            <a:pathLst>
              <a:path w="2336800" h="50800">
                <a:moveTo>
                  <a:pt x="2336800" y="0"/>
                </a:moveTo>
                <a:lnTo>
                  <a:pt x="0" y="0"/>
                </a:lnTo>
                <a:lnTo>
                  <a:pt x="0" y="50800"/>
                </a:lnTo>
                <a:lnTo>
                  <a:pt x="2336800" y="50800"/>
                </a:lnTo>
                <a:lnTo>
                  <a:pt x="2336800" y="0"/>
                </a:lnTo>
                <a:close/>
              </a:path>
            </a:pathLst>
          </a:custGeom>
          <a:solidFill>
            <a:srgbClr val="000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452120"/>
            <a:ext cx="6781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3150" algn="l"/>
                <a:tab pos="2854960" algn="l"/>
                <a:tab pos="3519804" algn="l"/>
                <a:tab pos="4220845" algn="l"/>
              </a:tabLst>
            </a:pPr>
            <a:r>
              <a:rPr sz="4400" spc="-6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sz="4400" spc="-35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sz="4400" spc="-9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4400" spc="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4400" spc="1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4400" spc="45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4400" spc="6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4400" spc="-9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4400" spc="-31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IN" sz="4400" spc="-31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4400" spc="-75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4400" spc="-6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IN" sz="4400" spc="-6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4400" spc="325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4400" spc="-445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4400" spc="-45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sz="4400" spc="-4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1524000"/>
            <a:ext cx="6324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G1,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Ig G2, Ig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G3, </a:t>
            </a:r>
            <a:r>
              <a:rPr sz="3200" spc="-5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sz="3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smtClean="0">
                <a:solidFill>
                  <a:srgbClr val="FFFFFF"/>
                </a:solidFill>
                <a:latin typeface="Arial"/>
                <a:cs typeface="Arial"/>
              </a:rPr>
              <a:t>G4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2362200"/>
            <a:ext cx="8227059" cy="2589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81000" y="457200"/>
            <a:ext cx="80772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17470" algn="l"/>
                <a:tab pos="4839970" algn="l"/>
                <a:tab pos="5505450" algn="l"/>
              </a:tabLst>
              <a:defRPr/>
            </a:pPr>
            <a:r>
              <a:rPr kumimoji="0" lang="en-IN" sz="4100" b="1" i="0" u="none" strike="noStrike" kern="1200" cap="none" spc="65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</a:t>
            </a:r>
            <a:r>
              <a:rPr kumimoji="0" lang="en-IN" sz="4100" b="1" i="0" u="none" strike="noStrike" kern="1200" cap="none" spc="19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IN" sz="4100" b="1" i="0" u="none" strike="noStrike" kern="1200" cap="none" spc="-75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IN" sz="4100" b="1" i="0" u="none" strike="noStrike" kern="1200" cap="none" spc="20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</a:t>
            </a:r>
            <a:r>
              <a:rPr kumimoji="0" lang="en-IN" sz="4100" b="1" i="0" u="none" strike="noStrike" kern="1200" cap="none" spc="-8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IN" sz="4100" b="1" i="0" u="none" strike="noStrike" kern="1200" cap="none" spc="-75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</a:t>
            </a:r>
            <a:r>
              <a:rPr kumimoji="0" lang="en-IN" sz="4100" b="1" i="0" u="none" strike="noStrike" kern="1200" cap="none" spc="20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IN" sz="4100" b="1" i="0" u="none" strike="noStrike" kern="1200" cap="none" spc="-9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kumimoji="0" lang="en-IN" sz="4100" b="1" i="0" u="none" strike="noStrike" kern="1200" cap="none" spc="1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kumimoji="0" lang="en-IN" sz="4100" b="1" i="0" u="none" strike="noStrike" kern="1200" cap="none" spc="-17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 </a:t>
            </a:r>
            <a:r>
              <a:rPr kumimoji="0" lang="en-IN" sz="4100" b="1" i="0" u="none" strike="noStrike" kern="1200" cap="none" spc="31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kumimoji="0" lang="en-IN" sz="4100" b="1" i="0" u="none" strike="noStrike" kern="1200" cap="none" spc="-6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</a:t>
            </a:r>
            <a:r>
              <a:rPr kumimoji="0" lang="en-IN" sz="4100" b="1" i="0" u="none" strike="noStrike" kern="1200" cap="none" spc="-9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kumimoji="0" lang="en-IN" sz="4100" b="1" i="0" u="none" strike="noStrike" kern="1200" cap="none" spc="55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</a:t>
            </a:r>
            <a:r>
              <a:rPr kumimoji="0" lang="en-IN" sz="4100" b="1" i="0" u="none" strike="noStrike" kern="1200" cap="none" spc="20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IN" sz="4100" b="1" i="0" u="none" strike="noStrike" kern="1200" cap="none" spc="-8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IN" sz="4100" b="1" i="0" u="none" strike="noStrike" kern="1200" cap="none" spc="-425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</a:t>
            </a:r>
            <a:r>
              <a:rPr kumimoji="0" lang="en-IN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en-IN" sz="4100" b="1" i="0" u="none" strike="noStrike" kern="1200" cap="none" spc="-8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IN" sz="4100" b="1" i="0" u="none" strike="noStrike" kern="1200" cap="none" spc="-6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 </a:t>
            </a:r>
            <a:r>
              <a:rPr kumimoji="0" lang="en-IN" sz="4100" b="1" i="0" u="none" strike="noStrike" kern="1200" cap="none" spc="6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IN" sz="4100" b="1" i="0" u="none" strike="noStrike" kern="1200" cap="none" spc="-6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</a:t>
            </a:r>
            <a:r>
              <a:rPr kumimoji="0" lang="en-IN" sz="4100" b="1" i="0" u="none" strike="noStrike" kern="1200" cap="none" spc="1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</a:t>
            </a:r>
            <a:r>
              <a:rPr kumimoji="0" lang="en-IN" sz="4100" b="1" i="0" u="none" strike="noStrike" kern="1200" cap="none" spc="-9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kumimoji="0" lang="en-IN" sz="4100" b="1" i="0" u="none" strike="noStrike" kern="1200" cap="none" spc="20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</a:t>
            </a:r>
            <a:r>
              <a:rPr kumimoji="0" lang="en-IN" sz="4100" b="1" i="0" u="none" strike="noStrike" kern="1200" cap="none" spc="1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kumimoji="0" lang="en-IN" sz="4100" b="1" i="0" u="none" strike="noStrike" kern="1200" cap="none" spc="45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IN" sz="4100" b="1" i="0" u="none" strike="noStrike" kern="1200" cap="none" spc="6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IN" sz="4100" b="1" i="0" u="none" strike="noStrike" kern="1200" cap="none" spc="-9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en-IN" sz="4100" b="1" i="0" u="none" strike="noStrike" kern="1200" cap="none" spc="-31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</a:t>
            </a:r>
            <a:endParaRPr kumimoji="0" lang="en-IN" sz="4100" b="1" i="0" u="none" strike="noStrike" kern="1200" cap="none" spc="-310" normalizeH="0" baseline="0" noProof="0" dirty="0">
              <a:ln w="6350">
                <a:noFill/>
              </a:ln>
              <a:solidFill>
                <a:srgbClr val="00B05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133600"/>
            <a:ext cx="6858000" cy="386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239395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IN" sz="2800" spc="-5" dirty="0" smtClean="0">
                <a:solidFill>
                  <a:srgbClr val="FFFFFF"/>
                </a:solidFill>
                <a:latin typeface="Arial"/>
                <a:cs typeface="Arial"/>
              </a:rPr>
              <a:t>IgG1, IgG3, IgG4 </a:t>
            </a:r>
            <a:r>
              <a:rPr lang="en-IN" sz="2800" dirty="0" smtClean="0">
                <a:solidFill>
                  <a:srgbClr val="FFFFFF"/>
                </a:solidFill>
                <a:latin typeface="Arial"/>
                <a:cs typeface="Arial"/>
              </a:rPr>
              <a:t>– cross placenta and  </a:t>
            </a:r>
            <a:r>
              <a:rPr lang="en-IN" sz="2800" spc="-5" dirty="0" smtClean="0">
                <a:solidFill>
                  <a:srgbClr val="FFFFFF"/>
                </a:solidFill>
                <a:latin typeface="Arial"/>
                <a:cs typeface="Arial"/>
              </a:rPr>
              <a:t>protect</a:t>
            </a:r>
            <a:r>
              <a:rPr lang="en-IN" sz="28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2800" spc="-5" dirty="0" smtClean="0">
                <a:solidFill>
                  <a:srgbClr val="FFFFFF"/>
                </a:solidFill>
                <a:latin typeface="Arial"/>
                <a:cs typeface="Arial"/>
              </a:rPr>
              <a:t>foetus</a:t>
            </a:r>
          </a:p>
          <a:p>
            <a:pPr marL="355600" marR="239395" indent="-342900">
              <a:spcBef>
                <a:spcPts val="100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IN" sz="2800" dirty="0" smtClean="0">
                <a:solidFill>
                  <a:srgbClr val="FFFFFF"/>
                </a:solidFill>
                <a:latin typeface="Arial"/>
                <a:cs typeface="Arial"/>
              </a:rPr>
              <a:t>IgG3 </a:t>
            </a:r>
            <a:r>
              <a:rPr lang="en-IN" sz="2800" spc="-5" dirty="0" smtClean="0">
                <a:solidFill>
                  <a:srgbClr val="FFFFFF"/>
                </a:solidFill>
                <a:latin typeface="Arial"/>
                <a:cs typeface="Arial"/>
              </a:rPr>
              <a:t>activates</a:t>
            </a:r>
            <a:r>
              <a:rPr lang="en-IN" sz="28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2800" dirty="0" smtClean="0">
                <a:solidFill>
                  <a:srgbClr val="FFFFFF"/>
                </a:solidFill>
                <a:latin typeface="Arial"/>
                <a:cs typeface="Arial"/>
              </a:rPr>
              <a:t>complement</a:t>
            </a:r>
          </a:p>
          <a:p>
            <a:pPr marL="355600" marR="239395" indent="-342900">
              <a:spcBef>
                <a:spcPts val="100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IN" sz="2800" dirty="0" smtClean="0">
                <a:solidFill>
                  <a:srgbClr val="FFFFFF"/>
                </a:solidFill>
                <a:latin typeface="Arial"/>
                <a:cs typeface="Arial"/>
              </a:rPr>
              <a:t>IgG1 and IgG3 binds </a:t>
            </a:r>
            <a:r>
              <a:rPr lang="en-IN" sz="2800" spc="-5" dirty="0" smtClean="0">
                <a:solidFill>
                  <a:srgbClr val="FFFFFF"/>
                </a:solidFill>
                <a:latin typeface="Arial"/>
                <a:cs typeface="Arial"/>
              </a:rPr>
              <a:t>to Fc receptor </a:t>
            </a:r>
            <a:r>
              <a:rPr lang="en-IN" sz="2800" dirty="0" smtClean="0">
                <a:solidFill>
                  <a:srgbClr val="FFFFFF"/>
                </a:solidFill>
                <a:latin typeface="Arial"/>
                <a:cs typeface="Arial"/>
              </a:rPr>
              <a:t>on  phagocytic </a:t>
            </a:r>
            <a:r>
              <a:rPr lang="en-IN" sz="2800" spc="-5" dirty="0" smtClean="0">
                <a:solidFill>
                  <a:srgbClr val="FFFFFF"/>
                </a:solidFill>
                <a:latin typeface="Arial"/>
                <a:cs typeface="Arial"/>
              </a:rPr>
              <a:t>cells, </a:t>
            </a:r>
            <a:r>
              <a:rPr lang="en-IN" sz="2800" dirty="0" smtClean="0">
                <a:solidFill>
                  <a:srgbClr val="FFFFFF"/>
                </a:solidFill>
                <a:latin typeface="Arial"/>
                <a:cs typeface="Arial"/>
              </a:rPr>
              <a:t>monocytes and  macrophages and mediate </a:t>
            </a:r>
            <a:r>
              <a:rPr lang="en-IN" sz="2800" spc="-5" dirty="0" smtClean="0">
                <a:solidFill>
                  <a:srgbClr val="FFFFFF"/>
                </a:solidFill>
                <a:latin typeface="Arial"/>
                <a:cs typeface="Arial"/>
              </a:rPr>
              <a:t>opsonisation.</a:t>
            </a:r>
            <a:endParaRPr lang="en-IN" sz="2800" dirty="0" smtClean="0">
              <a:latin typeface="Arial"/>
              <a:cs typeface="Arial"/>
            </a:endParaRPr>
          </a:p>
          <a:p>
            <a:pPr marL="355600" marR="239395" indent="-342900"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</a:pPr>
            <a:endParaRPr lang="en-IN" sz="2800" dirty="0" smtClean="0">
              <a:latin typeface="Arial"/>
              <a:cs typeface="Arial"/>
            </a:endParaRPr>
          </a:p>
          <a:p>
            <a:pPr marL="355600" marR="23939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endParaRPr lang="en-IN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1" y="381000"/>
            <a:ext cx="708660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1779" algn="l"/>
                <a:tab pos="4646930" algn="l"/>
                <a:tab pos="5537835" algn="l"/>
              </a:tabLst>
            </a:pPr>
            <a:r>
              <a:rPr spc="325" dirty="0">
                <a:solidFill>
                  <a:srgbClr val="002060"/>
                </a:solidFill>
              </a:rPr>
              <a:t>I</a:t>
            </a:r>
            <a:r>
              <a:rPr spc="-330" dirty="0">
                <a:solidFill>
                  <a:srgbClr val="002060"/>
                </a:solidFill>
              </a:rPr>
              <a:t>m</a:t>
            </a:r>
            <a:r>
              <a:rPr spc="-320" dirty="0">
                <a:solidFill>
                  <a:srgbClr val="002060"/>
                </a:solidFill>
              </a:rPr>
              <a:t>m</a:t>
            </a:r>
            <a:r>
              <a:rPr spc="-60" dirty="0">
                <a:solidFill>
                  <a:srgbClr val="002060"/>
                </a:solidFill>
              </a:rPr>
              <a:t>un</a:t>
            </a:r>
            <a:r>
              <a:rPr spc="-80" dirty="0">
                <a:solidFill>
                  <a:srgbClr val="002060"/>
                </a:solidFill>
              </a:rPr>
              <a:t>o</a:t>
            </a:r>
            <a:r>
              <a:rPr spc="-75" dirty="0">
                <a:solidFill>
                  <a:srgbClr val="002060"/>
                </a:solidFill>
              </a:rPr>
              <a:t>g</a:t>
            </a:r>
            <a:r>
              <a:rPr spc="200" dirty="0">
                <a:solidFill>
                  <a:srgbClr val="002060"/>
                </a:solidFill>
              </a:rPr>
              <a:t>l</a:t>
            </a:r>
            <a:r>
              <a:rPr spc="-75" dirty="0">
                <a:solidFill>
                  <a:srgbClr val="002060"/>
                </a:solidFill>
              </a:rPr>
              <a:t>o</a:t>
            </a:r>
            <a:r>
              <a:rPr dirty="0">
                <a:solidFill>
                  <a:srgbClr val="002060"/>
                </a:solidFill>
              </a:rPr>
              <a:t>b</a:t>
            </a:r>
            <a:r>
              <a:rPr spc="-45" dirty="0">
                <a:solidFill>
                  <a:srgbClr val="002060"/>
                </a:solidFill>
              </a:rPr>
              <a:t>u</a:t>
            </a:r>
            <a:r>
              <a:rPr spc="190" dirty="0">
                <a:solidFill>
                  <a:srgbClr val="002060"/>
                </a:solidFill>
              </a:rPr>
              <a:t>l</a:t>
            </a:r>
            <a:r>
              <a:rPr spc="200" dirty="0">
                <a:solidFill>
                  <a:srgbClr val="002060"/>
                </a:solidFill>
              </a:rPr>
              <a:t>i</a:t>
            </a:r>
            <a:r>
              <a:rPr spc="-425" dirty="0">
                <a:solidFill>
                  <a:srgbClr val="002060"/>
                </a:solidFill>
              </a:rPr>
              <a:t>n</a:t>
            </a:r>
            <a:r>
              <a:rPr dirty="0"/>
              <a:t>	</a:t>
            </a:r>
            <a:r>
              <a:rPr spc="-210" dirty="0">
                <a:solidFill>
                  <a:srgbClr val="002060"/>
                </a:solidFill>
              </a:rPr>
              <a:t>A</a:t>
            </a:r>
            <a:r>
              <a:rPr dirty="0">
                <a:solidFill>
                  <a:srgbClr val="002060"/>
                </a:solidFill>
              </a:rPr>
              <a:t>	</a:t>
            </a:r>
            <a:r>
              <a:rPr spc="35" dirty="0">
                <a:solidFill>
                  <a:srgbClr val="002060"/>
                </a:solidFill>
              </a:rPr>
              <a:t>(</a:t>
            </a:r>
            <a:r>
              <a:rPr spc="320" dirty="0">
                <a:solidFill>
                  <a:srgbClr val="002060"/>
                </a:solidFill>
              </a:rPr>
              <a:t>I</a:t>
            </a:r>
            <a:r>
              <a:rPr spc="-445" dirty="0">
                <a:solidFill>
                  <a:srgbClr val="002060"/>
                </a:solidFill>
              </a:rPr>
              <a:t>g</a:t>
            </a:r>
            <a:r>
              <a:rPr dirty="0">
                <a:solidFill>
                  <a:srgbClr val="002060"/>
                </a:solidFill>
              </a:rPr>
              <a:t>	</a:t>
            </a:r>
            <a:r>
              <a:rPr spc="165" dirty="0">
                <a:solidFill>
                  <a:srgbClr val="002060"/>
                </a:solidFill>
              </a:rPr>
              <a:t>A</a:t>
            </a:r>
            <a:r>
              <a:rPr spc="-5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1988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039" y="1215390"/>
            <a:ext cx="3105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Constitutes 10-15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5039" y="1544320"/>
            <a:ext cx="2973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immunoglobulins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19329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5039" y="1949450"/>
            <a:ext cx="3054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milk,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saliva,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5039" y="2278379"/>
            <a:ext cx="3510915" cy="1377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tears,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mucous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 respiratory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tract,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digestive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tract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genitourinary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tract.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5039" y="3670300"/>
            <a:ext cx="3707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serum exist as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monomer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3614419"/>
            <a:ext cx="132715" cy="8356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5039" y="4075429"/>
            <a:ext cx="3627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external secretions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exist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5039" y="4404359"/>
            <a:ext cx="341376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dimer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secretory  Immunoglobulin.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2140" y="51219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5039" y="5138420"/>
            <a:ext cx="3680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Has ‘J’ chain and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secretory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5039" y="5467350"/>
            <a:ext cx="836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140" y="58559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5039" y="5872479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Half life: 6-8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76800" y="1371600"/>
            <a:ext cx="37592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7772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5575" algn="l"/>
                <a:tab pos="3361054" algn="l"/>
                <a:tab pos="5662930" algn="l"/>
                <a:tab pos="6362700" algn="l"/>
              </a:tabLst>
            </a:pPr>
            <a:r>
              <a:rPr sz="3600" spc="-1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3600" spc="-8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3600" spc="-3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3600" spc="-32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3600" spc="1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IN" sz="3600" spc="1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tion </a:t>
            </a:r>
            <a:r>
              <a:rPr sz="3600" spc="-8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3600" spc="-6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IN" sz="3600" spc="-6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secretory </a:t>
            </a:r>
            <a:r>
              <a:rPr sz="3600" spc="32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3600" spc="-445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IN" sz="3600" spc="-44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spc="-21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sz="3600" spc="-21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9296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947420"/>
            <a:ext cx="3345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Dimeric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Ig 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binds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1313179"/>
            <a:ext cx="40062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receptor 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surface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epithelial cells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-endocytosed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transported across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luminal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8346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2852420"/>
            <a:ext cx="4106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After reaching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surface,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18179"/>
            <a:ext cx="3578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poly-Ig receptor is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cleaved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36423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3658870"/>
            <a:ext cx="3614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portion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receptor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4024629"/>
            <a:ext cx="38042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remains attached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Ig A dimer –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secretory  component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51816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5198109"/>
            <a:ext cx="3936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Secretory piece protects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5563870"/>
            <a:ext cx="38220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digestive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enzymes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denaturation by bacterial  proteases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24400" y="1447800"/>
            <a:ext cx="4340859" cy="420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457199" y="304800"/>
            <a:ext cx="61722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en-IN" sz="3200" b="1" dirty="0" smtClean="0">
                <a:solidFill>
                  <a:srgbClr val="002060"/>
                </a:solidFill>
                <a:latin typeface="Arial"/>
                <a:cs typeface="Arial"/>
              </a:rPr>
              <a:t>Secretory IgA -</a:t>
            </a:r>
            <a:r>
              <a:rPr lang="en-IN" sz="32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kumimoji="0" lang="en-IN" sz="3200" b="1" i="0" u="none" strike="noStrike" kern="1200" cap="none" spc="-5" normalizeH="0" baseline="0" noProof="0" dirty="0" smtClean="0">
                <a:ln w="6350">
                  <a:noFill/>
                </a:ln>
                <a:solidFill>
                  <a:srgbClr val="FFB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Functions</a:t>
            </a:r>
            <a:endParaRPr kumimoji="0" lang="en-IN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421640" y="1066801"/>
            <a:ext cx="8341360" cy="6517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IN" sz="2600" dirty="0" smtClean="0">
                <a:solidFill>
                  <a:srgbClr val="FFFFFF"/>
                </a:solidFill>
                <a:latin typeface="Arial"/>
                <a:cs typeface="Arial"/>
              </a:rPr>
              <a:t>Provides local immunity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IN" sz="2600" dirty="0" smtClean="0">
                <a:solidFill>
                  <a:srgbClr val="FFFFFF"/>
                </a:solidFill>
                <a:latin typeface="Arial"/>
                <a:cs typeface="Arial"/>
              </a:rPr>
              <a:t>Binds to surface antigens of microorganism </a:t>
            </a:r>
            <a:r>
              <a:rPr sz="2600" smtClean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prevent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attachment and invasion of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mucosal  surfaces of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respiratory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digestive tract-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immune  </a:t>
            </a:r>
            <a:r>
              <a:rPr sz="2600" spc="-5">
                <a:solidFill>
                  <a:srgbClr val="FFFFFF"/>
                </a:solidFill>
                <a:latin typeface="Arial"/>
                <a:cs typeface="Arial"/>
              </a:rPr>
              <a:t>elimination</a:t>
            </a:r>
            <a:r>
              <a:rPr sz="2600" spc="-5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IN" sz="26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IN" sz="2600" spc="-5" dirty="0" smtClean="0">
                <a:solidFill>
                  <a:srgbClr val="FFFFFF"/>
                </a:solidFill>
                <a:latin typeface="Arial"/>
                <a:cs typeface="Arial"/>
              </a:rPr>
              <a:t>Provides important line of defense against salmonella, </a:t>
            </a:r>
            <a:r>
              <a:rPr lang="en-IN" sz="2600" i="1" spc="-5" dirty="0" smtClean="0">
                <a:solidFill>
                  <a:srgbClr val="FFFFFF"/>
                </a:solidFill>
                <a:latin typeface="Arial"/>
                <a:cs typeface="Arial"/>
              </a:rPr>
              <a:t>Vibrio cholerae</a:t>
            </a:r>
            <a:r>
              <a:rPr lang="en-IN" sz="2600" spc="-5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IN" sz="2600" i="1" spc="-5" dirty="0" smtClean="0">
                <a:solidFill>
                  <a:srgbClr val="FFFFFF"/>
                </a:solidFill>
                <a:latin typeface="Arial"/>
                <a:cs typeface="Arial"/>
              </a:rPr>
              <a:t>N.gonorrhoeae</a:t>
            </a:r>
            <a:r>
              <a:rPr lang="en-IN" sz="2600" spc="-5" dirty="0" smtClean="0">
                <a:solidFill>
                  <a:srgbClr val="FFFFFF"/>
                </a:solidFill>
                <a:latin typeface="Arial"/>
                <a:cs typeface="Arial"/>
              </a:rPr>
              <a:t>, influenza virus and polio virus.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IN" sz="2600" spc="-5" dirty="0" smtClean="0">
                <a:solidFill>
                  <a:srgbClr val="FFFFFF"/>
                </a:solidFill>
                <a:latin typeface="Arial"/>
                <a:cs typeface="Arial"/>
              </a:rPr>
              <a:t>Present in breast milk protects newborn during first month of life.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IN" sz="2600" spc="-5" dirty="0" smtClean="0">
                <a:solidFill>
                  <a:srgbClr val="FFFFFF"/>
                </a:solidFill>
                <a:latin typeface="Arial"/>
                <a:cs typeface="Arial"/>
              </a:rPr>
              <a:t>Activates complement by the alternate pathway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IN" sz="2600" spc="-5" dirty="0" smtClean="0">
                <a:solidFill>
                  <a:srgbClr val="FFFFFF"/>
                </a:solidFill>
                <a:latin typeface="Arial"/>
                <a:cs typeface="Arial"/>
              </a:rPr>
              <a:t>Promotes phagocytosis and intracellular killing of microorganism.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IN" sz="26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IN" sz="26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IN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IN" sz="2600" spc="-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0630" y="457200"/>
            <a:ext cx="707517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1779" algn="l"/>
                <a:tab pos="4768850" algn="l"/>
                <a:tab pos="5659755" algn="l"/>
              </a:tabLst>
            </a:pPr>
            <a:r>
              <a:rPr spc="32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pc="-32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mm</a:t>
            </a:r>
            <a:r>
              <a:rPr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spc="-8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pc="-75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pc="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pc="-8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pc="1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pc="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spc="-425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spc="-22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spc="35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pc="32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pc="-445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pc="14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pc="-5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61544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69" y="1633220"/>
            <a:ext cx="32797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Accounts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5-10%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769" y="2029459"/>
            <a:ext cx="29292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total serum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proteins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248920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769" y="2506979"/>
            <a:ext cx="39408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Polymer of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five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monomeric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769" y="2903220"/>
            <a:ext cx="2434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(pentamer)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140" y="336422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769" y="3382009"/>
            <a:ext cx="3754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Held together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disulfide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769" y="3778250"/>
            <a:ext cx="29495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6300" algn="l"/>
              </a:tabLst>
            </a:pP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onds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‘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’	c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423799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769" y="4257040"/>
            <a:ext cx="29991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Mol.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Wt.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900,000-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769" y="4652009"/>
            <a:ext cx="318706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10,00,000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(millionaire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molecule)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140" y="551307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1830" y="5533390"/>
            <a:ext cx="2454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Half life: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48200" y="1600200"/>
            <a:ext cx="40386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772400" cy="611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54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Most of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IgM (80%)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r>
              <a:rPr lang="en-IN" sz="24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intravascularly</a:t>
            </a:r>
            <a:endParaRPr lang="en-IN" sz="2400" dirty="0" smtClean="0">
              <a:latin typeface="Arial"/>
              <a:cs typeface="Arial"/>
            </a:endParaRPr>
          </a:p>
          <a:p>
            <a:pPr marL="355600" marR="395605" indent="-342900" algn="just">
              <a:lnSpc>
                <a:spcPts val="2900"/>
              </a:lnSpc>
              <a:spcBef>
                <a:spcPts val="72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Present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in low concentration in intercellular tissue  fluids</a:t>
            </a:r>
            <a:endParaRPr lang="en-IN" sz="24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38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Cannot cross</a:t>
            </a:r>
            <a:r>
              <a:rPr lang="en-IN" sz="24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placenta</a:t>
            </a:r>
            <a:endParaRPr lang="en-IN" sz="2400" dirty="0" smtClean="0">
              <a:latin typeface="Arial"/>
              <a:cs typeface="Arial"/>
            </a:endParaRPr>
          </a:p>
          <a:p>
            <a:pPr marL="355600" marR="795020" indent="-342900" algn="just">
              <a:lnSpc>
                <a:spcPts val="2910"/>
              </a:lnSpc>
              <a:spcBef>
                <a:spcPts val="70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Presence </a:t>
            </a:r>
            <a:r>
              <a:rPr lang="en-IN" sz="2400" spc="5" dirty="0" smtClean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IgM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antibody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serum of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newborn  indicate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congenital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infection.</a:t>
            </a:r>
            <a:endParaRPr lang="en-IN" sz="2400" dirty="0" smtClean="0">
              <a:latin typeface="Arial"/>
              <a:cs typeface="Arial"/>
            </a:endParaRPr>
          </a:p>
          <a:p>
            <a:pPr marL="355600" marR="19685" indent="-342900" algn="just">
              <a:lnSpc>
                <a:spcPts val="2910"/>
              </a:lnSpc>
              <a:spcBef>
                <a:spcPts val="64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Earliest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immunoglobulin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synthesized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by foetus 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(20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weeks)</a:t>
            </a:r>
            <a:endParaRPr lang="en-IN" sz="2400" dirty="0" smtClean="0">
              <a:latin typeface="Arial"/>
              <a:cs typeface="Arial"/>
            </a:endParaRPr>
          </a:p>
          <a:p>
            <a:pPr marL="355600" marR="735965" indent="-342900" algn="just">
              <a:lnSpc>
                <a:spcPts val="2910"/>
              </a:lnSpc>
              <a:spcBef>
                <a:spcPts val="64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immunoglobulin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be produced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in primary 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response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IN" sz="24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antigen</a:t>
            </a:r>
            <a:endParaRPr lang="en-IN" sz="2400" dirty="0" smtClean="0">
              <a:latin typeface="Arial"/>
              <a:cs typeface="Arial"/>
            </a:endParaRPr>
          </a:p>
          <a:p>
            <a:pPr marL="355600" marR="5080" indent="-342900" algn="just">
              <a:lnSpc>
                <a:spcPts val="2910"/>
              </a:lnSpc>
              <a:spcBef>
                <a:spcPts val="64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Relatively short-lived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hence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it’s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demonstration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the  serum indicates recent</a:t>
            </a:r>
            <a:r>
              <a:rPr lang="en-IN" sz="24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endParaRPr lang="en-IN" sz="2400" dirty="0" smtClean="0">
              <a:latin typeface="Arial"/>
              <a:cs typeface="Arial"/>
            </a:endParaRPr>
          </a:p>
          <a:p>
            <a:pPr marL="355600" marR="331470" indent="-342900" algn="just">
              <a:lnSpc>
                <a:spcPct val="93100"/>
              </a:lnSpc>
              <a:spcBef>
                <a:spcPts val="585"/>
              </a:spcBef>
              <a:buFont typeface="Wingdings" pitchFamily="2" charset="2"/>
              <a:buChar char="Ø"/>
              <a:tabLst>
                <a:tab pos="354965" algn="l"/>
                <a:tab pos="355600" algn="l"/>
                <a:tab pos="2413000" algn="l"/>
              </a:tabLst>
            </a:pP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Monomeric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IgM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appears on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surface of  </a:t>
            </a:r>
            <a:r>
              <a:rPr lang="en-IN" sz="2400" spc="-5" dirty="0" err="1" smtClean="0">
                <a:solidFill>
                  <a:srgbClr val="FFFFFF"/>
                </a:solidFill>
                <a:latin typeface="Arial"/>
                <a:cs typeface="Arial"/>
              </a:rPr>
              <a:t>unstimulated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B lymphocytes and act as</a:t>
            </a:r>
            <a:r>
              <a:rPr lang="en-IN" sz="24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receptors  </a:t>
            </a:r>
            <a:r>
              <a:rPr lang="en-IN" sz="2400" spc="-5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lang="en-IN" sz="24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2400" dirty="0" smtClean="0">
                <a:solidFill>
                  <a:srgbClr val="FFFFFF"/>
                </a:solidFill>
                <a:latin typeface="Arial"/>
                <a:cs typeface="Arial"/>
              </a:rPr>
              <a:t>antigens</a:t>
            </a:r>
            <a:endParaRPr lang="en-IN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solidFill>
                  <a:srgbClr val="002060"/>
                </a:solidFill>
                <a:latin typeface="Arial"/>
                <a:cs typeface="Arial"/>
              </a:rPr>
              <a:t>Functions</a:t>
            </a:r>
          </a:p>
        </p:txBody>
      </p:sp>
      <p:sp>
        <p:nvSpPr>
          <p:cNvPr id="5" name="object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869008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62585" indent="-342900">
              <a:lnSpc>
                <a:spcPct val="100000"/>
              </a:lnSpc>
              <a:spcBef>
                <a:spcPts val="890"/>
              </a:spcBef>
              <a:buChar char="•"/>
              <a:tabLst>
                <a:tab pos="361950" algn="l"/>
                <a:tab pos="362585" algn="l"/>
              </a:tabLst>
            </a:pPr>
            <a:r>
              <a:rPr sz="3200" spc="-5" dirty="0"/>
              <a:t>It agglutinates</a:t>
            </a:r>
            <a:r>
              <a:rPr sz="3200" spc="-15" dirty="0"/>
              <a:t> </a:t>
            </a:r>
            <a:r>
              <a:rPr sz="3200" spc="-5" dirty="0"/>
              <a:t>bacteria</a:t>
            </a:r>
            <a:endParaRPr sz="3200"/>
          </a:p>
          <a:p>
            <a:pPr marL="362585" marR="138557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61950" algn="l"/>
                <a:tab pos="362585" algn="l"/>
              </a:tabLst>
            </a:pPr>
            <a:r>
              <a:rPr sz="3200" dirty="0"/>
              <a:t>Activates </a:t>
            </a:r>
            <a:r>
              <a:rPr sz="3200" spc="5" dirty="0"/>
              <a:t>complement </a:t>
            </a:r>
            <a:r>
              <a:rPr sz="3200" dirty="0"/>
              <a:t>by</a:t>
            </a:r>
            <a:r>
              <a:rPr sz="3200" spc="-110" dirty="0"/>
              <a:t> </a:t>
            </a:r>
            <a:r>
              <a:rPr sz="3200" dirty="0"/>
              <a:t>classical  </a:t>
            </a:r>
            <a:r>
              <a:rPr sz="3200" spc="-5" dirty="0"/>
              <a:t>pathway</a:t>
            </a:r>
            <a:endParaRPr sz="3200"/>
          </a:p>
          <a:p>
            <a:pPr marL="362585" marR="14274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61950" algn="l"/>
                <a:tab pos="362585" algn="l"/>
              </a:tabLst>
            </a:pPr>
            <a:r>
              <a:rPr sz="3200"/>
              <a:t>Causes </a:t>
            </a:r>
            <a:r>
              <a:rPr sz="3200" smtClean="0"/>
              <a:t>opsonization and</a:t>
            </a:r>
            <a:r>
              <a:rPr sz="3200" spc="-80" smtClean="0"/>
              <a:t> </a:t>
            </a:r>
            <a:r>
              <a:rPr sz="3200" spc="5" smtClean="0"/>
              <a:t>immune  </a:t>
            </a:r>
            <a:r>
              <a:rPr sz="3200" smtClean="0"/>
              <a:t>heamolysis</a:t>
            </a:r>
            <a:endParaRPr sz="3200"/>
          </a:p>
          <a:p>
            <a:pPr marL="362585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61950" algn="l"/>
                <a:tab pos="362585" algn="l"/>
              </a:tabLst>
            </a:pPr>
            <a:r>
              <a:rPr sz="3200" spc="-5" dirty="0"/>
              <a:t>Believed to </a:t>
            </a:r>
            <a:r>
              <a:rPr sz="3200" dirty="0"/>
              <a:t>be </a:t>
            </a:r>
            <a:r>
              <a:rPr sz="3200" spc="-5" dirty="0"/>
              <a:t>responsible for protection  </a:t>
            </a:r>
            <a:r>
              <a:rPr sz="3200" dirty="0"/>
              <a:t>against blood invasion by</a:t>
            </a:r>
            <a:r>
              <a:rPr sz="3200" spc="-60" dirty="0"/>
              <a:t> </a:t>
            </a:r>
            <a:r>
              <a:rPr sz="3200" dirty="0"/>
              <a:t>microorganisms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40" dirty="0" smtClean="0">
                <a:solidFill>
                  <a:srgbClr val="002060"/>
                </a:solidFill>
              </a:rPr>
              <a:t>Immunoglobulin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Immunoglobulin </a:t>
            </a:r>
            <a:r>
              <a:rPr lang="en-IN" spc="-10" dirty="0" smtClean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n-IN" spc="-5" dirty="0" smtClean="0">
                <a:solidFill>
                  <a:srgbClr val="FFFFFF"/>
                </a:solidFill>
                <a:latin typeface="Arial"/>
                <a:cs typeface="Arial"/>
              </a:rPr>
              <a:t>glycoprotein that is  </a:t>
            </a:r>
            <a:r>
              <a:rPr lang="en-IN" spc="5" dirty="0" smtClean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lang="en-IN" spc="-5" dirty="0" smtClean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response </a:t>
            </a:r>
            <a:r>
              <a:rPr lang="en-IN" spc="-5" dirty="0" smtClean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lang="en-IN" spc="-5" dirty="0" smtClean="0">
                <a:solidFill>
                  <a:srgbClr val="FFFFFF"/>
                </a:solidFill>
                <a:latin typeface="Arial"/>
                <a:cs typeface="Arial"/>
              </a:rPr>
              <a:t>antigen </a:t>
            </a:r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lang="en-IN" spc="-5" dirty="0" smtClean="0">
                <a:solidFill>
                  <a:srgbClr val="FFFFFF"/>
                </a:solidFill>
                <a:latin typeface="Arial"/>
                <a:cs typeface="Arial"/>
              </a:rPr>
              <a:t>can  </a:t>
            </a:r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recognize and </a:t>
            </a:r>
            <a:r>
              <a:rPr lang="en-IN" spc="-5" dirty="0" smtClean="0">
                <a:solidFill>
                  <a:srgbClr val="FFFFFF"/>
                </a:solidFill>
                <a:latin typeface="Arial"/>
                <a:cs typeface="Arial"/>
              </a:rPr>
              <a:t>bind to the antigen that  </a:t>
            </a:r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caused </a:t>
            </a:r>
            <a:r>
              <a:rPr lang="en-IN" spc="-5" dirty="0" smtClean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lang="en-IN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production.</a:t>
            </a:r>
            <a:endParaRPr lang="en-IN" dirty="0" smtClean="0">
              <a:latin typeface="Arial"/>
              <a:cs typeface="Arial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2550" y="497840"/>
            <a:ext cx="6953250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1779" algn="l"/>
                <a:tab pos="4646930" algn="l"/>
                <a:tab pos="5537835" algn="l"/>
              </a:tabLst>
            </a:pPr>
            <a:r>
              <a:rPr spc="320" dirty="0">
                <a:solidFill>
                  <a:srgbClr val="002060"/>
                </a:solidFill>
              </a:rPr>
              <a:t>I</a:t>
            </a:r>
            <a:r>
              <a:rPr spc="-320" dirty="0">
                <a:solidFill>
                  <a:srgbClr val="002060"/>
                </a:solidFill>
              </a:rPr>
              <a:t>mm</a:t>
            </a:r>
            <a:r>
              <a:rPr spc="-60" dirty="0">
                <a:solidFill>
                  <a:srgbClr val="002060"/>
                </a:solidFill>
              </a:rPr>
              <a:t>un</a:t>
            </a:r>
            <a:r>
              <a:rPr spc="-80" dirty="0">
                <a:solidFill>
                  <a:srgbClr val="002060"/>
                </a:solidFill>
              </a:rPr>
              <a:t>o</a:t>
            </a:r>
            <a:r>
              <a:rPr spc="-75" dirty="0">
                <a:solidFill>
                  <a:srgbClr val="002060"/>
                </a:solidFill>
              </a:rPr>
              <a:t>g</a:t>
            </a:r>
            <a:r>
              <a:rPr spc="200" dirty="0">
                <a:solidFill>
                  <a:srgbClr val="002060"/>
                </a:solidFill>
              </a:rPr>
              <a:t>l</a:t>
            </a:r>
            <a:r>
              <a:rPr spc="-80" dirty="0">
                <a:solidFill>
                  <a:srgbClr val="002060"/>
                </a:solidFill>
              </a:rPr>
              <a:t>o</a:t>
            </a:r>
            <a:r>
              <a:rPr spc="10" dirty="0">
                <a:solidFill>
                  <a:srgbClr val="002060"/>
                </a:solidFill>
              </a:rPr>
              <a:t>b</a:t>
            </a:r>
            <a:r>
              <a:rPr spc="-60" dirty="0">
                <a:solidFill>
                  <a:srgbClr val="002060"/>
                </a:solidFill>
              </a:rPr>
              <a:t>u</a:t>
            </a:r>
            <a:r>
              <a:rPr spc="200" dirty="0">
                <a:solidFill>
                  <a:srgbClr val="002060"/>
                </a:solidFill>
              </a:rPr>
              <a:t>li</a:t>
            </a:r>
            <a:r>
              <a:rPr spc="-425" dirty="0">
                <a:solidFill>
                  <a:srgbClr val="002060"/>
                </a:solidFill>
              </a:rPr>
              <a:t>n</a:t>
            </a:r>
            <a:r>
              <a:rPr dirty="0">
                <a:solidFill>
                  <a:srgbClr val="002060"/>
                </a:solidFill>
              </a:rPr>
              <a:t>	</a:t>
            </a:r>
            <a:r>
              <a:rPr spc="-210" dirty="0">
                <a:solidFill>
                  <a:srgbClr val="002060"/>
                </a:solidFill>
              </a:rPr>
              <a:t>E</a:t>
            </a:r>
            <a:r>
              <a:rPr dirty="0">
                <a:solidFill>
                  <a:srgbClr val="002060"/>
                </a:solidFill>
              </a:rPr>
              <a:t>	</a:t>
            </a:r>
            <a:r>
              <a:rPr spc="35" dirty="0">
                <a:solidFill>
                  <a:srgbClr val="002060"/>
                </a:solidFill>
              </a:rPr>
              <a:t>(</a:t>
            </a:r>
            <a:r>
              <a:rPr spc="320" dirty="0">
                <a:solidFill>
                  <a:srgbClr val="002060"/>
                </a:solidFill>
              </a:rPr>
              <a:t>I</a:t>
            </a:r>
            <a:r>
              <a:rPr spc="-445" dirty="0">
                <a:solidFill>
                  <a:srgbClr val="002060"/>
                </a:solidFill>
              </a:rPr>
              <a:t>g</a:t>
            </a:r>
            <a:r>
              <a:rPr dirty="0">
                <a:solidFill>
                  <a:srgbClr val="002060"/>
                </a:solidFill>
              </a:rPr>
              <a:t>	</a:t>
            </a:r>
            <a:r>
              <a:rPr spc="165" dirty="0">
                <a:solidFill>
                  <a:srgbClr val="002060"/>
                </a:solidFill>
              </a:rPr>
              <a:t>E</a:t>
            </a:r>
            <a:r>
              <a:rPr spc="-5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39" y="1633220"/>
            <a:ext cx="3533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Structure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similar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40509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2075179"/>
            <a:ext cx="2987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constant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2440940"/>
            <a:ext cx="1263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domains.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2882900"/>
            <a:ext cx="2413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Mol.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Wt.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1,90,000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3324859"/>
            <a:ext cx="2106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Half life: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788920"/>
            <a:ext cx="132715" cy="13512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3765550"/>
            <a:ext cx="3440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Heat labile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(inactivated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3439" y="4131309"/>
            <a:ext cx="2061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56</a:t>
            </a:r>
            <a:r>
              <a:rPr sz="2100" spc="-135" baseline="27777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hour)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5567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8839" y="4573270"/>
            <a:ext cx="1941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serum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39" y="4939029"/>
            <a:ext cx="3193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concentration 0.3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ug/ml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53644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8839" y="5380990"/>
            <a:ext cx="2767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Mostly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extra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8839" y="5746750"/>
            <a:ext cx="1208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ell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61709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8839" y="6188709"/>
            <a:ext cx="3292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Does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not cross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placenta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8200" y="1828800"/>
            <a:ext cx="4114800" cy="3309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764540" y="303529"/>
            <a:ext cx="7788275" cy="57391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marR="1137920" indent="-342900">
              <a:lnSpc>
                <a:spcPts val="3120"/>
              </a:lnSpc>
              <a:spcBef>
                <a:spcPts val="40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Produced in the lining of respiratory and  intestinal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tract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Known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 reagin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antibody</a:t>
            </a:r>
            <a:endParaRPr sz="2800">
              <a:latin typeface="Arial"/>
              <a:cs typeface="Arial"/>
            </a:endParaRPr>
          </a:p>
          <a:p>
            <a:pPr marL="355600" marR="182245" indent="-342900">
              <a:lnSpc>
                <a:spcPts val="3120"/>
              </a:lnSpc>
              <a:spcBef>
                <a:spcPts val="765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Does not activate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complement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nor </a:t>
            </a:r>
            <a:r>
              <a:rPr sz="2800" spc="-5">
                <a:solidFill>
                  <a:srgbClr val="FFFFFF"/>
                </a:solidFill>
                <a:latin typeface="Arial"/>
                <a:cs typeface="Arial"/>
              </a:rPr>
              <a:t>agglutinate  </a:t>
            </a:r>
            <a:r>
              <a:rPr sz="2800" spc="-5" smtClean="0">
                <a:solidFill>
                  <a:srgbClr val="FFFFFF"/>
                </a:solidFill>
                <a:latin typeface="Arial"/>
                <a:cs typeface="Arial"/>
              </a:rPr>
              <a:t>antigens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3120"/>
              </a:lnSpc>
              <a:spcBef>
                <a:spcPts val="70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Binds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Fc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receptors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membranes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 blood basophils 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tissue mast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endParaRPr sz="2800">
              <a:latin typeface="Arial"/>
              <a:cs typeface="Arial"/>
            </a:endParaRPr>
          </a:p>
          <a:p>
            <a:pPr marL="355600" marR="346075" indent="-342900">
              <a:lnSpc>
                <a:spcPts val="3120"/>
              </a:lnSpc>
              <a:spcBef>
                <a:spcPts val="70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Mediates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immediate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hypersensitivity reaction  and P.K. reaction</a:t>
            </a:r>
            <a:endParaRPr sz="2800">
              <a:latin typeface="Arial"/>
              <a:cs typeface="Arial"/>
            </a:endParaRPr>
          </a:p>
          <a:p>
            <a:pPr marL="355600" marR="758825" indent="-342900">
              <a:lnSpc>
                <a:spcPts val="3130"/>
              </a:lnSpc>
              <a:spcBef>
                <a:spcPts val="68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Responsible for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symptoms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anaphylactic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shock,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hay fever and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asthma.</a:t>
            </a:r>
            <a:endParaRPr sz="2800">
              <a:latin typeface="Arial"/>
              <a:cs typeface="Arial"/>
            </a:endParaRPr>
          </a:p>
          <a:p>
            <a:pPr marL="355600" marR="897890" indent="-342900">
              <a:lnSpc>
                <a:spcPts val="3120"/>
              </a:lnSpc>
              <a:spcBef>
                <a:spcPts val="69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Play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role 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immunity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against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helminthic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parasites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308609"/>
            <a:ext cx="4293235" cy="390525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120650" indent="-342900">
              <a:lnSpc>
                <a:spcPct val="836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IgE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binds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Fc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receptors on  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membrane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blood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basophils 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tissue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mast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835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two IgE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molecules on  the surface of these cells are  cross linked by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binding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antigen-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cells  degranulates.</a:t>
            </a:r>
            <a:endParaRPr sz="2400">
              <a:latin typeface="Arial"/>
              <a:cs typeface="Arial"/>
            </a:endParaRPr>
          </a:p>
          <a:p>
            <a:pPr marL="355600" marR="287020" indent="-342900">
              <a:lnSpc>
                <a:spcPct val="835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Release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histamine and  pharmacological mediators  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anaphylaxis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cell.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2037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04970"/>
            <a:ext cx="3848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physiological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509770"/>
            <a:ext cx="3666490" cy="161417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ct val="83600"/>
              </a:lnSpc>
              <a:spcBef>
                <a:spcPts val="57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appears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protection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against pathogens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mast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cell degranulation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release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inflammatory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mediators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22800" y="685800"/>
            <a:ext cx="42164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381000" y="533400"/>
            <a:ext cx="8534400" cy="529119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Mediates P.K. reaction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(PRAUSNITZ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KUSTNER)</a:t>
            </a:r>
            <a:endParaRPr sz="28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§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presence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serum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component responsible for  allergic reaction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demonstrated by Prausnitz  and Kustner in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1921.</a:t>
            </a:r>
            <a:endParaRPr sz="2800">
              <a:latin typeface="Arial"/>
              <a:cs typeface="Arial"/>
            </a:endParaRPr>
          </a:p>
          <a:p>
            <a:pPr marL="355600" marR="52069" indent="-342900" algn="just">
              <a:lnSpc>
                <a:spcPct val="100000"/>
              </a:lnSpc>
              <a:spcBef>
                <a:spcPts val="690"/>
              </a:spcBef>
              <a:buFont typeface="Wingdings" pitchFamily="2" charset="2"/>
              <a:buChar char="§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Kustner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suffering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atopic hypersensitivity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certain species of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fish</a:t>
            </a:r>
            <a:endParaRPr sz="2800">
              <a:latin typeface="Arial"/>
              <a:cs typeface="Arial"/>
            </a:endParaRPr>
          </a:p>
          <a:p>
            <a:pPr marL="355600" marR="564515" indent="-3429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Kustner’s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serum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injected intracutaneously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Prausnitz</a:t>
            </a:r>
            <a:endParaRPr sz="2800">
              <a:latin typeface="Arial"/>
              <a:cs typeface="Arial"/>
            </a:endParaRPr>
          </a:p>
          <a:p>
            <a:pPr marL="355600" marR="583565" indent="-342900">
              <a:lnSpc>
                <a:spcPct val="100000"/>
              </a:lnSpc>
              <a:spcBef>
                <a:spcPts val="69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After 24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hrs small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quantity of cooked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fish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antigen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injected at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wheal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flare reaction occurred within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minutes.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6838" y="223520"/>
            <a:ext cx="7223761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1779" algn="l"/>
                <a:tab pos="4690110" algn="l"/>
                <a:tab pos="5581015" algn="l"/>
              </a:tabLst>
            </a:pPr>
            <a:r>
              <a:rPr spc="320" dirty="0">
                <a:solidFill>
                  <a:srgbClr val="FFC000"/>
                </a:solidFill>
              </a:rPr>
              <a:t>I</a:t>
            </a:r>
            <a:r>
              <a:rPr spc="-330" dirty="0">
                <a:solidFill>
                  <a:srgbClr val="FFC000"/>
                </a:solidFill>
              </a:rPr>
              <a:t>m</a:t>
            </a:r>
            <a:r>
              <a:rPr spc="-320" dirty="0">
                <a:solidFill>
                  <a:srgbClr val="FFC000"/>
                </a:solidFill>
              </a:rPr>
              <a:t>m</a:t>
            </a:r>
            <a:r>
              <a:rPr spc="-60" dirty="0">
                <a:solidFill>
                  <a:srgbClr val="FFC000"/>
                </a:solidFill>
              </a:rPr>
              <a:t>un</a:t>
            </a:r>
            <a:r>
              <a:rPr spc="-75" dirty="0">
                <a:solidFill>
                  <a:srgbClr val="FFC000"/>
                </a:solidFill>
              </a:rPr>
              <a:t>o</a:t>
            </a:r>
            <a:r>
              <a:rPr spc="-80" dirty="0">
                <a:solidFill>
                  <a:srgbClr val="FFC000"/>
                </a:solidFill>
              </a:rPr>
              <a:t>g</a:t>
            </a:r>
            <a:r>
              <a:rPr spc="200" dirty="0">
                <a:solidFill>
                  <a:srgbClr val="FFC000"/>
                </a:solidFill>
              </a:rPr>
              <a:t>l</a:t>
            </a:r>
            <a:r>
              <a:rPr spc="-75" dirty="0">
                <a:solidFill>
                  <a:srgbClr val="FFC000"/>
                </a:solidFill>
              </a:rPr>
              <a:t>o</a:t>
            </a:r>
            <a:r>
              <a:rPr spc="10" dirty="0">
                <a:solidFill>
                  <a:srgbClr val="FFC000"/>
                </a:solidFill>
              </a:rPr>
              <a:t>b</a:t>
            </a:r>
            <a:r>
              <a:rPr spc="-60" dirty="0">
                <a:solidFill>
                  <a:srgbClr val="FFC000"/>
                </a:solidFill>
              </a:rPr>
              <a:t>u</a:t>
            </a:r>
            <a:r>
              <a:rPr spc="200" dirty="0">
                <a:solidFill>
                  <a:srgbClr val="FFC000"/>
                </a:solidFill>
              </a:rPr>
              <a:t>l</a:t>
            </a:r>
            <a:r>
              <a:rPr spc="190" dirty="0">
                <a:solidFill>
                  <a:srgbClr val="FFC000"/>
                </a:solidFill>
              </a:rPr>
              <a:t>i</a:t>
            </a:r>
            <a:r>
              <a:rPr spc="-425" dirty="0">
                <a:solidFill>
                  <a:srgbClr val="FFC000"/>
                </a:solidFill>
              </a:rPr>
              <a:t>n</a:t>
            </a:r>
            <a:r>
              <a:rPr dirty="0"/>
              <a:t>	</a:t>
            </a:r>
            <a:r>
              <a:rPr spc="-100" dirty="0">
                <a:solidFill>
                  <a:srgbClr val="FFC000"/>
                </a:solidFill>
              </a:rPr>
              <a:t>D</a:t>
            </a:r>
            <a:r>
              <a:rPr dirty="0">
                <a:solidFill>
                  <a:srgbClr val="FFC000"/>
                </a:solidFill>
              </a:rPr>
              <a:t>	</a:t>
            </a:r>
            <a:r>
              <a:rPr spc="35" dirty="0">
                <a:solidFill>
                  <a:srgbClr val="FFC000"/>
                </a:solidFill>
              </a:rPr>
              <a:t>(</a:t>
            </a:r>
            <a:r>
              <a:rPr spc="320" dirty="0">
                <a:solidFill>
                  <a:srgbClr val="FFC000"/>
                </a:solidFill>
              </a:rPr>
              <a:t>I</a:t>
            </a:r>
            <a:r>
              <a:rPr spc="-445" dirty="0">
                <a:solidFill>
                  <a:srgbClr val="FFC000"/>
                </a:solidFill>
              </a:rPr>
              <a:t>g</a:t>
            </a:r>
            <a:r>
              <a:rPr dirty="0">
                <a:solidFill>
                  <a:srgbClr val="FFC000"/>
                </a:solidFill>
              </a:rPr>
              <a:t>	</a:t>
            </a:r>
            <a:r>
              <a:rPr spc="270" dirty="0">
                <a:solidFill>
                  <a:srgbClr val="FFC000"/>
                </a:solidFill>
              </a:rPr>
              <a:t>D</a:t>
            </a:r>
            <a:r>
              <a:rPr spc="-500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39" y="1252220"/>
            <a:ext cx="37331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Structure is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similar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IgG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151890"/>
            <a:ext cx="141605" cy="9829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1731009"/>
            <a:ext cx="35369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Serum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concentration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2127250"/>
            <a:ext cx="27660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micrograms per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58699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2604770"/>
            <a:ext cx="36074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Constitutes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0.2% of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3001009"/>
            <a:ext cx="25101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immunoglobulins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3479800"/>
            <a:ext cx="22828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Half life: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3380740"/>
            <a:ext cx="141605" cy="9804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839" y="3958590"/>
            <a:ext cx="34925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IgD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together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IgM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8839" y="4353559"/>
            <a:ext cx="3590290" cy="240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major membrane bound  immunoglobulin on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unstimulated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  lymphocytes-acts as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recognition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receptors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for  antigens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05400" y="1524000"/>
            <a:ext cx="37338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2319" y="87629"/>
            <a:ext cx="7336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5" dirty="0">
                <a:solidFill>
                  <a:srgbClr val="FFFFFF"/>
                </a:solidFill>
                <a:latin typeface="Arial"/>
                <a:cs typeface="Arial"/>
              </a:rPr>
              <a:t>Properties </a:t>
            </a:r>
            <a:r>
              <a:rPr sz="2400" b="0" i="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0" i="0" spc="-5" dirty="0">
                <a:solidFill>
                  <a:srgbClr val="FFFFFF"/>
                </a:solidFill>
                <a:latin typeface="Arial"/>
                <a:cs typeface="Arial"/>
              </a:rPr>
              <a:t>biological activities of</a:t>
            </a:r>
            <a:r>
              <a:rPr sz="2400" b="0" i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i="0" spc="-5" dirty="0">
                <a:solidFill>
                  <a:srgbClr val="FFFFFF"/>
                </a:solidFill>
                <a:latin typeface="Arial"/>
                <a:cs typeface="Arial"/>
              </a:rPr>
              <a:t>Immunoglobulins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9770" y="632459"/>
            <a:ext cx="46951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0605" algn="l"/>
                <a:tab pos="2196465" algn="l"/>
                <a:tab pos="3218815" algn="l"/>
                <a:tab pos="4383405" algn="l"/>
              </a:tabLst>
            </a:pP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Ig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 G	Ig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A	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Ig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 M	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Ig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 D	Ig</a:t>
            </a:r>
            <a:r>
              <a:rPr sz="13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870" y="1214120"/>
            <a:ext cx="8667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1.</a:t>
            </a:r>
            <a:r>
              <a:rPr sz="13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Structure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9770" y="1214120"/>
            <a:ext cx="7188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Monomer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8309" y="1214120"/>
            <a:ext cx="8978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Monomer</a:t>
            </a:r>
            <a:r>
              <a:rPr sz="13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58309" y="1395729"/>
            <a:ext cx="656590" cy="5854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ct val="91300"/>
              </a:lnSpc>
              <a:spcBef>
                <a:spcPts val="235"/>
              </a:spcBef>
            </a:pP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serum  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Dimer</a:t>
            </a:r>
            <a:r>
              <a:rPr sz="13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in  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tion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4170" y="1214120"/>
            <a:ext cx="7092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nt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13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er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6520" y="1214120"/>
            <a:ext cx="7188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Monomer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1109" y="1214120"/>
            <a:ext cx="7194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Mo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13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om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er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870" y="2099309"/>
            <a:ext cx="10642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2.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Heavy</a:t>
            </a:r>
            <a:r>
              <a:rPr sz="13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chain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9770" y="2099309"/>
            <a:ext cx="5892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sz="13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amm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9770" y="2280920"/>
            <a:ext cx="4457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8309" y="2099309"/>
            <a:ext cx="3276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Alf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58309" y="2280920"/>
            <a:ext cx="4464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ee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4170" y="2099309"/>
            <a:ext cx="2724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24170" y="2280920"/>
            <a:ext cx="3733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F</a:t>
            </a:r>
            <a:r>
              <a:rPr sz="1300" b="1" i="1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13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sz="1300" b="1" i="1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46520" y="2099309"/>
            <a:ext cx="4000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lt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46520" y="2280920"/>
            <a:ext cx="4457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11109" y="2099309"/>
            <a:ext cx="5568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ilon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11109" y="2280920"/>
            <a:ext cx="3727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F</a:t>
            </a:r>
            <a:r>
              <a:rPr sz="13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9870" y="2170430"/>
            <a:ext cx="842644" cy="64262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CH</a:t>
            </a:r>
            <a:r>
              <a:rPr sz="1300" b="1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domain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3. Mol.</a:t>
            </a:r>
            <a:r>
              <a:rPr sz="13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Wt.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39770" y="2589529"/>
            <a:ext cx="6019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50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000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58309" y="2589529"/>
            <a:ext cx="6019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1,</a:t>
            </a:r>
            <a:r>
              <a:rPr sz="13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6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0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000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24170" y="2589529"/>
            <a:ext cx="6019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9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00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000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46520" y="2589529"/>
            <a:ext cx="6019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80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000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11109" y="2589529"/>
            <a:ext cx="6019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1,9</a:t>
            </a:r>
            <a:r>
              <a:rPr sz="13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0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sz="13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0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00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9870" y="2881629"/>
            <a:ext cx="22593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4.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Serum concentration</a:t>
            </a:r>
            <a:r>
              <a:rPr sz="13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(mg/ml)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39770" y="2881629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58309" y="2881629"/>
            <a:ext cx="1079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24170" y="2881629"/>
            <a:ext cx="2311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46520" y="2881629"/>
            <a:ext cx="3136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0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03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11109" y="2881629"/>
            <a:ext cx="5613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0.0</a:t>
            </a:r>
            <a:r>
              <a:rPr sz="13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0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004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9870" y="3418840"/>
            <a:ext cx="26117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5.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Present 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on 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membrane 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mature</a:t>
            </a:r>
            <a:r>
              <a:rPr sz="13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9870" y="3600450"/>
            <a:ext cx="2628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ll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39770" y="3418840"/>
            <a:ext cx="1079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58309" y="3418840"/>
            <a:ext cx="1079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24170" y="3418840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46520" y="3418840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11109" y="3418840"/>
            <a:ext cx="1079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_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9870" y="3909059"/>
            <a:ext cx="11499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5.</a:t>
            </a:r>
            <a:r>
              <a:rPr sz="13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Intravascular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9870" y="4090670"/>
            <a:ext cx="11976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Distribution</a:t>
            </a:r>
            <a:r>
              <a:rPr sz="13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(%)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9770" y="3909059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45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58309" y="3909059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42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24170" y="3909059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80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46520" y="3909059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75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11109" y="3909059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50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9870" y="4399279"/>
            <a:ext cx="13646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6.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Crosses</a:t>
            </a:r>
            <a:r>
              <a:rPr sz="13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placenta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39770" y="4399279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58309" y="4399279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24170" y="4399279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46520" y="4399279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9870" y="4691379"/>
            <a:ext cx="12585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7.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Present in</a:t>
            </a:r>
            <a:r>
              <a:rPr sz="13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milk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39770" y="4691379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58309" y="4691379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24170" y="4691379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446520" y="4691379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9870" y="4982209"/>
            <a:ext cx="25603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8.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Selective secretion by</a:t>
            </a:r>
            <a:r>
              <a:rPr sz="13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seromucous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39770" y="4982209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58309" y="4982209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24170" y="4982209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446520" y="4982209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611109" y="4305300"/>
            <a:ext cx="80645" cy="90043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9870" y="5053329"/>
            <a:ext cx="1996439" cy="64262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glands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9.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Activation 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13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complement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29870" y="5654040"/>
            <a:ext cx="6464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Classical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29870" y="5835650"/>
            <a:ext cx="6927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39770" y="5654040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239770" y="583565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58309" y="565404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258309" y="5835650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424170" y="5654040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424170" y="583565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446520" y="565404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446520" y="583565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611109" y="565404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611109" y="583565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29870" y="6160770"/>
            <a:ext cx="27044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10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Binds to 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FC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receptor </a:t>
            </a: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13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phagocytes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239770" y="6160770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258309" y="616077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424170" y="616077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46520" y="616077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611109" y="616077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29870" y="6452870"/>
            <a:ext cx="24644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11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Induces </a:t>
            </a:r>
            <a:r>
              <a:rPr sz="1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mast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cell</a:t>
            </a:r>
            <a:r>
              <a:rPr sz="13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degranulation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239770" y="645287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58309" y="645287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424170" y="645287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446520" y="6452870"/>
            <a:ext cx="80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611109" y="6452870"/>
            <a:ext cx="12001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1340" y="1343659"/>
            <a:ext cx="7994650" cy="447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BF00"/>
                </a:solidFill>
                <a:latin typeface="Arial"/>
                <a:cs typeface="Arial"/>
              </a:rPr>
              <a:t>Role of different immunoglobulin</a:t>
            </a:r>
            <a:r>
              <a:rPr sz="3200" b="1" spc="-50" dirty="0">
                <a:solidFill>
                  <a:srgbClr val="FFBF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BF00"/>
                </a:solidFill>
                <a:latin typeface="Arial"/>
                <a:cs typeface="Arial"/>
              </a:rPr>
              <a:t>classes</a:t>
            </a:r>
            <a:endParaRPr sz="3200">
              <a:latin typeface="Arial"/>
              <a:cs typeface="Arial"/>
            </a:endParaRPr>
          </a:p>
          <a:p>
            <a:pPr marL="12700" marR="2998470">
              <a:lnSpc>
                <a:spcPct val="199800"/>
              </a:lnSpc>
              <a:spcBef>
                <a:spcPts val="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IgG: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Protects the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body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fluids  IgA</a:t>
            </a:r>
            <a:r>
              <a:rPr sz="2600" b="1" spc="-5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600" b="1" spc="-5" smtClean="0">
                <a:solidFill>
                  <a:srgbClr val="FFFFFF"/>
                </a:solidFill>
                <a:latin typeface="Arial"/>
                <a:cs typeface="Arial"/>
              </a:rPr>
              <a:t>Protects </a:t>
            </a:r>
            <a:r>
              <a:rPr sz="2600" b="1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n-IN" sz="2600" b="1" dirty="0" smtClean="0">
                <a:solidFill>
                  <a:srgbClr val="FFFFFF"/>
                </a:solidFill>
                <a:latin typeface="Arial"/>
                <a:cs typeface="Arial"/>
              </a:rPr>
              <a:t> body surfaces</a:t>
            </a:r>
          </a:p>
          <a:p>
            <a:pPr marL="12700" marR="2998470">
              <a:lnSpc>
                <a:spcPct val="199800"/>
              </a:lnSpc>
              <a:spcBef>
                <a:spcPts val="5"/>
              </a:spcBef>
            </a:pPr>
            <a:r>
              <a:rPr sz="2600" b="1" spc="5" smtClean="0">
                <a:solidFill>
                  <a:srgbClr val="FFFFFF"/>
                </a:solidFill>
                <a:latin typeface="Arial"/>
                <a:cs typeface="Arial"/>
              </a:rPr>
              <a:t>IgM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Protects </a:t>
            </a:r>
            <a:r>
              <a:rPr sz="2600" b="1" spc="-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b="1" smtClean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2600" b="1" spc="-2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stream</a:t>
            </a:r>
            <a:endParaRPr sz="2600">
              <a:latin typeface="Arial"/>
              <a:cs typeface="Arial"/>
            </a:endParaRPr>
          </a:p>
          <a:p>
            <a:pPr marL="12700" marR="2282825">
              <a:lnSpc>
                <a:spcPct val="199700"/>
              </a:lnSpc>
              <a:spcBef>
                <a:spcPts val="1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IgE: Mediates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hypersensitivity 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IgD: Role not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3600" y="3403600"/>
            <a:ext cx="2336800" cy="50800"/>
          </a:xfrm>
          <a:custGeom>
            <a:avLst/>
            <a:gdLst/>
            <a:ahLst/>
            <a:cxnLst/>
            <a:rect l="l" t="t" r="r" b="b"/>
            <a:pathLst>
              <a:path w="2336800" h="50800">
                <a:moveTo>
                  <a:pt x="2336800" y="0"/>
                </a:moveTo>
                <a:lnTo>
                  <a:pt x="0" y="0"/>
                </a:lnTo>
                <a:lnTo>
                  <a:pt x="0" y="50800"/>
                </a:lnTo>
                <a:lnTo>
                  <a:pt x="2336800" y="50800"/>
                </a:lnTo>
                <a:lnTo>
                  <a:pt x="2336800" y="0"/>
                </a:lnTo>
                <a:close/>
              </a:path>
            </a:pathLst>
          </a:custGeom>
          <a:solidFill>
            <a:srgbClr val="000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1710" y="5403910"/>
            <a:ext cx="2052199" cy="711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32460" y="5429310"/>
            <a:ext cx="1187450" cy="557530"/>
            <a:chOff x="5232460" y="5429310"/>
            <a:chExt cx="1187450" cy="557530"/>
          </a:xfrm>
        </p:grpSpPr>
        <p:sp>
          <p:nvSpPr>
            <p:cNvPr id="6" name="object 6"/>
            <p:cNvSpPr/>
            <p:nvPr/>
          </p:nvSpPr>
          <p:spPr>
            <a:xfrm>
              <a:off x="5232460" y="5429310"/>
              <a:ext cx="775849" cy="5548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37640" y="5610920"/>
              <a:ext cx="382149" cy="3757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C00000"/>
                </a:solidFill>
              </a:endParaRPr>
            </a:p>
          </p:txBody>
        </p:sp>
      </p:grpSp>
      <p:pic>
        <p:nvPicPr>
          <p:cNvPr id="2050" name="Picture 2" descr="Immunoglobulin Images, Stock Photos &amp; Vectors | Shuttersto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066800"/>
            <a:ext cx="5410200" cy="3957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199"/>
            <a:ext cx="6248400" cy="553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7543800" cy="397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IN" sz="2800" spc="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gamma</a:t>
            </a:r>
            <a:r>
              <a:rPr lang="en-IN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globulins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Synthesized </a:t>
            </a:r>
            <a:r>
              <a:rPr lang="en-IN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by plasma</a:t>
            </a:r>
            <a:r>
              <a:rPr lang="en-IN" sz="2800" spc="-1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cells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Constitute </a:t>
            </a:r>
            <a:r>
              <a:rPr lang="en-IN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25-30 % of </a:t>
            </a: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en-IN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serum</a:t>
            </a:r>
            <a:r>
              <a:rPr lang="en-IN" sz="2800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proteins</a:t>
            </a:r>
          </a:p>
          <a:p>
            <a:pPr marL="355600" marR="570865" indent="-342900">
              <a:lnSpc>
                <a:spcPct val="100000"/>
              </a:lnSpc>
              <a:spcBef>
                <a:spcPts val="79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Antibodies are </a:t>
            </a:r>
            <a:r>
              <a:rPr lang="en-IN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 </a:t>
            </a: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IN" sz="2800" spc="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serum, </a:t>
            </a: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tissue  fluids </a:t>
            </a:r>
            <a:r>
              <a:rPr lang="en-IN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IN" sz="2800" spc="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mucosal</a:t>
            </a:r>
            <a:r>
              <a:rPr lang="en-IN" sz="2800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surfaces.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marL="349885" marR="5080" indent="-337820">
              <a:lnSpc>
                <a:spcPct val="1208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All antibodies are </a:t>
            </a:r>
            <a:r>
              <a:rPr lang="en-IN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immunoglobulins, but </a:t>
            </a: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all  </a:t>
            </a:r>
            <a:r>
              <a:rPr lang="en-IN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immunoglobulins </a:t>
            </a:r>
            <a:r>
              <a:rPr lang="en-IN" sz="2800" spc="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IN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en-IN" sz="2800" spc="-3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antibodies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endParaRPr lang="en-IN" spc="-5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5943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4805" algn="l"/>
              </a:tabLst>
            </a:pPr>
            <a:r>
              <a:rPr sz="36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Basic</a:t>
            </a:r>
            <a:r>
              <a:rPr sz="3600" spc="-35">
                <a:latin typeface="Arial" pitchFamily="34" charset="0"/>
                <a:cs typeface="Arial" pitchFamily="34" charset="0"/>
              </a:rPr>
              <a:t>	</a:t>
            </a:r>
            <a:r>
              <a:rPr lang="en-IN" sz="3600" spc="-3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600" spc="4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structure</a:t>
            </a:r>
            <a:endParaRPr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2827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8" y="1297940"/>
            <a:ext cx="35407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Composed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polypeptide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1572259"/>
            <a:ext cx="831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8948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1910079"/>
            <a:ext cx="34156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 identical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light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2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identical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2184400"/>
            <a:ext cx="1509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heavy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chains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2520950"/>
            <a:ext cx="30937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Linked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disulphide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bonds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473959"/>
            <a:ext cx="114935" cy="7010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8839" y="2858770"/>
            <a:ext cx="2780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Light chains similar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839" y="3133090"/>
            <a:ext cx="19335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immunoglobulins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34569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39" y="3470909"/>
            <a:ext cx="2555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Light chains occur in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839" y="3745229"/>
            <a:ext cx="31349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varieties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kappa and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lambda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406907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8839" y="4083050"/>
            <a:ext cx="3106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Light and Heavy chains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839" y="4357370"/>
            <a:ext cx="3176270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subdivided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into variable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 constant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region.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49555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8839" y="4969509"/>
            <a:ext cx="30626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Each heavy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light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8839" y="5243829"/>
            <a:ext cx="3007360" cy="8788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contains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amino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terminal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variable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region carboxy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terminal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constant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24400" y="2133600"/>
            <a:ext cx="38862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066800"/>
            <a:ext cx="4800600" cy="1823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74930" indent="-342900" algn="just">
              <a:lnSpc>
                <a:spcPct val="83500"/>
              </a:lnSpc>
              <a:spcBef>
                <a:spcPts val="495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IN" sz="2000" dirty="0" smtClean="0">
                <a:solidFill>
                  <a:srgbClr val="FFFFFF"/>
                </a:solidFill>
                <a:latin typeface="Arial"/>
                <a:cs typeface="Arial"/>
              </a:rPr>
              <a:t>Heavy chains are</a:t>
            </a:r>
            <a:r>
              <a:rPr lang="en-IN" sz="2000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2000" spc="-5" dirty="0" smtClean="0">
                <a:solidFill>
                  <a:srgbClr val="FFFFFF"/>
                </a:solidFill>
                <a:latin typeface="Arial"/>
                <a:cs typeface="Arial"/>
              </a:rPr>
              <a:t>structurally  </a:t>
            </a:r>
            <a:r>
              <a:rPr lang="en-IN" sz="2000" dirty="0" smtClean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lang="en-IN" sz="2000" spc="-5" dirty="0" smtClean="0">
                <a:solidFill>
                  <a:srgbClr val="FFFFFF"/>
                </a:solidFill>
                <a:latin typeface="Arial"/>
                <a:cs typeface="Arial"/>
              </a:rPr>
              <a:t>antigenically </a:t>
            </a:r>
            <a:r>
              <a:rPr lang="en-IN" sz="2000" dirty="0" smtClean="0">
                <a:solidFill>
                  <a:srgbClr val="FFFFFF"/>
                </a:solidFill>
                <a:latin typeface="Arial"/>
                <a:cs typeface="Arial"/>
              </a:rPr>
              <a:t>distinct </a:t>
            </a:r>
            <a:r>
              <a:rPr lang="en-IN" sz="2000" spc="-5" dirty="0" smtClean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lang="en-IN" sz="2000" dirty="0" smtClean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lang="en-IN" sz="20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2000" dirty="0" smtClean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endParaRPr lang="en-IN" sz="2000" dirty="0" smtClean="0">
              <a:latin typeface="Arial"/>
              <a:cs typeface="Arial"/>
            </a:endParaRPr>
          </a:p>
          <a:p>
            <a:pPr marL="355600" marR="5080" indent="-342900" algn="just">
              <a:lnSpc>
                <a:spcPct val="83500"/>
              </a:lnSpc>
              <a:spcBef>
                <a:spcPts val="505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IN" sz="2000" dirty="0" smtClean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lang="en-IN" sz="2000" spc="-5" dirty="0" smtClean="0">
                <a:solidFill>
                  <a:srgbClr val="FFFFFF"/>
                </a:solidFill>
                <a:latin typeface="Arial"/>
                <a:cs typeface="Arial"/>
              </a:rPr>
              <a:t>immunoglobulin </a:t>
            </a:r>
            <a:r>
              <a:rPr lang="en-IN" sz="2000" dirty="0" smtClean="0">
                <a:solidFill>
                  <a:srgbClr val="FFFFFF"/>
                </a:solidFill>
                <a:latin typeface="Arial"/>
                <a:cs typeface="Arial"/>
              </a:rPr>
              <a:t>peptide  chain has </a:t>
            </a:r>
            <a:r>
              <a:rPr lang="en-IN" sz="2000" spc="-5" dirty="0" smtClean="0">
                <a:solidFill>
                  <a:srgbClr val="FFFFFF"/>
                </a:solidFill>
                <a:latin typeface="Arial"/>
                <a:cs typeface="Arial"/>
              </a:rPr>
              <a:t>intra </a:t>
            </a:r>
            <a:r>
              <a:rPr lang="en-IN" sz="2000" dirty="0" smtClean="0">
                <a:solidFill>
                  <a:srgbClr val="FFFFFF"/>
                </a:solidFill>
                <a:latin typeface="Arial"/>
                <a:cs typeface="Arial"/>
              </a:rPr>
              <a:t>chain  disulphide bonds- </a:t>
            </a:r>
            <a:r>
              <a:rPr lang="en-IN" sz="2000" spc="-5" dirty="0" smtClean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lang="en-IN" sz="2000" spc="-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z="2000" spc="-5" dirty="0" smtClean="0">
                <a:solidFill>
                  <a:srgbClr val="FFFFFF"/>
                </a:solidFill>
                <a:latin typeface="Arial"/>
                <a:cs typeface="Arial"/>
              </a:rPr>
              <a:t>loops</a:t>
            </a:r>
          </a:p>
          <a:p>
            <a:pPr marL="355600" marR="5080" indent="-342900" algn="just">
              <a:lnSpc>
                <a:spcPct val="835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endParaRPr lang="en-IN" sz="2400" dirty="0">
              <a:latin typeface="Arial"/>
              <a:cs typeface="Arial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762000" y="2590800"/>
            <a:ext cx="4724400" cy="3190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I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loop </a:t>
            </a:r>
            <a:r>
              <a:rPr sz="20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compactly</a:t>
            </a:r>
            <a:r>
              <a:rPr sz="2000" spc="-8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folded</a:t>
            </a:r>
            <a:r>
              <a:rPr lang="en-IN" sz="20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to    form </a:t>
            </a:r>
            <a:r>
              <a:rPr lang="en-I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IN" sz="20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globular structure-  </a:t>
            </a:r>
            <a:r>
              <a:rPr lang="en-I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domain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I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Light chain consists a single variable domain (VL) and a single constant domain (CL).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I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Heavy chain contains one variable domain (VH) and three constant domains (CH1, CH2, CH3).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I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Hinge region is the segment in heavy chain between- CH1 and CH2</a:t>
            </a:r>
          </a:p>
        </p:txBody>
      </p:sp>
      <p:sp>
        <p:nvSpPr>
          <p:cNvPr id="4" name="object 6"/>
          <p:cNvSpPr/>
          <p:nvPr/>
        </p:nvSpPr>
        <p:spPr>
          <a:xfrm>
            <a:off x="5562600" y="609600"/>
            <a:ext cx="33528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762000"/>
            <a:ext cx="6400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0" algn="just">
              <a:lnSpc>
                <a:spcPct val="100000"/>
              </a:lnSpc>
              <a:spcBef>
                <a:spcPts val="100"/>
              </a:spcBef>
              <a:tabLst>
                <a:tab pos="2515870" algn="l"/>
                <a:tab pos="3811270" algn="l"/>
              </a:tabLst>
            </a:pPr>
            <a:r>
              <a:rPr lang="en-IN" sz="2400" spc="-459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 I G E S T  I  O  N          W  I T  H             P  R O T E O LY TI  C            E N Z Y M E</a:t>
            </a:r>
            <a:endParaRPr sz="2400" spc="-459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480" y="1633220"/>
            <a:ext cx="2125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Papain</a:t>
            </a:r>
            <a:r>
              <a:rPr sz="2400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enzyme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0586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2075179"/>
            <a:ext cx="279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Peptide bonds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2440940"/>
            <a:ext cx="3240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hinge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region are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broken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2882900"/>
            <a:ext cx="3007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Produces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fragments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788920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3324859"/>
            <a:ext cx="283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identical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fragments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8839" y="3690620"/>
            <a:ext cx="3186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called Fab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fragments –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antigen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binding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activity.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4805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8839" y="4497070"/>
            <a:ext cx="3380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fragment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39" y="4862829"/>
            <a:ext cx="25184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fragment (Fraction  crystallizable)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38750" y="4018279"/>
            <a:ext cx="2667000" cy="2543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57800" y="1371600"/>
            <a:ext cx="27432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7005727" y="2509927"/>
            <a:ext cx="695325" cy="771525"/>
            <a:chOff x="7005727" y="2509927"/>
            <a:chExt cx="695325" cy="771525"/>
          </a:xfrm>
        </p:grpSpPr>
        <p:sp>
          <p:nvSpPr>
            <p:cNvPr id="19" name="object 19"/>
            <p:cNvSpPr/>
            <p:nvPr/>
          </p:nvSpPr>
          <p:spPr>
            <a:xfrm>
              <a:off x="7010399" y="2514599"/>
              <a:ext cx="685800" cy="762000"/>
            </a:xfrm>
            <a:custGeom>
              <a:avLst/>
              <a:gdLst/>
              <a:ahLst/>
              <a:cxnLst/>
              <a:rect l="l" t="t" r="r" b="b"/>
              <a:pathLst>
                <a:path w="685800" h="762000">
                  <a:moveTo>
                    <a:pt x="6858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685800" y="762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10399" y="2514599"/>
              <a:ext cx="685800" cy="762000"/>
            </a:xfrm>
            <a:custGeom>
              <a:avLst/>
              <a:gdLst/>
              <a:ahLst/>
              <a:cxnLst/>
              <a:rect l="l" t="t" r="r" b="b"/>
              <a:pathLst>
                <a:path w="685800" h="762000">
                  <a:moveTo>
                    <a:pt x="342900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685800" y="0"/>
                  </a:lnTo>
                  <a:lnTo>
                    <a:pt x="685800" y="762000"/>
                  </a:lnTo>
                  <a:lnTo>
                    <a:pt x="342900" y="7620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3600" y="3403600"/>
            <a:ext cx="2336800" cy="50800"/>
          </a:xfrm>
          <a:custGeom>
            <a:avLst/>
            <a:gdLst/>
            <a:ahLst/>
            <a:cxnLst/>
            <a:rect l="l" t="t" r="r" b="b"/>
            <a:pathLst>
              <a:path w="2336800" h="50800">
                <a:moveTo>
                  <a:pt x="2336800" y="0"/>
                </a:moveTo>
                <a:lnTo>
                  <a:pt x="0" y="0"/>
                </a:lnTo>
                <a:lnTo>
                  <a:pt x="0" y="50800"/>
                </a:lnTo>
                <a:lnTo>
                  <a:pt x="2336800" y="50800"/>
                </a:lnTo>
                <a:lnTo>
                  <a:pt x="2336800" y="0"/>
                </a:lnTo>
                <a:close/>
              </a:path>
            </a:pathLst>
          </a:custGeom>
          <a:solidFill>
            <a:srgbClr val="000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159" y="185420"/>
            <a:ext cx="613664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608455" algn="l"/>
              </a:tabLst>
            </a:pPr>
            <a:r>
              <a:rPr lang="en-IN" sz="3600" dirty="0" smtClean="0">
                <a:solidFill>
                  <a:srgbClr val="002060"/>
                </a:solidFill>
                <a:effectLst/>
              </a:rPr>
              <a:t>PEPSIN DIGESTION</a:t>
            </a:r>
            <a:endParaRPr sz="3600">
              <a:solidFill>
                <a:srgbClr val="002060"/>
              </a:solidFill>
              <a:effectLst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883920"/>
            <a:ext cx="8020050" cy="181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Produce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single fragment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composed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Fab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like subunits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F(ab)2 binds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antigen</a:t>
            </a:r>
            <a:endParaRPr sz="2800">
              <a:latin typeface="Arial"/>
              <a:cs typeface="Arial"/>
            </a:endParaRPr>
          </a:p>
          <a:p>
            <a:pPr marL="355600" marR="23749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Fc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fragment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not recovered- digested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small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numerous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peptides.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2971800"/>
            <a:ext cx="71628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Classification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 indent="-342900">
              <a:lnSpc>
                <a:spcPct val="99900"/>
              </a:lnSpc>
              <a:spcBef>
                <a:spcPts val="100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IN" spc="-5" dirty="0" smtClean="0">
                <a:solidFill>
                  <a:srgbClr val="FFFFFF"/>
                </a:solidFill>
                <a:latin typeface="Arial"/>
                <a:cs typeface="Arial"/>
              </a:rPr>
              <a:t>Based on structure and antigenic nature of </a:t>
            </a:r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H  chain </a:t>
            </a:r>
            <a:r>
              <a:rPr lang="en-IN" spc="-5" dirty="0" smtClean="0">
                <a:solidFill>
                  <a:srgbClr val="FFFFFF"/>
                </a:solidFill>
                <a:latin typeface="Arial"/>
                <a:cs typeface="Arial"/>
              </a:rPr>
              <a:t>the immunoglobulins </a:t>
            </a:r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are classified </a:t>
            </a:r>
            <a:r>
              <a:rPr lang="en-IN" spc="-5" dirty="0" smtClean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5  classes.</a:t>
            </a:r>
            <a:endParaRPr lang="en-IN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IN" dirty="0" err="1" smtClean="0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N" spc="-5" dirty="0" smtClean="0">
                <a:solidFill>
                  <a:srgbClr val="FFFFFF"/>
                </a:solidFill>
                <a:latin typeface="Arial"/>
                <a:cs typeface="Arial"/>
              </a:rPr>
              <a:t>G- </a:t>
            </a:r>
            <a:r>
              <a:rPr lang="en-IN" dirty="0" smtClean="0">
                <a:solidFill>
                  <a:srgbClr val="FFFFFF"/>
                </a:solidFill>
                <a:latin typeface="Arial"/>
                <a:cs typeface="Arial"/>
              </a:rPr>
              <a:t>(gamma)</a:t>
            </a: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Ig </a:t>
            </a:r>
            <a:r>
              <a:rPr lang="de-DE" spc="-5" dirty="0" smtClean="0">
                <a:solidFill>
                  <a:srgbClr val="FFFFFF"/>
                </a:solidFill>
                <a:latin typeface="Arial"/>
                <a:cs typeface="Arial"/>
              </a:rPr>
              <a:t>A- (alpha)</a:t>
            </a: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Ig </a:t>
            </a:r>
            <a:r>
              <a:rPr lang="de-DE" spc="-5" dirty="0" smtClean="0">
                <a:solidFill>
                  <a:srgbClr val="FFFFFF"/>
                </a:solidFill>
                <a:latin typeface="Arial"/>
                <a:cs typeface="Arial"/>
              </a:rPr>
              <a:t>M-</a:t>
            </a:r>
            <a:r>
              <a:rPr lang="de-DE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-5" dirty="0" smtClean="0">
                <a:solidFill>
                  <a:srgbClr val="FFFFFF"/>
                </a:solidFill>
                <a:latin typeface="Arial"/>
                <a:cs typeface="Arial"/>
              </a:rPr>
              <a:t>(mu)</a:t>
            </a:r>
            <a:endParaRPr lang="de-DE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Ig </a:t>
            </a:r>
            <a:r>
              <a:rPr lang="de-DE" spc="-10" dirty="0" smtClean="0">
                <a:solidFill>
                  <a:srgbClr val="FFFFFF"/>
                </a:solidFill>
                <a:latin typeface="Arial"/>
                <a:cs typeface="Arial"/>
              </a:rPr>
              <a:t>D-</a:t>
            </a:r>
            <a:r>
              <a:rPr lang="de-DE" spc="-5" dirty="0" smtClean="0">
                <a:solidFill>
                  <a:srgbClr val="FFFFFF"/>
                </a:solidFill>
                <a:latin typeface="Arial"/>
                <a:cs typeface="Arial"/>
              </a:rPr>
              <a:t> (delta)</a:t>
            </a:r>
            <a:endParaRPr lang="de-DE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Ig E -</a:t>
            </a:r>
            <a:r>
              <a:rPr lang="de-DE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pc="-5" dirty="0" smtClean="0">
                <a:solidFill>
                  <a:srgbClr val="FFFFFF"/>
                </a:solidFill>
                <a:latin typeface="Arial"/>
                <a:cs typeface="Arial"/>
              </a:rPr>
              <a:t>(epsilon)</a:t>
            </a:r>
            <a:endParaRPr lang="de-DE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endParaRPr lang="en-IN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</TotalTime>
  <Words>1361</Words>
  <Application>Microsoft Office PowerPoint</Application>
  <PresentationFormat>On-screen Show (4:3)</PresentationFormat>
  <Paragraphs>310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Slide 1</vt:lpstr>
      <vt:lpstr>Immunoglobulin</vt:lpstr>
      <vt:lpstr>Slide 3</vt:lpstr>
      <vt:lpstr>Slide 4</vt:lpstr>
      <vt:lpstr>Basic  structure</vt:lpstr>
      <vt:lpstr>Slide 6</vt:lpstr>
      <vt:lpstr>D I G E S T  I  O  N          W  I T  H             P  R O T E O LY TI  C            E N Z Y M E</vt:lpstr>
      <vt:lpstr>PEPSIN DIGESTION</vt:lpstr>
      <vt:lpstr>Classification</vt:lpstr>
      <vt:lpstr> Immunoglobulin  G  (IgG)</vt:lpstr>
      <vt:lpstr>Slide 11</vt:lpstr>
      <vt:lpstr>Sub classes of IgG</vt:lpstr>
      <vt:lpstr>Slide 13</vt:lpstr>
      <vt:lpstr>Immunoglobulin A (Ig A)</vt:lpstr>
      <vt:lpstr>Formation of secretory Ig A</vt:lpstr>
      <vt:lpstr>Slide 16</vt:lpstr>
      <vt:lpstr>Immunoglobulin M (IgM)</vt:lpstr>
      <vt:lpstr>Slide 18</vt:lpstr>
      <vt:lpstr>Functions</vt:lpstr>
      <vt:lpstr>Immunoglobulin E (Ig E)</vt:lpstr>
      <vt:lpstr>Slide 21</vt:lpstr>
      <vt:lpstr>Slide 22</vt:lpstr>
      <vt:lpstr>Slide 23</vt:lpstr>
      <vt:lpstr>Immunoglobulin D (Ig D)</vt:lpstr>
      <vt:lpstr>Properties and biological activities of Immunoglobulins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55</cp:revision>
  <dcterms:created xsi:type="dcterms:W3CDTF">2020-05-22T07:01:56Z</dcterms:created>
  <dcterms:modified xsi:type="dcterms:W3CDTF">2020-05-25T11:40:42Z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2014-03-09T00:00:00Z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2020-05-22T00:00:00Z</vt:filetime>
  </property>
</Properties>
</file>