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59" r:id="rId4"/>
    <p:sldId id="256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071538" y="642918"/>
            <a:ext cx="7000924" cy="6215082"/>
          </a:xfrm>
        </p:spPr>
        <p:txBody>
          <a:bodyPr>
            <a:normAutofit lnSpcReduction="10000"/>
          </a:bodyPr>
          <a:lstStyle/>
          <a:p>
            <a:r>
              <a:rPr lang="en-IN" b="1" dirty="0" smtClean="0">
                <a:solidFill>
                  <a:srgbClr val="002060"/>
                </a:solidFill>
                <a:latin typeface="Algerian" pitchFamily="82" charset="0"/>
              </a:rPr>
              <a:t>IMMUNOLOGY</a:t>
            </a:r>
          </a:p>
          <a:p>
            <a:endParaRPr lang="en-IN" b="1" dirty="0" smtClean="0">
              <a:solidFill>
                <a:srgbClr val="002060"/>
              </a:solidFill>
              <a:latin typeface="Algerian" pitchFamily="82" charset="0"/>
            </a:endParaRPr>
          </a:p>
          <a:p>
            <a:endParaRPr lang="en-IN" b="1" dirty="0" smtClean="0">
              <a:solidFill>
                <a:srgbClr val="002060"/>
              </a:solidFill>
              <a:latin typeface="Algerian" pitchFamily="82" charset="0"/>
            </a:endParaRPr>
          </a:p>
          <a:p>
            <a:endParaRPr lang="en-IN" b="1" dirty="0" smtClean="0">
              <a:solidFill>
                <a:srgbClr val="002060"/>
              </a:solidFill>
              <a:latin typeface="Algerian" pitchFamily="82" charset="0"/>
            </a:endParaRPr>
          </a:p>
          <a:p>
            <a:endParaRPr lang="en-IN" b="1" dirty="0" smtClean="0">
              <a:solidFill>
                <a:srgbClr val="002060"/>
              </a:solidFill>
              <a:latin typeface="Algerian" pitchFamily="82" charset="0"/>
            </a:endParaRPr>
          </a:p>
          <a:p>
            <a:endParaRPr lang="en-IN" b="1" dirty="0" smtClean="0">
              <a:solidFill>
                <a:srgbClr val="002060"/>
              </a:solidFill>
              <a:latin typeface="Algerian" pitchFamily="82" charset="0"/>
            </a:endParaRPr>
          </a:p>
          <a:p>
            <a:endParaRPr lang="en-IN" b="1" dirty="0" smtClean="0">
              <a:solidFill>
                <a:srgbClr val="002060"/>
              </a:solidFill>
              <a:latin typeface="Algerian" pitchFamily="82" charset="0"/>
            </a:endParaRPr>
          </a:p>
          <a:p>
            <a:r>
              <a:rPr lang="en-IN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Dr.J.Revathy,</a:t>
            </a:r>
          </a:p>
          <a:p>
            <a:r>
              <a:rPr lang="en-IN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Assistant Professor,</a:t>
            </a:r>
          </a:p>
          <a:p>
            <a:r>
              <a:rPr lang="en-IN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PG and Research Department Of Biotechnology,</a:t>
            </a:r>
          </a:p>
          <a:p>
            <a:r>
              <a:rPr lang="en-IN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Bon Secours College For Women.</a:t>
            </a:r>
          </a:p>
          <a:p>
            <a:endParaRPr lang="en-IN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44667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5616" y="1685926"/>
            <a:ext cx="4418085" cy="23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internal structure of thymus g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85800"/>
            <a:ext cx="65532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44958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Thymus</a:t>
            </a:r>
            <a:endParaRPr lang="en-IN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Lymphoid organ where differentiation of T-lymphocyte occurs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 lymphoepithelial bilobed structure located behind the upper part of sternum.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capsulated and septate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Septa are called trabeculae arises from capsule which divides the gland into lobules.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 in the globules are arranged into outer cortex and inner medulla.</a:t>
            </a:r>
            <a:endParaRPr lang="en-IN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rgbClr val="0070C0"/>
                </a:solidFill>
              </a:rPr>
              <a:t>Cortex- composed of epithelial cells &amp; lymphocytes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rgbClr val="0070C0"/>
                </a:solidFill>
              </a:rPr>
              <a:t>Epithelial cells are larger than lymphocytes and forms three dimensional network in meshes of which lymphocyte found.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rgbClr val="0070C0"/>
                </a:solidFill>
              </a:rPr>
              <a:t>Precursors of lymphocytes (SC) from yolk sac, foetal liver and bone marrow reaches </a:t>
            </a:r>
            <a:r>
              <a:rPr lang="en-IN" dirty="0" smtClean="0">
                <a:solidFill>
                  <a:srgbClr val="C00000"/>
                </a:solidFill>
              </a:rPr>
              <a:t>thymus</a:t>
            </a:r>
            <a:r>
              <a:rPr lang="en-IN" dirty="0">
                <a:solidFill>
                  <a:srgbClr val="C00000"/>
                </a:solidFill>
              </a:rPr>
              <a:t>,</a:t>
            </a:r>
            <a:r>
              <a:rPr lang="en-IN" dirty="0" smtClean="0">
                <a:solidFill>
                  <a:srgbClr val="0070C0"/>
                </a:solidFill>
              </a:rPr>
              <a:t> matures in </a:t>
            </a:r>
            <a:r>
              <a:rPr lang="en-IN" dirty="0" smtClean="0">
                <a:solidFill>
                  <a:srgbClr val="C00000"/>
                </a:solidFill>
              </a:rPr>
              <a:t>cortex,</a:t>
            </a:r>
            <a:r>
              <a:rPr lang="en-IN" dirty="0" smtClean="0">
                <a:solidFill>
                  <a:srgbClr val="0070C0"/>
                </a:solidFill>
              </a:rPr>
              <a:t> acquires surface characteristics of T-lymphocyte and then migrates to </a:t>
            </a:r>
            <a:r>
              <a:rPr lang="en-IN" dirty="0" smtClean="0">
                <a:solidFill>
                  <a:srgbClr val="C00000"/>
                </a:solidFill>
              </a:rPr>
              <a:t>medulla.</a:t>
            </a:r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937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516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chemeClr val="accent2">
                    <a:lumMod val="50000"/>
                  </a:schemeClr>
                </a:solidFill>
              </a:rPr>
              <a:t>Medulla- lymphocyte matures enters into blood as matured T-lymphocyte to the peripheral lymphoid organs.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chemeClr val="accent2">
                    <a:lumMod val="50000"/>
                  </a:schemeClr>
                </a:solidFill>
              </a:rPr>
              <a:t>Medulla also contains- reticular epithelial cells, </a:t>
            </a:r>
            <a:r>
              <a:rPr lang="en-IN" dirty="0" err="1" smtClean="0">
                <a:solidFill>
                  <a:schemeClr val="accent2">
                    <a:lumMod val="50000"/>
                  </a:schemeClr>
                </a:solidFill>
              </a:rPr>
              <a:t>interdigitating</a:t>
            </a:r>
            <a:r>
              <a:rPr lang="en-IN" dirty="0" smtClean="0">
                <a:solidFill>
                  <a:schemeClr val="accent2">
                    <a:lumMod val="50000"/>
                  </a:schemeClr>
                </a:solidFill>
              </a:rPr>
              <a:t> cells &amp; some peculiar </a:t>
            </a:r>
            <a:r>
              <a:rPr lang="en-IN" dirty="0" err="1" smtClean="0">
                <a:solidFill>
                  <a:schemeClr val="accent2">
                    <a:lumMod val="50000"/>
                  </a:schemeClr>
                </a:solidFill>
              </a:rPr>
              <a:t>strucures</a:t>
            </a:r>
            <a:r>
              <a:rPr lang="en-IN" dirty="0" smtClean="0">
                <a:solidFill>
                  <a:schemeClr val="accent2">
                    <a:lumMod val="50000"/>
                  </a:schemeClr>
                </a:solidFill>
              </a:rPr>
              <a:t> called Hassall’s corpuscles which are small masses of epithelial cells with central degenerating epithelial cells.</a:t>
            </a:r>
            <a:endParaRPr lang="en-IN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6731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5638800"/>
          </a:xfrm>
        </p:spPr>
        <p:txBody>
          <a:bodyPr>
            <a:normAutofit fontScale="90000"/>
          </a:bodyPr>
          <a:lstStyle/>
          <a:p>
            <a:pPr algn="l"/>
            <a:r>
              <a:rPr lang="en-IN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 of Thymus</a:t>
            </a:r>
            <a:br>
              <a:rPr lang="en-IN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for development of immune </a:t>
            </a:r>
            <a:r>
              <a:rPr lang="en-IN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br>
              <a:rPr lang="en-IN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Site for lymphocyte proliferation and production of </a:t>
            </a:r>
            <a:r>
              <a:rPr lang="en-IN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T-lymphocytes</a:t>
            </a:r>
            <a:br>
              <a:rPr lang="en-IN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T-lymphocyte acquire surface markers and become immunologically competent</a:t>
            </a:r>
            <a:br>
              <a:rPr lang="en-IN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207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2855926"/>
            <a:ext cx="8230313" cy="1146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43" y="3008326"/>
            <a:ext cx="8230313" cy="1146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43" y="3160726"/>
            <a:ext cx="8230313" cy="1146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609600"/>
            <a:ext cx="6477000" cy="556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0869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4800600" cy="868362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Bursa of Fabricus</a:t>
            </a:r>
            <a:endParaRPr lang="en-IN" sz="2800" dirty="0">
              <a:solidFill>
                <a:schemeClr val="tx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143000"/>
            <a:ext cx="8229600" cy="4983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chemeClr val="accent2">
                    <a:lumMod val="50000"/>
                  </a:schemeClr>
                </a:solidFill>
              </a:rPr>
              <a:t>Central lymphoid organ in birds where differentiation of B-lymphocyte occurs.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chemeClr val="accent2">
                    <a:lumMod val="50000"/>
                  </a:schemeClr>
                </a:solidFill>
              </a:rPr>
              <a:t>It was first described by </a:t>
            </a:r>
            <a:r>
              <a:rPr lang="en-IN" dirty="0" err="1" smtClean="0">
                <a:solidFill>
                  <a:schemeClr val="accent2">
                    <a:lumMod val="50000"/>
                  </a:schemeClr>
                </a:solidFill>
              </a:rPr>
              <a:t>fabricus</a:t>
            </a:r>
            <a:r>
              <a:rPr lang="en-IN" dirty="0" smtClean="0">
                <a:solidFill>
                  <a:schemeClr val="accent2">
                    <a:lumMod val="50000"/>
                  </a:schemeClr>
                </a:solidFill>
              </a:rPr>
              <a:t> in 1621 and it is absent in mammals.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chemeClr val="accent2">
                    <a:lumMod val="50000"/>
                  </a:schemeClr>
                </a:solidFill>
              </a:rPr>
              <a:t>In mammals the differentiation and maturation takes place in bone marrow.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chemeClr val="accent2">
                    <a:lumMod val="50000"/>
                  </a:schemeClr>
                </a:solidFill>
              </a:rPr>
              <a:t>The structure is similar to thymus and formed with many lobes called lymphoid follicles.</a:t>
            </a:r>
            <a:endParaRPr lang="en-IN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0352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971800"/>
            <a:ext cx="7696200" cy="2971800"/>
          </a:xfrm>
        </p:spPr>
        <p:txBody>
          <a:bodyPr>
            <a:normAutofit fontScale="90000"/>
          </a:bodyPr>
          <a:lstStyle/>
          <a:p>
            <a:r>
              <a:rPr lang="en-IN" sz="2800" cap="none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en-IN" sz="28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cap="non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800" cap="non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cap="non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800" cap="non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400" b="0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for development of immunocompetent B cells.</a:t>
            </a:r>
            <a:br>
              <a:rPr lang="en-IN" sz="2400" b="0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400" b="0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400" b="0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400" b="0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Cells acquire the surface antigens and then migrate to secondary lymphoid organs where they become plasma cells producing antibodies.</a:t>
            </a:r>
            <a:endParaRPr lang="en-IN" sz="2400" b="0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228600"/>
            <a:ext cx="7772400" cy="2666999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2400" dirty="0" smtClean="0">
                <a:solidFill>
                  <a:schemeClr val="tx2">
                    <a:lumMod val="75000"/>
                  </a:schemeClr>
                </a:solidFill>
              </a:rPr>
              <a:t>Each follicle is divided into outer cortex and inner medulla which are composed of lymphocytes, macrophages and B cells.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2400" dirty="0" smtClean="0">
                <a:solidFill>
                  <a:schemeClr val="tx2">
                    <a:lumMod val="75000"/>
                  </a:schemeClr>
                </a:solidFill>
              </a:rPr>
              <a:t>Precursors of B cells (SC) from yolk sac, foetal liver reach bursa and mature into immunocompetent bursal lymphocytes or B cells which enter into blood and migrate to secondary/ peripheral organs.</a:t>
            </a:r>
            <a:endParaRPr lang="en-IN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75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85800"/>
            <a:ext cx="5715000" cy="5105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8735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609600"/>
            <a:ext cx="6858000" cy="563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874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04801"/>
            <a:ext cx="7772400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IMMUNE SYSTEM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90600" y="1219200"/>
            <a:ext cx="7391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Immune system    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(from the Latin word immunis, meaning “free” or “untouched”)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 protects the body like a guardian from harmful influences from the environment and is essential for survival.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made up of different organs, cells and proteins and aside from the nervous system, it is the most complex system that the human body has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05000" y="228600"/>
            <a:ext cx="4800600" cy="5635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 smtClean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            Bone marrow</a:t>
            </a:r>
            <a:endParaRPr lang="en-IN" sz="2800" dirty="0">
              <a:solidFill>
                <a:schemeClr val="tx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066800"/>
            <a:ext cx="8229600" cy="5059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solidFill>
                  <a:srgbClr val="C00000"/>
                </a:solidFill>
              </a:rPr>
              <a:t>In mammals B cells differentiate and become mature in </a:t>
            </a:r>
            <a:r>
              <a:rPr lang="en-IN" sz="2800" dirty="0">
                <a:solidFill>
                  <a:srgbClr val="C00000"/>
                </a:solidFill>
              </a:rPr>
              <a:t> </a:t>
            </a:r>
            <a:r>
              <a:rPr lang="en-IN" sz="2800" dirty="0" smtClean="0">
                <a:solidFill>
                  <a:srgbClr val="C00000"/>
                </a:solidFill>
              </a:rPr>
              <a:t>bone marrow, a soft tissues present in bone cavities.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solidFill>
                  <a:srgbClr val="C00000"/>
                </a:solidFill>
              </a:rPr>
              <a:t>In addition to SC, they are involved in the production of various blood cells.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solidFill>
                  <a:srgbClr val="C00000"/>
                </a:solidFill>
              </a:rPr>
              <a:t> Bone marrow contains- </a:t>
            </a:r>
            <a:r>
              <a:rPr lang="en-IN" sz="2800" dirty="0" smtClean="0">
                <a:solidFill>
                  <a:srgbClr val="00B0F0"/>
                </a:solidFill>
              </a:rPr>
              <a:t>erythrocytes, platelets, granulocytes, monocytes and lymphocytes </a:t>
            </a:r>
            <a:r>
              <a:rPr lang="en-IN" sz="2800" dirty="0" smtClean="0">
                <a:solidFill>
                  <a:srgbClr val="C00000"/>
                </a:solidFill>
              </a:rPr>
              <a:t>with their precursors- </a:t>
            </a:r>
            <a:r>
              <a:rPr lang="en-IN" sz="2800" dirty="0" smtClean="0">
                <a:solidFill>
                  <a:srgbClr val="00B050"/>
                </a:solidFill>
              </a:rPr>
              <a:t>megakaryotes, reticulum cells, macrophages and plasma cells.</a:t>
            </a:r>
            <a:r>
              <a:rPr lang="en-IN" sz="2800" dirty="0" smtClean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23853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0" y="609600"/>
            <a:ext cx="480060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0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            </a:t>
            </a:r>
            <a:r>
              <a:rPr lang="en-IN" sz="2400" dirty="0" smtClean="0">
                <a:solidFill>
                  <a:srgbClr val="00B050"/>
                </a:solidFill>
                <a:latin typeface="Algerian" panose="04020705040A02060702" pitchFamily="82" charset="0"/>
              </a:rPr>
              <a:t>FUNCTIONS OF Bone marrow</a:t>
            </a:r>
            <a:endParaRPr lang="en-IN" sz="24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295400"/>
            <a:ext cx="8229600" cy="4830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solidFill>
                  <a:srgbClr val="C00000"/>
                </a:solidFill>
              </a:rPr>
              <a:t>Production of different blood cells </a:t>
            </a:r>
            <a:r>
              <a:rPr lang="en-IN" sz="2800" dirty="0">
                <a:solidFill>
                  <a:srgbClr val="00B0F0"/>
                </a:solidFill>
              </a:rPr>
              <a:t>erythrocytes, </a:t>
            </a:r>
            <a:r>
              <a:rPr lang="en-IN" sz="2800" dirty="0" smtClean="0">
                <a:solidFill>
                  <a:srgbClr val="00B0F0"/>
                </a:solidFill>
              </a:rPr>
              <a:t>leukocytes, platelets from HSC.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solidFill>
                  <a:srgbClr val="C00000"/>
                </a:solidFill>
              </a:rPr>
              <a:t>B cells differentiate, mature  and acquire immune response.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solidFill>
                  <a:srgbClr val="C00000"/>
                </a:solidFill>
              </a:rPr>
              <a:t>Functions both as central &amp; peripheral lymphoid organ.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solidFill>
                  <a:srgbClr val="C00000"/>
                </a:solidFill>
              </a:rPr>
              <a:t>During secondary response activated memory B cells migrate to bone marrow and mature to plasma cells that produce antibody secreting cells.</a:t>
            </a:r>
          </a:p>
        </p:txBody>
      </p:sp>
    </p:spTree>
    <p:extLst>
      <p:ext uri="{BB962C8B-B14F-4D97-AF65-F5344CB8AC3E}">
        <p14:creationId xmlns="" xmlns:p14="http://schemas.microsoft.com/office/powerpoint/2010/main" val="397039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hat is immune sys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33400"/>
            <a:ext cx="67818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371599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002060"/>
                </a:solidFill>
                <a:latin typeface="Algerian" pitchFamily="82" charset="0"/>
              </a:rPr>
              <a:t>Organs of immune system</a:t>
            </a:r>
            <a:br>
              <a:rPr lang="en-IN" sz="28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IN" sz="2800" dirty="0" smtClean="0">
                <a:solidFill>
                  <a:srgbClr val="C00000"/>
                </a:solidFill>
                <a:latin typeface="Algerian" pitchFamily="82" charset="0"/>
              </a:rPr>
              <a:t>LYMPHOID ORGANS</a:t>
            </a:r>
            <a:endParaRPr lang="en-IN" sz="28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620000" cy="4038600"/>
          </a:xfrm>
        </p:spPr>
        <p:txBody>
          <a:bodyPr>
            <a:normAutofit/>
          </a:bodyPr>
          <a:lstStyle/>
          <a:p>
            <a:pPr algn="l"/>
            <a:r>
              <a:rPr lang="en-IN" dirty="0" smtClean="0">
                <a:solidFill>
                  <a:srgbClr val="00B050"/>
                </a:solidFill>
                <a:latin typeface="Agency FB" pitchFamily="34" charset="0"/>
              </a:rPr>
              <a:t>Classification-Based on functional development of lymphocytic cells, the lymphoid organs can be classified into three groups:</a:t>
            </a:r>
          </a:p>
          <a:p>
            <a:pPr marL="514350" indent="-514350" algn="l">
              <a:buAutoNum type="arabicPeriod"/>
            </a:pPr>
            <a:r>
              <a:rPr lang="en-IN" dirty="0" smtClean="0">
                <a:solidFill>
                  <a:srgbClr val="7030A0"/>
                </a:solidFill>
                <a:latin typeface="Agency FB" pitchFamily="34" charset="0"/>
              </a:rPr>
              <a:t>Lymphoid organs involved in genesis of lymphocytes</a:t>
            </a:r>
          </a:p>
          <a:p>
            <a:pPr marL="514350" indent="-514350" algn="l">
              <a:buFont typeface="Wingdings" pitchFamily="2" charset="2"/>
              <a:buChar char="§"/>
            </a:pPr>
            <a:r>
              <a:rPr lang="en-IN" dirty="0" smtClean="0">
                <a:solidFill>
                  <a:srgbClr val="7030A0"/>
                </a:solidFill>
                <a:latin typeface="Agency FB" pitchFamily="34" charset="0"/>
              </a:rPr>
              <a:t>Yolk sac of embryo</a:t>
            </a:r>
          </a:p>
          <a:p>
            <a:pPr marL="514350" indent="-514350" algn="l">
              <a:buFont typeface="Wingdings" pitchFamily="2" charset="2"/>
              <a:buChar char="§"/>
            </a:pPr>
            <a:r>
              <a:rPr lang="en-IN" dirty="0" smtClean="0">
                <a:solidFill>
                  <a:srgbClr val="7030A0"/>
                </a:solidFill>
                <a:latin typeface="Agency FB" pitchFamily="34" charset="0"/>
              </a:rPr>
              <a:t>Foetal liver</a:t>
            </a:r>
          </a:p>
          <a:p>
            <a:pPr marL="514350" indent="-514350" algn="l">
              <a:buFont typeface="Wingdings" pitchFamily="2" charset="2"/>
              <a:buChar char="§"/>
            </a:pPr>
            <a:r>
              <a:rPr lang="en-IN" dirty="0" smtClean="0">
                <a:solidFill>
                  <a:srgbClr val="7030A0"/>
                </a:solidFill>
                <a:latin typeface="Agency FB" pitchFamily="34" charset="0"/>
              </a:rPr>
              <a:t>Bone marrow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5000"/>
          </a:xfrm>
        </p:spPr>
        <p:txBody>
          <a:bodyPr>
            <a:normAutofit fontScale="90000"/>
          </a:bodyPr>
          <a:lstStyle/>
          <a:p>
            <a:pPr algn="l"/>
            <a:r>
              <a:rPr lang="en-IN" sz="3200" dirty="0" smtClean="0">
                <a:solidFill>
                  <a:srgbClr val="7030A0"/>
                </a:solidFill>
                <a:latin typeface="Agency FB" pitchFamily="34" charset="0"/>
              </a:rPr>
              <a:t>2. Central/Primary lymphoid organs(involved in immunological differentiation of various lymphocytes)</a:t>
            </a:r>
            <a:br>
              <a:rPr lang="en-IN" sz="3200" dirty="0" smtClean="0">
                <a:solidFill>
                  <a:srgbClr val="7030A0"/>
                </a:solidFill>
                <a:latin typeface="Agency FB" pitchFamily="34" charset="0"/>
              </a:rPr>
            </a:br>
            <a:r>
              <a:rPr lang="en-IN" sz="3200" dirty="0" smtClean="0">
                <a:solidFill>
                  <a:srgbClr val="7030A0"/>
                </a:solidFill>
                <a:latin typeface="Agency FB" pitchFamily="34" charset="0"/>
              </a:rPr>
              <a:t>          Thymus</a:t>
            </a:r>
            <a:br>
              <a:rPr lang="en-IN" sz="3200" dirty="0" smtClean="0">
                <a:solidFill>
                  <a:srgbClr val="7030A0"/>
                </a:solidFill>
                <a:latin typeface="Agency FB" pitchFamily="34" charset="0"/>
              </a:rPr>
            </a:br>
            <a:r>
              <a:rPr lang="en-IN" sz="3200" dirty="0" smtClean="0">
                <a:solidFill>
                  <a:srgbClr val="7030A0"/>
                </a:solidFill>
                <a:latin typeface="Agency FB" pitchFamily="34" charset="0"/>
              </a:rPr>
              <a:t>          Bursa of </a:t>
            </a:r>
            <a:r>
              <a:rPr lang="en-IN" sz="3200" dirty="0" err="1" smtClean="0">
                <a:solidFill>
                  <a:srgbClr val="7030A0"/>
                </a:solidFill>
                <a:latin typeface="Agency FB" pitchFamily="34" charset="0"/>
              </a:rPr>
              <a:t>fabricus</a:t>
            </a:r>
            <a:r>
              <a:rPr lang="en-IN" sz="3200" dirty="0" smtClean="0">
                <a:solidFill>
                  <a:srgbClr val="7030A0"/>
                </a:solidFill>
                <a:latin typeface="Agency FB" pitchFamily="34" charset="0"/>
              </a:rPr>
              <a:t/>
            </a:r>
            <a:br>
              <a:rPr lang="en-IN" sz="3200" dirty="0" smtClean="0">
                <a:solidFill>
                  <a:srgbClr val="7030A0"/>
                </a:solidFill>
                <a:latin typeface="Agency FB" pitchFamily="34" charset="0"/>
              </a:rPr>
            </a:br>
            <a:r>
              <a:rPr lang="en-IN" sz="3200" dirty="0" smtClean="0">
                <a:solidFill>
                  <a:srgbClr val="7030A0"/>
                </a:solidFill>
                <a:latin typeface="Agency FB" pitchFamily="34" charset="0"/>
              </a:rPr>
              <a:t>          Bone marrow</a:t>
            </a:r>
            <a:br>
              <a:rPr lang="en-IN" sz="3200" dirty="0" smtClean="0">
                <a:solidFill>
                  <a:srgbClr val="7030A0"/>
                </a:solidFill>
                <a:latin typeface="Agency FB" pitchFamily="34" charset="0"/>
              </a:rPr>
            </a:br>
            <a:r>
              <a:rPr lang="en-IN" sz="3200" dirty="0" smtClean="0">
                <a:solidFill>
                  <a:srgbClr val="7030A0"/>
                </a:solidFill>
                <a:latin typeface="Agency FB" pitchFamily="34" charset="0"/>
              </a:rPr>
              <a:t>3. Peripheral/Secondary lymphoid organs (functionally matured lymphocytes concentrate and respond to antigenic stimuli)</a:t>
            </a:r>
            <a:br>
              <a:rPr lang="en-IN" sz="3200" dirty="0" smtClean="0">
                <a:solidFill>
                  <a:srgbClr val="7030A0"/>
                </a:solidFill>
                <a:latin typeface="Agency FB" pitchFamily="34" charset="0"/>
              </a:rPr>
            </a:br>
            <a:r>
              <a:rPr lang="en-IN" sz="3200" dirty="0" smtClean="0">
                <a:solidFill>
                  <a:srgbClr val="7030A0"/>
                </a:solidFill>
                <a:latin typeface="Agency FB" pitchFamily="34" charset="0"/>
              </a:rPr>
              <a:t>           Lymph nodes</a:t>
            </a:r>
            <a:br>
              <a:rPr lang="en-IN" sz="3200" dirty="0" smtClean="0">
                <a:solidFill>
                  <a:srgbClr val="7030A0"/>
                </a:solidFill>
                <a:latin typeface="Agency FB" pitchFamily="34" charset="0"/>
              </a:rPr>
            </a:br>
            <a:r>
              <a:rPr lang="en-IN" sz="3200" dirty="0" smtClean="0">
                <a:solidFill>
                  <a:srgbClr val="7030A0"/>
                </a:solidFill>
                <a:latin typeface="Agency FB" pitchFamily="34" charset="0"/>
              </a:rPr>
              <a:t>           Spleen</a:t>
            </a:r>
            <a:br>
              <a:rPr lang="en-IN" sz="3200" dirty="0" smtClean="0">
                <a:solidFill>
                  <a:srgbClr val="7030A0"/>
                </a:solidFill>
                <a:latin typeface="Agency FB" pitchFamily="34" charset="0"/>
              </a:rPr>
            </a:br>
            <a:r>
              <a:rPr lang="en-IN" sz="3200" dirty="0" smtClean="0">
                <a:solidFill>
                  <a:srgbClr val="7030A0"/>
                </a:solidFill>
                <a:latin typeface="Agency FB" pitchFamily="34" charset="0"/>
              </a:rPr>
              <a:t>           Gut and Mucosa associated lymphoid tissue</a:t>
            </a:r>
            <a:br>
              <a:rPr lang="en-IN" sz="3200" dirty="0" smtClean="0">
                <a:solidFill>
                  <a:srgbClr val="7030A0"/>
                </a:solidFill>
                <a:latin typeface="Agency FB" pitchFamily="34" charset="0"/>
              </a:rPr>
            </a:br>
            <a:endParaRPr lang="en-IN" sz="3200" dirty="0">
              <a:solidFill>
                <a:srgbClr val="7030A0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066800" y="3352800"/>
            <a:ext cx="3276600" cy="1524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C00000"/>
                </a:solidFill>
              </a:rPr>
              <a:t>Stem cells</a:t>
            </a:r>
            <a:r>
              <a:rPr lang="en-IN" dirty="0" smtClean="0">
                <a:solidFill>
                  <a:srgbClr val="C00000"/>
                </a:solidFill>
              </a:rPr>
              <a:t/>
            </a:r>
            <a:br>
              <a:rPr lang="en-IN" dirty="0" smtClean="0">
                <a:solidFill>
                  <a:srgbClr val="C00000"/>
                </a:solidFill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419600" y="1143000"/>
            <a:ext cx="978408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14400" y="4343400"/>
            <a:ext cx="441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</a:br>
            <a:endParaRPr kumimoji="0" lang="en-IN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12" name="Down Arrow 11"/>
          <p:cNvSpPr/>
          <p:nvPr/>
        </p:nvSpPr>
        <p:spPr>
          <a:xfrm flipV="1">
            <a:off x="2438400" y="2057400"/>
            <a:ext cx="533400" cy="762000"/>
          </a:xfrm>
          <a:prstGeom prst="downArrow">
            <a:avLst>
              <a:gd name="adj1" fmla="val 50000"/>
              <a:gd name="adj2" fmla="val 59231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72200" y="381000"/>
            <a:ext cx="2971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990600"/>
            <a:ext cx="2971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Lymphoid</a:t>
            </a:r>
            <a:r>
              <a:rPr kumimoji="0" lang="en-IN" sz="26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organs</a:t>
            </a:r>
            <a:endParaRPr kumimoji="0" lang="en-IN" sz="2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00400" y="2133600"/>
            <a:ext cx="1905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(Migration)</a:t>
            </a:r>
            <a:endParaRPr kumimoji="0" lang="en-IN" sz="2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791200" y="914400"/>
            <a:ext cx="3124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Primary Lymphoid</a:t>
            </a:r>
            <a:r>
              <a:rPr kumimoji="0" lang="en-IN" sz="26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organs</a:t>
            </a:r>
            <a:endParaRPr kumimoji="0" lang="en-IN" sz="2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086600" y="2209800"/>
            <a:ext cx="484632" cy="12832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715000" y="36576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Differentiation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Maturation of Stem cells</a:t>
            </a:r>
            <a:endParaRPr kumimoji="0" lang="en-IN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81600"/>
          </a:xfrm>
        </p:spPr>
        <p:txBody>
          <a:bodyPr>
            <a:normAutofit fontScale="90000"/>
          </a:bodyPr>
          <a:lstStyle/>
          <a:p>
            <a:pPr algn="l"/>
            <a:r>
              <a:rPr lang="en-IN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Yolk sac of embryo </a:t>
            </a:r>
            <a:r>
              <a:rPr lang="en-IN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give rise to stem cell of haemopoietic tissue, lymphoid stem cell &amp; colonize in foetal liver and the to bone marrow.</a:t>
            </a:r>
            <a:r>
              <a:rPr lang="en-IN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N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N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Bone marrow – </a:t>
            </a:r>
            <a:r>
              <a:rPr lang="en-IN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chief source of stem cell in adult life.</a:t>
            </a:r>
            <a:br>
              <a:rPr lang="en-IN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IN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IN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Lymphopoiesis &amp; genesis of other haemopoietic cells- occurs in </a:t>
            </a:r>
            <a:r>
              <a:rPr lang="en-IN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 bone marrow</a:t>
            </a:r>
            <a:r>
              <a:rPr lang="en-IN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found in foetal bones &amp; postnatal life.</a:t>
            </a:r>
            <a:br>
              <a:rPr lang="en-IN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IN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IN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 adults found in flat bones, bodies of vertebrates, short bones   &amp; ends of long bones.</a:t>
            </a:r>
            <a:br>
              <a:rPr lang="en-IN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IN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IN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Remaining marrow is replaced by fat cells known </a:t>
            </a:r>
            <a:r>
              <a:rPr lang="en-IN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 yellow marrow.</a:t>
            </a:r>
            <a:r>
              <a:rPr lang="en-IN" sz="2400" b="1" dirty="0" smtClean="0">
                <a:solidFill>
                  <a:srgbClr val="C00000"/>
                </a:solidFill>
              </a:rPr>
              <a:t/>
            </a:r>
            <a:br>
              <a:rPr lang="en-IN" sz="2400" b="1" dirty="0" smtClean="0">
                <a:solidFill>
                  <a:srgbClr val="C00000"/>
                </a:solidFill>
              </a:rPr>
            </a:br>
            <a:endParaRPr lang="en-I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ym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57200"/>
            <a:ext cx="6400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thym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59741"/>
            <a:ext cx="6324600" cy="5231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577</Words>
  <Application>Microsoft Office PowerPoint</Application>
  <PresentationFormat>On-screen Show (4:3)</PresentationFormat>
  <Paragraphs>60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Organs of immune system LYMPHOID ORGANS</vt:lpstr>
      <vt:lpstr>2. Central/Primary lymphoid organs(involved in immunological differentiation of various lymphocytes)           Thymus           Bursa of fabricus           Bone marrow 3. Peripheral/Secondary lymphoid organs (functionally matured lymphocytes concentrate and respond to antigenic stimuli)            Lymph nodes            Spleen            Gut and Mucosa associated lymphoid tissue </vt:lpstr>
      <vt:lpstr>Slide 6</vt:lpstr>
      <vt:lpstr> Yolk sac of embryo give rise to stem cell of haemopoietic tissue, lymphoid stem cell &amp; colonize in foetal liver and the to bone marrow.  Bone marrow – chief source of stem cell in adult life.  Lymphopoiesis &amp; genesis of other haemopoietic cells- occurs in red bone marrow found in foetal bones &amp; postnatal life.  In adults found in flat bones, bodies of vertebrates, short bones   &amp; ends of long bones.  Remaining marrow is replaced by fat cells known as yellow marrow. </vt:lpstr>
      <vt:lpstr>Slide 8</vt:lpstr>
      <vt:lpstr>Slide 9</vt:lpstr>
      <vt:lpstr>Slide 10</vt:lpstr>
      <vt:lpstr>Thymus</vt:lpstr>
      <vt:lpstr>Slide 12</vt:lpstr>
      <vt:lpstr>Slide 13</vt:lpstr>
      <vt:lpstr>Functions of Thymus   Centre for development of immune system   Major Site for lymphocyte proliferation and production of T-lymphocytes  T-lymphocyte acquire surface markers and become immunologically competent    </vt:lpstr>
      <vt:lpstr>Slide 15</vt:lpstr>
      <vt:lpstr>Bursa of Fabricus</vt:lpstr>
      <vt:lpstr>Functions   Responsible for development of immunocompetent B cells.  B Cells acquire the surface antigens and then migrate to secondary lymphoid organs where they become plasma cells producing antibodies.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Organs of immune system LYMPHOID ORGANS</dc:title>
  <dc:creator>User</dc:creator>
  <cp:lastModifiedBy>User</cp:lastModifiedBy>
  <cp:revision>36</cp:revision>
  <dcterms:created xsi:type="dcterms:W3CDTF">2006-08-16T00:00:00Z</dcterms:created>
  <dcterms:modified xsi:type="dcterms:W3CDTF">2020-02-09T15:41:10Z</dcterms:modified>
</cp:coreProperties>
</file>