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468" autoAdjust="0"/>
  </p:normalViewPr>
  <p:slideViewPr>
    <p:cSldViewPr>
      <p:cViewPr varScale="1">
        <p:scale>
          <a:sx n="77" d="100"/>
          <a:sy n="77" d="100"/>
        </p:scale>
        <p:origin x="-1618" y="-91"/>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A42934-85A4-4824-A511-47CE02E768E3}" type="datetimeFigureOut">
              <a:rPr lang="en-US" smtClean="0"/>
              <a:t>5/26/2020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0624F7-CCB4-47A4-90BF-63B8C3D44231}" type="slidenum">
              <a:rPr lang="en-US" smtClean="0"/>
              <a:t>‹#›</a:t>
            </a:fld>
            <a:endParaRPr lang="en-US"/>
          </a:p>
        </p:txBody>
      </p:sp>
    </p:spTree>
    <p:extLst>
      <p:ext uri="{BB962C8B-B14F-4D97-AF65-F5344CB8AC3E}">
        <p14:creationId xmlns:p14="http://schemas.microsoft.com/office/powerpoint/2010/main" val="11439198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0624F7-CCB4-47A4-90BF-63B8C3D44231}" type="slidenum">
              <a:rPr lang="en-US" smtClean="0"/>
              <a:t>7</a:t>
            </a:fld>
            <a:endParaRPr lang="en-US"/>
          </a:p>
        </p:txBody>
      </p:sp>
    </p:spTree>
    <p:extLst>
      <p:ext uri="{BB962C8B-B14F-4D97-AF65-F5344CB8AC3E}">
        <p14:creationId xmlns:p14="http://schemas.microsoft.com/office/powerpoint/2010/main" val="34904759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4A64F302-9851-4A0C-AC0F-50B6215CB4A6}" type="datetimeFigureOut">
              <a:rPr lang="en-US" smtClean="0"/>
              <a:t>5/25/2020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A339DB8F-0345-4C1A-9798-2AFFF53654A8}"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A64F302-9851-4A0C-AC0F-50B6215CB4A6}" type="datetimeFigureOut">
              <a:rPr lang="en-US" smtClean="0"/>
              <a:t>5/25/2020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39DB8F-0345-4C1A-9798-2AFFF53654A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A64F302-9851-4A0C-AC0F-50B6215CB4A6}" type="datetimeFigureOut">
              <a:rPr lang="en-US" smtClean="0"/>
              <a:t>5/25/2020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39DB8F-0345-4C1A-9798-2AFFF53654A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A64F302-9851-4A0C-AC0F-50B6215CB4A6}" type="datetimeFigureOut">
              <a:rPr lang="en-US" smtClean="0"/>
              <a:t>5/25/2020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39DB8F-0345-4C1A-9798-2AFFF53654A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A64F302-9851-4A0C-AC0F-50B6215CB4A6}" type="datetimeFigureOut">
              <a:rPr lang="en-US" smtClean="0"/>
              <a:t>5/25/2020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A339DB8F-0345-4C1A-9798-2AFFF53654A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A64F302-9851-4A0C-AC0F-50B6215CB4A6}" type="datetimeFigureOut">
              <a:rPr lang="en-US" smtClean="0"/>
              <a:t>5/25/2020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39DB8F-0345-4C1A-9798-2AFFF53654A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A64F302-9851-4A0C-AC0F-50B6215CB4A6}" type="datetimeFigureOut">
              <a:rPr lang="en-US" smtClean="0"/>
              <a:t>5/25/2020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39DB8F-0345-4C1A-9798-2AFFF53654A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A64F302-9851-4A0C-AC0F-50B6215CB4A6}" type="datetimeFigureOut">
              <a:rPr lang="en-US" smtClean="0"/>
              <a:t>5/25/2020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39DB8F-0345-4C1A-9798-2AFFF53654A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64F302-9851-4A0C-AC0F-50B6215CB4A6}" type="datetimeFigureOut">
              <a:rPr lang="en-US" smtClean="0"/>
              <a:t>5/25/2020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39DB8F-0345-4C1A-9798-2AFFF53654A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A64F302-9851-4A0C-AC0F-50B6215CB4A6}" type="datetimeFigureOut">
              <a:rPr lang="en-US" smtClean="0"/>
              <a:t>5/25/2020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39DB8F-0345-4C1A-9798-2AFFF53654A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A64F302-9851-4A0C-AC0F-50B6215CB4A6}" type="datetimeFigureOut">
              <a:rPr lang="en-US" smtClean="0"/>
              <a:t>5/25/2020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39DB8F-0345-4C1A-9798-2AFFF53654A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4A64F302-9851-4A0C-AC0F-50B6215CB4A6}" type="datetimeFigureOut">
              <a:rPr lang="en-US" smtClean="0"/>
              <a:t>5/25/2020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A339DB8F-0345-4C1A-9798-2AFFF53654A8}"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1828800"/>
          </a:xfrm>
        </p:spPr>
        <p:txBody>
          <a:bodyPr/>
          <a:lstStyle/>
          <a:p>
            <a:r>
              <a:rPr lang="en-US" dirty="0" smtClean="0"/>
              <a:t>DOWNSTREAM PROCESSING</a:t>
            </a:r>
            <a:endParaRPr lang="en-US" dirty="0"/>
          </a:p>
        </p:txBody>
      </p:sp>
      <p:sp>
        <p:nvSpPr>
          <p:cNvPr id="3" name="Subtitle 2"/>
          <p:cNvSpPr>
            <a:spLocks noGrp="1"/>
          </p:cNvSpPr>
          <p:nvPr>
            <p:ph type="subTitle" idx="1"/>
          </p:nvPr>
        </p:nvSpPr>
        <p:spPr>
          <a:xfrm>
            <a:off x="2438400" y="4572000"/>
            <a:ext cx="6400800" cy="1676400"/>
          </a:xfrm>
        </p:spPr>
        <p:txBody>
          <a:bodyPr>
            <a:normAutofit fontScale="62500" lnSpcReduction="20000"/>
          </a:bodyPr>
          <a:lstStyle/>
          <a:p>
            <a:r>
              <a:rPr lang="en-US" dirty="0" smtClean="0"/>
              <a:t>J.MYTHILI </a:t>
            </a:r>
          </a:p>
          <a:p>
            <a:r>
              <a:rPr lang="en-US" dirty="0" smtClean="0"/>
              <a:t>ASSISTANT PROFESSOR</a:t>
            </a:r>
          </a:p>
          <a:p>
            <a:r>
              <a:rPr lang="en-US" dirty="0" smtClean="0"/>
              <a:t>PG&amp;RESEARCH DEPARTMENT OF BIOTECHNOLOGY</a:t>
            </a:r>
          </a:p>
          <a:p>
            <a:r>
              <a:rPr lang="en-US" dirty="0" smtClean="0"/>
              <a:t>BONSECOURS COLLEGE FOR WOMEN</a:t>
            </a:r>
          </a:p>
          <a:p>
            <a:r>
              <a:rPr lang="en-US" dirty="0" smtClean="0"/>
              <a:t>THANJAVUR</a:t>
            </a:r>
            <a:endParaRPr lang="en-US" dirty="0"/>
          </a:p>
        </p:txBody>
      </p:sp>
    </p:spTree>
    <p:extLst>
      <p:ext uri="{BB962C8B-B14F-4D97-AF65-F5344CB8AC3E}">
        <p14:creationId xmlns:p14="http://schemas.microsoft.com/office/powerpoint/2010/main" val="10610446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FLOCCULATION</a:t>
            </a:r>
            <a:endParaRPr lang="en-US" dirty="0"/>
          </a:p>
        </p:txBody>
      </p:sp>
      <p:sp>
        <p:nvSpPr>
          <p:cNvPr id="3" name="Content Placeholder 2"/>
          <p:cNvSpPr>
            <a:spLocks noGrp="1"/>
          </p:cNvSpPr>
          <p:nvPr>
            <p:ph idx="1"/>
          </p:nvPr>
        </p:nvSpPr>
        <p:spPr>
          <a:xfrm>
            <a:off x="0" y="1600200"/>
            <a:ext cx="9144000" cy="5257800"/>
          </a:xfrm>
        </p:spPr>
        <p:txBody>
          <a:bodyPr>
            <a:normAutofit/>
          </a:bodyPr>
          <a:lstStyle/>
          <a:p>
            <a:pPr>
              <a:buFont typeface="Wingdings" panose="05000000000000000000" pitchFamily="2" charset="2"/>
              <a:buChar char="q"/>
            </a:pPr>
            <a:r>
              <a:rPr lang="en-US" sz="2000" b="1" dirty="0" smtClean="0"/>
              <a:t>Process  where a solute come out of a solution in the form of flocs  or flakes.</a:t>
            </a:r>
          </a:p>
          <a:p>
            <a:pPr>
              <a:buFont typeface="Wingdings" panose="05000000000000000000" pitchFamily="2" charset="2"/>
              <a:buChar char="q"/>
            </a:pPr>
            <a:endParaRPr lang="en-US" sz="2000" b="1" dirty="0"/>
          </a:p>
          <a:p>
            <a:pPr>
              <a:buFont typeface="Wingdings" panose="05000000000000000000" pitchFamily="2" charset="2"/>
              <a:buChar char="q"/>
            </a:pPr>
            <a:r>
              <a:rPr lang="en-US" sz="2000" b="1" dirty="0" smtClean="0"/>
              <a:t>Particles finer than 0.1um in water remain </a:t>
            </a:r>
            <a:r>
              <a:rPr lang="en-US" sz="2000" b="1" dirty="0" smtClean="0"/>
              <a:t>continuously </a:t>
            </a:r>
            <a:r>
              <a:rPr lang="en-US" sz="2000" b="1" dirty="0" smtClean="0"/>
              <a:t>in motion due to electrostatic charge which causes them repel each other.</a:t>
            </a:r>
          </a:p>
          <a:p>
            <a:pPr>
              <a:buFont typeface="Wingdings" panose="05000000000000000000" pitchFamily="2" charset="2"/>
              <a:buChar char="q"/>
            </a:pPr>
            <a:endParaRPr lang="en-US" sz="2000" b="1" dirty="0" smtClean="0"/>
          </a:p>
          <a:p>
            <a:pPr>
              <a:buFont typeface="Wingdings" panose="05000000000000000000" pitchFamily="2" charset="2"/>
              <a:buChar char="q"/>
            </a:pPr>
            <a:r>
              <a:rPr lang="en-US" sz="2000" b="1" dirty="0" smtClean="0"/>
              <a:t>Once electrostatic charge is neutralized (use of coagulant ) the finer particle start   to </a:t>
            </a:r>
            <a:r>
              <a:rPr lang="en-US" sz="2000" b="1" dirty="0" smtClean="0"/>
              <a:t>colloid and </a:t>
            </a:r>
            <a:r>
              <a:rPr lang="en-US" sz="2000" b="1" dirty="0" smtClean="0"/>
              <a:t>combine together.</a:t>
            </a:r>
          </a:p>
          <a:p>
            <a:pPr marL="137160" indent="0">
              <a:buNone/>
            </a:pPr>
            <a:endParaRPr lang="en-US" sz="2000" b="1" dirty="0"/>
          </a:p>
          <a:p>
            <a:pPr>
              <a:buFont typeface="Wingdings" panose="05000000000000000000" pitchFamily="2" charset="2"/>
              <a:buChar char="q"/>
            </a:pPr>
            <a:r>
              <a:rPr lang="en-US" sz="2000" b="1" dirty="0" smtClean="0"/>
              <a:t>These larger and heavier particles  are called flocs.</a:t>
            </a:r>
            <a:endParaRPr lang="en-US" sz="2000" b="1" dirty="0"/>
          </a:p>
        </p:txBody>
      </p:sp>
    </p:spTree>
    <p:extLst>
      <p:ext uri="{BB962C8B-B14F-4D97-AF65-F5344CB8AC3E}">
        <p14:creationId xmlns:p14="http://schemas.microsoft.com/office/powerpoint/2010/main" val="33161004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ISOLATION</a:t>
            </a:r>
            <a:endParaRPr lang="en-US" dirty="0"/>
          </a:p>
        </p:txBody>
      </p:sp>
      <p:sp>
        <p:nvSpPr>
          <p:cNvPr id="3" name="Content Placeholder 2"/>
          <p:cNvSpPr>
            <a:spLocks noGrp="1"/>
          </p:cNvSpPr>
          <p:nvPr>
            <p:ph idx="1"/>
          </p:nvPr>
        </p:nvSpPr>
        <p:spPr>
          <a:xfrm>
            <a:off x="0" y="1219200"/>
            <a:ext cx="9067800" cy="5638800"/>
          </a:xfrm>
        </p:spPr>
        <p:txBody>
          <a:bodyPr>
            <a:normAutofit/>
          </a:bodyPr>
          <a:lstStyle/>
          <a:p>
            <a:pPr>
              <a:buFont typeface="Wingdings" panose="05000000000000000000" pitchFamily="2" charset="2"/>
              <a:buChar char="q"/>
            </a:pPr>
            <a:r>
              <a:rPr lang="en-US" sz="2000" dirty="0" smtClean="0"/>
              <a:t>Removable of  those components  whose properties  vary markedly  from that  of the desired product .</a:t>
            </a:r>
          </a:p>
          <a:p>
            <a:pPr>
              <a:buFont typeface="Wingdings" panose="05000000000000000000" pitchFamily="2" charset="2"/>
              <a:buChar char="q"/>
            </a:pPr>
            <a:r>
              <a:rPr lang="en-US" sz="2000" dirty="0" smtClean="0"/>
              <a:t>Water is the chief   impurity.</a:t>
            </a:r>
          </a:p>
          <a:p>
            <a:pPr>
              <a:buFont typeface="Wingdings" panose="05000000000000000000" pitchFamily="2" charset="2"/>
              <a:buChar char="q"/>
            </a:pPr>
            <a:r>
              <a:rPr lang="en-US" sz="2000" dirty="0"/>
              <a:t>a</a:t>
            </a:r>
            <a:r>
              <a:rPr lang="en-US" sz="2000" dirty="0" smtClean="0"/>
              <a:t>)  Isolation steps are designed  to remove it (i.e</a:t>
            </a:r>
            <a:r>
              <a:rPr lang="en-US" sz="2000" dirty="0" smtClean="0"/>
              <a:t>. dialysis</a:t>
            </a:r>
            <a:r>
              <a:rPr lang="en-US" sz="2000" dirty="0" smtClean="0"/>
              <a:t>)</a:t>
            </a:r>
          </a:p>
          <a:p>
            <a:pPr>
              <a:buFont typeface="Wingdings" panose="05000000000000000000" pitchFamily="2" charset="2"/>
              <a:buChar char="q"/>
            </a:pPr>
            <a:r>
              <a:rPr lang="en-US" sz="2000" dirty="0" smtClean="0"/>
              <a:t>b)Reducing the volume</a:t>
            </a:r>
          </a:p>
          <a:p>
            <a:pPr>
              <a:buFont typeface="Wingdings" panose="05000000000000000000" pitchFamily="2" charset="2"/>
              <a:buChar char="q"/>
            </a:pPr>
            <a:r>
              <a:rPr lang="en-US" sz="2000" dirty="0" smtClean="0"/>
              <a:t>c)Concentrating the product</a:t>
            </a:r>
          </a:p>
          <a:p>
            <a:pPr>
              <a:buFont typeface="Wingdings" panose="05000000000000000000" pitchFamily="2" charset="2"/>
              <a:buChar char="q"/>
            </a:pPr>
            <a:r>
              <a:rPr lang="en-US" sz="2000" dirty="0" smtClean="0"/>
              <a:t>d)Liquid-liquid  Extraction, </a:t>
            </a:r>
            <a:r>
              <a:rPr lang="en-US" sz="2000" dirty="0"/>
              <a:t>A</a:t>
            </a:r>
            <a:r>
              <a:rPr lang="en-US" sz="2000" dirty="0" smtClean="0"/>
              <a:t>dsorption, Ultra </a:t>
            </a:r>
            <a:r>
              <a:rPr lang="en-US" sz="2000" dirty="0" smtClean="0"/>
              <a:t> </a:t>
            </a:r>
            <a:r>
              <a:rPr lang="en-US" sz="2000" dirty="0" err="1" smtClean="0"/>
              <a:t>filteration</a:t>
            </a:r>
            <a:r>
              <a:rPr lang="en-US" sz="2000" dirty="0" smtClean="0"/>
              <a:t>, and </a:t>
            </a:r>
            <a:r>
              <a:rPr lang="en-US" sz="2000" dirty="0" smtClean="0"/>
              <a:t>precipitation and some of the unit operation  involved.</a:t>
            </a:r>
          </a:p>
          <a:p>
            <a:pPr>
              <a:buFont typeface="Wingdings" panose="05000000000000000000" pitchFamily="2" charset="2"/>
              <a:buChar char="q"/>
            </a:pPr>
            <a:endParaRPr lang="en-US" sz="2000" dirty="0" smtClean="0"/>
          </a:p>
          <a:p>
            <a:pPr>
              <a:buFont typeface="Wingdings" panose="05000000000000000000" pitchFamily="2" charset="2"/>
              <a:buChar char="q"/>
            </a:pPr>
            <a:endParaRPr lang="en-US" sz="2000" dirty="0" smtClean="0"/>
          </a:p>
          <a:p>
            <a:pPr>
              <a:buFont typeface="Wingdings" panose="05000000000000000000" pitchFamily="2" charset="2"/>
              <a:buChar char="q"/>
            </a:pPr>
            <a:endParaRPr lang="en-US" sz="2000" dirty="0"/>
          </a:p>
        </p:txBody>
      </p:sp>
    </p:spTree>
    <p:extLst>
      <p:ext uri="{BB962C8B-B14F-4D97-AF65-F5344CB8AC3E}">
        <p14:creationId xmlns:p14="http://schemas.microsoft.com/office/powerpoint/2010/main" val="27771597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lstStyle/>
          <a:p>
            <a:r>
              <a:rPr lang="en-US" dirty="0" smtClean="0"/>
              <a:t>PRODUCT PURIFICATION</a:t>
            </a:r>
            <a:endParaRPr lang="en-US" dirty="0"/>
          </a:p>
        </p:txBody>
      </p:sp>
      <p:sp>
        <p:nvSpPr>
          <p:cNvPr id="3" name="Content Placeholder 2"/>
          <p:cNvSpPr>
            <a:spLocks noGrp="1"/>
          </p:cNvSpPr>
          <p:nvPr>
            <p:ph idx="1"/>
          </p:nvPr>
        </p:nvSpPr>
        <p:spPr>
          <a:xfrm>
            <a:off x="0" y="1254760"/>
            <a:ext cx="9144000" cy="5638800"/>
          </a:xfrm>
        </p:spPr>
        <p:txBody>
          <a:bodyPr>
            <a:normAutofit/>
          </a:bodyPr>
          <a:lstStyle/>
          <a:p>
            <a:pPr>
              <a:buFont typeface="Wingdings" panose="05000000000000000000" pitchFamily="2" charset="2"/>
              <a:buChar char="q"/>
            </a:pPr>
            <a:r>
              <a:rPr lang="en-US" sz="2000" dirty="0" smtClean="0"/>
              <a:t> </a:t>
            </a:r>
            <a:r>
              <a:rPr lang="en-US" sz="2000" b="1" dirty="0" smtClean="0"/>
              <a:t>Done to separate  those contaminants  that resemble the product very closely      </a:t>
            </a:r>
            <a:r>
              <a:rPr lang="en-US" sz="2000" b="1" dirty="0" smtClean="0"/>
              <a:t> physical </a:t>
            </a:r>
            <a:r>
              <a:rPr lang="en-US" sz="2000" b="1" dirty="0" smtClean="0"/>
              <a:t>and chemical properties.</a:t>
            </a:r>
          </a:p>
          <a:p>
            <a:pPr>
              <a:buFont typeface="Wingdings" panose="05000000000000000000" pitchFamily="2" charset="2"/>
              <a:buChar char="q"/>
            </a:pPr>
            <a:r>
              <a:rPr lang="en-US" sz="2000" b="1" dirty="0" smtClean="0"/>
              <a:t>Expensive to carry out.</a:t>
            </a:r>
          </a:p>
          <a:p>
            <a:pPr>
              <a:buFont typeface="Wingdings" panose="05000000000000000000" pitchFamily="2" charset="2"/>
              <a:buChar char="q"/>
            </a:pPr>
            <a:endParaRPr lang="en-US" sz="2000" b="1" dirty="0"/>
          </a:p>
          <a:p>
            <a:pPr>
              <a:buFont typeface="Wingdings" panose="05000000000000000000" pitchFamily="2" charset="2"/>
              <a:buChar char="q"/>
            </a:pPr>
            <a:r>
              <a:rPr lang="en-US" sz="2000" b="1" dirty="0" smtClean="0"/>
              <a:t>Require sensitive and sophisticated equipment.</a:t>
            </a:r>
          </a:p>
          <a:p>
            <a:pPr>
              <a:buFont typeface="Wingdings" panose="05000000000000000000" pitchFamily="2" charset="2"/>
              <a:buChar char="q"/>
            </a:pPr>
            <a:endParaRPr lang="en-US" sz="2000" b="1" dirty="0"/>
          </a:p>
          <a:p>
            <a:pPr>
              <a:buFont typeface="Wingdings" panose="05000000000000000000" pitchFamily="2" charset="2"/>
              <a:buChar char="q"/>
            </a:pPr>
            <a:r>
              <a:rPr lang="en-US" sz="2000" b="1" dirty="0" smtClean="0"/>
              <a:t>Significant fraction of the entire  downstream processing expenditure.</a:t>
            </a:r>
          </a:p>
          <a:p>
            <a:pPr>
              <a:buFont typeface="Wingdings" panose="05000000000000000000" pitchFamily="2" charset="2"/>
              <a:buChar char="q"/>
            </a:pPr>
            <a:endParaRPr lang="en-US" sz="2000" b="1" dirty="0"/>
          </a:p>
          <a:p>
            <a:pPr>
              <a:buFont typeface="Wingdings" panose="05000000000000000000" pitchFamily="2" charset="2"/>
              <a:buChar char="q"/>
            </a:pPr>
            <a:r>
              <a:rPr lang="en-US" sz="2000" b="1" dirty="0" smtClean="0"/>
              <a:t>Example of operations include affinity ,size exclusion, reversed phase.</a:t>
            </a:r>
          </a:p>
          <a:p>
            <a:pPr>
              <a:buFont typeface="Wingdings" panose="05000000000000000000" pitchFamily="2" charset="2"/>
              <a:buChar char="q"/>
            </a:pPr>
            <a:endParaRPr lang="en-US" sz="2000" b="1" dirty="0"/>
          </a:p>
          <a:p>
            <a:pPr>
              <a:buFont typeface="Wingdings" panose="05000000000000000000" pitchFamily="2" charset="2"/>
              <a:buChar char="q"/>
            </a:pPr>
            <a:r>
              <a:rPr lang="en-US" sz="2000" b="1" dirty="0" smtClean="0"/>
              <a:t>Chromatography ,crystallization  and fractional  precipitation.</a:t>
            </a:r>
          </a:p>
          <a:p>
            <a:pPr marL="0" indent="0">
              <a:buNone/>
            </a:pPr>
            <a:endParaRPr lang="en-US" sz="2000" b="1" dirty="0"/>
          </a:p>
        </p:txBody>
      </p:sp>
    </p:spTree>
    <p:extLst>
      <p:ext uri="{BB962C8B-B14F-4D97-AF65-F5344CB8AC3E}">
        <p14:creationId xmlns:p14="http://schemas.microsoft.com/office/powerpoint/2010/main" val="22542759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CHROMATOGRAPHY</a:t>
            </a:r>
            <a:endParaRPr lang="en-US" dirty="0"/>
          </a:p>
        </p:txBody>
      </p:sp>
      <p:sp>
        <p:nvSpPr>
          <p:cNvPr id="3" name="Content Placeholder 2"/>
          <p:cNvSpPr>
            <a:spLocks noGrp="1"/>
          </p:cNvSpPr>
          <p:nvPr>
            <p:ph idx="1"/>
          </p:nvPr>
        </p:nvSpPr>
        <p:spPr>
          <a:xfrm>
            <a:off x="0" y="1447800"/>
            <a:ext cx="9067800" cy="5410200"/>
          </a:xfrm>
        </p:spPr>
        <p:txBody>
          <a:bodyPr>
            <a:normAutofit/>
          </a:bodyPr>
          <a:lstStyle/>
          <a:p>
            <a:pPr>
              <a:buFont typeface="Wingdings" panose="05000000000000000000" pitchFamily="2" charset="2"/>
              <a:buChar char="q"/>
            </a:pPr>
            <a:r>
              <a:rPr lang="en-US" sz="2000" dirty="0" smtClean="0"/>
              <a:t>Separation of mixtures</a:t>
            </a:r>
          </a:p>
          <a:p>
            <a:pPr>
              <a:buFont typeface="Wingdings" panose="05000000000000000000" pitchFamily="2" charset="2"/>
              <a:buChar char="q"/>
            </a:pPr>
            <a:endParaRPr lang="en-US" sz="2000" dirty="0" smtClean="0"/>
          </a:p>
          <a:p>
            <a:pPr>
              <a:buFont typeface="Wingdings" panose="05000000000000000000" pitchFamily="2" charset="2"/>
              <a:buChar char="q"/>
            </a:pPr>
            <a:r>
              <a:rPr lang="en-US" sz="2000" dirty="0" smtClean="0"/>
              <a:t>Passing a mixture dissolved  in a “mobile phase” through a stationary phase, which  separates   </a:t>
            </a:r>
            <a:r>
              <a:rPr lang="en-US" sz="2000" dirty="0" err="1" smtClean="0"/>
              <a:t>analyte</a:t>
            </a:r>
            <a:r>
              <a:rPr lang="en-US" sz="2000" dirty="0" smtClean="0"/>
              <a:t>  to be measured  from  other molecules to the mixture and allows it to be isolated.</a:t>
            </a:r>
            <a:endParaRPr lang="en-US" sz="2000" dirty="0"/>
          </a:p>
        </p:txBody>
      </p:sp>
    </p:spTree>
    <p:extLst>
      <p:ext uri="{BB962C8B-B14F-4D97-AF65-F5344CB8AC3E}">
        <p14:creationId xmlns:p14="http://schemas.microsoft.com/office/powerpoint/2010/main" val="31044065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ION EXCHANGE CHOROMATOGRAPHY</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q"/>
            </a:pPr>
            <a:r>
              <a:rPr lang="en-US" sz="2000" b="1" dirty="0" smtClean="0"/>
              <a:t>Used charged stationary phase to separate  charged compounds.</a:t>
            </a:r>
          </a:p>
          <a:p>
            <a:pPr>
              <a:buFont typeface="Wingdings" panose="05000000000000000000" pitchFamily="2" charset="2"/>
              <a:buChar char="q"/>
            </a:pPr>
            <a:endParaRPr lang="en-US" sz="2000" b="1" dirty="0" smtClean="0"/>
          </a:p>
          <a:p>
            <a:pPr>
              <a:buFont typeface="Wingdings" panose="05000000000000000000" pitchFamily="2" charset="2"/>
              <a:buChar char="q"/>
            </a:pPr>
            <a:r>
              <a:rPr lang="en-US" sz="2000" b="1" dirty="0" smtClean="0"/>
              <a:t>Resin that carries  charged  functional groups which interact with oppositely charged groups of the compound to the retained.</a:t>
            </a:r>
          </a:p>
          <a:p>
            <a:pPr marL="0" indent="0">
              <a:buNone/>
            </a:pPr>
            <a:endParaRPr lang="en-US" sz="2000" b="1" dirty="0" smtClean="0"/>
          </a:p>
          <a:p>
            <a:pPr>
              <a:buFont typeface="Wingdings" panose="05000000000000000000" pitchFamily="2" charset="2"/>
              <a:buChar char="q"/>
            </a:pPr>
            <a:r>
              <a:rPr lang="en-US" sz="2000" b="1" dirty="0" smtClean="0"/>
              <a:t>FPLC</a:t>
            </a:r>
            <a:endParaRPr lang="en-US" sz="2000" b="1"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0200" y="3429000"/>
            <a:ext cx="2209800" cy="3124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66941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DEFINITION:ION</a:t>
            </a:r>
            <a:endParaRPr lang="en-US" dirty="0"/>
          </a:p>
        </p:txBody>
      </p:sp>
      <p:sp>
        <p:nvSpPr>
          <p:cNvPr id="3" name="Content Placeholder 2"/>
          <p:cNvSpPr>
            <a:spLocks noGrp="1"/>
          </p:cNvSpPr>
          <p:nvPr>
            <p:ph idx="1"/>
          </p:nvPr>
        </p:nvSpPr>
        <p:spPr>
          <a:xfrm>
            <a:off x="0" y="1600200"/>
            <a:ext cx="9144000" cy="5257800"/>
          </a:xfrm>
        </p:spPr>
        <p:txBody>
          <a:bodyPr>
            <a:normAutofit/>
          </a:bodyPr>
          <a:lstStyle/>
          <a:p>
            <a:pPr>
              <a:buFont typeface="Wingdings" panose="05000000000000000000" pitchFamily="2" charset="2"/>
              <a:buChar char="q"/>
            </a:pPr>
            <a:r>
              <a:rPr lang="en-US" sz="2000" b="1" dirty="0" smtClean="0"/>
              <a:t>Ion is an atom or molecule which has lost are gained  one or more valence </a:t>
            </a:r>
          </a:p>
          <a:p>
            <a:pPr marL="0" indent="0">
              <a:buNone/>
            </a:pPr>
            <a:r>
              <a:rPr lang="en-US" sz="2000" b="1" dirty="0" smtClean="0"/>
              <a:t>      Electrons, giving it a positive or negative electrical charge.</a:t>
            </a:r>
          </a:p>
          <a:p>
            <a:pPr>
              <a:buFont typeface="Wingdings" panose="05000000000000000000" pitchFamily="2" charset="2"/>
              <a:buChar char="q"/>
            </a:pPr>
            <a:r>
              <a:rPr lang="en-US" sz="2000" b="1" dirty="0" smtClean="0"/>
              <a:t>Anions are negatively charged ions ,When an atom  gains  electron in a reaction Anions are negatively charged  because there are more electrons </a:t>
            </a:r>
          </a:p>
          <a:p>
            <a:pPr marL="0" indent="0">
              <a:buNone/>
            </a:pPr>
            <a:r>
              <a:rPr lang="en-US" sz="2000" b="1" dirty="0" smtClean="0"/>
              <a:t>      Associated with them then there are protons in their nuclei.</a:t>
            </a:r>
          </a:p>
          <a:p>
            <a:pPr>
              <a:buFont typeface="Wingdings" panose="05000000000000000000" pitchFamily="2" charset="2"/>
              <a:buChar char="q"/>
            </a:pPr>
            <a:r>
              <a:rPr lang="en-US" sz="2000" b="1" dirty="0" smtClean="0"/>
              <a:t>Cations are positively charged ions ,formed when an atom electrons in a reaction, forming an “electron hole”.</a:t>
            </a:r>
          </a:p>
        </p:txBody>
      </p:sp>
    </p:spTree>
    <p:extLst>
      <p:ext uri="{BB962C8B-B14F-4D97-AF65-F5344CB8AC3E}">
        <p14:creationId xmlns:p14="http://schemas.microsoft.com/office/powerpoint/2010/main" val="473450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AFFINITY CHOROMATOGRAPHY</a:t>
            </a:r>
            <a:endParaRPr lang="en-US" dirty="0"/>
          </a:p>
        </p:txBody>
      </p:sp>
      <p:sp>
        <p:nvSpPr>
          <p:cNvPr id="3" name="Content Placeholder 2"/>
          <p:cNvSpPr>
            <a:spLocks noGrp="1"/>
          </p:cNvSpPr>
          <p:nvPr>
            <p:ph idx="1"/>
          </p:nvPr>
        </p:nvSpPr>
        <p:spPr>
          <a:xfrm>
            <a:off x="0" y="1143001"/>
            <a:ext cx="9144000" cy="5684520"/>
          </a:xfrm>
        </p:spPr>
        <p:txBody>
          <a:bodyPr>
            <a:normAutofit lnSpcReduction="10000"/>
          </a:bodyPr>
          <a:lstStyle/>
          <a:p>
            <a:pPr>
              <a:buFont typeface="Wingdings" panose="05000000000000000000" pitchFamily="2" charset="2"/>
              <a:buChar char="q"/>
            </a:pPr>
            <a:r>
              <a:rPr lang="en-US" sz="2000" b="1" dirty="0"/>
              <a:t>Affinity chromatography separates the protein of interest on the basis of a reversible interaction between it and its antibody coupled to a chromatography </a:t>
            </a:r>
            <a:r>
              <a:rPr lang="en-US" sz="2000" b="1" dirty="0" smtClean="0"/>
              <a:t>bead </a:t>
            </a:r>
            <a:r>
              <a:rPr lang="en-US" sz="2000" b="1" dirty="0"/>
              <a:t>(here labeled antigen) . </a:t>
            </a:r>
            <a:endParaRPr lang="en-US" sz="2000" b="1" dirty="0" smtClean="0"/>
          </a:p>
          <a:p>
            <a:pPr>
              <a:buFont typeface="Wingdings" panose="05000000000000000000" pitchFamily="2" charset="2"/>
              <a:buChar char="q"/>
            </a:pPr>
            <a:r>
              <a:rPr lang="en-US" sz="2000" b="1" dirty="0"/>
              <a:t>With high selectivity, high resolution, and high capacity for the protein of interest, purification levels in the order of several thousand-fold are achievable. </a:t>
            </a:r>
            <a:endParaRPr lang="en-US" sz="2000" b="1" dirty="0" smtClean="0"/>
          </a:p>
          <a:p>
            <a:pPr>
              <a:buFont typeface="Wingdings" panose="05000000000000000000" pitchFamily="2" charset="2"/>
              <a:buChar char="q"/>
            </a:pPr>
            <a:r>
              <a:rPr lang="en-US" sz="2000" b="1" dirty="0"/>
              <a:t>The protein of interest is collected in a purified, concentrated form.  Biological interactions between the antigen and the protein of interest can result from electrostatic interactions, van der Waals' forces and/or hydrogen bonding. To elute the protein of interest from the affinity beads, the interaction can be reversed by changing the pH or ionic </a:t>
            </a:r>
            <a:r>
              <a:rPr lang="en-US" sz="2000" b="1" dirty="0" smtClean="0"/>
              <a:t>strength.</a:t>
            </a:r>
          </a:p>
          <a:p>
            <a:pPr>
              <a:buFont typeface="Wingdings" panose="05000000000000000000" pitchFamily="2" charset="2"/>
              <a:buChar char="q"/>
            </a:pPr>
            <a:r>
              <a:rPr lang="en-US" sz="2000" b="1" dirty="0"/>
              <a:t>The concentrating effect enables large volumes to be processed.   The protein of interest can be purified from high levels of contaminating </a:t>
            </a:r>
            <a:r>
              <a:rPr lang="en-US" sz="2000" b="1" dirty="0" smtClean="0"/>
              <a:t>substances.</a:t>
            </a:r>
          </a:p>
          <a:p>
            <a:pPr>
              <a:buFont typeface="Wingdings" panose="05000000000000000000" pitchFamily="2" charset="2"/>
              <a:buChar char="q"/>
            </a:pPr>
            <a:r>
              <a:rPr lang="en-US" sz="2000" b="1" dirty="0"/>
              <a:t> Making antibodies to the protein of interest is expensive, so affinity chromatography is the least economical choice for production chromatography</a:t>
            </a:r>
          </a:p>
        </p:txBody>
      </p:sp>
    </p:spTree>
    <p:extLst>
      <p:ext uri="{BB962C8B-B14F-4D97-AF65-F5344CB8AC3E}">
        <p14:creationId xmlns:p14="http://schemas.microsoft.com/office/powerpoint/2010/main" val="362462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SIZE EXCLUSION CHROMATOGRAPHY</a:t>
            </a:r>
            <a:endParaRPr lang="en-US" dirty="0"/>
          </a:p>
        </p:txBody>
      </p:sp>
      <p:sp>
        <p:nvSpPr>
          <p:cNvPr id="3" name="Content Placeholder 2"/>
          <p:cNvSpPr>
            <a:spLocks noGrp="1"/>
          </p:cNvSpPr>
          <p:nvPr>
            <p:ph idx="1"/>
          </p:nvPr>
        </p:nvSpPr>
        <p:spPr>
          <a:xfrm>
            <a:off x="25400" y="1219200"/>
            <a:ext cx="9118600" cy="5638800"/>
          </a:xfrm>
        </p:spPr>
        <p:txBody>
          <a:bodyPr>
            <a:normAutofit/>
          </a:bodyPr>
          <a:lstStyle/>
          <a:p>
            <a:pPr>
              <a:buFont typeface="Wingdings" panose="05000000000000000000" pitchFamily="2" charset="2"/>
              <a:buChar char="q"/>
            </a:pPr>
            <a:r>
              <a:rPr lang="en-US" sz="2000" b="1" dirty="0" smtClean="0"/>
              <a:t>Gel permeation/ </a:t>
            </a:r>
            <a:r>
              <a:rPr lang="en-US" sz="2000" b="1" dirty="0" err="1" smtClean="0"/>
              <a:t>filteration</a:t>
            </a:r>
            <a:endParaRPr lang="en-US" sz="2000" b="1" dirty="0" smtClean="0"/>
          </a:p>
          <a:p>
            <a:pPr>
              <a:buFont typeface="Wingdings" panose="05000000000000000000" pitchFamily="2" charset="2"/>
              <a:buChar char="q"/>
            </a:pPr>
            <a:r>
              <a:rPr lang="en-US" sz="2000" b="1" dirty="0" smtClean="0"/>
              <a:t>Chromatography(GPC)</a:t>
            </a:r>
          </a:p>
          <a:p>
            <a:pPr>
              <a:buFont typeface="Wingdings" panose="05000000000000000000" pitchFamily="2" charset="2"/>
              <a:buChar char="q"/>
            </a:pPr>
            <a:r>
              <a:rPr lang="en-US" sz="2000" b="1" dirty="0" smtClean="0"/>
              <a:t>Separate molecules</a:t>
            </a:r>
          </a:p>
          <a:p>
            <a:pPr>
              <a:buFont typeface="Wingdings" panose="05000000000000000000" pitchFamily="2" charset="2"/>
              <a:buChar char="q"/>
            </a:pPr>
            <a:r>
              <a:rPr lang="en-US" sz="2000" b="1" dirty="0" smtClean="0"/>
              <a:t>According to their size</a:t>
            </a:r>
          </a:p>
          <a:p>
            <a:pPr>
              <a:buFont typeface="Wingdings" panose="05000000000000000000" pitchFamily="2" charset="2"/>
              <a:buChar char="q"/>
            </a:pPr>
            <a:r>
              <a:rPr lang="en-US" sz="2000" b="1" dirty="0" smtClean="0"/>
              <a:t>Low resolution “polishing”</a:t>
            </a:r>
          </a:p>
          <a:p>
            <a:pPr>
              <a:buFont typeface="Wingdings" panose="05000000000000000000" pitchFamily="2" charset="2"/>
              <a:buChar char="q"/>
            </a:pPr>
            <a:r>
              <a:rPr lang="en-US" sz="2000" b="1" dirty="0" smtClean="0"/>
              <a:t>Tertiary/Quaternary structure(native)</a:t>
            </a:r>
          </a:p>
          <a:p>
            <a:pPr>
              <a:buFont typeface="Wingdings" panose="05000000000000000000" pitchFamily="2" charset="2"/>
              <a:buChar char="q"/>
            </a:pPr>
            <a:endParaRPr lang="en-US" sz="2000" b="1"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1219200"/>
            <a:ext cx="3581400" cy="2781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450576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REVERSED PHASE CHROMATOGRAPHY</a:t>
            </a:r>
            <a:endParaRPr lang="en-US" dirty="0"/>
          </a:p>
        </p:txBody>
      </p:sp>
      <p:sp>
        <p:nvSpPr>
          <p:cNvPr id="3" name="Content Placeholder 2"/>
          <p:cNvSpPr>
            <a:spLocks noGrp="1"/>
          </p:cNvSpPr>
          <p:nvPr>
            <p:ph idx="1"/>
          </p:nvPr>
        </p:nvSpPr>
        <p:spPr>
          <a:xfrm>
            <a:off x="0" y="1143000"/>
            <a:ext cx="9144000" cy="5821363"/>
          </a:xfrm>
        </p:spPr>
        <p:txBody>
          <a:bodyPr>
            <a:normAutofit/>
          </a:bodyPr>
          <a:lstStyle/>
          <a:p>
            <a:pPr>
              <a:buFont typeface="Wingdings" panose="05000000000000000000" pitchFamily="2" charset="2"/>
              <a:buChar char="q"/>
            </a:pPr>
            <a:endParaRPr lang="en-US" sz="2000" dirty="0" smtClean="0"/>
          </a:p>
          <a:p>
            <a:pPr>
              <a:buFont typeface="Wingdings" panose="05000000000000000000" pitchFamily="2" charset="2"/>
              <a:buChar char="q"/>
            </a:pPr>
            <a:endParaRPr lang="en-US" sz="2000" dirty="0"/>
          </a:p>
          <a:p>
            <a:pPr>
              <a:buFont typeface="Wingdings" panose="05000000000000000000" pitchFamily="2" charset="2"/>
              <a:buChar char="q"/>
            </a:pPr>
            <a:r>
              <a:rPr lang="en-US" sz="2000" b="1" dirty="0" smtClean="0"/>
              <a:t>Reversed –phase chromatography is an elution procedure used in liquid chromatography in which the mobile phase significantly more polar than the stationary phase.</a:t>
            </a:r>
            <a:endParaRPr lang="en-US" sz="2000" b="1"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8400" y="2895600"/>
            <a:ext cx="4572000" cy="381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129509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DEFINITIONS:POLARITY</a:t>
            </a:r>
            <a:endParaRPr lang="en-US" dirty="0"/>
          </a:p>
        </p:txBody>
      </p:sp>
      <p:sp>
        <p:nvSpPr>
          <p:cNvPr id="3" name="Content Placeholder 2"/>
          <p:cNvSpPr>
            <a:spLocks noGrp="1"/>
          </p:cNvSpPr>
          <p:nvPr>
            <p:ph idx="1"/>
          </p:nvPr>
        </p:nvSpPr>
        <p:spPr>
          <a:xfrm>
            <a:off x="0" y="1219200"/>
            <a:ext cx="9144000" cy="5943600"/>
          </a:xfrm>
        </p:spPr>
        <p:txBody>
          <a:bodyPr>
            <a:normAutofit/>
          </a:bodyPr>
          <a:lstStyle/>
          <a:p>
            <a:pPr>
              <a:buFont typeface="Wingdings" panose="05000000000000000000" pitchFamily="2" charset="2"/>
              <a:buChar char="q"/>
            </a:pPr>
            <a:r>
              <a:rPr lang="en-US" sz="2000" b="1" dirty="0" smtClean="0"/>
              <a:t>The dipole-dipole intermolecular forces between the slightly positively charged end.</a:t>
            </a:r>
          </a:p>
          <a:p>
            <a:pPr marL="0" indent="0">
              <a:buNone/>
            </a:pPr>
            <a:endParaRPr lang="en-US" sz="2000" b="1" dirty="0" smtClean="0"/>
          </a:p>
          <a:p>
            <a:pPr>
              <a:buFont typeface="Wingdings" panose="05000000000000000000" pitchFamily="2" charset="2"/>
              <a:buChar char="q"/>
            </a:pPr>
            <a:r>
              <a:rPr lang="en-US" sz="2000" b="1" dirty="0" smtClean="0"/>
              <a:t>Of one molecule to the negative end of another of a same molecule.</a:t>
            </a:r>
          </a:p>
          <a:p>
            <a:pPr marL="0" indent="0">
              <a:buNone/>
            </a:pPr>
            <a:endParaRPr lang="en-US" sz="2000" b="1" dirty="0" smtClean="0"/>
          </a:p>
          <a:p>
            <a:pPr>
              <a:buFont typeface="Wingdings" panose="05000000000000000000" pitchFamily="2" charset="2"/>
              <a:buChar char="q"/>
            </a:pPr>
            <a:r>
              <a:rPr lang="en-US" sz="2000" b="1" dirty="0" smtClean="0"/>
              <a:t>Molecular polarity dependent on the difference in electronegativity between atoms in a compound and the asymmetry of the compound’s structure.</a:t>
            </a:r>
          </a:p>
          <a:p>
            <a:pPr marL="0" indent="0">
              <a:buNone/>
            </a:pPr>
            <a:endParaRPr lang="en-US" sz="2000" b="1" dirty="0" smtClean="0"/>
          </a:p>
          <a:p>
            <a:pPr marL="0" indent="0">
              <a:buNone/>
            </a:pPr>
            <a:endParaRPr lang="en-US" sz="2000" dirty="0" smtClean="0"/>
          </a:p>
          <a:p>
            <a:pPr marL="0" indent="0">
              <a:buNone/>
            </a:pPr>
            <a:endParaRPr lang="en-US" sz="2000" dirty="0"/>
          </a:p>
          <a:p>
            <a:pPr marL="0" indent="0">
              <a:buNone/>
            </a:pPr>
            <a:endParaRPr lang="en-US" sz="2000" dirty="0"/>
          </a:p>
        </p:txBody>
      </p:sp>
    </p:spTree>
    <p:extLst>
      <p:ext uri="{BB962C8B-B14F-4D97-AF65-F5344CB8AC3E}">
        <p14:creationId xmlns:p14="http://schemas.microsoft.com/office/powerpoint/2010/main" val="27996869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WHAT IS THE </a:t>
            </a:r>
            <a:r>
              <a:rPr lang="en-US" dirty="0" smtClean="0"/>
              <a:t>DOWNSTREAM </a:t>
            </a:r>
            <a:r>
              <a:rPr lang="en-US" dirty="0" smtClean="0"/>
              <a:t>PROCESSING</a:t>
            </a:r>
            <a:endParaRPr lang="en-US" dirty="0"/>
          </a:p>
        </p:txBody>
      </p:sp>
      <p:sp>
        <p:nvSpPr>
          <p:cNvPr id="6" name="Rectangle 5"/>
          <p:cNvSpPr/>
          <p:nvPr/>
        </p:nvSpPr>
        <p:spPr>
          <a:xfrm>
            <a:off x="0" y="2438400"/>
            <a:ext cx="9144000" cy="2862322"/>
          </a:xfrm>
          <a:prstGeom prst="rect">
            <a:avLst/>
          </a:prstGeom>
        </p:spPr>
        <p:txBody>
          <a:bodyPr wrap="square">
            <a:spAutoFit/>
          </a:bodyPr>
          <a:lstStyle/>
          <a:p>
            <a:pPr marL="342900" indent="-342900">
              <a:buFont typeface="Wingdings" panose="05000000000000000000" pitchFamily="2" charset="2"/>
              <a:buChar char="q"/>
            </a:pPr>
            <a:r>
              <a:rPr lang="en-US" sz="2000" dirty="0"/>
              <a:t>Downstream processing refers to the recovery and purification of biosynthetic products, particularly pharmaceuticals, from natural sources such as animal or plant tissue or fermentation broth, including the recycling of salvageable components and the proper treatment and disposal of waste. It is an essential step in the manufacture of pharmaceuticals such as antibiotics, hormones (e.g. insulin and humans growth hormone), antibodies (e.g. infliximab </a:t>
            </a:r>
            <a:r>
              <a:rPr lang="en-US" sz="2000" dirty="0" smtClean="0"/>
              <a:t>and  </a:t>
            </a:r>
            <a:r>
              <a:rPr lang="en-US" sz="2000" dirty="0" err="1"/>
              <a:t>abciximab</a:t>
            </a:r>
            <a:r>
              <a:rPr lang="en-US" sz="2000" dirty="0"/>
              <a:t>) and vaccines; antibodies and enzymes used in diagnostics; industrial enzymes; and natural fragrance and flavor </a:t>
            </a:r>
            <a:r>
              <a:rPr lang="en-US" sz="2000" dirty="0" smtClean="0"/>
              <a:t>compounds.  Filtration </a:t>
            </a:r>
            <a:r>
              <a:rPr lang="en-US" sz="2000" dirty="0"/>
              <a:t>is the most commonly used </a:t>
            </a:r>
            <a:r>
              <a:rPr lang="en-US" sz="2000" dirty="0" smtClean="0"/>
              <a:t>technique.</a:t>
            </a:r>
            <a:endParaRPr lang="en-US" sz="2000" dirty="0"/>
          </a:p>
        </p:txBody>
      </p:sp>
    </p:spTree>
    <p:extLst>
      <p:ext uri="{BB962C8B-B14F-4D97-AF65-F5344CB8AC3E}">
        <p14:creationId xmlns:p14="http://schemas.microsoft.com/office/powerpoint/2010/main" val="28268653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LIQUID CHROMATOGRAPHY</a:t>
            </a:r>
            <a:endParaRPr lang="en-US" dirty="0"/>
          </a:p>
        </p:txBody>
      </p:sp>
      <p:sp>
        <p:nvSpPr>
          <p:cNvPr id="3" name="Content Placeholder 2"/>
          <p:cNvSpPr>
            <a:spLocks noGrp="1"/>
          </p:cNvSpPr>
          <p:nvPr>
            <p:ph idx="1"/>
          </p:nvPr>
        </p:nvSpPr>
        <p:spPr>
          <a:xfrm>
            <a:off x="0" y="1600200"/>
            <a:ext cx="9144000" cy="5181600"/>
          </a:xfrm>
        </p:spPr>
        <p:txBody>
          <a:bodyPr>
            <a:normAutofit/>
          </a:bodyPr>
          <a:lstStyle/>
          <a:p>
            <a:pPr>
              <a:buFont typeface="Wingdings" panose="05000000000000000000" pitchFamily="2" charset="2"/>
              <a:buChar char="q"/>
            </a:pPr>
            <a:r>
              <a:rPr lang="en-US" sz="2000" b="1" dirty="0" smtClean="0"/>
              <a:t>Mobile phase is a liquid.</a:t>
            </a:r>
          </a:p>
          <a:p>
            <a:pPr>
              <a:buFont typeface="Wingdings" panose="05000000000000000000" pitchFamily="2" charset="2"/>
              <a:buChar char="q"/>
            </a:pPr>
            <a:r>
              <a:rPr lang="en-US" sz="2000" b="1" dirty="0" smtClean="0"/>
              <a:t>Carried out either in a column or a plane.</a:t>
            </a:r>
          </a:p>
          <a:p>
            <a:pPr>
              <a:buFont typeface="Wingdings" panose="05000000000000000000" pitchFamily="2" charset="2"/>
              <a:buChar char="q"/>
            </a:pPr>
            <a:r>
              <a:rPr lang="en-US" sz="2000" b="1" dirty="0" smtClean="0"/>
              <a:t>HPLC.</a:t>
            </a:r>
          </a:p>
          <a:p>
            <a:pPr>
              <a:buFont typeface="Wingdings" panose="05000000000000000000" pitchFamily="2" charset="2"/>
              <a:buChar char="q"/>
            </a:pPr>
            <a:r>
              <a:rPr lang="en-US" sz="2000" b="1" dirty="0" smtClean="0"/>
              <a:t>In the HPLC technique, the sample is forced  through a column in packed irregularly  spherically shaped particles or a porous monolithic layer(stationary phase) by a liquid (mobile phase)at a high pressure.</a:t>
            </a:r>
            <a:endParaRPr lang="en-US" sz="2000" b="1" dirty="0"/>
          </a:p>
        </p:txBody>
      </p:sp>
    </p:spTree>
    <p:extLst>
      <p:ext uri="{BB962C8B-B14F-4D97-AF65-F5344CB8AC3E}">
        <p14:creationId xmlns:p14="http://schemas.microsoft.com/office/powerpoint/2010/main" val="34487349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dirty="0"/>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9144000" cy="7239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89686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CRYSTALLIZATION</a:t>
            </a:r>
            <a:endParaRPr lang="en-US" dirty="0"/>
          </a:p>
        </p:txBody>
      </p:sp>
      <p:sp>
        <p:nvSpPr>
          <p:cNvPr id="3" name="Content Placeholder 2"/>
          <p:cNvSpPr>
            <a:spLocks noGrp="1"/>
          </p:cNvSpPr>
          <p:nvPr>
            <p:ph idx="1"/>
          </p:nvPr>
        </p:nvSpPr>
        <p:spPr>
          <a:xfrm>
            <a:off x="0" y="1600200"/>
            <a:ext cx="9220200" cy="5257800"/>
          </a:xfrm>
        </p:spPr>
        <p:txBody>
          <a:bodyPr>
            <a:normAutofit/>
          </a:bodyPr>
          <a:lstStyle/>
          <a:p>
            <a:pPr>
              <a:buFont typeface="Wingdings" panose="05000000000000000000" pitchFamily="2" charset="2"/>
              <a:buChar char="q"/>
            </a:pPr>
            <a:r>
              <a:rPr lang="en-US" sz="2000" b="1" dirty="0" smtClean="0"/>
              <a:t>Process of formation solid crystals precipitating from a solution ,melt or more rarely deposited directly from a case.</a:t>
            </a:r>
          </a:p>
          <a:p>
            <a:pPr>
              <a:buFont typeface="Wingdings" panose="05000000000000000000" pitchFamily="2" charset="2"/>
              <a:buChar char="q"/>
            </a:pPr>
            <a:r>
              <a:rPr lang="en-US" sz="2000" b="1" dirty="0" smtClean="0"/>
              <a:t>Chemical-sold liquid separation technique ,in which  mass transfer of a solute from the liquid solution from the pure solid crystalline phase occurs.</a:t>
            </a:r>
            <a:endParaRPr lang="en-US" sz="2000" b="1" dirty="0"/>
          </a:p>
        </p:txBody>
      </p:sp>
    </p:spTree>
    <p:extLst>
      <p:ext uri="{BB962C8B-B14F-4D97-AF65-F5344CB8AC3E}">
        <p14:creationId xmlns:p14="http://schemas.microsoft.com/office/powerpoint/2010/main" val="17640740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PRODUCT POLISHING</a:t>
            </a:r>
            <a:endParaRPr lang="en-US" dirty="0"/>
          </a:p>
        </p:txBody>
      </p:sp>
      <p:sp>
        <p:nvSpPr>
          <p:cNvPr id="4" name="Content Placeholder 3"/>
          <p:cNvSpPr>
            <a:spLocks noGrp="1"/>
          </p:cNvSpPr>
          <p:nvPr>
            <p:ph idx="4294967295"/>
          </p:nvPr>
        </p:nvSpPr>
        <p:spPr>
          <a:xfrm>
            <a:off x="0" y="1524000"/>
            <a:ext cx="9144000" cy="5334000"/>
          </a:xfrm>
        </p:spPr>
        <p:txBody>
          <a:bodyPr>
            <a:normAutofit/>
          </a:bodyPr>
          <a:lstStyle/>
          <a:p>
            <a:pPr>
              <a:buFont typeface="Wingdings" panose="05000000000000000000" pitchFamily="2" charset="2"/>
              <a:buChar char="q"/>
            </a:pPr>
            <a:r>
              <a:rPr lang="en-US" sz="2000" b="1" dirty="0" smtClean="0"/>
              <a:t>End with packaging of the product in a form that is stable ,easily transportable and   convenient.</a:t>
            </a:r>
          </a:p>
          <a:p>
            <a:pPr>
              <a:buFont typeface="Wingdings" panose="05000000000000000000" pitchFamily="2" charset="2"/>
              <a:buChar char="q"/>
            </a:pPr>
            <a:r>
              <a:rPr lang="en-US" sz="2000" b="1" dirty="0" smtClean="0"/>
              <a:t>Crystallization</a:t>
            </a:r>
          </a:p>
          <a:p>
            <a:pPr>
              <a:buFont typeface="Wingdings" panose="05000000000000000000" pitchFamily="2" charset="2"/>
              <a:buChar char="q"/>
            </a:pPr>
            <a:r>
              <a:rPr lang="en-US" sz="2000" b="1" dirty="0" smtClean="0"/>
              <a:t> </a:t>
            </a:r>
            <a:r>
              <a:rPr lang="en-US" sz="2000" b="1" dirty="0" err="1" smtClean="0"/>
              <a:t>Dessication</a:t>
            </a:r>
            <a:endParaRPr lang="en-US" sz="2000" b="1" dirty="0" smtClean="0"/>
          </a:p>
          <a:p>
            <a:pPr>
              <a:buFont typeface="Wingdings" panose="05000000000000000000" pitchFamily="2" charset="2"/>
              <a:buChar char="q"/>
            </a:pPr>
            <a:r>
              <a:rPr lang="en-US" sz="2000" b="1" dirty="0" smtClean="0"/>
              <a:t> </a:t>
            </a:r>
            <a:r>
              <a:rPr lang="en-US" sz="2000" b="1" dirty="0" err="1" smtClean="0"/>
              <a:t>Lyophilization</a:t>
            </a:r>
            <a:endParaRPr lang="en-US" sz="2000" b="1" dirty="0" smtClean="0"/>
          </a:p>
          <a:p>
            <a:pPr>
              <a:buFont typeface="Wingdings" panose="05000000000000000000" pitchFamily="2" charset="2"/>
              <a:buChar char="q"/>
            </a:pPr>
            <a:r>
              <a:rPr lang="en-US" sz="2000" b="1" dirty="0" smtClean="0"/>
              <a:t>Spray drying</a:t>
            </a:r>
          </a:p>
          <a:p>
            <a:pPr>
              <a:buFont typeface="Wingdings" panose="05000000000000000000" pitchFamily="2" charset="2"/>
              <a:buChar char="q"/>
            </a:pPr>
            <a:r>
              <a:rPr lang="en-US" sz="2000" b="1" dirty="0" smtClean="0"/>
              <a:t>May include:</a:t>
            </a:r>
          </a:p>
          <a:p>
            <a:pPr>
              <a:buFont typeface="Wingdings" panose="05000000000000000000" pitchFamily="2" charset="2"/>
              <a:buChar char="q"/>
            </a:pPr>
            <a:r>
              <a:rPr lang="en-US" sz="2000" b="1" dirty="0" smtClean="0"/>
              <a:t>Sterilization of the product</a:t>
            </a:r>
          </a:p>
          <a:p>
            <a:pPr>
              <a:buFont typeface="Wingdings" panose="05000000000000000000" pitchFamily="2" charset="2"/>
              <a:buChar char="q"/>
            </a:pPr>
            <a:r>
              <a:rPr lang="en-US" sz="2000" b="1" dirty="0" smtClean="0"/>
              <a:t>Remove are deactivate trace contaminants which might compromise product safety viruses   </a:t>
            </a:r>
            <a:r>
              <a:rPr lang="en-US" sz="2000" b="1" dirty="0" err="1" smtClean="0"/>
              <a:t>depyrogenation</a:t>
            </a:r>
            <a:r>
              <a:rPr lang="en-US" sz="2000" b="1" dirty="0" smtClean="0"/>
              <a:t>.</a:t>
            </a:r>
            <a:endParaRPr lang="en-US" sz="2000" b="1" dirty="0"/>
          </a:p>
        </p:txBody>
      </p:sp>
    </p:spTree>
    <p:extLst>
      <p:ext uri="{BB962C8B-B14F-4D97-AF65-F5344CB8AC3E}">
        <p14:creationId xmlns:p14="http://schemas.microsoft.com/office/powerpoint/2010/main" val="9955487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LYOPHILIZATION</a:t>
            </a:r>
            <a:endParaRPr lang="en-US" dirty="0"/>
          </a:p>
        </p:txBody>
      </p:sp>
      <p:sp>
        <p:nvSpPr>
          <p:cNvPr id="6" name="Content Placeholder 5"/>
          <p:cNvSpPr>
            <a:spLocks noGrp="1"/>
          </p:cNvSpPr>
          <p:nvPr>
            <p:ph idx="1"/>
          </p:nvPr>
        </p:nvSpPr>
        <p:spPr>
          <a:xfrm>
            <a:off x="0" y="1600200"/>
            <a:ext cx="9144000" cy="5257800"/>
          </a:xfrm>
        </p:spPr>
        <p:txBody>
          <a:bodyPr>
            <a:normAutofit/>
          </a:bodyPr>
          <a:lstStyle/>
          <a:p>
            <a:pPr>
              <a:buFont typeface="Wingdings" panose="05000000000000000000" pitchFamily="2" charset="2"/>
              <a:buChar char="q"/>
            </a:pPr>
            <a:r>
              <a:rPr lang="en-US" sz="2000" b="1" dirty="0" smtClean="0"/>
              <a:t>Freezing the material.</a:t>
            </a:r>
          </a:p>
          <a:p>
            <a:pPr>
              <a:buFont typeface="Wingdings" panose="05000000000000000000" pitchFamily="2" charset="2"/>
              <a:buChar char="q"/>
            </a:pPr>
            <a:endParaRPr lang="en-US" sz="2000" b="1" dirty="0"/>
          </a:p>
          <a:p>
            <a:pPr>
              <a:buFont typeface="Wingdings" panose="05000000000000000000" pitchFamily="2" charset="2"/>
              <a:buChar char="q"/>
            </a:pPr>
            <a:r>
              <a:rPr lang="en-US" sz="2000" b="1" dirty="0" smtClean="0"/>
              <a:t>Reducing the surrounding pressure and adding enough heat to allow the frozen water in the material to sublime directly from the solid phase to gas.</a:t>
            </a:r>
          </a:p>
          <a:p>
            <a:pPr marL="0" indent="0">
              <a:buNone/>
            </a:pPr>
            <a:r>
              <a:rPr lang="en-US" sz="2000" b="1" dirty="0" smtClean="0"/>
              <a:t> </a:t>
            </a:r>
          </a:p>
          <a:p>
            <a:pPr>
              <a:buFont typeface="Wingdings" panose="05000000000000000000" pitchFamily="2" charset="2"/>
              <a:buChar char="q"/>
            </a:pPr>
            <a:endParaRPr lang="en-US" sz="2000" dirty="0"/>
          </a:p>
        </p:txBody>
      </p:sp>
    </p:spTree>
    <p:extLst>
      <p:ext uri="{BB962C8B-B14F-4D97-AF65-F5344CB8AC3E}">
        <p14:creationId xmlns:p14="http://schemas.microsoft.com/office/powerpoint/2010/main" val="40118017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067800" cy="6858000"/>
          </a:xfrm>
        </p:spPr>
        <p:txBody>
          <a:bodyPr/>
          <a:lstStyle/>
          <a:p>
            <a:r>
              <a:rPr lang="en-US" dirty="0" smtClean="0"/>
              <a:t>THANK- YOU</a:t>
            </a:r>
            <a:endParaRPr lang="en-US" dirty="0"/>
          </a:p>
        </p:txBody>
      </p:sp>
    </p:spTree>
    <p:extLst>
      <p:ext uri="{BB962C8B-B14F-4D97-AF65-F5344CB8AC3E}">
        <p14:creationId xmlns:p14="http://schemas.microsoft.com/office/powerpoint/2010/main" val="21131564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STAGES IN DOWNSTREAM PROCESSING</a:t>
            </a:r>
            <a:endParaRPr lang="en-US" dirty="0"/>
          </a:p>
        </p:txBody>
      </p:sp>
      <p:sp>
        <p:nvSpPr>
          <p:cNvPr id="3" name="Content Placeholder 2"/>
          <p:cNvSpPr>
            <a:spLocks noGrp="1"/>
          </p:cNvSpPr>
          <p:nvPr>
            <p:ph idx="1"/>
          </p:nvPr>
        </p:nvSpPr>
        <p:spPr>
          <a:xfrm>
            <a:off x="0" y="2057400"/>
            <a:ext cx="9144000" cy="4709160"/>
          </a:xfrm>
        </p:spPr>
        <p:txBody>
          <a:bodyPr>
            <a:normAutofit/>
          </a:bodyPr>
          <a:lstStyle/>
          <a:p>
            <a:pPr>
              <a:buFont typeface="Wingdings" panose="05000000000000000000" pitchFamily="2" charset="2"/>
              <a:buChar char="q"/>
            </a:pPr>
            <a:r>
              <a:rPr lang="en-US" sz="2400" b="1" dirty="0" smtClean="0"/>
              <a:t>Removable  </a:t>
            </a:r>
            <a:r>
              <a:rPr lang="en-US" sz="2400" b="1" dirty="0" smtClean="0"/>
              <a:t>of   </a:t>
            </a:r>
            <a:r>
              <a:rPr lang="en-US" sz="2400" b="1" dirty="0" err="1" smtClean="0"/>
              <a:t>Insolubles</a:t>
            </a:r>
            <a:r>
              <a:rPr lang="en-US" sz="2400" b="1" dirty="0" smtClean="0"/>
              <a:t>.</a:t>
            </a:r>
            <a:endParaRPr lang="en-US" sz="2400" b="1" dirty="0" smtClean="0"/>
          </a:p>
          <a:p>
            <a:pPr>
              <a:buFont typeface="Wingdings" panose="05000000000000000000" pitchFamily="2" charset="2"/>
              <a:buChar char="q"/>
            </a:pPr>
            <a:r>
              <a:rPr lang="en-US" sz="2400" b="1" dirty="0" smtClean="0"/>
              <a:t>Product isolation</a:t>
            </a:r>
          </a:p>
          <a:p>
            <a:pPr>
              <a:buFont typeface="Wingdings" panose="05000000000000000000" pitchFamily="2" charset="2"/>
              <a:buChar char="q"/>
            </a:pPr>
            <a:r>
              <a:rPr lang="en-US" sz="2400" b="1" dirty="0" smtClean="0"/>
              <a:t>Product purification</a:t>
            </a:r>
          </a:p>
          <a:p>
            <a:pPr>
              <a:buFont typeface="Wingdings" panose="05000000000000000000" pitchFamily="2" charset="2"/>
              <a:buChar char="q"/>
            </a:pPr>
            <a:r>
              <a:rPr lang="en-US" sz="2400" b="1" dirty="0" smtClean="0"/>
              <a:t>Product polishing</a:t>
            </a:r>
          </a:p>
          <a:p>
            <a:pPr>
              <a:buFont typeface="Wingdings" panose="05000000000000000000" pitchFamily="2" charset="2"/>
              <a:buChar char="q"/>
            </a:pPr>
            <a:r>
              <a:rPr lang="en-US" sz="2400" b="1" dirty="0"/>
              <a:t> A few product recovery methods may be considered to combine two or more stages. For example, expanded bed adsorption accomplishes removal of </a:t>
            </a:r>
            <a:r>
              <a:rPr lang="en-US" sz="2400" b="1" dirty="0" smtClean="0"/>
              <a:t> </a:t>
            </a:r>
            <a:r>
              <a:rPr lang="en-US" sz="2400" b="1" dirty="0" err="1" smtClean="0"/>
              <a:t>I</a:t>
            </a:r>
            <a:r>
              <a:rPr lang="en-US" sz="2400" b="1" dirty="0" err="1" smtClean="0"/>
              <a:t>nsolubles</a:t>
            </a:r>
            <a:r>
              <a:rPr lang="en-US" sz="2400" b="1" dirty="0" smtClean="0"/>
              <a:t>  </a:t>
            </a:r>
            <a:r>
              <a:rPr lang="en-US" sz="2400" b="1" dirty="0"/>
              <a:t>and product isolation in a single step. Affinity chromatography often isolates and purifies in a single step.</a:t>
            </a:r>
          </a:p>
        </p:txBody>
      </p:sp>
    </p:spTree>
    <p:extLst>
      <p:ext uri="{BB962C8B-B14F-4D97-AF65-F5344CB8AC3E}">
        <p14:creationId xmlns:p14="http://schemas.microsoft.com/office/powerpoint/2010/main" val="4526321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REMOVABLE OF INSOLUBLES</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q"/>
            </a:pPr>
            <a:r>
              <a:rPr lang="en-US" sz="2000" b="1" dirty="0" smtClean="0"/>
              <a:t>Separation of cells , cell debris and other particulate matter.</a:t>
            </a:r>
          </a:p>
          <a:p>
            <a:pPr>
              <a:buFont typeface="Wingdings" panose="05000000000000000000" pitchFamily="2" charset="2"/>
              <a:buChar char="q"/>
            </a:pPr>
            <a:r>
              <a:rPr lang="en-US" sz="2000" b="1" dirty="0" smtClean="0"/>
              <a:t>Typical operation to achieve this:</a:t>
            </a:r>
          </a:p>
          <a:p>
            <a:pPr>
              <a:buFont typeface="Wingdings" panose="05000000000000000000" pitchFamily="2" charset="2"/>
              <a:buChar char="q"/>
            </a:pPr>
            <a:r>
              <a:rPr lang="en-US" sz="2000" b="1" dirty="0" smtClean="0"/>
              <a:t>1) Filtration</a:t>
            </a:r>
          </a:p>
          <a:p>
            <a:pPr>
              <a:buFont typeface="Wingdings" panose="05000000000000000000" pitchFamily="2" charset="2"/>
              <a:buChar char="q"/>
            </a:pPr>
            <a:r>
              <a:rPr lang="en-US" sz="2000" b="1" dirty="0" smtClean="0"/>
              <a:t>2)Centrifugation</a:t>
            </a:r>
          </a:p>
          <a:p>
            <a:pPr>
              <a:buFont typeface="Wingdings" panose="05000000000000000000" pitchFamily="2" charset="2"/>
              <a:buChar char="q"/>
            </a:pPr>
            <a:r>
              <a:rPr lang="en-US" sz="2000" b="1" dirty="0" smtClean="0"/>
              <a:t>3)Sedimentation</a:t>
            </a:r>
          </a:p>
          <a:p>
            <a:pPr>
              <a:buFont typeface="Wingdings" panose="05000000000000000000" pitchFamily="2" charset="2"/>
              <a:buChar char="q"/>
            </a:pPr>
            <a:r>
              <a:rPr lang="en-US" sz="2000" b="1" dirty="0" smtClean="0"/>
              <a:t>4)Flocculation  a process solute  comes out of solution in the form of floc and flakes.</a:t>
            </a:r>
          </a:p>
          <a:p>
            <a:pPr>
              <a:buFont typeface="Wingdings" panose="05000000000000000000" pitchFamily="2" charset="2"/>
              <a:buChar char="q"/>
            </a:pPr>
            <a:r>
              <a:rPr lang="en-US" sz="2000" b="1" dirty="0" smtClean="0"/>
              <a:t>5)Gravity settling</a:t>
            </a:r>
            <a:endParaRPr lang="en-US" sz="2000" b="1"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872" y="4038600"/>
            <a:ext cx="3495675" cy="2381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872" y="4038600"/>
            <a:ext cx="3648075" cy="2533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495109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FILTRATION</a:t>
            </a:r>
            <a:br>
              <a:rPr lang="en-US" dirty="0" smtClean="0"/>
            </a:br>
            <a:endParaRPr lang="en-US" dirty="0"/>
          </a:p>
        </p:txBody>
      </p:sp>
      <p:sp>
        <p:nvSpPr>
          <p:cNvPr id="3" name="Content Placeholder 2"/>
          <p:cNvSpPr>
            <a:spLocks noGrp="1"/>
          </p:cNvSpPr>
          <p:nvPr>
            <p:ph idx="1"/>
          </p:nvPr>
        </p:nvSpPr>
        <p:spPr>
          <a:xfrm>
            <a:off x="0" y="914400"/>
            <a:ext cx="9144000" cy="5943600"/>
          </a:xfrm>
        </p:spPr>
        <p:txBody>
          <a:bodyPr/>
          <a:lstStyle/>
          <a:p>
            <a:endParaRPr lang="en-US" dirty="0" smtClean="0"/>
          </a:p>
          <a:p>
            <a:pPr>
              <a:buFont typeface="Wingdings" panose="05000000000000000000" pitchFamily="2" charset="2"/>
              <a:buChar char="q"/>
            </a:pPr>
            <a:r>
              <a:rPr lang="en-US" sz="2000" b="1" dirty="0" smtClean="0"/>
              <a:t>A mechanical operation  used for the  separation of solids from fluids(Liquid or gases)by interposing a medium to porous, membrane through which the fluid  can  pass, but the solids in the fluid are retained.</a:t>
            </a:r>
          </a:p>
          <a:p>
            <a:pPr>
              <a:buFont typeface="Wingdings" panose="05000000000000000000" pitchFamily="2" charset="2"/>
              <a:buChar char="q"/>
            </a:pPr>
            <a:r>
              <a:rPr lang="en-US" sz="2000" b="1" dirty="0" smtClean="0"/>
              <a:t>The solid particles deposited on the filter form a layer, which is known as filter cake.</a:t>
            </a:r>
          </a:p>
          <a:p>
            <a:pPr>
              <a:buFont typeface="Wingdings" panose="05000000000000000000" pitchFamily="2" charset="2"/>
              <a:buChar char="q"/>
            </a:pPr>
            <a:r>
              <a:rPr lang="en-US" sz="2000" b="1" dirty="0" smtClean="0"/>
              <a:t>All the solid particles from the feed are stopped by the </a:t>
            </a:r>
            <a:r>
              <a:rPr lang="en-US" sz="2000" b="1" dirty="0" err="1" smtClean="0"/>
              <a:t>cake,and</a:t>
            </a:r>
            <a:r>
              <a:rPr lang="en-US" sz="2000" b="1" dirty="0" smtClean="0"/>
              <a:t> the cake grows at the rate which particles are bought to its surface.</a:t>
            </a:r>
          </a:p>
          <a:p>
            <a:pPr>
              <a:buFont typeface="Wingdings" panose="05000000000000000000" pitchFamily="2" charset="2"/>
              <a:buChar char="q"/>
            </a:pPr>
            <a:r>
              <a:rPr lang="en-US" sz="2000" b="1" dirty="0" smtClean="0"/>
              <a:t>All the fluid goes through  the cake and filter medium.</a:t>
            </a:r>
          </a:p>
          <a:p>
            <a:pPr>
              <a:buFont typeface="Wingdings" panose="05000000000000000000" pitchFamily="2" charset="2"/>
              <a:buChar char="q"/>
            </a:pPr>
            <a:endParaRPr lang="en-US" sz="2000" dirty="0"/>
          </a:p>
        </p:txBody>
      </p:sp>
      <p:pic>
        <p:nvPicPr>
          <p:cNvPr id="1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4648200"/>
            <a:ext cx="4191000" cy="1981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126878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Continuous Rotary filter&#10;Liquid filtrate&#10;&#10;Filter&#10;Hollow spokes&#10;&#10;Cell mass&#10;&#10;Perforate&#10;d drum&#10;&#10;Knife&#10;&#10;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7010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03138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60438"/>
          </a:xfrm>
        </p:spPr>
        <p:txBody>
          <a:bodyPr>
            <a:normAutofit fontScale="90000"/>
          </a:bodyPr>
          <a:lstStyle/>
          <a:p>
            <a:r>
              <a:rPr lang="en-US" dirty="0" smtClean="0"/>
              <a:t>CONTINUOS ROTARY VACCUM FILTER</a:t>
            </a:r>
            <a:endParaRPr lang="en-US" dirty="0"/>
          </a:p>
        </p:txBody>
      </p:sp>
      <p:sp>
        <p:nvSpPr>
          <p:cNvPr id="3" name="Content Placeholder 2"/>
          <p:cNvSpPr>
            <a:spLocks noGrp="1"/>
          </p:cNvSpPr>
          <p:nvPr>
            <p:ph idx="1"/>
          </p:nvPr>
        </p:nvSpPr>
        <p:spPr>
          <a:xfrm>
            <a:off x="0" y="1371600"/>
            <a:ext cx="9144000" cy="6019800"/>
          </a:xfrm>
        </p:spPr>
        <p:txBody>
          <a:bodyPr>
            <a:normAutofit/>
          </a:bodyPr>
          <a:lstStyle/>
          <a:p>
            <a:pPr>
              <a:buFont typeface="Wingdings" panose="05000000000000000000" pitchFamily="2" charset="2"/>
              <a:buChar char="q"/>
            </a:pPr>
            <a:r>
              <a:rPr lang="en-US" sz="2000" b="1" dirty="0" smtClean="0"/>
              <a:t>It is one of the most  </a:t>
            </a:r>
            <a:r>
              <a:rPr lang="en-US" sz="2000" b="1" dirty="0" smtClean="0"/>
              <a:t>Commonly  </a:t>
            </a:r>
            <a:r>
              <a:rPr lang="en-US" sz="2000" b="1" dirty="0" smtClean="0"/>
              <a:t>used type of filter in fermentation.</a:t>
            </a:r>
          </a:p>
          <a:p>
            <a:pPr>
              <a:buFont typeface="Wingdings" panose="05000000000000000000" pitchFamily="2" charset="2"/>
              <a:buChar char="q"/>
            </a:pPr>
            <a:r>
              <a:rPr lang="en-US" sz="2000" b="1" dirty="0" smtClean="0"/>
              <a:t>The drum is pre coated prior to  </a:t>
            </a:r>
            <a:r>
              <a:rPr lang="en-US" sz="2000" b="1" dirty="0" smtClean="0"/>
              <a:t>filtration</a:t>
            </a:r>
            <a:r>
              <a:rPr lang="en-US" sz="2000" b="1" dirty="0" smtClean="0"/>
              <a:t>.</a:t>
            </a:r>
          </a:p>
          <a:p>
            <a:pPr>
              <a:buFont typeface="Wingdings" panose="05000000000000000000" pitchFamily="2" charset="2"/>
              <a:buChar char="q"/>
            </a:pPr>
            <a:r>
              <a:rPr lang="en-US" sz="2000" b="1" dirty="0" smtClean="0"/>
              <a:t>The small agent coagulating is added  to the broth before is pumped in to the filter.</a:t>
            </a:r>
          </a:p>
          <a:p>
            <a:pPr>
              <a:buFont typeface="Wingdings" panose="05000000000000000000" pitchFamily="2" charset="2"/>
              <a:buChar char="q"/>
            </a:pPr>
            <a:r>
              <a:rPr lang="en-US" sz="2000" b="1" dirty="0" smtClean="0"/>
              <a:t>The drum rotates under vacuum  and a thin layer of cells sticks to the drum.</a:t>
            </a:r>
          </a:p>
          <a:p>
            <a:pPr>
              <a:buFont typeface="Wingdings" panose="05000000000000000000" pitchFamily="2" charset="2"/>
              <a:buChar char="q"/>
            </a:pPr>
            <a:r>
              <a:rPr lang="en-US" sz="2000" b="1" dirty="0" smtClean="0"/>
              <a:t>The thickness of the layer increases in the section designed for forming the cake.</a:t>
            </a:r>
          </a:p>
          <a:p>
            <a:pPr marL="0" indent="0">
              <a:buNone/>
            </a:pPr>
            <a:endParaRPr lang="en-US" sz="2000" b="1" dirty="0" smtClean="0"/>
          </a:p>
          <a:p>
            <a:pPr>
              <a:buFont typeface="Wingdings" panose="05000000000000000000" pitchFamily="2" charset="2"/>
              <a:buChar char="q"/>
            </a:pPr>
            <a:r>
              <a:rPr lang="en-US" sz="2000" b="1" dirty="0" smtClean="0"/>
              <a:t>Points to be considered  while selecting  the filter medium:</a:t>
            </a:r>
          </a:p>
          <a:p>
            <a:pPr>
              <a:buFont typeface="Wingdings" panose="05000000000000000000" pitchFamily="2" charset="2"/>
              <a:buChar char="q"/>
            </a:pPr>
            <a:r>
              <a:rPr lang="en-US" sz="2000" b="1" dirty="0" smtClean="0"/>
              <a:t>Ability to build the </a:t>
            </a:r>
            <a:r>
              <a:rPr lang="en-US" sz="2000" b="1" dirty="0" smtClean="0"/>
              <a:t>solid.</a:t>
            </a:r>
            <a:endParaRPr lang="en-US" sz="2000" b="1" dirty="0" smtClean="0"/>
          </a:p>
          <a:p>
            <a:pPr>
              <a:buFont typeface="Wingdings" panose="05000000000000000000" pitchFamily="2" charset="2"/>
              <a:buChar char="q"/>
            </a:pPr>
            <a:r>
              <a:rPr lang="en-US" sz="2000" b="1" dirty="0" smtClean="0"/>
              <a:t>Minimum resistance to flow the filtrate.</a:t>
            </a:r>
          </a:p>
          <a:p>
            <a:pPr>
              <a:buFont typeface="Wingdings" panose="05000000000000000000" pitchFamily="2" charset="2"/>
              <a:buChar char="q"/>
            </a:pPr>
            <a:r>
              <a:rPr lang="en-US" sz="2000" b="1" dirty="0" smtClean="0"/>
              <a:t>Resistance  to chemical attack.</a:t>
            </a:r>
          </a:p>
          <a:p>
            <a:pPr>
              <a:buFont typeface="Wingdings" panose="05000000000000000000" pitchFamily="2" charset="2"/>
              <a:buChar char="q"/>
            </a:pPr>
            <a:r>
              <a:rPr lang="en-US" sz="2000" b="1" dirty="0" smtClean="0"/>
              <a:t>Minimum cost.</a:t>
            </a:r>
          </a:p>
          <a:p>
            <a:pPr>
              <a:buFont typeface="Wingdings" panose="05000000000000000000" pitchFamily="2" charset="2"/>
              <a:buChar char="q"/>
            </a:pPr>
            <a:r>
              <a:rPr lang="en-US" sz="2000" b="1" dirty="0" smtClean="0"/>
              <a:t>Long life.</a:t>
            </a:r>
          </a:p>
          <a:p>
            <a:pPr>
              <a:buFont typeface="Wingdings" panose="05000000000000000000" pitchFamily="2" charset="2"/>
              <a:buChar char="q"/>
            </a:pPr>
            <a:endParaRPr lang="en-US" sz="2000" dirty="0"/>
          </a:p>
        </p:txBody>
      </p:sp>
    </p:spTree>
    <p:extLst>
      <p:ext uri="{BB962C8B-B14F-4D97-AF65-F5344CB8AC3E}">
        <p14:creationId xmlns:p14="http://schemas.microsoft.com/office/powerpoint/2010/main" val="3207927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CENTRIFUGATION</a:t>
            </a:r>
            <a:endParaRPr lang="en-US" dirty="0"/>
          </a:p>
        </p:txBody>
      </p:sp>
      <p:sp>
        <p:nvSpPr>
          <p:cNvPr id="3" name="Content Placeholder 2"/>
          <p:cNvSpPr>
            <a:spLocks noGrp="1"/>
          </p:cNvSpPr>
          <p:nvPr>
            <p:ph idx="1"/>
          </p:nvPr>
        </p:nvSpPr>
        <p:spPr>
          <a:xfrm>
            <a:off x="0" y="1447800"/>
            <a:ext cx="9144000" cy="5334000"/>
          </a:xfrm>
        </p:spPr>
        <p:txBody>
          <a:bodyPr>
            <a:normAutofit/>
          </a:bodyPr>
          <a:lstStyle/>
          <a:p>
            <a:pPr>
              <a:buFont typeface="Wingdings" panose="05000000000000000000" pitchFamily="2" charset="2"/>
              <a:buChar char="q"/>
            </a:pPr>
            <a:r>
              <a:rPr lang="en-US" sz="2000" b="1" dirty="0" smtClean="0"/>
              <a:t>Centrifugation used to separate particles, of 100-0.1 micrometer from liquid by gravitational forces.</a:t>
            </a:r>
          </a:p>
          <a:p>
            <a:pPr>
              <a:buFont typeface="Wingdings" panose="05000000000000000000" pitchFamily="2" charset="2"/>
              <a:buChar char="q"/>
            </a:pPr>
            <a:r>
              <a:rPr lang="en-US" sz="2000" b="1" dirty="0" smtClean="0"/>
              <a:t>It depends on particles </a:t>
            </a:r>
            <a:r>
              <a:rPr lang="en-US" sz="2000" b="1" dirty="0" smtClean="0"/>
              <a:t>size ,</a:t>
            </a:r>
            <a:r>
              <a:rPr lang="en-US" sz="2000" b="1" dirty="0" smtClean="0"/>
              <a:t>density </a:t>
            </a:r>
            <a:r>
              <a:rPr lang="en-US" sz="2000" b="1" dirty="0" smtClean="0"/>
              <a:t> </a:t>
            </a:r>
            <a:r>
              <a:rPr lang="en-US" sz="2000" b="1" dirty="0" err="1" smtClean="0"/>
              <a:t>diferrence</a:t>
            </a:r>
            <a:r>
              <a:rPr lang="en-US" sz="2000" b="1" dirty="0" smtClean="0"/>
              <a:t> </a:t>
            </a:r>
            <a:r>
              <a:rPr lang="en-US" sz="2000" b="1" dirty="0" smtClean="0"/>
              <a:t>between the cell and the broth and the broth viscosity.</a:t>
            </a:r>
          </a:p>
          <a:p>
            <a:pPr>
              <a:buFont typeface="Wingdings" panose="05000000000000000000" pitchFamily="2" charset="2"/>
              <a:buChar char="q"/>
            </a:pPr>
            <a:r>
              <a:rPr lang="en-US" sz="2000" b="1" dirty="0" smtClean="0"/>
              <a:t>Use of the centrifugal force for the separation of mixtures.</a:t>
            </a:r>
          </a:p>
          <a:p>
            <a:pPr>
              <a:buFont typeface="Wingdings" panose="05000000000000000000" pitchFamily="2" charset="2"/>
              <a:buChar char="q"/>
            </a:pPr>
            <a:r>
              <a:rPr lang="en-US" sz="2000" b="1" dirty="0" smtClean="0"/>
              <a:t>More-dense components migrate away from the axis of the centrifuge.</a:t>
            </a:r>
          </a:p>
          <a:p>
            <a:pPr>
              <a:buFont typeface="Wingdings" panose="05000000000000000000" pitchFamily="2" charset="2"/>
              <a:buChar char="q"/>
            </a:pPr>
            <a:r>
              <a:rPr lang="en-US" sz="2000" b="1" dirty="0" smtClean="0"/>
              <a:t>Less-dense components migrate towards the axis.</a:t>
            </a:r>
          </a:p>
          <a:p>
            <a:pPr>
              <a:buFont typeface="Wingdings" panose="05000000000000000000" pitchFamily="2" charset="2"/>
              <a:buChar char="q"/>
            </a:pPr>
            <a:r>
              <a:rPr lang="en-US" sz="2000" b="1" dirty="0" smtClean="0"/>
              <a:t>Types of centrifuges are ,tubular bowl centrifuge</a:t>
            </a:r>
            <a:r>
              <a:rPr lang="en-US" sz="2000" b="1" dirty="0" smtClean="0"/>
              <a:t>, multi </a:t>
            </a:r>
            <a:r>
              <a:rPr lang="en-US" sz="2000" b="1" dirty="0" err="1" smtClean="0"/>
              <a:t>champer</a:t>
            </a:r>
            <a:r>
              <a:rPr lang="en-US" sz="2000" b="1" dirty="0" smtClean="0"/>
              <a:t> </a:t>
            </a:r>
            <a:r>
              <a:rPr lang="en-US" sz="2000" b="1" dirty="0" smtClean="0"/>
              <a:t>centrifuge disc bowl centrifuge etc.</a:t>
            </a:r>
          </a:p>
          <a:p>
            <a:pPr>
              <a:buFont typeface="Wingdings" panose="05000000000000000000" pitchFamily="2" charset="2"/>
              <a:buChar char="q"/>
            </a:pPr>
            <a:endParaRPr lang="en-US" sz="2000" dirty="0"/>
          </a:p>
        </p:txBody>
      </p:sp>
    </p:spTree>
    <p:extLst>
      <p:ext uri="{BB962C8B-B14F-4D97-AF65-F5344CB8AC3E}">
        <p14:creationId xmlns:p14="http://schemas.microsoft.com/office/powerpoint/2010/main" val="35584247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SEDIMENTATION</a:t>
            </a:r>
            <a:endParaRPr lang="en-US" dirty="0"/>
          </a:p>
        </p:txBody>
      </p:sp>
      <p:sp>
        <p:nvSpPr>
          <p:cNvPr id="3" name="Content Placeholder 2"/>
          <p:cNvSpPr>
            <a:spLocks noGrp="1"/>
          </p:cNvSpPr>
          <p:nvPr>
            <p:ph idx="1"/>
          </p:nvPr>
        </p:nvSpPr>
        <p:spPr>
          <a:xfrm>
            <a:off x="0" y="1447800"/>
            <a:ext cx="9144000" cy="5486400"/>
          </a:xfrm>
        </p:spPr>
        <p:txBody>
          <a:bodyPr>
            <a:normAutofit/>
          </a:bodyPr>
          <a:lstStyle/>
          <a:p>
            <a:pPr>
              <a:buFont typeface="Wingdings" panose="05000000000000000000" pitchFamily="2" charset="2"/>
              <a:buChar char="q"/>
            </a:pPr>
            <a:r>
              <a:rPr lang="en-US" sz="2000" b="1" dirty="0" smtClean="0"/>
              <a:t>It is applicable  only for large particles greater than 100 meter flocs</a:t>
            </a:r>
          </a:p>
          <a:p>
            <a:pPr>
              <a:buFont typeface="Wingdings" panose="05000000000000000000" pitchFamily="2" charset="2"/>
              <a:buChar char="q"/>
            </a:pPr>
            <a:endParaRPr lang="en-US" sz="2000" b="1" dirty="0"/>
          </a:p>
          <a:p>
            <a:pPr>
              <a:buFont typeface="Wingdings" panose="05000000000000000000" pitchFamily="2" charset="2"/>
              <a:buChar char="q"/>
            </a:pPr>
            <a:r>
              <a:rPr lang="en-US" sz="2000" b="1" dirty="0" smtClean="0"/>
              <a:t>It is slow process  and takes 3 hours.</a:t>
            </a:r>
          </a:p>
          <a:p>
            <a:pPr>
              <a:buFont typeface="Wingdings" panose="05000000000000000000" pitchFamily="2" charset="2"/>
              <a:buChar char="q"/>
            </a:pPr>
            <a:endParaRPr lang="en-US" sz="2000" b="1" dirty="0"/>
          </a:p>
          <a:p>
            <a:pPr>
              <a:buFont typeface="Wingdings" panose="05000000000000000000" pitchFamily="2" charset="2"/>
              <a:buChar char="q"/>
            </a:pPr>
            <a:r>
              <a:rPr lang="en-US" sz="2000" b="1" dirty="0" smtClean="0"/>
              <a:t>It is used in process like  activated sludge effluent treatment.</a:t>
            </a:r>
          </a:p>
          <a:p>
            <a:pPr>
              <a:buFont typeface="Wingdings" panose="05000000000000000000" pitchFamily="2" charset="2"/>
              <a:buChar char="q"/>
            </a:pPr>
            <a:endParaRPr lang="en-US" sz="2000" b="1" dirty="0"/>
          </a:p>
          <a:p>
            <a:pPr>
              <a:buFont typeface="Wingdings" panose="05000000000000000000" pitchFamily="2" charset="2"/>
              <a:buChar char="q"/>
            </a:pPr>
            <a:r>
              <a:rPr lang="en-US" sz="2000" b="1" dirty="0" smtClean="0"/>
              <a:t>It is free settling process depends only on gravity.</a:t>
            </a:r>
          </a:p>
          <a:p>
            <a:pPr>
              <a:buFont typeface="Wingdings" panose="05000000000000000000" pitchFamily="2" charset="2"/>
              <a:buChar char="q"/>
            </a:pPr>
            <a:endParaRPr lang="en-US" sz="2000" b="1" dirty="0"/>
          </a:p>
          <a:p>
            <a:pPr>
              <a:buFont typeface="Wingdings" panose="05000000000000000000" pitchFamily="2" charset="2"/>
              <a:buChar char="q"/>
            </a:pPr>
            <a:r>
              <a:rPr lang="en-US" sz="2000" b="1" dirty="0" smtClean="0"/>
              <a:t>Particle settling in a high particles(density suspens</a:t>
            </a:r>
            <a:r>
              <a:rPr lang="en-US" sz="2000" b="1" dirty="0"/>
              <a:t>i</a:t>
            </a:r>
            <a:r>
              <a:rPr lang="en-US" sz="2000" b="1" dirty="0" smtClean="0"/>
              <a:t>on (hindered settling).</a:t>
            </a:r>
          </a:p>
          <a:p>
            <a:pPr>
              <a:buFont typeface="Wingdings" panose="05000000000000000000" pitchFamily="2" charset="2"/>
              <a:buChar char="q"/>
            </a:pPr>
            <a:endParaRPr lang="en-US" sz="2000" b="1" dirty="0" smtClean="0"/>
          </a:p>
          <a:p>
            <a:pPr marL="0" indent="0">
              <a:buNone/>
            </a:pPr>
            <a:endParaRPr lang="en-US" sz="2000" b="1" dirty="0"/>
          </a:p>
        </p:txBody>
      </p:sp>
    </p:spTree>
    <p:extLst>
      <p:ext uri="{BB962C8B-B14F-4D97-AF65-F5344CB8AC3E}">
        <p14:creationId xmlns:p14="http://schemas.microsoft.com/office/powerpoint/2010/main" val="174413973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1081</TotalTime>
  <Words>1348</Words>
  <Application>Microsoft Office PowerPoint</Application>
  <PresentationFormat>On-screen Show (4:3)</PresentationFormat>
  <Paragraphs>150</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Apex</vt:lpstr>
      <vt:lpstr>DOWNSTREAM PROCESSING</vt:lpstr>
      <vt:lpstr>WHAT IS THE DOWNSTREAM PROCESSING</vt:lpstr>
      <vt:lpstr>STAGES IN DOWNSTREAM PROCESSING</vt:lpstr>
      <vt:lpstr>REMOVABLE OF INSOLUBLES</vt:lpstr>
      <vt:lpstr>FILTRATION </vt:lpstr>
      <vt:lpstr>PowerPoint Presentation</vt:lpstr>
      <vt:lpstr>CONTINUOS ROTARY VACCUM FILTER</vt:lpstr>
      <vt:lpstr>CENTRIFUGATION</vt:lpstr>
      <vt:lpstr>SEDIMENTATION</vt:lpstr>
      <vt:lpstr>FLOCCULATION</vt:lpstr>
      <vt:lpstr>PRODUCT ISOLATION</vt:lpstr>
      <vt:lpstr>PRODUCT PURIFICATION</vt:lpstr>
      <vt:lpstr>CHROMATOGRAPHY</vt:lpstr>
      <vt:lpstr>ION EXCHANGE CHOROMATOGRAPHY</vt:lpstr>
      <vt:lpstr>DEFINITION:ION</vt:lpstr>
      <vt:lpstr>AFFINITY CHOROMATOGRAPHY</vt:lpstr>
      <vt:lpstr>SIZE EXCLUSION CHROMATOGRAPHY</vt:lpstr>
      <vt:lpstr>REVERSED PHASE CHROMATOGRAPHY</vt:lpstr>
      <vt:lpstr>DEFINITIONS:POLARITY</vt:lpstr>
      <vt:lpstr>LIQUID CHROMATOGRAPHY</vt:lpstr>
      <vt:lpstr>PowerPoint Presentation</vt:lpstr>
      <vt:lpstr>CRYSTALLIZATION</vt:lpstr>
      <vt:lpstr>PRODUCT POLISHING</vt:lpstr>
      <vt:lpstr>LYOPHILIZATION</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MYTHILI</dc:creator>
  <cp:lastModifiedBy>MYTHILI</cp:lastModifiedBy>
  <cp:revision>49</cp:revision>
  <dcterms:created xsi:type="dcterms:W3CDTF">2020-02-18T14:19:53Z</dcterms:created>
  <dcterms:modified xsi:type="dcterms:W3CDTF">2020-05-25T19:50:10Z</dcterms:modified>
</cp:coreProperties>
</file>