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7" r:id="rId3"/>
    <p:sldId id="268" r:id="rId4"/>
    <p:sldId id="401" r:id="rId5"/>
    <p:sldId id="257" r:id="rId6"/>
    <p:sldId id="258" r:id="rId7"/>
    <p:sldId id="259" r:id="rId8"/>
    <p:sldId id="260" r:id="rId9"/>
    <p:sldId id="261" r:id="rId10"/>
    <p:sldId id="262" r:id="rId11"/>
    <p:sldId id="299" r:id="rId12"/>
    <p:sldId id="289" r:id="rId13"/>
    <p:sldId id="290" r:id="rId14"/>
    <p:sldId id="291" r:id="rId15"/>
    <p:sldId id="294" r:id="rId16"/>
    <p:sldId id="264" r:id="rId17"/>
    <p:sldId id="265" r:id="rId18"/>
    <p:sldId id="270" r:id="rId19"/>
    <p:sldId id="271" r:id="rId20"/>
    <p:sldId id="272" r:id="rId21"/>
    <p:sldId id="273" r:id="rId22"/>
    <p:sldId id="274" r:id="rId23"/>
    <p:sldId id="275" r:id="rId24"/>
    <p:sldId id="277" r:id="rId25"/>
    <p:sldId id="303" r:id="rId26"/>
    <p:sldId id="400" r:id="rId27"/>
    <p:sldId id="304" r:id="rId28"/>
    <p:sldId id="305" r:id="rId29"/>
    <p:sldId id="309" r:id="rId30"/>
    <p:sldId id="310" r:id="rId31"/>
    <p:sldId id="311" r:id="rId32"/>
    <p:sldId id="356" r:id="rId33"/>
    <p:sldId id="357" r:id="rId34"/>
    <p:sldId id="358" r:id="rId35"/>
    <p:sldId id="359" r:id="rId36"/>
    <p:sldId id="363" r:id="rId37"/>
    <p:sldId id="364" r:id="rId38"/>
    <p:sldId id="365" r:id="rId39"/>
    <p:sldId id="366" r:id="rId40"/>
    <p:sldId id="367" r:id="rId41"/>
    <p:sldId id="377" r:id="rId42"/>
    <p:sldId id="378" r:id="rId43"/>
    <p:sldId id="379" r:id="rId44"/>
    <p:sldId id="402" r:id="rId45"/>
    <p:sldId id="382" r:id="rId46"/>
    <p:sldId id="383" r:id="rId47"/>
    <p:sldId id="385" r:id="rId48"/>
    <p:sldId id="387" r:id="rId49"/>
    <p:sldId id="399"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22" y="3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443075-D3B6-4A1E-B63E-010D664EC6E9}"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443075-D3B6-4A1E-B63E-010D664EC6E9}"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443075-D3B6-4A1E-B63E-010D664EC6E9}"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443075-D3B6-4A1E-B63E-010D664EC6E9}"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443075-D3B6-4A1E-B63E-010D664EC6E9}"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6017704-C322-42EA-96B0-A46E71DDC3C4}" type="slidenum">
              <a:rPr lang="en-IN" smtClean="0"/>
              <a:pPr/>
              <a:t>‹#›</a:t>
            </a:fld>
            <a:endParaRPr lang="en-IN"/>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443075-D3B6-4A1E-B63E-010D664EC6E9}"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443075-D3B6-4A1E-B63E-010D664EC6E9}" type="datetimeFigureOut">
              <a:rPr lang="en-US" smtClean="0"/>
              <a:pPr/>
              <a:t>5/18/2020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6017704-C322-42EA-96B0-A46E71DDC3C4}" type="slidenum">
              <a:rPr lang="en-IN" smtClean="0"/>
              <a:pPr/>
              <a:t>‹#›</a:t>
            </a:fld>
            <a:endParaRPr lang="en-IN"/>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443075-D3B6-4A1E-B63E-010D664EC6E9}" type="datetimeFigureOut">
              <a:rPr lang="en-US" smtClean="0"/>
              <a:pPr/>
              <a:t>5/18/2020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43075-D3B6-4A1E-B63E-010D664EC6E9}" type="datetimeFigureOut">
              <a:rPr lang="en-US" smtClean="0"/>
              <a:pPr/>
              <a:t>5/18/2020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43075-D3B6-4A1E-B63E-010D664EC6E9}"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017704-C322-42EA-96B0-A46E71DDC3C4}" type="slidenum">
              <a:rPr lang="en-IN" smtClean="0"/>
              <a:pPr/>
              <a:t>‹#›</a:t>
            </a:fld>
            <a:endParaRPr lang="en-IN"/>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43075-D3B6-4A1E-B63E-010D664EC6E9}"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6017704-C322-42EA-96B0-A46E71DDC3C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B443075-D3B6-4A1E-B63E-010D664EC6E9}" type="datetimeFigureOut">
              <a:rPr lang="en-US" smtClean="0"/>
              <a:pPr/>
              <a:t>5/18/2020</a:t>
            </a:fld>
            <a:endParaRPr lang="en-IN"/>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IN"/>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6017704-C322-42EA-96B0-A46E71DDC3C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
          <p:cNvSpPr txBox="1">
            <a:spLocks noChangeArrowheads="1"/>
          </p:cNvSpPr>
          <p:nvPr/>
        </p:nvSpPr>
        <p:spPr bwMode="auto">
          <a:xfrm>
            <a:off x="1979712" y="1052736"/>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Big Data and Analytics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6" name="Rectangle 1"/>
          <p:cNvSpPr>
            <a:spLocks noChangeArrowheads="1"/>
          </p:cNvSpPr>
          <p:nvPr/>
        </p:nvSpPr>
        <p:spPr bwMode="auto">
          <a:xfrm>
            <a:off x="107504" y="2708920"/>
            <a:ext cx="87630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a:solidFill>
                  <a:srgbClr val="002060"/>
                </a:solidFill>
                <a:latin typeface="Times New Roman" pitchFamily="18" charset="0"/>
                <a:cs typeface="Times New Roman" pitchFamily="18" charset="0"/>
              </a:rPr>
              <a:t>Name of the Staff : M.FLORENCE DAYANA</a:t>
            </a:r>
          </a:p>
          <a:p>
            <a:r>
              <a:rPr lang="en-US" sz="2800" b="1" dirty="0">
                <a:solidFill>
                  <a:srgbClr val="002060"/>
                </a:solidFill>
                <a:latin typeface="Times New Roman" pitchFamily="18" charset="0"/>
                <a:cs typeface="Times New Roman" pitchFamily="18" charset="0"/>
              </a:rPr>
              <a:t>	</a:t>
            </a:r>
            <a:r>
              <a:rPr lang="en-US" sz="2800" b="1" dirty="0" smtClean="0">
                <a:solidFill>
                  <a:srgbClr val="002060"/>
                </a:solidFill>
                <a:latin typeface="Times New Roman" pitchFamily="18" charset="0"/>
                <a:cs typeface="Times New Roman" pitchFamily="18" charset="0"/>
              </a:rPr>
              <a:t>		Head</a:t>
            </a:r>
            <a:r>
              <a:rPr lang="en-US" sz="2800" b="1" dirty="0">
                <a:solidFill>
                  <a:srgbClr val="002060"/>
                </a:solidFill>
                <a:latin typeface="Times New Roman" pitchFamily="18" charset="0"/>
                <a:cs typeface="Times New Roman" pitchFamily="18" charset="0"/>
              </a:rPr>
              <a:t>, Dept. of  CA</a:t>
            </a:r>
          </a:p>
          <a:p>
            <a:r>
              <a:rPr lang="en-US" sz="2800" b="1" dirty="0">
                <a:solidFill>
                  <a:srgbClr val="002060"/>
                </a:solidFill>
                <a:latin typeface="Times New Roman" pitchFamily="18" charset="0"/>
                <a:cs typeface="Times New Roman" pitchFamily="18" charset="0"/>
              </a:rPr>
              <a:t>                               Bon Secours College </a:t>
            </a:r>
            <a:r>
              <a:rPr lang="en-US" sz="2800" b="1" dirty="0" smtClean="0">
                <a:solidFill>
                  <a:srgbClr val="002060"/>
                </a:solidFill>
                <a:latin typeface="Times New Roman" pitchFamily="18" charset="0"/>
                <a:cs typeface="Times New Roman" pitchFamily="18" charset="0"/>
              </a:rPr>
              <a:t>for </a:t>
            </a:r>
            <a:r>
              <a:rPr lang="en-US" sz="2800" b="1" dirty="0">
                <a:solidFill>
                  <a:srgbClr val="002060"/>
                </a:solidFill>
                <a:latin typeface="Times New Roman" pitchFamily="18" charset="0"/>
                <a:cs typeface="Times New Roman" pitchFamily="18" charset="0"/>
              </a:rPr>
              <a:t>Women</a:t>
            </a:r>
          </a:p>
          <a:p>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Thanjavur</a:t>
            </a:r>
            <a:r>
              <a:rPr lang="en-US" sz="2800" b="1" dirty="0" smtClean="0">
                <a:solidFill>
                  <a:srgbClr val="002060"/>
                </a:solidFill>
                <a:latin typeface="Times New Roman" pitchFamily="18" charset="0"/>
                <a:cs typeface="Times New Roman" pitchFamily="18" charset="0"/>
              </a:rPr>
              <a:t>.</a:t>
            </a:r>
          </a:p>
          <a:p>
            <a:r>
              <a:rPr lang="en-US" sz="2800" b="1" dirty="0" smtClean="0">
                <a:solidFill>
                  <a:srgbClr val="002060"/>
                </a:solidFill>
                <a:latin typeface="Times New Roman" pitchFamily="18" charset="0"/>
                <a:cs typeface="Times New Roman" pitchFamily="18" charset="0"/>
              </a:rPr>
              <a:t>Class		         :  II – MSc., CS</a:t>
            </a:r>
          </a:p>
          <a:p>
            <a:r>
              <a:rPr lang="en-US" sz="2800" b="1" dirty="0" smtClean="0">
                <a:solidFill>
                  <a:srgbClr val="002060"/>
                </a:solidFill>
                <a:latin typeface="Times New Roman" pitchFamily="18" charset="0"/>
                <a:cs typeface="Times New Roman" pitchFamily="18" charset="0"/>
              </a:rPr>
              <a:t>Sub Code	         :  P16CSE5A</a:t>
            </a:r>
          </a:p>
          <a:p>
            <a:r>
              <a:rPr lang="en-US" sz="2800" b="1" dirty="0" smtClean="0">
                <a:solidFill>
                  <a:srgbClr val="002060"/>
                </a:solidFill>
                <a:latin typeface="Times New Roman" pitchFamily="18" charset="0"/>
                <a:cs typeface="Times New Roman" pitchFamily="18" charset="0"/>
              </a:rPr>
              <a:t>Semester	         :  IV</a:t>
            </a:r>
            <a:endParaRPr lang="en-US" sz="28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7290" y="1428736"/>
            <a:ext cx="1976631" cy="461665"/>
          </a:xfrm>
          <a:prstGeom prst="rect">
            <a:avLst/>
          </a:prstGeom>
          <a:noFill/>
        </p:spPr>
        <p:txBody>
          <a:bodyPr wrap="none" rtlCol="0">
            <a:spAutoFit/>
          </a:bodyPr>
          <a:lstStyle/>
          <a:p>
            <a:r>
              <a:rPr lang="en-IN" sz="2400" b="1" dirty="0" smtClean="0">
                <a:latin typeface="Times New Roman" pitchFamily="18" charset="0"/>
                <a:cs typeface="Times New Roman" pitchFamily="18" charset="0"/>
              </a:rPr>
              <a:t>Visualization </a:t>
            </a:r>
            <a:endParaRPr lang="en-IN" sz="2400" b="1" dirty="0">
              <a:latin typeface="Times New Roman" pitchFamily="18" charset="0"/>
              <a:cs typeface="Times New Roman" pitchFamily="18" charset="0"/>
            </a:endParaRPr>
          </a:p>
        </p:txBody>
      </p:sp>
      <p:sp>
        <p:nvSpPr>
          <p:cNvPr id="3" name="TextBox 2"/>
          <p:cNvSpPr txBox="1"/>
          <p:nvPr/>
        </p:nvSpPr>
        <p:spPr>
          <a:xfrm>
            <a:off x="928662" y="2214554"/>
            <a:ext cx="8001056" cy="1754326"/>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Data visualization is becoming popular as a separate discipline. It short  by quite a  number, as  far as  business  visualization experts are concerned.</a:t>
            </a:r>
            <a:r>
              <a:rPr lang="en-IN" dirty="0" smtClean="0"/>
              <a:t> </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How Big Data Impact on IT</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5" name="Content Placeholder 2"/>
          <p:cNvSpPr>
            <a:spLocks noGrp="1"/>
          </p:cNvSpPr>
          <p:nvPr>
            <p:ph idx="1"/>
          </p:nvPr>
        </p:nvSpPr>
        <p:spPr>
          <a:xfrm>
            <a:off x="323528" y="1484784"/>
            <a:ext cx="8363272" cy="5092315"/>
          </a:xfrm>
        </p:spPr>
        <p:txBody>
          <a:bodyPr>
            <a:normAutofit/>
          </a:bodyPr>
          <a:lstStyle/>
          <a:p>
            <a:pPr marL="0" indent="0" algn="just">
              <a:buNone/>
            </a:pPr>
            <a:r>
              <a:rPr lang="en-US" b="1" dirty="0">
                <a:latin typeface="Times New Roman" pitchFamily="18" charset="0"/>
                <a:cs typeface="Times New Roman" pitchFamily="18" charset="0"/>
              </a:rPr>
              <a:t>The Effect of Big Data on Information Technology </a:t>
            </a:r>
            <a:r>
              <a:rPr lang="en-US" b="1" dirty="0" smtClean="0">
                <a:latin typeface="Times New Roman" pitchFamily="18" charset="0"/>
                <a:cs typeface="Times New Roman" pitchFamily="18" charset="0"/>
              </a:rPr>
              <a:t>Employment</a:t>
            </a:r>
          </a:p>
          <a:p>
            <a:pPr marL="0" indent="0" algn="just">
              <a:buNone/>
            </a:pPr>
            <a:r>
              <a:rPr lang="en-US" b="1" dirty="0"/>
              <a:t> </a:t>
            </a:r>
            <a:r>
              <a:rPr lang="en-US" b="1" dirty="0" smtClean="0"/>
              <a:t>       </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New </a:t>
            </a:r>
            <a:r>
              <a:rPr lang="en-US" sz="2000" dirty="0">
                <a:latin typeface="Times New Roman" pitchFamily="18" charset="0"/>
                <a:cs typeface="Times New Roman" pitchFamily="18" charset="0"/>
              </a:rPr>
              <a:t>data and </a:t>
            </a:r>
            <a:r>
              <a:rPr lang="en-US" sz="2000" dirty="0" smtClean="0">
                <a:latin typeface="Times New Roman" pitchFamily="18" charset="0"/>
                <a:cs typeface="Times New Roman" pitchFamily="18" charset="0"/>
              </a:rPr>
              <a:t>document </a:t>
            </a:r>
            <a:r>
              <a:rPr lang="en-US" sz="2000" dirty="0">
                <a:latin typeface="Times New Roman" pitchFamily="18" charset="0"/>
                <a:cs typeface="Times New Roman" pitchFamily="18" charset="0"/>
              </a:rPr>
              <a:t>control systems, software, and infrastructure to move, process and store this information are being developed as we speak as older systems are becoming obsolete</a:t>
            </a:r>
            <a:r>
              <a:rPr lang="en-US" sz="2000" dirty="0" smtClean="0">
                <a:latin typeface="Times New Roman" pitchFamily="18" charset="0"/>
                <a:cs typeface="Times New Roman" pitchFamily="18" charset="0"/>
              </a:rPr>
              <a:t>.</a:t>
            </a:r>
          </a:p>
          <a:p>
            <a:pPr marL="0" indent="0" algn="just">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Indeed, the amount of data we are generating is growing at an exponential rate. Some of the resulting effects include</a:t>
            </a:r>
            <a:r>
              <a:rPr lang="en-US" sz="2000" dirty="0" smtClean="0">
                <a:latin typeface="Times New Roman" pitchFamily="18" charset="0"/>
                <a:cs typeface="Times New Roman" pitchFamily="18" charset="0"/>
              </a:rPr>
              <a:t>:</a:t>
            </a:r>
          </a:p>
          <a:p>
            <a:pPr marL="0" indent="0" algn="just">
              <a:buNone/>
            </a:pPr>
            <a:endParaRPr lang="en-US" sz="18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Employment boom for specialists and IT professionals</a:t>
            </a:r>
          </a:p>
          <a:p>
            <a:pPr algn="just"/>
            <a:r>
              <a:rPr lang="en-US" sz="2000" dirty="0" smtClean="0">
                <a:latin typeface="Times New Roman" pitchFamily="18" charset="0"/>
                <a:cs typeface="Times New Roman" pitchFamily="18" charset="0"/>
              </a:rPr>
              <a:t>Shortage of IT workers in US with specific skills to handle large pools of data</a:t>
            </a:r>
          </a:p>
          <a:p>
            <a:pPr algn="just"/>
            <a:r>
              <a:rPr lang="en-US" sz="2000" dirty="0" smtClean="0">
                <a:latin typeface="Times New Roman" pitchFamily="18" charset="0"/>
                <a:cs typeface="Times New Roman" pitchFamily="18" charset="0"/>
              </a:rPr>
              <a:t>A developed need for employer-sponsored training programs</a:t>
            </a:r>
          </a:p>
          <a:p>
            <a:pPr algn="just"/>
            <a:r>
              <a:rPr lang="en-US" sz="2000" dirty="0" smtClean="0">
                <a:latin typeface="Times New Roman" pitchFamily="18" charset="0"/>
                <a:cs typeface="Times New Roman" pitchFamily="18" charset="0"/>
              </a:rPr>
              <a:t>Call for the government to issue visas to foreign workers in US</a:t>
            </a:r>
          </a:p>
          <a:p>
            <a:pPr marL="0" indent="0" algn="just">
              <a:buNone/>
            </a:pP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1236026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WHAT IS ANALYTICS ?&#10;It is a process to take the data then apply some&#10;mathematical and statistical algorithm or tool to bui..."/>
          <p:cNvPicPr>
            <a:picLocks noChangeAspect="1" noChangeArrowheads="1"/>
          </p:cNvPicPr>
          <p:nvPr/>
        </p:nvPicPr>
        <p:blipFill rotWithShape="1">
          <a:blip r:embed="rId2"/>
          <a:srcRect t="54322" b="7587"/>
          <a:stretch/>
        </p:blipFill>
        <p:spPr bwMode="auto">
          <a:xfrm>
            <a:off x="1672849" y="4030941"/>
            <a:ext cx="5664629" cy="1618297"/>
          </a:xfrm>
          <a:prstGeom prst="rect">
            <a:avLst/>
          </a:prstGeom>
          <a:noFill/>
        </p:spPr>
      </p:pic>
      <p:sp>
        <p:nvSpPr>
          <p:cNvPr id="3"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What is Analytics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4" name="Content Placeholder 2"/>
          <p:cNvSpPr txBox="1">
            <a:spLocks/>
          </p:cNvSpPr>
          <p:nvPr/>
        </p:nvSpPr>
        <p:spPr>
          <a:xfrm>
            <a:off x="323528" y="1484784"/>
            <a:ext cx="8363272" cy="509231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dirty="0" smtClean="0">
                <a:latin typeface="Times New Roman" pitchFamily="18" charset="0"/>
                <a:cs typeface="Times New Roman" pitchFamily="18" charset="0"/>
              </a:rPr>
              <a:t>Analytics is a process to take the data then apply some mathematical and statistical algorithm or tool to build some model.</a:t>
            </a:r>
          </a:p>
          <a:p>
            <a:pPr marL="0" indent="0">
              <a:buFont typeface="Arial" pitchFamily="34" charset="0"/>
              <a:buNone/>
            </a:pPr>
            <a:endParaRPr lang="en-US" dirty="0" smtClean="0">
              <a:latin typeface="Times New Roman" pitchFamily="18" charset="0"/>
              <a:cs typeface="Times New Roman" pitchFamily="18" charset="0"/>
            </a:endParaRPr>
          </a:p>
          <a:p>
            <a:pPr marL="0" indent="0">
              <a:buFont typeface="Arial" pitchFamily="34" charset="0"/>
              <a:buNone/>
            </a:pPr>
            <a:r>
              <a:rPr lang="en-US" dirty="0" smtClean="0">
                <a:latin typeface="Times New Roman" pitchFamily="18" charset="0"/>
                <a:cs typeface="Times New Roman" pitchFamily="18" charset="0"/>
              </a:rPr>
              <a:t>This model will be predictive and exploratory which is having information that allow us to get insights and insights allow us to take action.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38017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Types of Analytics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4" name="Content Placeholder 2"/>
          <p:cNvSpPr txBox="1">
            <a:spLocks/>
          </p:cNvSpPr>
          <p:nvPr/>
        </p:nvSpPr>
        <p:spPr>
          <a:xfrm>
            <a:off x="467544" y="1988840"/>
            <a:ext cx="8363272" cy="509231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nSpc>
                <a:spcPct val="150000"/>
              </a:lnSpc>
              <a:buFont typeface="Arial" pitchFamily="34" charset="0"/>
              <a:buNone/>
            </a:pPr>
            <a:r>
              <a:rPr lang="en-US" dirty="0" smtClean="0">
                <a:latin typeface="Times New Roman" pitchFamily="18" charset="0"/>
                <a:cs typeface="Times New Roman" pitchFamily="18" charset="0"/>
              </a:rPr>
              <a:t>	1. DESCRIPTIVE – What happened?</a:t>
            </a:r>
          </a:p>
          <a:p>
            <a:pPr marL="0" indent="0">
              <a:lnSpc>
                <a:spcPct val="150000"/>
              </a:lnSpc>
              <a:buFont typeface="Arial" pitchFamily="34" charse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 DIAGNOSTIC – Why did it happen?</a:t>
            </a:r>
          </a:p>
          <a:p>
            <a:pPr marL="0" indent="0">
              <a:lnSpc>
                <a:spcPct val="150000"/>
              </a:lnSpc>
              <a:buFont typeface="Arial" pitchFamily="34" charse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3. PREDICTIVE – What is likely to happen?</a:t>
            </a:r>
          </a:p>
          <a:p>
            <a:pPr marL="0" indent="0">
              <a:lnSpc>
                <a:spcPct val="150000"/>
              </a:lnSpc>
              <a:buFont typeface="Arial" pitchFamily="34" charse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4. PRESCRIPTIVE – What should I do about it?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7993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Tools of Analytics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4" name="Content Placeholder 2"/>
          <p:cNvSpPr txBox="1">
            <a:spLocks/>
          </p:cNvSpPr>
          <p:nvPr/>
        </p:nvSpPr>
        <p:spPr>
          <a:xfrm>
            <a:off x="323528" y="1484784"/>
            <a:ext cx="8363272" cy="509231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dirty="0" smtClean="0">
                <a:latin typeface="Times New Roman" pitchFamily="18" charset="0"/>
                <a:cs typeface="Times New Roman" pitchFamily="18" charset="0"/>
              </a:rPr>
              <a:t>Most used Statistical Programming Tools:</a:t>
            </a:r>
          </a:p>
          <a:p>
            <a:r>
              <a:rPr lang="en-US" dirty="0" smtClean="0">
                <a:latin typeface="Times New Roman" pitchFamily="18" charset="0"/>
                <a:cs typeface="Times New Roman" pitchFamily="18" charset="0"/>
              </a:rPr>
              <a:t>IBM SPSS</a:t>
            </a:r>
          </a:p>
          <a:p>
            <a:r>
              <a:rPr lang="en-US" dirty="0" smtClean="0">
                <a:latin typeface="Times New Roman" pitchFamily="18" charset="0"/>
                <a:cs typeface="Times New Roman" pitchFamily="18" charset="0"/>
              </a:rPr>
              <a:t>SAS</a:t>
            </a:r>
          </a:p>
          <a:p>
            <a:r>
              <a:rPr lang="en-US" dirty="0" err="1" smtClean="0">
                <a:latin typeface="Times New Roman" pitchFamily="18" charset="0"/>
                <a:cs typeface="Times New Roman" pitchFamily="18" charset="0"/>
              </a:rPr>
              <a:t>Sata</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 (Open Source)</a:t>
            </a:r>
          </a:p>
          <a:p>
            <a:r>
              <a:rPr lang="en-US" dirty="0" smtClean="0">
                <a:latin typeface="Times New Roman" pitchFamily="18" charset="0"/>
                <a:cs typeface="Times New Roman" pitchFamily="18" charset="0"/>
              </a:rPr>
              <a:t>MATLAB</a:t>
            </a:r>
          </a:p>
          <a:p>
            <a:pPr marL="0" indent="0">
              <a:buFont typeface="Arial" pitchFamily="34" charset="0"/>
              <a:buNone/>
            </a:pP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Font typeface="Arial" pitchFamily="34" charset="0"/>
              <a:buNone/>
            </a:pPr>
            <a:r>
              <a:rPr lang="en-US" dirty="0" smtClean="0">
                <a:latin typeface="Times New Roman" pitchFamily="18" charset="0"/>
                <a:cs typeface="Times New Roman" pitchFamily="18" charset="0"/>
              </a:rPr>
              <a:t>Rest of the tools except ‘R’ are commercial and very expensive.</a:t>
            </a:r>
          </a:p>
          <a:p>
            <a:pPr marL="0" indent="0">
              <a:buFont typeface="Arial" pitchFamily="34" charset="0"/>
              <a:buNone/>
            </a:pPr>
            <a:endParaRPr lang="en-US" dirty="0" smtClean="0">
              <a:latin typeface="Times New Roman" pitchFamily="18" charset="0"/>
              <a:cs typeface="Times New Roman" pitchFamily="18" charset="0"/>
            </a:endParaRPr>
          </a:p>
          <a:p>
            <a:pPr marL="0" indent="0">
              <a:buFont typeface="Arial" pitchFamily="34" charset="0"/>
              <a:buNone/>
            </a:pPr>
            <a:r>
              <a:rPr lang="en-US" dirty="0" smtClean="0">
                <a:latin typeface="Times New Roman" pitchFamily="18" charset="0"/>
                <a:cs typeface="Times New Roman" pitchFamily="18" charset="0"/>
              </a:rPr>
              <a:t>R and MATLAB has most comprehensive support of statistical functions.</a:t>
            </a:r>
          </a:p>
          <a:p>
            <a:pPr marL="0" indent="0">
              <a:buFont typeface="Arial" pitchFamily="34" charse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583673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1259632" y="476672"/>
            <a:ext cx="655272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Big Data </a:t>
            </a: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Analytics in Banks</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4" name="Content Placeholder 2"/>
          <p:cNvSpPr txBox="1">
            <a:spLocks/>
          </p:cNvSpPr>
          <p:nvPr/>
        </p:nvSpPr>
        <p:spPr>
          <a:xfrm>
            <a:off x="323528" y="1484784"/>
            <a:ext cx="8363272" cy="509231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lnSpc>
                <a:spcPct val="150000"/>
              </a:lnSpc>
              <a:buFont typeface="Arial" pitchFamily="34" charset="0"/>
              <a:buNone/>
            </a:pPr>
            <a:r>
              <a:rPr lang="en-US" dirty="0" smtClean="0">
                <a:latin typeface="Times New Roman" pitchFamily="18" charset="0"/>
                <a:cs typeface="Times New Roman" pitchFamily="18" charset="0"/>
              </a:rPr>
              <a:t>Data Creation</a:t>
            </a:r>
          </a:p>
          <a:p>
            <a:pPr marL="0" indent="0" algn="ctr">
              <a:lnSpc>
                <a:spcPct val="150000"/>
              </a:lnSpc>
              <a:buFont typeface="Arial" pitchFamily="34" charset="0"/>
              <a:buNone/>
            </a:pPr>
            <a:r>
              <a:rPr lang="en-US" dirty="0" smtClean="0">
                <a:latin typeface="Times New Roman" pitchFamily="18" charset="0"/>
                <a:cs typeface="Times New Roman" pitchFamily="18" charset="0"/>
              </a:rPr>
              <a:t>Collection of Data</a:t>
            </a:r>
          </a:p>
          <a:p>
            <a:pPr marL="0" indent="0" algn="ctr">
              <a:lnSpc>
                <a:spcPct val="150000"/>
              </a:lnSpc>
              <a:buFont typeface="Arial" pitchFamily="34" charset="0"/>
              <a:buNone/>
            </a:pPr>
            <a:r>
              <a:rPr lang="en-US" dirty="0" smtClean="0">
                <a:latin typeface="Times New Roman" pitchFamily="18" charset="0"/>
                <a:cs typeface="Times New Roman" pitchFamily="18" charset="0"/>
              </a:rPr>
              <a:t>Banks own HDFS for </a:t>
            </a:r>
            <a:r>
              <a:rPr lang="en-US" dirty="0" err="1" smtClean="0">
                <a:latin typeface="Times New Roman" pitchFamily="18" charset="0"/>
                <a:cs typeface="Times New Roman" pitchFamily="18" charset="0"/>
              </a:rPr>
              <a:t>Storin</a:t>
            </a:r>
            <a:endParaRPr lang="en-US" dirty="0" smtClean="0">
              <a:latin typeface="Times New Roman" pitchFamily="18" charset="0"/>
              <a:cs typeface="Times New Roman" pitchFamily="18" charset="0"/>
            </a:endParaRPr>
          </a:p>
          <a:p>
            <a:pPr marL="0" indent="0" algn="ctr">
              <a:lnSpc>
                <a:spcPct val="150000"/>
              </a:lnSpc>
              <a:buFont typeface="Arial" pitchFamily="34" charset="0"/>
              <a:buNone/>
            </a:pPr>
            <a:r>
              <a:rPr lang="en-US" dirty="0" smtClean="0">
                <a:latin typeface="Times New Roman" pitchFamily="18" charset="0"/>
                <a:cs typeface="Times New Roman" pitchFamily="18" charset="0"/>
              </a:rPr>
              <a:t>Fetching of Data</a:t>
            </a:r>
          </a:p>
          <a:p>
            <a:pPr marL="0" indent="0" algn="ctr">
              <a:lnSpc>
                <a:spcPct val="150000"/>
              </a:lnSpc>
              <a:buFont typeface="Arial" pitchFamily="34" charset="0"/>
              <a:buNone/>
            </a:pPr>
            <a:r>
              <a:rPr lang="en-US" dirty="0" smtClean="0">
                <a:latin typeface="Times New Roman" pitchFamily="18" charset="0"/>
                <a:cs typeface="Times New Roman" pitchFamily="18" charset="0"/>
              </a:rPr>
              <a:t>Model Formation</a:t>
            </a:r>
          </a:p>
          <a:p>
            <a:pPr marL="0" indent="0" algn="ctr">
              <a:lnSpc>
                <a:spcPct val="150000"/>
              </a:lnSpc>
              <a:buFont typeface="Arial" pitchFamily="34" charset="0"/>
              <a:buNone/>
            </a:pPr>
            <a:r>
              <a:rPr lang="en-US" dirty="0" smtClean="0">
                <a:latin typeface="Times New Roman" pitchFamily="18" charset="0"/>
                <a:cs typeface="Times New Roman" pitchFamily="18" charset="0"/>
              </a:rPr>
              <a:t>Knowing the insights of Model</a:t>
            </a:r>
          </a:p>
          <a:p>
            <a:pPr marL="0" indent="0" algn="ctr">
              <a:lnSpc>
                <a:spcPct val="150000"/>
              </a:lnSpc>
              <a:buFont typeface="Arial" pitchFamily="34" charset="0"/>
              <a:buNone/>
            </a:pPr>
            <a:r>
              <a:rPr lang="en-US" dirty="0" smtClean="0">
                <a:latin typeface="Times New Roman" pitchFamily="18" charset="0"/>
                <a:cs typeface="Times New Roman" pitchFamily="18" charset="0"/>
              </a:rPr>
              <a:t>Taking Action</a:t>
            </a:r>
          </a:p>
          <a:p>
            <a:pPr marL="0" indent="0" algn="ctr">
              <a:lnSpc>
                <a:spcPct val="150000"/>
              </a:lnSpc>
              <a:buFont typeface="Arial" pitchFamily="34" charset="0"/>
              <a:buNone/>
            </a:pPr>
            <a:endParaRPr lang="en-US" dirty="0">
              <a:latin typeface="Times New Roman" pitchFamily="18" charset="0"/>
              <a:cs typeface="Times New Roman" pitchFamily="18" charset="0"/>
            </a:endParaRPr>
          </a:p>
        </p:txBody>
      </p:sp>
      <p:sp>
        <p:nvSpPr>
          <p:cNvPr id="2" name="Down Arrow 1"/>
          <p:cNvSpPr/>
          <p:nvPr/>
        </p:nvSpPr>
        <p:spPr>
          <a:xfrm>
            <a:off x="4427984" y="1998218"/>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Down Arrow 9"/>
          <p:cNvSpPr/>
          <p:nvPr/>
        </p:nvSpPr>
        <p:spPr>
          <a:xfrm>
            <a:off x="4427984" y="2533351"/>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Down Arrow 10"/>
          <p:cNvSpPr/>
          <p:nvPr/>
        </p:nvSpPr>
        <p:spPr>
          <a:xfrm>
            <a:off x="4427984" y="3212976"/>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Down Arrow 11"/>
          <p:cNvSpPr/>
          <p:nvPr/>
        </p:nvSpPr>
        <p:spPr>
          <a:xfrm>
            <a:off x="4475247" y="3839574"/>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Down Arrow 12"/>
          <p:cNvSpPr/>
          <p:nvPr/>
        </p:nvSpPr>
        <p:spPr>
          <a:xfrm>
            <a:off x="4479662" y="4437112"/>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Down Arrow 13"/>
          <p:cNvSpPr/>
          <p:nvPr/>
        </p:nvSpPr>
        <p:spPr>
          <a:xfrm>
            <a:off x="4472372" y="5157192"/>
            <a:ext cx="108012" cy="3827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0463923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b="1" dirty="0" smtClean="0">
                <a:latin typeface="Times New Roman" pitchFamily="18" charset="0"/>
                <a:cs typeface="Times New Roman" pitchFamily="18" charset="0"/>
              </a:rPr>
              <a:t>Volume</a:t>
            </a:r>
            <a:r>
              <a:rPr lang="en-US" dirty="0" smtClean="0">
                <a:latin typeface="Times New Roman" pitchFamily="18" charset="0"/>
                <a:cs typeface="Times New Roman" pitchFamily="18" charset="0"/>
              </a:rPr>
              <a:t>: The amount of data collected from various resources including e-business transaction (</a:t>
            </a:r>
            <a:r>
              <a:rPr lang="en-US" dirty="0" err="1" smtClean="0">
                <a:latin typeface="Times New Roman" pitchFamily="18" charset="0"/>
                <a:cs typeface="Times New Roman" pitchFamily="18" charset="0"/>
              </a:rPr>
              <a:t>Paypal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Payatm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Airtel</a:t>
            </a:r>
            <a:r>
              <a:rPr lang="en-US" dirty="0" smtClean="0">
                <a:latin typeface="Times New Roman" pitchFamily="18" charset="0"/>
                <a:cs typeface="Times New Roman" pitchFamily="18" charset="0"/>
              </a:rPr>
              <a:t> Money etc), social media (</a:t>
            </a:r>
            <a:r>
              <a:rPr lang="en-US" dirty="0" err="1" smtClean="0">
                <a:latin typeface="Times New Roman" pitchFamily="18" charset="0"/>
                <a:cs typeface="Times New Roman" pitchFamily="18" charset="0"/>
              </a:rPr>
              <a:t>Facebook</a:t>
            </a:r>
            <a:r>
              <a:rPr lang="en-US" dirty="0" smtClean="0">
                <a:latin typeface="Times New Roman" pitchFamily="18" charset="0"/>
                <a:cs typeface="Times New Roman" pitchFamily="18" charset="0"/>
              </a:rPr>
              <a:t>, Twitter, </a:t>
            </a:r>
            <a:r>
              <a:rPr lang="en-US" dirty="0" err="1" smtClean="0">
                <a:latin typeface="Times New Roman" pitchFamily="18" charset="0"/>
                <a:cs typeface="Times New Roman" pitchFamily="18" charset="0"/>
              </a:rPr>
              <a:t>Whatsapp</a:t>
            </a:r>
            <a:r>
              <a:rPr lang="en-US" dirty="0" smtClean="0">
                <a:latin typeface="Times New Roman" pitchFamily="18" charset="0"/>
                <a:cs typeface="Times New Roman" pitchFamily="18" charset="0"/>
              </a:rPr>
              <a:t>), sensor (weather monitoring, space sensor) and machine to machine data (networking, </a:t>
            </a:r>
            <a:r>
              <a:rPr lang="en-US" dirty="0" err="1" smtClean="0">
                <a:latin typeface="Times New Roman" pitchFamily="18" charset="0"/>
                <a:cs typeface="Times New Roman" pitchFamily="18" charset="0"/>
              </a:rPr>
              <a:t>IoT</a:t>
            </a:r>
            <a:r>
              <a:rPr lang="en-US" dirty="0" smtClean="0">
                <a:latin typeface="Times New Roman" pitchFamily="18" charset="0"/>
                <a:cs typeface="Times New Roman" pitchFamily="18" charset="0"/>
              </a:rPr>
              <a:t>) by millions of user around the world. To study such massive data </a:t>
            </a:r>
            <a:r>
              <a:rPr lang="en-US" dirty="0" err="1" smtClean="0">
                <a:latin typeface="Times New Roman" pitchFamily="18" charset="0"/>
                <a:cs typeface="Times New Roman" pitchFamily="18" charset="0"/>
              </a:rPr>
              <a:t>Hadoop</a:t>
            </a:r>
            <a:r>
              <a:rPr lang="en-US" dirty="0" smtClean="0">
                <a:latin typeface="Times New Roman" pitchFamily="18" charset="0"/>
                <a:cs typeface="Times New Roman" pitchFamily="18" charset="0"/>
              </a:rPr>
              <a:t> provide great too</a:t>
            </a:r>
            <a:r>
              <a:rPr lang="en-US" dirty="0" smtClean="0">
                <a:latin typeface="Times New Roman" pitchFamily="18" charset="0"/>
                <a:cs typeface="Times New Roman" pitchFamily="18" charset="0"/>
              </a:rPr>
              <a:t>.</a:t>
            </a:r>
          </a:p>
          <a:p>
            <a:pPr marL="0" indent="0"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Velocity: </a:t>
            </a:r>
            <a:r>
              <a:rPr lang="en-US" dirty="0" smtClean="0">
                <a:latin typeface="Times New Roman" pitchFamily="18" charset="0"/>
                <a:cs typeface="Times New Roman" pitchFamily="18" charset="0"/>
              </a:rPr>
              <a:t>The massive stored data need unprecedented speed with time constraint. In addition to device, it should be connected in parallel with smart sensor and metering device in real time process to keep the transparency of data.</a:t>
            </a:r>
          </a:p>
        </p:txBody>
      </p:sp>
      <p:sp>
        <p:nvSpPr>
          <p:cNvPr id="4" name="Text Box 1"/>
          <p:cNvSpPr txBox="1">
            <a:spLocks noChangeArrowheads="1"/>
          </p:cNvSpPr>
          <p:nvPr/>
        </p:nvSpPr>
        <p:spPr bwMode="auto">
          <a:xfrm>
            <a:off x="1979712" y="65827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3 V’s of Big Data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527176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564904"/>
            <a:ext cx="8229600" cy="4876800"/>
          </a:xfrm>
        </p:spPr>
        <p:txBody>
          <a:bodyPr>
            <a:normAutofit/>
          </a:bodyPr>
          <a:lstStyle/>
          <a:p>
            <a:pPr algn="just"/>
            <a:r>
              <a:rPr lang="en-US" b="1" dirty="0" smtClean="0">
                <a:latin typeface="Times New Roman" pitchFamily="18" charset="0"/>
                <a:cs typeface="Times New Roman" pitchFamily="18" charset="0"/>
              </a:rPr>
              <a:t> Variety: </a:t>
            </a:r>
            <a:r>
              <a:rPr lang="en-US" dirty="0" smtClean="0">
                <a:latin typeface="Times New Roman" pitchFamily="18" charset="0"/>
                <a:cs typeface="Times New Roman" pitchFamily="18" charset="0"/>
              </a:rPr>
              <a:t>Data comes in two or more formats, but majorly as structured data (numeric data in traditional databases) and unstructured data (like stock ticker data, email, financial transactions, audio, video and text documents)</a:t>
            </a:r>
          </a:p>
          <a:p>
            <a:pPr marL="0" indent="0" algn="just">
              <a:buNone/>
            </a:pPr>
            <a:endParaRPr lang="en-US" dirty="0" smtClean="0">
              <a:latin typeface="Times New Roman" pitchFamily="18" charset="0"/>
              <a:cs typeface="Times New Roman" pitchFamily="18" charset="0"/>
            </a:endParaRPr>
          </a:p>
        </p:txBody>
      </p:sp>
      <p:sp>
        <p:nvSpPr>
          <p:cNvPr id="4" name="Text Box 1"/>
          <p:cNvSpPr txBox="1">
            <a:spLocks noChangeArrowheads="1"/>
          </p:cNvSpPr>
          <p:nvPr/>
        </p:nvSpPr>
        <p:spPr bwMode="auto">
          <a:xfrm>
            <a:off x="1979712" y="65827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3 V’s of Big Data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57415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4211960" y="2420888"/>
            <a:ext cx="3960440"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Structured data</a:t>
            </a:r>
            <a:endParaRPr lang="en-IN" sz="2000" dirty="0"/>
          </a:p>
        </p:txBody>
      </p:sp>
      <p:sp>
        <p:nvSpPr>
          <p:cNvPr id="5" name="Round Same Side Corner Rectangle 4"/>
          <p:cNvSpPr/>
          <p:nvPr/>
        </p:nvSpPr>
        <p:spPr>
          <a:xfrm>
            <a:off x="971600" y="2420888"/>
            <a:ext cx="648072" cy="3600400"/>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p>
          <a:p>
            <a:pPr algn="ctr"/>
            <a:r>
              <a:rPr lang="en-US" dirty="0" smtClean="0"/>
              <a:t>I</a:t>
            </a:r>
          </a:p>
          <a:p>
            <a:pPr algn="ctr"/>
            <a:r>
              <a:rPr lang="en-US" dirty="0" smtClean="0"/>
              <a:t>G</a:t>
            </a:r>
          </a:p>
          <a:p>
            <a:pPr algn="ctr"/>
            <a:r>
              <a:rPr lang="en-US" dirty="0" smtClean="0"/>
              <a:t>I</a:t>
            </a:r>
          </a:p>
          <a:p>
            <a:pPr algn="ctr"/>
            <a:r>
              <a:rPr lang="en-US" dirty="0" smtClean="0"/>
              <a:t>T</a:t>
            </a:r>
          </a:p>
          <a:p>
            <a:pPr algn="ctr"/>
            <a:r>
              <a:rPr lang="en-US" dirty="0" smtClean="0"/>
              <a:t>A</a:t>
            </a:r>
          </a:p>
          <a:p>
            <a:pPr algn="ctr"/>
            <a:r>
              <a:rPr lang="en-US" dirty="0" smtClean="0"/>
              <a:t>L</a:t>
            </a:r>
          </a:p>
          <a:p>
            <a:pPr algn="ctr"/>
            <a:endParaRPr lang="en-US" dirty="0" smtClean="0"/>
          </a:p>
          <a:p>
            <a:pPr algn="ctr"/>
            <a:r>
              <a:rPr lang="en-US" dirty="0" smtClean="0"/>
              <a:t>D</a:t>
            </a:r>
          </a:p>
          <a:p>
            <a:pPr algn="ctr"/>
            <a:r>
              <a:rPr lang="en-US" dirty="0" smtClean="0"/>
              <a:t>A</a:t>
            </a:r>
          </a:p>
          <a:p>
            <a:pPr algn="ctr"/>
            <a:r>
              <a:rPr lang="en-US" dirty="0" smtClean="0"/>
              <a:t>T</a:t>
            </a:r>
          </a:p>
          <a:p>
            <a:pPr algn="ctr"/>
            <a:r>
              <a:rPr lang="en-US" dirty="0"/>
              <a:t>A</a:t>
            </a:r>
            <a:endParaRPr lang="en-US" dirty="0" smtClean="0"/>
          </a:p>
        </p:txBody>
      </p:sp>
      <p:sp>
        <p:nvSpPr>
          <p:cNvPr id="6" name="Round Same Side Corner Rectangle 5"/>
          <p:cNvSpPr/>
          <p:nvPr/>
        </p:nvSpPr>
        <p:spPr>
          <a:xfrm>
            <a:off x="4211960" y="3789040"/>
            <a:ext cx="3960440"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Semi Structured data</a:t>
            </a:r>
            <a:endParaRPr lang="en-IN" sz="2000" dirty="0"/>
          </a:p>
        </p:txBody>
      </p:sp>
      <p:sp>
        <p:nvSpPr>
          <p:cNvPr id="7" name="Round Same Side Corner Rectangle 6"/>
          <p:cNvSpPr/>
          <p:nvPr/>
        </p:nvSpPr>
        <p:spPr>
          <a:xfrm>
            <a:off x="4211960" y="5229200"/>
            <a:ext cx="3960440"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Unstructured data</a:t>
            </a:r>
            <a:endParaRPr lang="en-IN" sz="2000" dirty="0"/>
          </a:p>
        </p:txBody>
      </p:sp>
      <p:cxnSp>
        <p:nvCxnSpPr>
          <p:cNvPr id="9" name="Straight Connector 8"/>
          <p:cNvCxnSpPr/>
          <p:nvPr/>
        </p:nvCxnSpPr>
        <p:spPr>
          <a:xfrm>
            <a:off x="1619672" y="4221088"/>
            <a:ext cx="25922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411760" y="2708920"/>
            <a:ext cx="0" cy="2808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4" idx="2"/>
          </p:cNvCxnSpPr>
          <p:nvPr/>
        </p:nvCxnSpPr>
        <p:spPr>
          <a:xfrm>
            <a:off x="2411760" y="2708920"/>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7" idx="2"/>
          </p:cNvCxnSpPr>
          <p:nvPr/>
        </p:nvCxnSpPr>
        <p:spPr>
          <a:xfrm>
            <a:off x="2411760" y="5517232"/>
            <a:ext cx="18002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 Box 1"/>
          <p:cNvSpPr txBox="1">
            <a:spLocks noChangeArrowheads="1"/>
          </p:cNvSpPr>
          <p:nvPr/>
        </p:nvSpPr>
        <p:spPr bwMode="auto">
          <a:xfrm>
            <a:off x="1967186" y="671002"/>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Types of </a:t>
            </a: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Digital Data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83282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smtClean="0">
                <a:solidFill>
                  <a:srgbClr val="FF0000"/>
                </a:solidFill>
                <a:effectLst/>
                <a:latin typeface="Times New Roman" pitchFamily="18" charset="0"/>
                <a:cs typeface="Times New Roman" pitchFamily="18" charset="0"/>
              </a:rPr>
              <a:t>Structured Data</a:t>
            </a:r>
            <a:endParaRPr lang="en-IN" sz="4000" b="1" u="sng" dirty="0">
              <a:solidFill>
                <a:srgbClr val="FF0000"/>
              </a:solidFill>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0000" lnSpcReduction="20000"/>
          </a:bodyPr>
          <a:lstStyle/>
          <a:p>
            <a:pPr>
              <a:lnSpc>
                <a:spcPct val="170000"/>
              </a:lnSpc>
            </a:pPr>
            <a:r>
              <a:rPr lang="en-US" sz="5900" dirty="0" smtClean="0">
                <a:latin typeface="Times New Roman" pitchFamily="18" charset="0"/>
                <a:cs typeface="Times New Roman" pitchFamily="18" charset="0"/>
              </a:rPr>
              <a:t>This is the data which is in an organized form and can be easily used by a computer program.</a:t>
            </a:r>
          </a:p>
          <a:p>
            <a:pPr>
              <a:lnSpc>
                <a:spcPct val="170000"/>
              </a:lnSpc>
            </a:pPr>
            <a:r>
              <a:rPr lang="en-US" sz="5900" dirty="0" smtClean="0">
                <a:latin typeface="Times New Roman" pitchFamily="18" charset="0"/>
                <a:cs typeface="Times New Roman" pitchFamily="18" charset="0"/>
              </a:rPr>
              <a:t>Relationship exist between entities of data such as classes and their objects.</a:t>
            </a:r>
          </a:p>
          <a:p>
            <a:pPr>
              <a:lnSpc>
                <a:spcPct val="170000"/>
              </a:lnSpc>
            </a:pPr>
            <a:r>
              <a:rPr lang="en-US" sz="5900" dirty="0" smtClean="0">
                <a:latin typeface="Times New Roman" pitchFamily="18" charset="0"/>
                <a:cs typeface="Times New Roman" pitchFamily="18" charset="0"/>
              </a:rPr>
              <a:t>When data conforms to a pre-defined scheme/structured we say it is structured</a:t>
            </a:r>
            <a:r>
              <a:rPr lang="en-US" sz="5900" dirty="0">
                <a:latin typeface="Times New Roman" pitchFamily="18" charset="0"/>
                <a:cs typeface="Times New Roman" pitchFamily="18" charset="0"/>
              </a:rPr>
              <a:t> </a:t>
            </a:r>
            <a:r>
              <a:rPr lang="en-US" sz="5900" dirty="0" smtClean="0">
                <a:latin typeface="Times New Roman" pitchFamily="18" charset="0"/>
                <a:cs typeface="Times New Roman" pitchFamily="18" charset="0"/>
              </a:rPr>
              <a:t>data.</a:t>
            </a:r>
            <a:r>
              <a:rPr lang="en-US" sz="5900" dirty="0" smtClean="0">
                <a:solidFill>
                  <a:schemeClr val="bg1"/>
                </a:solidFill>
                <a:latin typeface="Times New Roman" pitchFamily="18" charset="0"/>
                <a:cs typeface="Times New Roman" pitchFamily="18" charset="0"/>
              </a:rPr>
              <a:t> data which is in an organized form </a:t>
            </a:r>
            <a:r>
              <a:rPr lang="en-US" sz="3800" dirty="0" smtClean="0">
                <a:solidFill>
                  <a:schemeClr val="bg1"/>
                </a:solidFill>
                <a:latin typeface="Times New Roman" pitchFamily="18" charset="0"/>
                <a:cs typeface="Times New Roman" pitchFamily="18" charset="0"/>
              </a:rPr>
              <a:t>and can be easily used by a computer program.</a:t>
            </a:r>
          </a:p>
          <a:p>
            <a:r>
              <a:rPr lang="en-US" sz="3800" dirty="0" smtClean="0">
                <a:solidFill>
                  <a:schemeClr val="bg1"/>
                </a:solidFill>
                <a:latin typeface="Times New Roman" pitchFamily="18" charset="0"/>
                <a:cs typeface="Times New Roman" pitchFamily="18" charset="0"/>
              </a:rPr>
              <a:t>Relationship exist between entities of data such as classes and their objects.</a:t>
            </a:r>
          </a:p>
          <a:p>
            <a:r>
              <a:rPr lang="en-US" dirty="0" smtClean="0">
                <a:solidFill>
                  <a:schemeClr val="bg1"/>
                </a:solidFill>
              </a:rPr>
              <a:t>When data conforms to a pre-defined schema/structured we say it is structured data.</a:t>
            </a:r>
            <a:endParaRPr lang="en-IN" dirty="0" smtClean="0">
              <a:solidFill>
                <a:schemeClr val="bg1"/>
              </a:solidFill>
            </a:endParaRPr>
          </a:p>
          <a:p>
            <a:pPr marL="0" indent="0">
              <a:buNone/>
            </a:pPr>
            <a:endParaRPr lang="en-IN" dirty="0"/>
          </a:p>
        </p:txBody>
      </p:sp>
    </p:spTree>
    <p:extLst>
      <p:ext uri="{BB962C8B-B14F-4D97-AF65-F5344CB8AC3E}">
        <p14:creationId xmlns:p14="http://schemas.microsoft.com/office/powerpoint/2010/main" val="2133597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556792"/>
            <a:ext cx="7772870" cy="4541948"/>
          </a:xfrm>
          <a:prstGeom prst="rect">
            <a:avLst/>
          </a:prstGeom>
        </p:spPr>
        <p:txBody>
          <a:bodyPr/>
          <a:lstStyle/>
          <a:p>
            <a:pPr algn="just"/>
            <a:r>
              <a:rPr lang="en-US" sz="2400" cap="none" dirty="0" smtClean="0">
                <a:latin typeface="Times New Roman" panose="02020603050405020304" pitchFamily="18" charset="0"/>
                <a:cs typeface="Times New Roman" panose="02020603050405020304" pitchFamily="18" charset="0"/>
              </a:rPr>
              <a:t>Big </a:t>
            </a:r>
            <a:r>
              <a:rPr lang="en-US" sz="2400" cap="none" dirty="0" smtClean="0">
                <a:latin typeface="Times New Roman" panose="02020603050405020304" pitchFamily="18" charset="0"/>
                <a:cs typeface="Times New Roman" panose="02020603050405020304" pitchFamily="18" charset="0"/>
              </a:rPr>
              <a:t>Data </a:t>
            </a:r>
            <a:r>
              <a:rPr lang="en-US" dirty="0" smtClean="0">
                <a:latin typeface="Times New Roman" panose="02020603050405020304" pitchFamily="18" charset="0"/>
                <a:cs typeface="Times New Roman" panose="02020603050405020304" pitchFamily="18" charset="0"/>
              </a:rPr>
              <a:t>Ana</a:t>
            </a:r>
            <a:r>
              <a:rPr lang="en-US" sz="2400" cap="none" dirty="0" smtClean="0">
                <a:latin typeface="Times New Roman" panose="02020603050405020304" pitchFamily="18" charset="0"/>
                <a:cs typeface="Times New Roman" panose="02020603050405020304" pitchFamily="18" charset="0"/>
              </a:rPr>
              <a:t>lytics </a:t>
            </a:r>
            <a:r>
              <a:rPr lang="en-US" sz="2400" cap="none" dirty="0" smtClean="0">
                <a:latin typeface="Times New Roman" panose="02020603050405020304" pitchFamily="18" charset="0"/>
                <a:cs typeface="Times New Roman" panose="02020603050405020304" pitchFamily="18" charset="0"/>
              </a:rPr>
              <a:t>(BDA) is A new approach in information management which provides a set of capabilities for revealing additional value from BD</a:t>
            </a:r>
            <a:r>
              <a:rPr lang="en-US" sz="2400" cap="none" dirty="0" smtClean="0">
                <a:latin typeface="Times New Roman" panose="02020603050405020304" pitchFamily="18" charset="0"/>
                <a:cs typeface="Times New Roman" panose="02020603050405020304" pitchFamily="18" charset="0"/>
              </a:rPr>
              <a:t>.</a:t>
            </a:r>
          </a:p>
          <a:p>
            <a:pPr marL="0" indent="0" algn="just">
              <a:buNone/>
            </a:pPr>
            <a:endParaRPr lang="en-US" sz="2400" cap="none" dirty="0" smtClean="0">
              <a:latin typeface="Times New Roman" panose="02020603050405020304" pitchFamily="18" charset="0"/>
              <a:cs typeface="Times New Roman" panose="02020603050405020304" pitchFamily="18" charset="0"/>
            </a:endParaRPr>
          </a:p>
          <a:p>
            <a:pPr algn="just"/>
            <a:r>
              <a:rPr lang="en-US" sz="2400" cap="none" dirty="0" smtClean="0">
                <a:latin typeface="Times New Roman" panose="02020603050405020304" pitchFamily="18" charset="0"/>
                <a:cs typeface="Times New Roman" panose="02020603050405020304" pitchFamily="18" charset="0"/>
              </a:rPr>
              <a:t> It is defined as </a:t>
            </a:r>
            <a:r>
              <a:rPr lang="en-US" sz="2400" cap="none" dirty="0" smtClean="0">
                <a:latin typeface="Times New Roman" panose="02020603050405020304" pitchFamily="18" charset="0"/>
                <a:cs typeface="Times New Roman" panose="02020603050405020304" pitchFamily="18" charset="0"/>
              </a:rPr>
              <a:t>“</a:t>
            </a:r>
            <a:r>
              <a:rPr lang="en-US" sz="2400" b="1" cap="none" dirty="0" smtClean="0">
                <a:latin typeface="Times New Roman" panose="02020603050405020304" pitchFamily="18" charset="0"/>
                <a:cs typeface="Times New Roman" panose="02020603050405020304" pitchFamily="18" charset="0"/>
              </a:rPr>
              <a:t>The </a:t>
            </a:r>
            <a:r>
              <a:rPr lang="en-US" sz="2400" b="1" cap="none" dirty="0" smtClean="0">
                <a:latin typeface="Times New Roman" panose="02020603050405020304" pitchFamily="18" charset="0"/>
                <a:cs typeface="Times New Roman" panose="02020603050405020304" pitchFamily="18" charset="0"/>
              </a:rPr>
              <a:t>process of examining large amounts of data, from A variety of data sources and in different formats, to deliver insights that can enable decisions in real or near real time</a:t>
            </a:r>
            <a:r>
              <a:rPr lang="en-US" sz="2400" cap="none" dirty="0" smtClean="0">
                <a:latin typeface="Times New Roman" panose="02020603050405020304" pitchFamily="18" charset="0"/>
                <a:cs typeface="Times New Roman" panose="02020603050405020304" pitchFamily="18" charset="0"/>
              </a:rPr>
              <a:t>”.</a:t>
            </a:r>
          </a:p>
          <a:p>
            <a:pPr marL="0" indent="0" algn="just">
              <a:buNone/>
            </a:pPr>
            <a:endParaRPr lang="en-US" sz="2400" cap="none" dirty="0" smtClean="0">
              <a:latin typeface="Times New Roman" panose="02020603050405020304" pitchFamily="18" charset="0"/>
              <a:cs typeface="Times New Roman" panose="02020603050405020304" pitchFamily="18" charset="0"/>
            </a:endParaRPr>
          </a:p>
          <a:p>
            <a:pPr algn="just"/>
            <a:r>
              <a:rPr lang="en-US" sz="2400" cap="none" dirty="0">
                <a:latin typeface="Times New Roman" panose="02020603050405020304" pitchFamily="18" charset="0"/>
                <a:cs typeface="Times New Roman" panose="02020603050405020304" pitchFamily="18" charset="0"/>
              </a:rPr>
              <a:t> BDA is a different concept from those of Data Warehouse (DW) or Business Intelligence (BI) systems.</a:t>
            </a:r>
            <a:endParaRPr lang="en-US" sz="2400" cap="none" dirty="0" smtClean="0">
              <a:latin typeface="Times New Roman" panose="02020603050405020304" pitchFamily="18" charset="0"/>
              <a:cs typeface="Times New Roman" panose="02020603050405020304" pitchFamily="18" charset="0"/>
            </a:endParaRPr>
          </a:p>
          <a:p>
            <a:pPr algn="just"/>
            <a:endParaRPr lang="en-US" sz="2400" cap="none"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endParaRPr lang="en-US" sz="2400" cap="none" dirty="0"/>
          </a:p>
        </p:txBody>
      </p:sp>
      <p:sp>
        <p:nvSpPr>
          <p:cNvPr id="4" name="Text Box 1"/>
          <p:cNvSpPr txBox="1">
            <a:spLocks noChangeArrowheads="1"/>
          </p:cNvSpPr>
          <p:nvPr/>
        </p:nvSpPr>
        <p:spPr bwMode="auto">
          <a:xfrm>
            <a:off x="2051720" y="476672"/>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Introduction</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446771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r>
              <a:rPr lang="en-US" sz="3200" b="1" u="sng" dirty="0" smtClean="0"/>
              <a:t>Sources of Structured </a:t>
            </a:r>
            <a:r>
              <a:rPr lang="en-US" sz="3200" b="1" u="sng" dirty="0"/>
              <a:t>D</a:t>
            </a:r>
            <a:r>
              <a:rPr lang="en-US" sz="3200" b="1" u="sng" dirty="0" smtClean="0"/>
              <a:t>ata</a:t>
            </a:r>
            <a:endParaRPr lang="en-IN" sz="3200" b="1" u="sng" dirty="0"/>
          </a:p>
        </p:txBody>
      </p:sp>
      <p:sp>
        <p:nvSpPr>
          <p:cNvPr id="4" name="Round Same Side Corner Rectangle 3"/>
          <p:cNvSpPr/>
          <p:nvPr/>
        </p:nvSpPr>
        <p:spPr>
          <a:xfrm>
            <a:off x="683568" y="3789040"/>
            <a:ext cx="2592288" cy="504056"/>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Structured data</a:t>
            </a:r>
            <a:endParaRPr lang="en-IN" dirty="0"/>
          </a:p>
        </p:txBody>
      </p:sp>
      <p:sp>
        <p:nvSpPr>
          <p:cNvPr id="5" name="Oval 4"/>
          <p:cNvSpPr/>
          <p:nvPr/>
        </p:nvSpPr>
        <p:spPr>
          <a:xfrm>
            <a:off x="4860032" y="2132856"/>
            <a:ext cx="338437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base such as oracle,DB2,Tera data ,My SQL</a:t>
            </a:r>
            <a:r>
              <a:rPr lang="en-US" dirty="0" smtClean="0"/>
              <a:t>, etc</a:t>
            </a:r>
            <a:r>
              <a:rPr lang="en-US" dirty="0" smtClean="0"/>
              <a:t>…</a:t>
            </a:r>
            <a:endParaRPr lang="en-IN" dirty="0"/>
          </a:p>
        </p:txBody>
      </p:sp>
      <p:sp>
        <p:nvSpPr>
          <p:cNvPr id="6" name="Oval 5"/>
          <p:cNvSpPr/>
          <p:nvPr/>
        </p:nvSpPr>
        <p:spPr>
          <a:xfrm>
            <a:off x="5076056" y="3789040"/>
            <a:ext cx="26642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Spread </a:t>
            </a:r>
            <a:r>
              <a:rPr lang="en-US" dirty="0" smtClean="0"/>
              <a:t>sheet</a:t>
            </a:r>
            <a:endParaRPr lang="en-IN" dirty="0"/>
          </a:p>
        </p:txBody>
      </p:sp>
      <p:sp>
        <p:nvSpPr>
          <p:cNvPr id="7" name="Oval 6"/>
          <p:cNvSpPr/>
          <p:nvPr/>
        </p:nvSpPr>
        <p:spPr>
          <a:xfrm>
            <a:off x="5004048" y="5157192"/>
            <a:ext cx="3096344"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OLTP systems</a:t>
            </a:r>
            <a:endParaRPr lang="en-IN" dirty="0"/>
          </a:p>
        </p:txBody>
      </p:sp>
      <p:cxnSp>
        <p:nvCxnSpPr>
          <p:cNvPr id="9" name="Straight Connector 8"/>
          <p:cNvCxnSpPr>
            <a:endCxn id="6" idx="2"/>
          </p:cNvCxnSpPr>
          <p:nvPr/>
        </p:nvCxnSpPr>
        <p:spPr>
          <a:xfrm>
            <a:off x="3275856" y="4041068"/>
            <a:ext cx="180020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275856" y="2780928"/>
            <a:ext cx="1584176"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275856" y="4077072"/>
            <a:ext cx="1728192" cy="147616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690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a:bodyPr>
          <a:lstStyle/>
          <a:p>
            <a:pPr algn="ctr"/>
            <a:r>
              <a:rPr lang="en-US" sz="4000" b="1" u="sng" dirty="0" smtClean="0">
                <a:solidFill>
                  <a:srgbClr val="FF0000"/>
                </a:solidFill>
                <a:latin typeface="Times New Roman" pitchFamily="18" charset="0"/>
                <a:cs typeface="Times New Roman" pitchFamily="18" charset="0"/>
              </a:rPr>
              <a:t>Semi Structured Data</a:t>
            </a:r>
            <a:endParaRPr lang="en-IN" sz="4000" b="1"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a:t> </a:t>
            </a:r>
            <a:r>
              <a:rPr lang="en-US" dirty="0" smtClean="0"/>
              <a:t>Semi structured data is also </a:t>
            </a:r>
            <a:r>
              <a:rPr lang="en-US" dirty="0" smtClean="0"/>
              <a:t>referred </a:t>
            </a:r>
            <a:r>
              <a:rPr lang="en-US" dirty="0" smtClean="0"/>
              <a:t>to as self describing structured</a:t>
            </a:r>
          </a:p>
          <a:p>
            <a:pPr marL="571500" indent="-571500">
              <a:buFont typeface="+mj-lt"/>
              <a:buAutoNum type="romanUcPeriod"/>
            </a:pPr>
            <a:r>
              <a:rPr lang="en-US" dirty="0" smtClean="0"/>
              <a:t>It does not conform to the data models that one typically associates with </a:t>
            </a:r>
            <a:r>
              <a:rPr lang="en-US" dirty="0" smtClean="0"/>
              <a:t>rational </a:t>
            </a:r>
            <a:r>
              <a:rPr lang="en-US" dirty="0" smtClean="0"/>
              <a:t>database or any others form of data tables</a:t>
            </a:r>
          </a:p>
          <a:p>
            <a:pPr marL="571500" indent="-571500">
              <a:buFont typeface="+mj-lt"/>
              <a:buAutoNum type="romanUcPeriod"/>
            </a:pPr>
            <a:r>
              <a:rPr lang="en-US" dirty="0" smtClean="0"/>
              <a:t>It uses tag s to </a:t>
            </a:r>
            <a:r>
              <a:rPr lang="en-US" dirty="0" smtClean="0"/>
              <a:t>segregate </a:t>
            </a:r>
            <a:r>
              <a:rPr lang="en-US" dirty="0" smtClean="0"/>
              <a:t>semantic elements</a:t>
            </a:r>
            <a:endParaRPr lang="en-IN" dirty="0"/>
          </a:p>
        </p:txBody>
      </p:sp>
    </p:spTree>
    <p:extLst>
      <p:ext uri="{BB962C8B-B14F-4D97-AF65-F5344CB8AC3E}">
        <p14:creationId xmlns:p14="http://schemas.microsoft.com/office/powerpoint/2010/main" val="24320908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a:bodyPr>
          <a:lstStyle/>
          <a:p>
            <a:r>
              <a:rPr lang="en-US" sz="3200" b="1" u="sng" dirty="0" smtClean="0"/>
              <a:t>Sources of Semi </a:t>
            </a:r>
            <a:r>
              <a:rPr lang="en-US" sz="3200" b="1" u="sng" dirty="0"/>
              <a:t>S</a:t>
            </a:r>
            <a:r>
              <a:rPr lang="en-US" sz="3200" b="1" u="sng" dirty="0" smtClean="0"/>
              <a:t>tructured </a:t>
            </a:r>
            <a:r>
              <a:rPr lang="en-US" sz="3200" b="1" u="sng" dirty="0"/>
              <a:t>D</a:t>
            </a:r>
            <a:r>
              <a:rPr lang="en-US" sz="3200" b="1" u="sng" dirty="0" smtClean="0"/>
              <a:t>ata</a:t>
            </a:r>
            <a:endParaRPr lang="en-IN" sz="3200" b="1" u="sng" dirty="0"/>
          </a:p>
        </p:txBody>
      </p:sp>
      <p:sp>
        <p:nvSpPr>
          <p:cNvPr id="3" name="Content Placeholder 2"/>
          <p:cNvSpPr>
            <a:spLocks noGrp="1"/>
          </p:cNvSpPr>
          <p:nvPr>
            <p:ph idx="1"/>
          </p:nvPr>
        </p:nvSpPr>
        <p:spPr/>
        <p:txBody>
          <a:bodyPr/>
          <a:lstStyle/>
          <a:p>
            <a:endParaRPr lang="en-IN" dirty="0"/>
          </a:p>
        </p:txBody>
      </p:sp>
      <p:sp>
        <p:nvSpPr>
          <p:cNvPr id="4" name="Round Same Side Corner Rectangle 3"/>
          <p:cNvSpPr/>
          <p:nvPr/>
        </p:nvSpPr>
        <p:spPr>
          <a:xfrm>
            <a:off x="827584" y="3933056"/>
            <a:ext cx="2592288" cy="43204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Semi structured data</a:t>
            </a:r>
            <a:endParaRPr lang="en-IN" dirty="0"/>
          </a:p>
        </p:txBody>
      </p:sp>
      <p:sp>
        <p:nvSpPr>
          <p:cNvPr id="5" name="Round Same Side Corner Rectangle 4"/>
          <p:cNvSpPr/>
          <p:nvPr/>
        </p:nvSpPr>
        <p:spPr>
          <a:xfrm>
            <a:off x="4644008" y="2348880"/>
            <a:ext cx="3456384" cy="648072"/>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XML</a:t>
            </a:r>
            <a:endParaRPr lang="en-IN" dirty="0"/>
          </a:p>
        </p:txBody>
      </p:sp>
      <p:sp>
        <p:nvSpPr>
          <p:cNvPr id="6" name="Round Same Side Corner Rectangle 5"/>
          <p:cNvSpPr/>
          <p:nvPr/>
        </p:nvSpPr>
        <p:spPr>
          <a:xfrm>
            <a:off x="4644008" y="3773372"/>
            <a:ext cx="3456384" cy="591732"/>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Other mark up language</a:t>
            </a:r>
            <a:endParaRPr lang="en-IN" dirty="0"/>
          </a:p>
        </p:txBody>
      </p:sp>
      <p:sp>
        <p:nvSpPr>
          <p:cNvPr id="7" name="Round Same Side Corner Rectangle 6"/>
          <p:cNvSpPr/>
          <p:nvPr/>
        </p:nvSpPr>
        <p:spPr>
          <a:xfrm>
            <a:off x="4644008" y="5157192"/>
            <a:ext cx="3456384"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JSON</a:t>
            </a:r>
            <a:endParaRPr lang="en-IN" dirty="0"/>
          </a:p>
        </p:txBody>
      </p:sp>
      <p:cxnSp>
        <p:nvCxnSpPr>
          <p:cNvPr id="9" name="Straight Connector 8"/>
          <p:cNvCxnSpPr/>
          <p:nvPr/>
        </p:nvCxnSpPr>
        <p:spPr>
          <a:xfrm flipV="1">
            <a:off x="3419872" y="2672916"/>
            <a:ext cx="1224136" cy="1476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4" idx="0"/>
          </p:cNvCxnSpPr>
          <p:nvPr/>
        </p:nvCxnSpPr>
        <p:spPr>
          <a:xfrm>
            <a:off x="3419872" y="4149080"/>
            <a:ext cx="12241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4" idx="0"/>
            <a:endCxn id="7" idx="2"/>
          </p:cNvCxnSpPr>
          <p:nvPr/>
        </p:nvCxnSpPr>
        <p:spPr>
          <a:xfrm>
            <a:off x="3419872" y="4149080"/>
            <a:ext cx="1224136" cy="12961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306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en-US" sz="3200" b="1" u="sng" dirty="0" smtClean="0">
                <a:latin typeface="Times New Roman" pitchFamily="18" charset="0"/>
                <a:cs typeface="Times New Roman" pitchFamily="18" charset="0"/>
              </a:rPr>
              <a:t>Characteristics of Semi </a:t>
            </a:r>
            <a:r>
              <a:rPr lang="en-US" sz="3200" b="1" u="sng" dirty="0">
                <a:latin typeface="Times New Roman" pitchFamily="18" charset="0"/>
                <a:cs typeface="Times New Roman" pitchFamily="18" charset="0"/>
              </a:rPr>
              <a:t>S</a:t>
            </a:r>
            <a:r>
              <a:rPr lang="en-US" sz="3200" b="1" u="sng" dirty="0" smtClean="0">
                <a:latin typeface="Times New Roman" pitchFamily="18" charset="0"/>
                <a:cs typeface="Times New Roman" pitchFamily="18" charset="0"/>
              </a:rPr>
              <a:t>tructured Data</a:t>
            </a:r>
            <a:endParaRPr lang="en-IN" sz="3200" b="1" u="sng" dirty="0">
              <a:latin typeface="Times New Roman" pitchFamily="18" charset="0"/>
              <a:cs typeface="Times New Roman" pitchFamily="18" charset="0"/>
            </a:endParaRPr>
          </a:p>
        </p:txBody>
      </p:sp>
      <p:sp>
        <p:nvSpPr>
          <p:cNvPr id="5" name="Round Same Side Corner Rectangle 4"/>
          <p:cNvSpPr/>
          <p:nvPr/>
        </p:nvSpPr>
        <p:spPr>
          <a:xfrm>
            <a:off x="683568" y="3848472"/>
            <a:ext cx="2808312" cy="457200"/>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Semi structured data</a:t>
            </a:r>
            <a:endParaRPr lang="en-IN" dirty="0"/>
          </a:p>
        </p:txBody>
      </p:sp>
      <p:sp>
        <p:nvSpPr>
          <p:cNvPr id="6" name="Round Same Side Corner Rectangle 5"/>
          <p:cNvSpPr/>
          <p:nvPr/>
        </p:nvSpPr>
        <p:spPr>
          <a:xfrm>
            <a:off x="4860032" y="1988840"/>
            <a:ext cx="3168352"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Inconsistent structured data</a:t>
            </a:r>
            <a:endParaRPr lang="en-IN" dirty="0"/>
          </a:p>
        </p:txBody>
      </p:sp>
      <p:sp>
        <p:nvSpPr>
          <p:cNvPr id="7" name="Round Same Side Corner Rectangle 6"/>
          <p:cNvSpPr/>
          <p:nvPr/>
        </p:nvSpPr>
        <p:spPr>
          <a:xfrm>
            <a:off x="4860032" y="3501008"/>
            <a:ext cx="3168352"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Sell-describing </a:t>
            </a:r>
            <a:endParaRPr lang="en-IN" dirty="0"/>
          </a:p>
        </p:txBody>
      </p:sp>
      <p:sp>
        <p:nvSpPr>
          <p:cNvPr id="8" name="Round Same Side Corner Rectangle 7"/>
          <p:cNvSpPr/>
          <p:nvPr/>
        </p:nvSpPr>
        <p:spPr>
          <a:xfrm>
            <a:off x="4860032" y="4725144"/>
            <a:ext cx="3168352"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Other schema information .</a:t>
            </a:r>
            <a:endParaRPr lang="en-IN" dirty="0"/>
          </a:p>
        </p:txBody>
      </p:sp>
      <p:sp>
        <p:nvSpPr>
          <p:cNvPr id="9" name="Round Same Side Corner Rectangle 8"/>
          <p:cNvSpPr/>
          <p:nvPr/>
        </p:nvSpPr>
        <p:spPr>
          <a:xfrm>
            <a:off x="4860032" y="6021288"/>
            <a:ext cx="3168352"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objects may have different attributes</a:t>
            </a:r>
            <a:endParaRPr lang="en-IN" dirty="0"/>
          </a:p>
        </p:txBody>
      </p:sp>
      <p:cxnSp>
        <p:nvCxnSpPr>
          <p:cNvPr id="11" name="Straight Connector 10"/>
          <p:cNvCxnSpPr/>
          <p:nvPr/>
        </p:nvCxnSpPr>
        <p:spPr>
          <a:xfrm flipV="1">
            <a:off x="3491880" y="2276872"/>
            <a:ext cx="1368152" cy="18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7" idx="2"/>
          </p:cNvCxnSpPr>
          <p:nvPr/>
        </p:nvCxnSpPr>
        <p:spPr>
          <a:xfrm flipV="1">
            <a:off x="3491880" y="3789040"/>
            <a:ext cx="1368152"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8" idx="2"/>
          </p:cNvCxnSpPr>
          <p:nvPr/>
        </p:nvCxnSpPr>
        <p:spPr>
          <a:xfrm>
            <a:off x="3491880" y="4077072"/>
            <a:ext cx="1368152" cy="936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491880" y="4077072"/>
            <a:ext cx="1368152" cy="223224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94630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1250"/>
            <a:ext cx="8229600" cy="708688"/>
          </a:xfrm>
        </p:spPr>
        <p:txBody>
          <a:bodyPr>
            <a:normAutofit/>
          </a:bodyPr>
          <a:lstStyle/>
          <a:p>
            <a:r>
              <a:rPr lang="en-US" sz="3200" b="1" u="sng" dirty="0" smtClean="0"/>
              <a:t> </a:t>
            </a:r>
            <a:r>
              <a:rPr lang="en-US" sz="3200" b="1" u="sng" dirty="0" smtClean="0"/>
              <a:t>Unstructured </a:t>
            </a:r>
            <a:r>
              <a:rPr lang="en-US" sz="3200" b="1" u="sng" dirty="0"/>
              <a:t>D</a:t>
            </a:r>
            <a:r>
              <a:rPr lang="en-US" sz="3200" b="1" u="sng" dirty="0" smtClean="0"/>
              <a:t>ata</a:t>
            </a:r>
            <a:endParaRPr lang="en-IN" sz="3200" b="1" u="sng" dirty="0"/>
          </a:p>
        </p:txBody>
      </p:sp>
      <p:sp>
        <p:nvSpPr>
          <p:cNvPr id="3" name="Content Placeholder 2"/>
          <p:cNvSpPr>
            <a:spLocks noGrp="1"/>
          </p:cNvSpPr>
          <p:nvPr>
            <p:ph idx="1"/>
          </p:nvPr>
        </p:nvSpPr>
        <p:spPr>
          <a:xfrm>
            <a:off x="457200" y="1374732"/>
            <a:ext cx="8229600" cy="4876800"/>
          </a:xfrm>
        </p:spPr>
        <p:txBody>
          <a:bodyPr/>
          <a:lstStyle/>
          <a:p>
            <a:pPr marL="0" indent="0" algn="ctr">
              <a:buNone/>
            </a:pPr>
            <a:r>
              <a:rPr lang="en-US" dirty="0"/>
              <a:t>Unstructured data does not conform to any </a:t>
            </a:r>
          </a:p>
          <a:p>
            <a:pPr marL="0" indent="0" algn="ctr">
              <a:buNone/>
            </a:pPr>
            <a:r>
              <a:rPr lang="en-US" dirty="0"/>
              <a:t>pre-defined data model.</a:t>
            </a:r>
            <a:endParaRPr lang="en-IN" dirty="0"/>
          </a:p>
          <a:p>
            <a:endParaRPr lang="en-IN" dirty="0"/>
          </a:p>
        </p:txBody>
      </p:sp>
      <p:sp>
        <p:nvSpPr>
          <p:cNvPr id="4" name="Round Same Side Corner Rectangle 3"/>
          <p:cNvSpPr/>
          <p:nvPr/>
        </p:nvSpPr>
        <p:spPr>
          <a:xfrm>
            <a:off x="971600" y="3861048"/>
            <a:ext cx="2664296" cy="57606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Dealing with un structured data</a:t>
            </a:r>
            <a:endParaRPr lang="en-IN" dirty="0"/>
          </a:p>
        </p:txBody>
      </p:sp>
      <p:sp>
        <p:nvSpPr>
          <p:cNvPr id="5" name="Round Same Side Corner Rectangle 4"/>
          <p:cNvSpPr/>
          <p:nvPr/>
        </p:nvSpPr>
        <p:spPr>
          <a:xfrm>
            <a:off x="5004048" y="2276872"/>
            <a:ext cx="2880320" cy="43204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mining </a:t>
            </a:r>
            <a:endParaRPr lang="en-IN" dirty="0"/>
          </a:p>
        </p:txBody>
      </p:sp>
      <p:sp>
        <p:nvSpPr>
          <p:cNvPr id="6" name="Round Same Side Corner Rectangle 5"/>
          <p:cNvSpPr/>
          <p:nvPr/>
        </p:nvSpPr>
        <p:spPr>
          <a:xfrm>
            <a:off x="5004048" y="3140968"/>
            <a:ext cx="2880320" cy="93610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Nature Language Processing</a:t>
            </a:r>
          </a:p>
          <a:p>
            <a:pPr algn="ctr"/>
            <a:r>
              <a:rPr lang="en-US" dirty="0" smtClean="0"/>
              <a:t>(NLP)</a:t>
            </a:r>
            <a:endParaRPr lang="en-IN" dirty="0"/>
          </a:p>
        </p:txBody>
      </p:sp>
      <p:sp>
        <p:nvSpPr>
          <p:cNvPr id="9" name="Round Same Side Corner Rectangle 8"/>
          <p:cNvSpPr/>
          <p:nvPr/>
        </p:nvSpPr>
        <p:spPr>
          <a:xfrm>
            <a:off x="5006070" y="4293096"/>
            <a:ext cx="2878297" cy="504056"/>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Text Analysis</a:t>
            </a:r>
            <a:endParaRPr lang="en-IN" dirty="0"/>
          </a:p>
        </p:txBody>
      </p:sp>
      <p:sp>
        <p:nvSpPr>
          <p:cNvPr id="10" name="Round Same Side Corner Rectangle 9"/>
          <p:cNvSpPr/>
          <p:nvPr/>
        </p:nvSpPr>
        <p:spPr>
          <a:xfrm>
            <a:off x="5004048" y="5301208"/>
            <a:ext cx="3024336" cy="504056"/>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Noisy </a:t>
            </a:r>
            <a:r>
              <a:rPr lang="en-US" smtClean="0"/>
              <a:t>text analysis</a:t>
            </a:r>
            <a:endParaRPr lang="en-IN"/>
          </a:p>
        </p:txBody>
      </p:sp>
      <p:cxnSp>
        <p:nvCxnSpPr>
          <p:cNvPr id="12" name="Straight Connector 11"/>
          <p:cNvCxnSpPr/>
          <p:nvPr/>
        </p:nvCxnSpPr>
        <p:spPr>
          <a:xfrm>
            <a:off x="3635896" y="4077072"/>
            <a:ext cx="1368152" cy="1476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 idx="2"/>
          </p:cNvCxnSpPr>
          <p:nvPr/>
        </p:nvCxnSpPr>
        <p:spPr>
          <a:xfrm>
            <a:off x="3635896" y="4077072"/>
            <a:ext cx="1370174" cy="4680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6" idx="2"/>
          </p:cNvCxnSpPr>
          <p:nvPr/>
        </p:nvCxnSpPr>
        <p:spPr>
          <a:xfrm flipV="1">
            <a:off x="3635896" y="3609020"/>
            <a:ext cx="1368152" cy="4680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endCxn id="5" idx="2"/>
          </p:cNvCxnSpPr>
          <p:nvPr/>
        </p:nvCxnSpPr>
        <p:spPr>
          <a:xfrm flipV="1">
            <a:off x="3635896" y="2492896"/>
            <a:ext cx="1368152" cy="158417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29553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772816"/>
            <a:ext cx="8147248" cy="4608512"/>
          </a:xfrm>
        </p:spPr>
        <p:txBody>
          <a:bodyPr>
            <a:noAutofit/>
          </a:bodyPr>
          <a:lstStyle/>
          <a:p>
            <a:pPr algn="l"/>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Apache </a:t>
            </a:r>
            <a:r>
              <a:rPr lang="en-US" sz="2400" dirty="0">
                <a:solidFill>
                  <a:schemeClr val="tx1"/>
                </a:solidFill>
                <a:latin typeface="Times New Roman" pitchFamily="18" charset="0"/>
                <a:cs typeface="Times New Roman" pitchFamily="18" charset="0"/>
              </a:rPr>
              <a:t>Cassandra is an open source, distributed and decentralized/distributed storage </a:t>
            </a:r>
            <a:r>
              <a:rPr lang="en-US" sz="2400" dirty="0" smtClean="0">
                <a:solidFill>
                  <a:schemeClr val="tx1"/>
                </a:solidFill>
                <a:latin typeface="Times New Roman" pitchFamily="18" charset="0"/>
                <a:cs typeface="Times New Roman" pitchFamily="18" charset="0"/>
              </a:rPr>
              <a:t>system, </a:t>
            </a:r>
            <a:r>
              <a:rPr lang="en-US" sz="2400" dirty="0">
                <a:solidFill>
                  <a:schemeClr val="tx1"/>
                </a:solidFill>
                <a:latin typeface="Times New Roman" pitchFamily="18" charset="0"/>
                <a:cs typeface="Times New Roman" pitchFamily="18" charset="0"/>
              </a:rPr>
              <a:t>for managing very large amounts of structured </a:t>
            </a:r>
            <a:r>
              <a:rPr lang="en-US" sz="2400" dirty="0" smtClean="0">
                <a:solidFill>
                  <a:schemeClr val="tx1"/>
                </a:solidFill>
                <a:latin typeface="Times New Roman" pitchFamily="18" charset="0"/>
                <a:cs typeface="Times New Roman" pitchFamily="18" charset="0"/>
              </a:rPr>
              <a:t>data.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It </a:t>
            </a:r>
            <a:r>
              <a:rPr lang="en-US" sz="2400" dirty="0">
                <a:solidFill>
                  <a:schemeClr val="tx1"/>
                </a:solidFill>
                <a:latin typeface="Times New Roman" pitchFamily="18" charset="0"/>
                <a:cs typeface="Times New Roman" pitchFamily="18" charset="0"/>
              </a:rPr>
              <a:t>provides highly available service with no single point of failure.</a:t>
            </a: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It </a:t>
            </a:r>
            <a:r>
              <a:rPr lang="en-US" sz="2400" dirty="0">
                <a:solidFill>
                  <a:schemeClr val="tx1"/>
                </a:solidFill>
                <a:latin typeface="Times New Roman" pitchFamily="18" charset="0"/>
                <a:cs typeface="Times New Roman" pitchFamily="18" charset="0"/>
              </a:rPr>
              <a:t>is scalable, fault-tolerant, and consistent</a:t>
            </a:r>
            <a:r>
              <a:rPr lang="en-US" sz="2400" dirty="0" smtClean="0">
                <a:solidFill>
                  <a:schemeClr val="tx1"/>
                </a:solidFill>
                <a:latin typeface="Times New Roman" pitchFamily="18" charset="0"/>
                <a:cs typeface="Times New Roman" pitchFamily="18" charset="0"/>
              </a:rPr>
              <a:t>.</a:t>
            </a:r>
            <a:br>
              <a:rPr lang="en-US" sz="2400" dirty="0" smtClean="0">
                <a:solidFill>
                  <a:schemeClr val="tx1"/>
                </a:solidFill>
                <a:latin typeface="Times New Roman" pitchFamily="18" charset="0"/>
                <a:cs typeface="Times New Roman" pitchFamily="18" charset="0"/>
              </a:rPr>
            </a:b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It </a:t>
            </a:r>
            <a:r>
              <a:rPr lang="en-US" sz="2400" dirty="0">
                <a:solidFill>
                  <a:schemeClr val="tx1"/>
                </a:solidFill>
                <a:latin typeface="Times New Roman" pitchFamily="18" charset="0"/>
                <a:cs typeface="Times New Roman" pitchFamily="18" charset="0"/>
              </a:rPr>
              <a:t>is a column-oriented database</a:t>
            </a:r>
            <a:r>
              <a:rPr lang="en-US" sz="2400" dirty="0" smtClean="0">
                <a:solidFill>
                  <a:schemeClr val="tx1"/>
                </a:solidFill>
                <a:latin typeface="Times New Roman" pitchFamily="18" charset="0"/>
                <a:cs typeface="Times New Roman" pitchFamily="18" charset="0"/>
              </a:rPr>
              <a:t>.</a:t>
            </a:r>
            <a:br>
              <a:rPr lang="en-US" sz="2400" dirty="0" smtClean="0">
                <a:solidFill>
                  <a:schemeClr val="tx1"/>
                </a:solidFill>
                <a:latin typeface="Times New Roman" pitchFamily="18" charset="0"/>
                <a:cs typeface="Times New Roman" pitchFamily="18" charset="0"/>
              </a:rPr>
            </a:b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Its </a:t>
            </a:r>
            <a:r>
              <a:rPr lang="en-US" sz="2400" dirty="0">
                <a:solidFill>
                  <a:schemeClr val="tx1"/>
                </a:solidFill>
                <a:latin typeface="Times New Roman" pitchFamily="18" charset="0"/>
                <a:cs typeface="Times New Roman" pitchFamily="18" charset="0"/>
              </a:rPr>
              <a:t>distribution design is based on Amazon’s Dynamo and its data model on Google’s </a:t>
            </a:r>
            <a:r>
              <a:rPr lang="en-US" sz="2400" dirty="0" err="1">
                <a:solidFill>
                  <a:schemeClr val="tx1"/>
                </a:solidFill>
                <a:latin typeface="Times New Roman" pitchFamily="18" charset="0"/>
                <a:cs typeface="Times New Roman" pitchFamily="18" charset="0"/>
              </a:rPr>
              <a:t>Bigtable</a:t>
            </a:r>
            <a:r>
              <a:rPr lang="en-US" sz="2400" dirty="0" smtClean="0">
                <a:solidFill>
                  <a:schemeClr val="tx1"/>
                </a:solidFill>
                <a:latin typeface="Times New Roman" pitchFamily="18" charset="0"/>
                <a:cs typeface="Times New Roman" pitchFamily="18" charset="0"/>
              </a:rPr>
              <a:t>.</a:t>
            </a:r>
            <a:br>
              <a:rPr lang="en-US" sz="2400" dirty="0" smtClean="0">
                <a:solidFill>
                  <a:schemeClr val="tx1"/>
                </a:solidFill>
                <a:latin typeface="Times New Roman" pitchFamily="18" charset="0"/>
                <a:cs typeface="Times New Roman" pitchFamily="18" charset="0"/>
              </a:rPr>
            </a:b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t>
            </a:r>
            <a:endParaRPr lang="en-IN" sz="2400" dirty="0">
              <a:solidFill>
                <a:schemeClr val="tx1"/>
              </a:solidFill>
              <a:latin typeface="Times New Roman" pitchFamily="18" charset="0"/>
              <a:cs typeface="Times New Roman" pitchFamily="18" charset="0"/>
            </a:endParaRPr>
          </a:p>
        </p:txBody>
      </p:sp>
      <p:sp>
        <p:nvSpPr>
          <p:cNvPr id="12" name="Text Box 1"/>
          <p:cNvSpPr txBox="1">
            <a:spLocks noChangeArrowheads="1"/>
          </p:cNvSpPr>
          <p:nvPr/>
        </p:nvSpPr>
        <p:spPr bwMode="auto">
          <a:xfrm>
            <a:off x="1979712" y="65827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Cassandra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5186314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Rectangle 2"/>
          <p:cNvSpPr/>
          <p:nvPr/>
        </p:nvSpPr>
        <p:spPr>
          <a:xfrm>
            <a:off x="827584" y="2136339"/>
            <a:ext cx="7560840" cy="3046988"/>
          </a:xfrm>
          <a:prstGeom prst="rect">
            <a:avLst/>
          </a:prstGeom>
        </p:spPr>
        <p:txBody>
          <a:bodyPr wrap="square">
            <a:spAutoFit/>
          </a:bodyPr>
          <a:lstStyle/>
          <a:p>
            <a:pPr marL="342900" indent="-342900">
              <a:buFont typeface="Arial" pitchFamily="34" charset="0"/>
              <a:buChar char="•"/>
            </a:pPr>
            <a:r>
              <a:rPr lang="en-US" sz="2400" dirty="0">
                <a:latin typeface="Times New Roman" pitchFamily="18" charset="0"/>
                <a:cs typeface="Times New Roman" pitchFamily="18" charset="0"/>
              </a:rPr>
              <a:t>Cassandra implements a Dynamo-style replication model with no single point of failure, but adds a more powerful “column family” data model.</a:t>
            </a:r>
            <a:br>
              <a:rPr lang="en-US" sz="2400" dirty="0">
                <a:latin typeface="Times New Roman" pitchFamily="18" charset="0"/>
                <a:cs typeface="Times New Roman" pitchFamily="18" charset="0"/>
              </a:rPr>
            </a:br>
            <a:r>
              <a:rPr lang="en-IN" sz="2400" dirty="0">
                <a:latin typeface="Times New Roman" pitchFamily="18" charset="0"/>
                <a:cs typeface="Times New Roman" pitchFamily="18" charset="0"/>
              </a:rPr>
              <a:t/>
            </a:r>
            <a:br>
              <a:rPr lang="en-IN" sz="2400" dirty="0">
                <a:latin typeface="Times New Roman" pitchFamily="18" charset="0"/>
                <a:cs typeface="Times New Roman" pitchFamily="18" charset="0"/>
              </a:rPr>
            </a:br>
            <a:r>
              <a:rPr lang="en-IN" sz="2400" dirty="0">
                <a:latin typeface="Times New Roman" pitchFamily="18" charset="0"/>
                <a:cs typeface="Times New Roman" pitchFamily="18" charset="0"/>
              </a:rPr>
              <a:t> </a:t>
            </a:r>
            <a:r>
              <a:rPr lang="en-US" sz="2400" dirty="0">
                <a:latin typeface="Times New Roman" pitchFamily="18" charset="0"/>
                <a:cs typeface="Times New Roman" pitchFamily="18" charset="0"/>
              </a:rPr>
              <a:t>Cassandra is being used by some of the biggest companies such as Facebook, Twitter, Cisco, Rackspace, </a:t>
            </a:r>
            <a:r>
              <a:rPr lang="en-US" sz="2400" dirty="0" err="1">
                <a:latin typeface="Times New Roman" pitchFamily="18" charset="0"/>
                <a:cs typeface="Times New Roman" pitchFamily="18" charset="0"/>
              </a:rPr>
              <a:t>ebay</a:t>
            </a:r>
            <a:r>
              <a:rPr lang="en-US" sz="2400" dirty="0">
                <a:latin typeface="Times New Roman" pitchFamily="18" charset="0"/>
                <a:cs typeface="Times New Roman" pitchFamily="18" charset="0"/>
              </a:rPr>
              <a:t>, Twitter, Netflix, and more.</a:t>
            </a:r>
            <a:r>
              <a:rPr lang="en-IN" sz="2400" dirty="0">
                <a:latin typeface="Times New Roman" pitchFamily="18" charset="0"/>
                <a:cs typeface="Times New Roman" pitchFamily="18" charset="0"/>
              </a:rPr>
              <a:t/>
            </a:r>
            <a:br>
              <a:rPr lang="en-IN" sz="2400" dirty="0">
                <a:latin typeface="Times New Roman" pitchFamily="18" charset="0"/>
                <a:cs typeface="Times New Roman" pitchFamily="18" charset="0"/>
              </a:rPr>
            </a:br>
            <a:endParaRPr lang="en-IN" sz="2400" dirty="0"/>
          </a:p>
        </p:txBody>
      </p:sp>
    </p:spTree>
    <p:extLst>
      <p:ext uri="{BB962C8B-B14F-4D97-AF65-F5344CB8AC3E}">
        <p14:creationId xmlns:p14="http://schemas.microsoft.com/office/powerpoint/2010/main" val="21422020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76872"/>
            <a:ext cx="7848872" cy="4018458"/>
          </a:xfrm>
        </p:spPr>
        <p:txBody>
          <a:bodyPr>
            <a:noAutofit/>
          </a:bodyPr>
          <a:lstStyle/>
          <a:p>
            <a:pPr algn="l"/>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The following are some </a:t>
            </a:r>
            <a:r>
              <a:rPr lang="en-US" sz="2400" dirty="0">
                <a:solidFill>
                  <a:schemeClr val="tx1"/>
                </a:solidFill>
                <a:latin typeface="Times New Roman" pitchFamily="18" charset="0"/>
                <a:cs typeface="Times New Roman" pitchFamily="18" charset="0"/>
              </a:rPr>
              <a:t>of the features of Cassandra</a:t>
            </a:r>
            <a:r>
              <a:rPr lang="en-US" sz="2400" dirty="0" smtClean="0">
                <a:solidFill>
                  <a:schemeClr val="tx1"/>
                </a:solidFill>
                <a:latin typeface="Times New Roman" pitchFamily="18" charset="0"/>
                <a:cs typeface="Times New Roman" pitchFamily="18" charset="0"/>
              </a:rPr>
              <a:t>:</a:t>
            </a:r>
            <a:br>
              <a:rPr lang="en-US" sz="2400" dirty="0" smtClean="0">
                <a:solidFill>
                  <a:schemeClr val="tx1"/>
                </a:solidFill>
                <a:latin typeface="Times New Roman" pitchFamily="18" charset="0"/>
                <a:cs typeface="Times New Roman" pitchFamily="18" charset="0"/>
              </a:rPr>
            </a:b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US" sz="2400" b="1" dirty="0">
                <a:solidFill>
                  <a:schemeClr val="tx1"/>
                </a:solidFill>
                <a:latin typeface="Times New Roman" pitchFamily="18" charset="0"/>
                <a:cs typeface="Times New Roman" pitchFamily="18" charset="0"/>
              </a:rPr>
              <a:t>Elastic scalability</a:t>
            </a:r>
            <a:r>
              <a:rPr lang="en-US" sz="2400" dirty="0">
                <a:solidFill>
                  <a:schemeClr val="tx1"/>
                </a:solidFill>
                <a:latin typeface="Times New Roman" pitchFamily="18" charset="0"/>
                <a:cs typeface="Times New Roman" pitchFamily="18" charset="0"/>
              </a:rPr>
              <a:t> − Cassandra is highly scalable; it allows to add more hardware to accommodate more customers and more data as per requirement</a:t>
            </a:r>
            <a:r>
              <a:rPr lang="en-US" sz="2400" dirty="0" smtClean="0">
                <a:solidFill>
                  <a:schemeClr val="tx1"/>
                </a:solidFill>
                <a:latin typeface="Times New Roman" pitchFamily="18" charset="0"/>
                <a:cs typeface="Times New Roman" pitchFamily="18" charset="0"/>
              </a:rPr>
              <a:t>.</a:t>
            </a:r>
            <a:br>
              <a:rPr lang="en-US" sz="2400" dirty="0" smtClean="0">
                <a:solidFill>
                  <a:schemeClr val="tx1"/>
                </a:solidFill>
                <a:latin typeface="Times New Roman" pitchFamily="18" charset="0"/>
                <a:cs typeface="Times New Roman" pitchFamily="18" charset="0"/>
              </a:rPr>
            </a:b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US" sz="2400" b="1" dirty="0">
                <a:solidFill>
                  <a:schemeClr val="tx1"/>
                </a:solidFill>
                <a:latin typeface="Times New Roman" pitchFamily="18" charset="0"/>
                <a:cs typeface="Times New Roman" pitchFamily="18" charset="0"/>
              </a:rPr>
              <a:t>Always on architecture</a:t>
            </a:r>
            <a:r>
              <a:rPr lang="en-US" sz="2400" dirty="0">
                <a:solidFill>
                  <a:schemeClr val="tx1"/>
                </a:solidFill>
                <a:latin typeface="Times New Roman" pitchFamily="18" charset="0"/>
                <a:cs typeface="Times New Roman" pitchFamily="18" charset="0"/>
              </a:rPr>
              <a:t> − Cassandra has no single point of failure and it is continuously available for business-critical applications that cannot afford a failure</a:t>
            </a:r>
            <a:r>
              <a:rPr lang="en-US" sz="2400" dirty="0" smtClean="0">
                <a:solidFill>
                  <a:schemeClr val="tx1"/>
                </a:solidFill>
                <a:latin typeface="Times New Roman" pitchFamily="18" charset="0"/>
                <a:cs typeface="Times New Roman" pitchFamily="18" charset="0"/>
              </a:rPr>
              <a:t>.</a:t>
            </a:r>
            <a:br>
              <a:rPr lang="en-US" sz="2400" dirty="0" smtClean="0">
                <a:solidFill>
                  <a:schemeClr val="tx1"/>
                </a:solidFill>
                <a:latin typeface="Times New Roman" pitchFamily="18" charset="0"/>
                <a:cs typeface="Times New Roman" pitchFamily="18" charset="0"/>
              </a:rPr>
            </a:b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US" sz="2400" b="1" dirty="0">
                <a:solidFill>
                  <a:schemeClr val="tx1"/>
                </a:solidFill>
                <a:latin typeface="Times New Roman" pitchFamily="18" charset="0"/>
                <a:cs typeface="Times New Roman" pitchFamily="18" charset="0"/>
              </a:rPr>
              <a:t>Fast linear-scale performance</a:t>
            </a:r>
            <a:r>
              <a:rPr lang="en-US" sz="2400" dirty="0">
                <a:solidFill>
                  <a:schemeClr val="tx1"/>
                </a:solidFill>
                <a:latin typeface="Times New Roman" pitchFamily="18" charset="0"/>
                <a:cs typeface="Times New Roman" pitchFamily="18" charset="0"/>
              </a:rPr>
              <a:t> − Cassandra is linearly scalable, i.e., it increases your throughput as you increase the number of nodes in the cluster. Therefore it maintains a quick response time.</a:t>
            </a: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endParaRPr lang="en-IN" sz="2400" dirty="0">
              <a:solidFill>
                <a:schemeClr val="tx1"/>
              </a:solidFill>
              <a:latin typeface="Times New Roman" pitchFamily="18" charset="0"/>
              <a:cs typeface="Times New Roman" pitchFamily="18" charset="0"/>
            </a:endParaRPr>
          </a:p>
        </p:txBody>
      </p:sp>
      <p:cxnSp>
        <p:nvCxnSpPr>
          <p:cNvPr id="5" name="Straight Arrow Connector 4"/>
          <p:cNvCxnSpPr/>
          <p:nvPr/>
        </p:nvCxnSpPr>
        <p:spPr>
          <a:xfrm>
            <a:off x="5652120" y="980728"/>
            <a:ext cx="228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Text Box 1"/>
          <p:cNvSpPr txBox="1">
            <a:spLocks noChangeArrowheads="1"/>
          </p:cNvSpPr>
          <p:nvPr/>
        </p:nvSpPr>
        <p:spPr bwMode="auto">
          <a:xfrm>
            <a:off x="1979712" y="65827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Features of Cassandra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05969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27892"/>
            <a:ext cx="7920880" cy="5256584"/>
          </a:xfrm>
        </p:spPr>
        <p:txBody>
          <a:bodyPr>
            <a:noAutofit/>
          </a:bodyPr>
          <a:lstStyle/>
          <a:p>
            <a:pPr algn="l"/>
            <a:r>
              <a:rPr lang="en-US" sz="2400" b="1" dirty="0" smtClean="0">
                <a:solidFill>
                  <a:schemeClr val="tx1"/>
                </a:solidFill>
                <a:latin typeface="Times New Roman" pitchFamily="18" charset="0"/>
                <a:cs typeface="Times New Roman" pitchFamily="18" charset="0"/>
              </a:rPr>
              <a:t>Flexible data storage</a:t>
            </a:r>
            <a:r>
              <a:rPr lang="en-US" sz="2400" dirty="0" smtClean="0">
                <a:solidFill>
                  <a:schemeClr val="tx1"/>
                </a:solidFill>
                <a:latin typeface="Times New Roman" pitchFamily="18" charset="0"/>
                <a:cs typeface="Times New Roman" pitchFamily="18" charset="0"/>
              </a:rPr>
              <a:t> − Cassandra accommodates all possible data formats including: structured, semi-structured, and unstructured. It can dynamically accommodate changes to your data structures according to your need.</a:t>
            </a:r>
            <a:br>
              <a:rPr lang="en-US" sz="2400" dirty="0" smtClean="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Easy data distribution</a:t>
            </a:r>
            <a:r>
              <a:rPr lang="en-US" sz="2400" dirty="0" smtClean="0">
                <a:solidFill>
                  <a:schemeClr val="tx1"/>
                </a:solidFill>
                <a:latin typeface="Times New Roman" pitchFamily="18" charset="0"/>
                <a:cs typeface="Times New Roman" pitchFamily="18" charset="0"/>
              </a:rPr>
              <a:t> − Cassandra provides the flexibility to distribute data where you need by replicating data across multiple data centers.</a:t>
            </a:r>
            <a:br>
              <a:rPr lang="en-US" sz="2400" dirty="0" smtClean="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Transaction support</a:t>
            </a:r>
            <a:r>
              <a:rPr lang="en-US" sz="2400" dirty="0" smtClean="0">
                <a:solidFill>
                  <a:schemeClr val="tx1"/>
                </a:solidFill>
                <a:latin typeface="Times New Roman" pitchFamily="18" charset="0"/>
                <a:cs typeface="Times New Roman" pitchFamily="18" charset="0"/>
              </a:rPr>
              <a:t> − Cassandra supports properties like Atomicity, Consistency, Isolation, and Durability (ACID).</a:t>
            </a:r>
            <a:br>
              <a:rPr lang="en-US" sz="2400" dirty="0" smtClean="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Fast writes</a:t>
            </a:r>
            <a:r>
              <a:rPr lang="en-US" sz="2400" dirty="0" smtClean="0">
                <a:solidFill>
                  <a:schemeClr val="tx1"/>
                </a:solidFill>
                <a:latin typeface="Times New Roman" pitchFamily="18" charset="0"/>
                <a:cs typeface="Times New Roman" pitchFamily="18" charset="0"/>
              </a:rPr>
              <a:t> − Cassandra was designed to run on cheap commodity hardware. It performs blazingly fast writes and can store hundreds of terabytes of data, without sacrificing the read efficiency.</a:t>
            </a: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endParaRPr lang="en-IN" sz="2400" dirty="0">
              <a:solidFill>
                <a:schemeClr val="tx1"/>
              </a:solidFill>
            </a:endParaRPr>
          </a:p>
        </p:txBody>
      </p:sp>
    </p:spTree>
    <p:extLst>
      <p:ext uri="{BB962C8B-B14F-4D97-AF65-F5344CB8AC3E}">
        <p14:creationId xmlns:p14="http://schemas.microsoft.com/office/powerpoint/2010/main" val="33235507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052736"/>
            <a:ext cx="7787208" cy="5530626"/>
          </a:xfrm>
        </p:spPr>
        <p:txBody>
          <a:bodyPr>
            <a:noAutofit/>
          </a:bodyPr>
          <a:lstStyle/>
          <a:p>
            <a:pPr algn="l"/>
            <a:r>
              <a:rPr lang="en-US" sz="2400" b="1" dirty="0" smtClean="0">
                <a:solidFill>
                  <a:schemeClr val="tx1"/>
                </a:solidFill>
                <a:latin typeface="Times New Roman" pitchFamily="18" charset="0"/>
                <a:cs typeface="Times New Roman" pitchFamily="18" charset="0"/>
              </a:rPr>
              <a:t/>
            </a:r>
            <a:br>
              <a:rPr lang="en-US" sz="2400" b="1" dirty="0" smtClean="0">
                <a:solidFill>
                  <a:schemeClr val="tx1"/>
                </a:solidFill>
                <a:latin typeface="Times New Roman" pitchFamily="18" charset="0"/>
                <a:cs typeface="Times New Roman" pitchFamily="18" charset="0"/>
              </a:rPr>
            </a:br>
            <a:r>
              <a:rPr lang="en-US" sz="2400" b="1" dirty="0">
                <a:solidFill>
                  <a:schemeClr val="tx1"/>
                </a:solidFill>
                <a:latin typeface="Times New Roman" pitchFamily="18" charset="0"/>
                <a:cs typeface="Times New Roman" pitchFamily="18" charset="0"/>
              </a:rPr>
              <a:t/>
            </a:r>
            <a:br>
              <a:rPr lang="en-US" sz="2400" b="1" dirty="0">
                <a:solidFill>
                  <a:schemeClr val="tx1"/>
                </a:solidFill>
                <a:latin typeface="Times New Roman" pitchFamily="18" charset="0"/>
                <a:cs typeface="Times New Roman" pitchFamily="18" charset="0"/>
              </a:rPr>
            </a:br>
            <a:r>
              <a:rPr lang="en-US" sz="2800" b="1" dirty="0" smtClean="0">
                <a:solidFill>
                  <a:schemeClr val="tx1"/>
                </a:solidFill>
                <a:latin typeface="Times New Roman" pitchFamily="18" charset="0"/>
                <a:cs typeface="Times New Roman" pitchFamily="18" charset="0"/>
              </a:rPr>
              <a:t>Components </a:t>
            </a:r>
            <a:r>
              <a:rPr lang="en-US" sz="2800" b="1" dirty="0">
                <a:solidFill>
                  <a:schemeClr val="tx1"/>
                </a:solidFill>
                <a:latin typeface="Times New Roman" pitchFamily="18" charset="0"/>
                <a:cs typeface="Times New Roman" pitchFamily="18" charset="0"/>
              </a:rPr>
              <a:t>of </a:t>
            </a:r>
            <a:r>
              <a:rPr lang="en-US" sz="2800" b="1" dirty="0" smtClean="0">
                <a:solidFill>
                  <a:schemeClr val="tx1"/>
                </a:solidFill>
                <a:latin typeface="Times New Roman" pitchFamily="18" charset="0"/>
                <a:cs typeface="Times New Roman" pitchFamily="18" charset="0"/>
              </a:rPr>
              <a:t>Cassandra</a:t>
            </a:r>
            <a:r>
              <a:rPr lang="en-US" sz="2400" b="1" dirty="0" smtClean="0">
                <a:solidFill>
                  <a:schemeClr val="tx1"/>
                </a:solidFill>
                <a:latin typeface="Times New Roman" pitchFamily="18" charset="0"/>
                <a:cs typeface="Times New Roman" pitchFamily="18" charset="0"/>
              </a:rPr>
              <a:t/>
            </a:r>
            <a:br>
              <a:rPr lang="en-US" sz="2400" b="1" dirty="0" smtClean="0">
                <a:solidFill>
                  <a:schemeClr val="tx1"/>
                </a:solidFill>
                <a:latin typeface="Times New Roman" pitchFamily="18" charset="0"/>
                <a:cs typeface="Times New Roman" pitchFamily="18" charset="0"/>
              </a:rPr>
            </a:br>
            <a:r>
              <a:rPr lang="en-IN" sz="2000" b="1" dirty="0">
                <a:solidFill>
                  <a:schemeClr val="tx1"/>
                </a:solidFill>
                <a:latin typeface="Times New Roman" pitchFamily="18" charset="0"/>
                <a:cs typeface="Times New Roman" pitchFamily="18" charset="0"/>
              </a:rPr>
              <a:t/>
            </a:r>
            <a:br>
              <a:rPr lang="en-IN" sz="2000" b="1" dirty="0">
                <a:solidFill>
                  <a:schemeClr val="tx1"/>
                </a:solidFill>
                <a:latin typeface="Times New Roman" pitchFamily="18" charset="0"/>
                <a:cs typeface="Times New Roman" pitchFamily="18" charset="0"/>
              </a:rPr>
            </a:br>
            <a:r>
              <a:rPr lang="en-US" sz="2400" dirty="0">
                <a:solidFill>
                  <a:schemeClr val="tx1"/>
                </a:solidFill>
                <a:latin typeface="Times New Roman" pitchFamily="18" charset="0"/>
                <a:cs typeface="Times New Roman" pitchFamily="18" charset="0"/>
              </a:rPr>
              <a:t>The key components of Cassandra are as follows </a:t>
            </a: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1. </a:t>
            </a:r>
            <a:r>
              <a:rPr lang="en-US" sz="2400" dirty="0" smtClean="0">
                <a:solidFill>
                  <a:schemeClr val="tx1"/>
                </a:solidFill>
                <a:latin typeface="Times New Roman" pitchFamily="18" charset="0"/>
                <a:cs typeface="Times New Roman" pitchFamily="18" charset="0"/>
              </a:rPr>
              <a:t>Node</a:t>
            </a: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2. Data </a:t>
            </a:r>
            <a:r>
              <a:rPr lang="en-US" sz="2400" dirty="0">
                <a:solidFill>
                  <a:schemeClr val="tx1"/>
                </a:solidFill>
                <a:latin typeface="Times New Roman" pitchFamily="18" charset="0"/>
                <a:cs typeface="Times New Roman" pitchFamily="18" charset="0"/>
              </a:rPr>
              <a:t>center </a:t>
            </a: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3. Cluster</a:t>
            </a: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4. Commit log</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5. </a:t>
            </a:r>
            <a:r>
              <a:rPr lang="en-US" sz="2400" dirty="0" err="1" smtClean="0">
                <a:solidFill>
                  <a:schemeClr val="tx1"/>
                </a:solidFill>
                <a:latin typeface="Times New Roman" pitchFamily="18" charset="0"/>
                <a:cs typeface="Times New Roman" pitchFamily="18" charset="0"/>
              </a:rPr>
              <a:t>Mem</a:t>
            </a:r>
            <a:r>
              <a:rPr lang="en-US" sz="2400" dirty="0" smtClean="0">
                <a:solidFill>
                  <a:schemeClr val="tx1"/>
                </a:solidFill>
                <a:latin typeface="Times New Roman" pitchFamily="18" charset="0"/>
                <a:cs typeface="Times New Roman" pitchFamily="18" charset="0"/>
              </a:rPr>
              <a:t>-table</a:t>
            </a:r>
            <a:r>
              <a:rPr lang="en-US" sz="2400" dirty="0">
                <a:solidFill>
                  <a:schemeClr val="tx1"/>
                </a:solidFill>
                <a:latin typeface="Times New Roman" pitchFamily="18" charset="0"/>
                <a:cs typeface="Times New Roman" pitchFamily="18" charset="0"/>
              </a:rPr>
              <a:t> </a:t>
            </a:r>
            <a:br>
              <a:rPr lang="en-US" sz="2400" dirty="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6. </a:t>
            </a:r>
            <a:r>
              <a:rPr lang="en-US" sz="2400" dirty="0" err="1" smtClean="0">
                <a:solidFill>
                  <a:schemeClr val="tx1"/>
                </a:solidFill>
                <a:latin typeface="Times New Roman" pitchFamily="18" charset="0"/>
                <a:cs typeface="Times New Roman" pitchFamily="18" charset="0"/>
              </a:rPr>
              <a:t>SSTable</a:t>
            </a:r>
            <a:r>
              <a:rPr lang="en-US" sz="2400" dirty="0">
                <a:solidFill>
                  <a:schemeClr val="tx1"/>
                </a:solidFill>
                <a:latin typeface="Times New Roman" pitchFamily="18" charset="0"/>
                <a:cs typeface="Times New Roman" pitchFamily="18" charset="0"/>
              </a:rPr>
              <a:t> </a:t>
            </a:r>
            <a:r>
              <a:rPr lang="en-IN" sz="2400" dirty="0">
                <a:solidFill>
                  <a:schemeClr val="tx1"/>
                </a:solidFill>
                <a:latin typeface="Times New Roman" pitchFamily="18" charset="0"/>
                <a:cs typeface="Times New Roman" pitchFamily="18" charset="0"/>
              </a:rPr>
              <a:t/>
            </a:r>
            <a:br>
              <a:rPr lang="en-IN" sz="2400" dirty="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7. </a:t>
            </a:r>
            <a:r>
              <a:rPr lang="en-US" sz="2400" dirty="0" smtClean="0">
                <a:solidFill>
                  <a:schemeClr val="tx1"/>
                </a:solidFill>
                <a:latin typeface="Times New Roman" pitchFamily="18" charset="0"/>
                <a:cs typeface="Times New Roman" pitchFamily="18" charset="0"/>
              </a:rPr>
              <a:t>Bloom filter</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Node</a:t>
            </a:r>
            <a:r>
              <a:rPr lang="en-US" sz="2400" dirty="0" smtClean="0">
                <a:solidFill>
                  <a:schemeClr val="tx1"/>
                </a:solidFill>
                <a:latin typeface="Times New Roman" pitchFamily="18" charset="0"/>
                <a:cs typeface="Times New Roman" pitchFamily="18" charset="0"/>
              </a:rPr>
              <a:t> − It is the place where data is stored.</a:t>
            </a:r>
            <a:br>
              <a:rPr lang="en-US" sz="2400" dirty="0" smtClean="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Data center</a:t>
            </a:r>
            <a:r>
              <a:rPr lang="en-US" sz="2400" dirty="0" smtClean="0">
                <a:solidFill>
                  <a:schemeClr val="tx1"/>
                </a:solidFill>
                <a:latin typeface="Times New Roman" pitchFamily="18" charset="0"/>
                <a:cs typeface="Times New Roman" pitchFamily="18" charset="0"/>
              </a:rPr>
              <a:t> − It is a collection of related nodes.</a:t>
            </a:r>
            <a:br>
              <a:rPr lang="en-US" sz="2400" dirty="0" smtClean="0">
                <a:solidFill>
                  <a:schemeClr val="tx1"/>
                </a:solidFill>
                <a:latin typeface="Times New Roman" pitchFamily="18" charset="0"/>
                <a:cs typeface="Times New Roman" pitchFamily="18" charset="0"/>
              </a:rPr>
            </a:br>
            <a:r>
              <a:rPr lang="en-US" sz="2400" dirty="0">
                <a:solidFill>
                  <a:schemeClr val="tx1"/>
                </a:solidFill>
                <a:latin typeface="Times New Roman" pitchFamily="18" charset="0"/>
                <a:cs typeface="Times New Roman" pitchFamily="18" charset="0"/>
              </a:rPr>
              <a:t/>
            </a:r>
            <a:br>
              <a:rPr lang="en-US" sz="2400" dirty="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endParaRPr lang="en-IN"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636614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5585" y="1484784"/>
            <a:ext cx="7772870" cy="3833610"/>
          </a:xfrm>
          <a:prstGeom prst="rect">
            <a:avLst/>
          </a:prstGeom>
        </p:spPr>
        <p:txBody>
          <a:bodyPr>
            <a:normAutofit/>
          </a:bodyPr>
          <a:lstStyle/>
          <a:p>
            <a:pPr marL="0" indent="0">
              <a:buNone/>
            </a:pPr>
            <a:endParaRPr lang="en-US" b="1" u="sng" cap="none" dirty="0" smtClean="0">
              <a:latin typeface="Times New Roman" panose="02020603050405020304" pitchFamily="18" charset="0"/>
              <a:cs typeface="Times New Roman" panose="02020603050405020304" pitchFamily="18" charset="0"/>
            </a:endParaRPr>
          </a:p>
          <a:p>
            <a:r>
              <a:rPr lang="en-US" cap="none" dirty="0" smtClean="0">
                <a:latin typeface="Times New Roman" panose="02020603050405020304" pitchFamily="18" charset="0"/>
                <a:cs typeface="Times New Roman" panose="02020603050405020304" pitchFamily="18" charset="0"/>
              </a:rPr>
              <a:t> The complexity of BD systems required the development of a specialized architecture</a:t>
            </a:r>
            <a:r>
              <a:rPr lang="en-US" cap="none" dirty="0" smtClean="0">
                <a:latin typeface="Times New Roman" panose="02020603050405020304" pitchFamily="18" charset="0"/>
                <a:cs typeface="Times New Roman" panose="02020603050405020304" pitchFamily="18" charset="0"/>
              </a:rPr>
              <a:t>.</a:t>
            </a:r>
          </a:p>
          <a:p>
            <a:pPr marL="0" indent="0">
              <a:buNone/>
            </a:pPr>
            <a:endParaRPr lang="en-US" cap="none" dirty="0" smtClean="0">
              <a:latin typeface="Times New Roman" panose="02020603050405020304" pitchFamily="18" charset="0"/>
              <a:cs typeface="Times New Roman" panose="02020603050405020304" pitchFamily="18" charset="0"/>
            </a:endParaRPr>
          </a:p>
          <a:p>
            <a:r>
              <a:rPr lang="en-US" cap="none" dirty="0" smtClean="0">
                <a:latin typeface="Times New Roman" panose="02020603050405020304" pitchFamily="18" charset="0"/>
                <a:cs typeface="Times New Roman" panose="02020603050405020304" pitchFamily="18" charset="0"/>
              </a:rPr>
              <a:t>Now a days, the most commonly used BD architecture is </a:t>
            </a:r>
            <a:r>
              <a:rPr lang="en-US" cap="none" dirty="0" err="1" smtClean="0">
                <a:latin typeface="Times New Roman" panose="02020603050405020304" pitchFamily="18" charset="0"/>
                <a:cs typeface="Times New Roman" panose="02020603050405020304" pitchFamily="18" charset="0"/>
              </a:rPr>
              <a:t>hadoop</a:t>
            </a:r>
            <a:r>
              <a:rPr lang="en-US" cap="none" dirty="0" smtClean="0">
                <a:latin typeface="Times New Roman" panose="02020603050405020304" pitchFamily="18" charset="0"/>
                <a:cs typeface="Times New Roman" panose="02020603050405020304" pitchFamily="18" charset="0"/>
              </a:rPr>
              <a:t>. </a:t>
            </a:r>
            <a:endParaRPr lang="en-US" cap="none" dirty="0" smtClean="0">
              <a:latin typeface="Times New Roman" panose="02020603050405020304" pitchFamily="18" charset="0"/>
              <a:cs typeface="Times New Roman" panose="02020603050405020304" pitchFamily="18" charset="0"/>
            </a:endParaRPr>
          </a:p>
          <a:p>
            <a:pPr marL="0" indent="0">
              <a:buNone/>
            </a:pPr>
            <a:endParaRPr lang="en-US" cap="none" dirty="0" smtClean="0">
              <a:latin typeface="Times New Roman" panose="02020603050405020304" pitchFamily="18" charset="0"/>
              <a:cs typeface="Times New Roman" panose="02020603050405020304" pitchFamily="18" charset="0"/>
            </a:endParaRPr>
          </a:p>
          <a:p>
            <a:r>
              <a:rPr lang="en-US" cap="none" dirty="0" smtClean="0">
                <a:latin typeface="Times New Roman" panose="02020603050405020304" pitchFamily="18" charset="0"/>
                <a:cs typeface="Times New Roman" panose="02020603050405020304" pitchFamily="18" charset="0"/>
              </a:rPr>
              <a:t>It has redefined data management because it processes large amounts of data, timely and at a low cost. </a:t>
            </a:r>
          </a:p>
          <a:p>
            <a:pPr marL="0" indent="0">
              <a:buNone/>
            </a:pPr>
            <a:endParaRPr lang="en-US" cap="none" dirty="0">
              <a:latin typeface="Times New Roman" panose="02020603050405020304" pitchFamily="18" charset="0"/>
              <a:cs typeface="Times New Roman" panose="02020603050405020304" pitchFamily="18" charset="0"/>
            </a:endParaRPr>
          </a:p>
        </p:txBody>
      </p:sp>
      <p:sp>
        <p:nvSpPr>
          <p:cNvPr id="5" name="Text Box 1"/>
          <p:cNvSpPr txBox="1">
            <a:spLocks noChangeArrowheads="1"/>
          </p:cNvSpPr>
          <p:nvPr/>
        </p:nvSpPr>
        <p:spPr bwMode="auto">
          <a:xfrm>
            <a:off x="2051720" y="476672"/>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Introduction</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0615828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74082"/>
            <a:ext cx="7643192" cy="5530626"/>
          </a:xfrm>
        </p:spPr>
        <p:txBody>
          <a:bodyPr>
            <a:noAutofit/>
          </a:bodyPr>
          <a:lstStyle/>
          <a:p>
            <a:pPr algn="l"/>
            <a:r>
              <a:rPr lang="en-US" sz="2400" dirty="0" smtClean="0">
                <a:solidFill>
                  <a:schemeClr val="tx1"/>
                </a:solidFill>
                <a:latin typeface="Times New Roman" pitchFamily="18" charset="0"/>
                <a:cs typeface="Times New Roman" pitchFamily="18" charset="0"/>
              </a:rPr>
              <a:t/>
            </a:r>
            <a:br>
              <a:rPr lang="en-US" sz="2400" dirty="0" smtClean="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Cluster</a:t>
            </a:r>
            <a:r>
              <a:rPr lang="en-US" sz="2400" dirty="0" smtClean="0">
                <a:solidFill>
                  <a:schemeClr val="tx1"/>
                </a:solidFill>
                <a:latin typeface="Times New Roman" pitchFamily="18" charset="0"/>
                <a:cs typeface="Times New Roman" pitchFamily="18" charset="0"/>
              </a:rPr>
              <a:t> − A cluster is a component that contains one or more data centers.</a:t>
            </a:r>
            <a:br>
              <a:rPr lang="en-US" sz="2400" dirty="0" smtClean="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Commit log</a:t>
            </a:r>
            <a:r>
              <a:rPr lang="en-US" sz="2400" dirty="0" smtClean="0">
                <a:solidFill>
                  <a:schemeClr val="tx1"/>
                </a:solidFill>
                <a:latin typeface="Times New Roman" pitchFamily="18" charset="0"/>
                <a:cs typeface="Times New Roman" pitchFamily="18" charset="0"/>
              </a:rPr>
              <a:t> − The commit log is a crash-recovery mechanism in Cassandra. Every write operation is written to the commit log.</a:t>
            </a:r>
            <a:br>
              <a:rPr lang="en-US" sz="2400" dirty="0" smtClean="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r>
              <a:rPr lang="en-US" sz="2400" b="1" dirty="0" err="1" smtClean="0">
                <a:solidFill>
                  <a:schemeClr val="tx1"/>
                </a:solidFill>
                <a:latin typeface="Times New Roman" pitchFamily="18" charset="0"/>
                <a:cs typeface="Times New Roman" pitchFamily="18" charset="0"/>
              </a:rPr>
              <a:t>Mem</a:t>
            </a:r>
            <a:r>
              <a:rPr lang="en-US" sz="2400" b="1" dirty="0" smtClean="0">
                <a:solidFill>
                  <a:schemeClr val="tx1"/>
                </a:solidFill>
                <a:latin typeface="Times New Roman" pitchFamily="18" charset="0"/>
                <a:cs typeface="Times New Roman" pitchFamily="18" charset="0"/>
              </a:rPr>
              <a:t>-table</a:t>
            </a:r>
            <a:r>
              <a:rPr lang="en-US" sz="2400" dirty="0" smtClean="0">
                <a:solidFill>
                  <a:schemeClr val="tx1"/>
                </a:solidFill>
                <a:latin typeface="Times New Roman" pitchFamily="18" charset="0"/>
                <a:cs typeface="Times New Roman" pitchFamily="18" charset="0"/>
              </a:rPr>
              <a:t> − A </a:t>
            </a:r>
            <a:r>
              <a:rPr lang="en-US" sz="2400" dirty="0" err="1" smtClean="0">
                <a:solidFill>
                  <a:schemeClr val="tx1"/>
                </a:solidFill>
                <a:latin typeface="Times New Roman" pitchFamily="18" charset="0"/>
                <a:cs typeface="Times New Roman" pitchFamily="18" charset="0"/>
              </a:rPr>
              <a:t>mem</a:t>
            </a:r>
            <a:r>
              <a:rPr lang="en-US" sz="2400" dirty="0" smtClean="0">
                <a:solidFill>
                  <a:schemeClr val="tx1"/>
                </a:solidFill>
                <a:latin typeface="Times New Roman" pitchFamily="18" charset="0"/>
                <a:cs typeface="Times New Roman" pitchFamily="18" charset="0"/>
              </a:rPr>
              <a:t>-table is a memory-resident data structure. After commit log, the data will be written to the </a:t>
            </a:r>
            <a:r>
              <a:rPr lang="en-US" sz="2400" dirty="0" err="1" smtClean="0">
                <a:solidFill>
                  <a:schemeClr val="tx1"/>
                </a:solidFill>
                <a:latin typeface="Times New Roman" pitchFamily="18" charset="0"/>
                <a:cs typeface="Times New Roman" pitchFamily="18" charset="0"/>
              </a:rPr>
              <a:t>mem</a:t>
            </a:r>
            <a:r>
              <a:rPr lang="en-US" sz="2400" dirty="0" smtClean="0">
                <a:solidFill>
                  <a:schemeClr val="tx1"/>
                </a:solidFill>
                <a:latin typeface="Times New Roman" pitchFamily="18" charset="0"/>
                <a:cs typeface="Times New Roman" pitchFamily="18" charset="0"/>
              </a:rPr>
              <a:t>-table. Sometimes, for a single-column family, there will be multiple </a:t>
            </a:r>
            <a:r>
              <a:rPr lang="en-US" sz="2400" dirty="0" err="1" smtClean="0">
                <a:solidFill>
                  <a:schemeClr val="tx1"/>
                </a:solidFill>
                <a:latin typeface="Times New Roman" pitchFamily="18" charset="0"/>
                <a:cs typeface="Times New Roman" pitchFamily="18" charset="0"/>
              </a:rPr>
              <a:t>mem</a:t>
            </a:r>
            <a:r>
              <a:rPr lang="en-US" sz="2400" dirty="0" smtClean="0">
                <a:solidFill>
                  <a:schemeClr val="tx1"/>
                </a:solidFill>
                <a:latin typeface="Times New Roman" pitchFamily="18" charset="0"/>
                <a:cs typeface="Times New Roman" pitchFamily="18" charset="0"/>
              </a:rPr>
              <a:t>-tables.</a:t>
            </a:r>
            <a:br>
              <a:rPr lang="en-US" sz="2400" dirty="0" smtClean="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r>
              <a:rPr lang="en-US" sz="2400" b="1" dirty="0" err="1" smtClean="0">
                <a:solidFill>
                  <a:schemeClr val="tx1"/>
                </a:solidFill>
                <a:latin typeface="Times New Roman" pitchFamily="18" charset="0"/>
                <a:cs typeface="Times New Roman" pitchFamily="18" charset="0"/>
              </a:rPr>
              <a:t>SSTable</a:t>
            </a:r>
            <a:r>
              <a:rPr lang="en-US" sz="2400" dirty="0" smtClean="0">
                <a:solidFill>
                  <a:schemeClr val="tx1"/>
                </a:solidFill>
                <a:latin typeface="Times New Roman" pitchFamily="18" charset="0"/>
                <a:cs typeface="Times New Roman" pitchFamily="18" charset="0"/>
              </a:rPr>
              <a:t> − It is a disk file to which the data is flushed from the </a:t>
            </a:r>
            <a:r>
              <a:rPr lang="en-US" sz="2400" dirty="0" err="1" smtClean="0">
                <a:solidFill>
                  <a:schemeClr val="tx1"/>
                </a:solidFill>
                <a:latin typeface="Times New Roman" pitchFamily="18" charset="0"/>
                <a:cs typeface="Times New Roman" pitchFamily="18" charset="0"/>
              </a:rPr>
              <a:t>mem</a:t>
            </a:r>
            <a:r>
              <a:rPr lang="en-US" sz="2400" dirty="0" smtClean="0">
                <a:solidFill>
                  <a:schemeClr val="tx1"/>
                </a:solidFill>
                <a:latin typeface="Times New Roman" pitchFamily="18" charset="0"/>
                <a:cs typeface="Times New Roman" pitchFamily="18" charset="0"/>
              </a:rPr>
              <a:t>-table when its contents reach a threshold value.</a:t>
            </a:r>
            <a:br>
              <a:rPr lang="en-US" sz="2400" dirty="0" smtClean="0">
                <a:solidFill>
                  <a:schemeClr val="tx1"/>
                </a:solidFill>
                <a:latin typeface="Times New Roman" pitchFamily="18" charset="0"/>
                <a:cs typeface="Times New Roman" pitchFamily="18" charset="0"/>
              </a:rPr>
            </a:b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Bloom filter</a:t>
            </a:r>
            <a:r>
              <a:rPr lang="en-US" sz="2400" dirty="0" smtClean="0">
                <a:solidFill>
                  <a:schemeClr val="tx1"/>
                </a:solidFill>
                <a:latin typeface="Times New Roman" pitchFamily="18" charset="0"/>
                <a:cs typeface="Times New Roman" pitchFamily="18" charset="0"/>
              </a:rPr>
              <a:t> − These are nothing but quick, nondeterministic, algorithms for testing whether an element is a member of a set. It is a special kind of cache. Bloom filters are accessed after every query.</a:t>
            </a: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endParaRPr lang="en-IN" sz="2400" dirty="0">
              <a:solidFill>
                <a:schemeClr val="tx1"/>
              </a:solidFill>
            </a:endParaRPr>
          </a:p>
        </p:txBody>
      </p:sp>
    </p:spTree>
    <p:extLst>
      <p:ext uri="{BB962C8B-B14F-4D97-AF65-F5344CB8AC3E}">
        <p14:creationId xmlns:p14="http://schemas.microsoft.com/office/powerpoint/2010/main" val="6915159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p:spPr>
        <p:txBody>
          <a:bodyPr>
            <a:noAutofit/>
          </a:bodyPr>
          <a:lstStyle/>
          <a:p>
            <a:pPr algn="l"/>
            <a:r>
              <a:rPr lang="en-IN" sz="2200" b="1" dirty="0">
                <a:solidFill>
                  <a:schemeClr val="tx1"/>
                </a:solidFill>
                <a:latin typeface="Times New Roman" pitchFamily="18" charset="0"/>
                <a:cs typeface="Times New Roman" pitchFamily="18" charset="0"/>
              </a:rPr>
              <a:t/>
            </a:r>
            <a:br>
              <a:rPr lang="en-IN" sz="2200" b="1" dirty="0">
                <a:solidFill>
                  <a:schemeClr val="tx1"/>
                </a:solidFill>
                <a:latin typeface="Times New Roman" pitchFamily="18" charset="0"/>
                <a:cs typeface="Times New Roman" pitchFamily="18" charset="0"/>
              </a:rPr>
            </a:br>
            <a:r>
              <a:rPr lang="en-IN" sz="2200" b="1" dirty="0" smtClean="0">
                <a:solidFill>
                  <a:schemeClr val="tx1"/>
                </a:solidFill>
                <a:latin typeface="Times New Roman" pitchFamily="18" charset="0"/>
                <a:cs typeface="Times New Roman" pitchFamily="18" charset="0"/>
              </a:rPr>
              <a:t/>
            </a:r>
            <a:br>
              <a:rPr lang="en-IN" sz="2200" b="1" dirty="0" smtClean="0">
                <a:solidFill>
                  <a:schemeClr val="tx1"/>
                </a:solidFill>
                <a:latin typeface="Times New Roman" pitchFamily="18" charset="0"/>
                <a:cs typeface="Times New Roman" pitchFamily="18" charset="0"/>
              </a:rPr>
            </a:br>
            <a:r>
              <a:rPr lang="en-IN" sz="2200" b="1" dirty="0">
                <a:solidFill>
                  <a:schemeClr val="tx1"/>
                </a:solidFill>
                <a:latin typeface="Times New Roman" pitchFamily="18" charset="0"/>
                <a:cs typeface="Times New Roman" pitchFamily="18" charset="0"/>
              </a:rPr>
              <a:t/>
            </a:r>
            <a:br>
              <a:rPr lang="en-IN" sz="2200" b="1" dirty="0">
                <a:solidFill>
                  <a:schemeClr val="tx1"/>
                </a:solidFill>
                <a:latin typeface="Times New Roman" pitchFamily="18" charset="0"/>
                <a:cs typeface="Times New Roman" pitchFamily="18" charset="0"/>
              </a:rPr>
            </a:br>
            <a:r>
              <a:rPr lang="en-IN" sz="2200" b="1" dirty="0" smtClean="0">
                <a:solidFill>
                  <a:schemeClr val="tx1"/>
                </a:solidFill>
                <a:latin typeface="Times New Roman" pitchFamily="18" charset="0"/>
                <a:cs typeface="Times New Roman" pitchFamily="18" charset="0"/>
              </a:rPr>
              <a:t/>
            </a:r>
            <a:br>
              <a:rPr lang="en-IN" sz="2200" b="1" dirty="0" smtClean="0">
                <a:solidFill>
                  <a:schemeClr val="tx1"/>
                </a:solidFill>
                <a:latin typeface="Times New Roman" pitchFamily="18" charset="0"/>
                <a:cs typeface="Times New Roman" pitchFamily="18" charset="0"/>
              </a:rPr>
            </a:br>
            <a:r>
              <a:rPr lang="en-US" sz="2200" dirty="0" smtClean="0">
                <a:solidFill>
                  <a:schemeClr val="tx1"/>
                </a:solidFill>
                <a:latin typeface="Times New Roman" pitchFamily="18" charset="0"/>
                <a:cs typeface="Times New Roman" pitchFamily="18" charset="0"/>
              </a:rPr>
              <a:t>Users </a:t>
            </a:r>
            <a:r>
              <a:rPr lang="en-US" sz="2200" dirty="0">
                <a:solidFill>
                  <a:schemeClr val="tx1"/>
                </a:solidFill>
                <a:latin typeface="Times New Roman" pitchFamily="18" charset="0"/>
                <a:cs typeface="Times New Roman" pitchFamily="18" charset="0"/>
              </a:rPr>
              <a:t>can access Cassandra through its nodes using Cassandra Query Language (CQL). CQL treats the database </a:t>
            </a:r>
            <a:r>
              <a:rPr lang="en-US" sz="2200" dirty="0" err="1" smtClean="0">
                <a:solidFill>
                  <a:schemeClr val="tx1"/>
                </a:solidFill>
                <a:latin typeface="Times New Roman" pitchFamily="18" charset="0"/>
                <a:cs typeface="Times New Roman" pitchFamily="18" charset="0"/>
              </a:rPr>
              <a:t>Keyspace</a:t>
            </a:r>
            <a:r>
              <a:rPr lang="en-US" sz="2200" b="1" dirty="0" smtClean="0">
                <a:solidFill>
                  <a:schemeClr val="tx1"/>
                </a:solidFill>
                <a:latin typeface="Times New Roman" pitchFamily="18" charset="0"/>
                <a:cs typeface="Times New Roman" pitchFamily="18" charset="0"/>
              </a:rPr>
              <a:t> </a:t>
            </a:r>
            <a:r>
              <a:rPr lang="en-US" sz="2200" dirty="0" smtClean="0">
                <a:solidFill>
                  <a:schemeClr val="tx1"/>
                </a:solidFill>
                <a:latin typeface="Times New Roman" pitchFamily="18" charset="0"/>
                <a:cs typeface="Times New Roman" pitchFamily="18" charset="0"/>
              </a:rPr>
              <a:t>as </a:t>
            </a:r>
            <a:r>
              <a:rPr lang="en-US" sz="2200" dirty="0">
                <a:solidFill>
                  <a:schemeClr val="tx1"/>
                </a:solidFill>
                <a:latin typeface="Times New Roman" pitchFamily="18" charset="0"/>
                <a:cs typeface="Times New Roman" pitchFamily="18" charset="0"/>
              </a:rPr>
              <a:t>a container of </a:t>
            </a:r>
            <a:r>
              <a:rPr lang="en-US" sz="2200" dirty="0" smtClean="0">
                <a:solidFill>
                  <a:schemeClr val="tx1"/>
                </a:solidFill>
                <a:latin typeface="Times New Roman" pitchFamily="18" charset="0"/>
                <a:cs typeface="Times New Roman" pitchFamily="18" charset="0"/>
              </a:rPr>
              <a:t>tables</a:t>
            </a:r>
            <a:br>
              <a:rPr lang="en-US" sz="2200" dirty="0" smtClean="0">
                <a:solidFill>
                  <a:schemeClr val="tx1"/>
                </a:solidFill>
                <a:latin typeface="Times New Roman" pitchFamily="18" charset="0"/>
                <a:cs typeface="Times New Roman" pitchFamily="18" charset="0"/>
              </a:rPr>
            </a:br>
            <a:r>
              <a:rPr lang="en-US" sz="2200" dirty="0">
                <a:solidFill>
                  <a:schemeClr val="tx1"/>
                </a:solidFill>
                <a:latin typeface="Times New Roman" pitchFamily="18" charset="0"/>
                <a:cs typeface="Times New Roman" pitchFamily="18" charset="0"/>
              </a:rPr>
              <a:t/>
            </a:r>
            <a:br>
              <a:rPr lang="en-US" sz="2200" dirty="0">
                <a:solidFill>
                  <a:schemeClr val="tx1"/>
                </a:solidFill>
                <a:latin typeface="Times New Roman" pitchFamily="18" charset="0"/>
                <a:cs typeface="Times New Roman" pitchFamily="18" charset="0"/>
              </a:rPr>
            </a:br>
            <a:r>
              <a:rPr lang="en-US" sz="2200" b="1" dirty="0">
                <a:solidFill>
                  <a:schemeClr val="tx1"/>
                </a:solidFill>
                <a:latin typeface="Times New Roman" pitchFamily="18" charset="0"/>
                <a:cs typeface="Times New Roman" pitchFamily="18" charset="0"/>
              </a:rPr>
              <a:t>Write </a:t>
            </a:r>
            <a:r>
              <a:rPr lang="en-US" sz="2200" b="1" dirty="0" smtClean="0">
                <a:solidFill>
                  <a:schemeClr val="tx1"/>
                </a:solidFill>
                <a:latin typeface="Times New Roman" pitchFamily="18" charset="0"/>
                <a:cs typeface="Times New Roman" pitchFamily="18" charset="0"/>
              </a:rPr>
              <a:t>Operations</a:t>
            </a:r>
            <a:br>
              <a:rPr lang="en-US" sz="2200" b="1" dirty="0" smtClean="0">
                <a:solidFill>
                  <a:schemeClr val="tx1"/>
                </a:solidFill>
                <a:latin typeface="Times New Roman" pitchFamily="18" charset="0"/>
                <a:cs typeface="Times New Roman" pitchFamily="18" charset="0"/>
              </a:rPr>
            </a:br>
            <a:r>
              <a:rPr lang="en-IN" sz="2200" b="1" dirty="0">
                <a:solidFill>
                  <a:schemeClr val="tx1"/>
                </a:solidFill>
                <a:latin typeface="Times New Roman" pitchFamily="18" charset="0"/>
                <a:cs typeface="Times New Roman" pitchFamily="18" charset="0"/>
              </a:rPr>
              <a:t/>
            </a:r>
            <a:br>
              <a:rPr lang="en-IN" sz="2200" b="1" dirty="0">
                <a:solidFill>
                  <a:schemeClr val="tx1"/>
                </a:solidFill>
                <a:latin typeface="Times New Roman" pitchFamily="18" charset="0"/>
                <a:cs typeface="Times New Roman" pitchFamily="18" charset="0"/>
              </a:rPr>
            </a:br>
            <a:r>
              <a:rPr lang="en-US" sz="2200" dirty="0">
                <a:solidFill>
                  <a:schemeClr val="tx1"/>
                </a:solidFill>
                <a:latin typeface="Times New Roman" pitchFamily="18" charset="0"/>
                <a:cs typeface="Times New Roman" pitchFamily="18" charset="0"/>
              </a:rPr>
              <a:t>Every write activity of nodes is captured by the </a:t>
            </a:r>
            <a:r>
              <a:rPr lang="en-US" sz="2200" b="1" dirty="0">
                <a:solidFill>
                  <a:schemeClr val="tx1"/>
                </a:solidFill>
                <a:latin typeface="Times New Roman" pitchFamily="18" charset="0"/>
                <a:cs typeface="Times New Roman" pitchFamily="18" charset="0"/>
              </a:rPr>
              <a:t>commit logs</a:t>
            </a:r>
            <a:r>
              <a:rPr lang="en-US" sz="2200" dirty="0">
                <a:solidFill>
                  <a:schemeClr val="tx1"/>
                </a:solidFill>
                <a:latin typeface="Times New Roman" pitchFamily="18" charset="0"/>
                <a:cs typeface="Times New Roman" pitchFamily="18" charset="0"/>
              </a:rPr>
              <a:t> written in the nodes. C</a:t>
            </a:r>
            <a:r>
              <a:rPr lang="en-US" sz="2200" dirty="0" smtClean="0">
                <a:solidFill>
                  <a:schemeClr val="tx1"/>
                </a:solidFill>
                <a:latin typeface="Times New Roman" pitchFamily="18" charset="0"/>
                <a:cs typeface="Times New Roman" pitchFamily="18" charset="0"/>
              </a:rPr>
              <a:t>aptured data are </a:t>
            </a:r>
            <a:r>
              <a:rPr lang="en-US" sz="2200" dirty="0">
                <a:solidFill>
                  <a:schemeClr val="tx1"/>
                </a:solidFill>
                <a:latin typeface="Times New Roman" pitchFamily="18" charset="0"/>
                <a:cs typeface="Times New Roman" pitchFamily="18" charset="0"/>
              </a:rPr>
              <a:t>stored in the </a:t>
            </a:r>
            <a:r>
              <a:rPr lang="en-US" sz="2200" b="1" dirty="0" err="1">
                <a:solidFill>
                  <a:schemeClr val="tx1"/>
                </a:solidFill>
                <a:latin typeface="Times New Roman" pitchFamily="18" charset="0"/>
                <a:cs typeface="Times New Roman" pitchFamily="18" charset="0"/>
              </a:rPr>
              <a:t>mem</a:t>
            </a:r>
            <a:r>
              <a:rPr lang="en-US" sz="2200" b="1" dirty="0">
                <a:solidFill>
                  <a:schemeClr val="tx1"/>
                </a:solidFill>
                <a:latin typeface="Times New Roman" pitchFamily="18" charset="0"/>
                <a:cs typeface="Times New Roman" pitchFamily="18" charset="0"/>
              </a:rPr>
              <a:t>-table.</a:t>
            </a:r>
            <a:r>
              <a:rPr lang="en-US" sz="2200" dirty="0">
                <a:solidFill>
                  <a:schemeClr val="tx1"/>
                </a:solidFill>
                <a:latin typeface="Times New Roman" pitchFamily="18" charset="0"/>
                <a:cs typeface="Times New Roman" pitchFamily="18" charset="0"/>
              </a:rPr>
              <a:t> Whenever the </a:t>
            </a:r>
            <a:r>
              <a:rPr lang="en-US" sz="2200" dirty="0" err="1">
                <a:solidFill>
                  <a:schemeClr val="tx1"/>
                </a:solidFill>
                <a:latin typeface="Times New Roman" pitchFamily="18" charset="0"/>
                <a:cs typeface="Times New Roman" pitchFamily="18" charset="0"/>
              </a:rPr>
              <a:t>mem</a:t>
            </a:r>
            <a:r>
              <a:rPr lang="en-US" sz="2200" dirty="0">
                <a:solidFill>
                  <a:schemeClr val="tx1"/>
                </a:solidFill>
                <a:latin typeface="Times New Roman" pitchFamily="18" charset="0"/>
                <a:cs typeface="Times New Roman" pitchFamily="18" charset="0"/>
              </a:rPr>
              <a:t>-table is full, data will be written into the </a:t>
            </a:r>
            <a:r>
              <a:rPr lang="en-US" sz="2200" b="1" dirty="0" err="1">
                <a:solidFill>
                  <a:schemeClr val="tx1"/>
                </a:solidFill>
                <a:latin typeface="Times New Roman" pitchFamily="18" charset="0"/>
                <a:cs typeface="Times New Roman" pitchFamily="18" charset="0"/>
              </a:rPr>
              <a:t>SStable</a:t>
            </a:r>
            <a:r>
              <a:rPr lang="en-US" sz="2200" dirty="0">
                <a:solidFill>
                  <a:schemeClr val="tx1"/>
                </a:solidFill>
                <a:latin typeface="Times New Roman" pitchFamily="18" charset="0"/>
                <a:cs typeface="Times New Roman" pitchFamily="18" charset="0"/>
              </a:rPr>
              <a:t> data file. All writes are automatically partitioned and replicated throughout the </a:t>
            </a:r>
            <a:r>
              <a:rPr lang="en-US" sz="2200" dirty="0" smtClean="0">
                <a:solidFill>
                  <a:schemeClr val="tx1"/>
                </a:solidFill>
                <a:latin typeface="Times New Roman" pitchFamily="18" charset="0"/>
                <a:cs typeface="Times New Roman" pitchFamily="18" charset="0"/>
              </a:rPr>
              <a:t>cluster</a:t>
            </a:r>
            <a:br>
              <a:rPr lang="en-US" sz="2200" dirty="0" smtClean="0">
                <a:solidFill>
                  <a:schemeClr val="tx1"/>
                </a:solidFill>
                <a:latin typeface="Times New Roman" pitchFamily="18" charset="0"/>
                <a:cs typeface="Times New Roman" pitchFamily="18" charset="0"/>
              </a:rPr>
            </a:br>
            <a:r>
              <a:rPr lang="en-US" sz="2200" dirty="0">
                <a:solidFill>
                  <a:schemeClr val="tx1"/>
                </a:solidFill>
                <a:latin typeface="Times New Roman" pitchFamily="18" charset="0"/>
                <a:cs typeface="Times New Roman" pitchFamily="18" charset="0"/>
              </a:rPr>
              <a:t/>
            </a:r>
            <a:br>
              <a:rPr lang="en-US" sz="2200" dirty="0">
                <a:solidFill>
                  <a:schemeClr val="tx1"/>
                </a:solidFill>
                <a:latin typeface="Times New Roman" pitchFamily="18" charset="0"/>
                <a:cs typeface="Times New Roman" pitchFamily="18" charset="0"/>
              </a:rPr>
            </a:br>
            <a:r>
              <a:rPr lang="en-US" sz="2200" b="1" dirty="0" smtClean="0">
                <a:solidFill>
                  <a:schemeClr val="tx1"/>
                </a:solidFill>
                <a:latin typeface="Times New Roman" pitchFamily="18" charset="0"/>
                <a:cs typeface="Times New Roman" pitchFamily="18" charset="0"/>
              </a:rPr>
              <a:t>Read Operations</a:t>
            </a:r>
            <a:br>
              <a:rPr lang="en-US" sz="2200" b="1" dirty="0" smtClean="0">
                <a:solidFill>
                  <a:schemeClr val="tx1"/>
                </a:solidFill>
                <a:latin typeface="Times New Roman" pitchFamily="18" charset="0"/>
                <a:cs typeface="Times New Roman" pitchFamily="18" charset="0"/>
              </a:rPr>
            </a:br>
            <a:r>
              <a:rPr lang="en-IN" sz="2200" b="1" dirty="0">
                <a:solidFill>
                  <a:schemeClr val="tx1"/>
                </a:solidFill>
                <a:latin typeface="Times New Roman" pitchFamily="18" charset="0"/>
                <a:cs typeface="Times New Roman" pitchFamily="18" charset="0"/>
              </a:rPr>
              <a:t/>
            </a:r>
            <a:br>
              <a:rPr lang="en-IN" sz="2200" b="1" dirty="0">
                <a:solidFill>
                  <a:schemeClr val="tx1"/>
                </a:solidFill>
                <a:latin typeface="Times New Roman" pitchFamily="18" charset="0"/>
                <a:cs typeface="Times New Roman" pitchFamily="18" charset="0"/>
              </a:rPr>
            </a:br>
            <a:r>
              <a:rPr lang="en-US" sz="2200" dirty="0">
                <a:solidFill>
                  <a:schemeClr val="tx1"/>
                </a:solidFill>
                <a:latin typeface="Times New Roman" pitchFamily="18" charset="0"/>
                <a:cs typeface="Times New Roman" pitchFamily="18" charset="0"/>
              </a:rPr>
              <a:t>During read operations, Cassandra gets values from the </a:t>
            </a:r>
            <a:r>
              <a:rPr lang="en-US" sz="2200" dirty="0" err="1">
                <a:solidFill>
                  <a:schemeClr val="tx1"/>
                </a:solidFill>
                <a:latin typeface="Times New Roman" pitchFamily="18" charset="0"/>
                <a:cs typeface="Times New Roman" pitchFamily="18" charset="0"/>
              </a:rPr>
              <a:t>mem</a:t>
            </a:r>
            <a:r>
              <a:rPr lang="en-US" sz="2200" dirty="0">
                <a:solidFill>
                  <a:schemeClr val="tx1"/>
                </a:solidFill>
                <a:latin typeface="Times New Roman" pitchFamily="18" charset="0"/>
                <a:cs typeface="Times New Roman" pitchFamily="18" charset="0"/>
              </a:rPr>
              <a:t>-table and checks the bloom filter to find the appropriate </a:t>
            </a:r>
            <a:r>
              <a:rPr lang="en-US" sz="2200" dirty="0" err="1">
                <a:solidFill>
                  <a:schemeClr val="tx1"/>
                </a:solidFill>
                <a:latin typeface="Times New Roman" pitchFamily="18" charset="0"/>
                <a:cs typeface="Times New Roman" pitchFamily="18" charset="0"/>
              </a:rPr>
              <a:t>SSTable</a:t>
            </a:r>
            <a:r>
              <a:rPr lang="en-US" sz="2200" dirty="0">
                <a:solidFill>
                  <a:schemeClr val="tx1"/>
                </a:solidFill>
                <a:latin typeface="Times New Roman" pitchFamily="18" charset="0"/>
                <a:cs typeface="Times New Roman" pitchFamily="18" charset="0"/>
              </a:rPr>
              <a:t> that holds the required data.</a:t>
            </a:r>
            <a:r>
              <a:rPr lang="en-IN" sz="2200" dirty="0">
                <a:solidFill>
                  <a:schemeClr val="tx1"/>
                </a:solidFill>
                <a:latin typeface="Times New Roman" pitchFamily="18" charset="0"/>
                <a:cs typeface="Times New Roman" pitchFamily="18" charset="0"/>
              </a:rPr>
              <a:t/>
            </a:r>
            <a:br>
              <a:rPr lang="en-IN" sz="2200" dirty="0">
                <a:solidFill>
                  <a:schemeClr val="tx1"/>
                </a:solidFill>
                <a:latin typeface="Times New Roman" pitchFamily="18" charset="0"/>
                <a:cs typeface="Times New Roman" pitchFamily="18" charset="0"/>
              </a:rPr>
            </a:br>
            <a:endParaRPr lang="en-IN" sz="2200" dirty="0">
              <a:solidFill>
                <a:schemeClr val="tx1"/>
              </a:solidFill>
              <a:latin typeface="Times New Roman" pitchFamily="18" charset="0"/>
              <a:cs typeface="Times New Roman" pitchFamily="18" charset="0"/>
            </a:endParaRPr>
          </a:p>
        </p:txBody>
      </p:sp>
      <p:sp>
        <p:nvSpPr>
          <p:cNvPr id="3" name="Text Box 1"/>
          <p:cNvSpPr txBox="1">
            <a:spLocks noChangeArrowheads="1"/>
          </p:cNvSpPr>
          <p:nvPr/>
        </p:nvSpPr>
        <p:spPr bwMode="auto">
          <a:xfrm>
            <a:off x="1187624" y="658270"/>
            <a:ext cx="6768752" cy="754506"/>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2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Cassandra Query Language </a:t>
            </a:r>
            <a:endParaRPr lang="en-US" altLang="en-US" sz="32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7176942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Hive is a data warehouse infrastructure tool to process structured data in Hadoop. It resides on top of Hadoop to summarize Big Data, and makes querying and analyzing easy.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Initially </a:t>
            </a:r>
            <a:r>
              <a:rPr lang="en-US" dirty="0">
                <a:latin typeface="Times New Roman" panose="02020603050405020304" pitchFamily="18" charset="0"/>
                <a:cs typeface="Times New Roman" panose="02020603050405020304" pitchFamily="18" charset="0"/>
              </a:rPr>
              <a:t>Hive was developed by Facebook, later the Apache Software Foundation took it up and developed it further as an open source under the name Apache Hive. It is used by different companies. For example, Amazon uses it in Amazon Elastic </a:t>
            </a:r>
            <a:r>
              <a:rPr lang="en-US" dirty="0" smtClean="0">
                <a:latin typeface="Times New Roman" panose="02020603050405020304" pitchFamily="18" charset="0"/>
                <a:cs typeface="Times New Roman" panose="02020603050405020304" pitchFamily="18" charset="0"/>
              </a:rPr>
              <a:t>Map Reduce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Hive </a:t>
            </a:r>
            <a:r>
              <a:rPr lang="en-US" dirty="0">
                <a:latin typeface="Times New Roman" panose="02020603050405020304" pitchFamily="18" charset="0"/>
                <a:cs typeface="Times New Roman" panose="02020603050405020304" pitchFamily="18" charset="0"/>
              </a:rPr>
              <a:t>is not A relational database A design for </a:t>
            </a:r>
            <a:r>
              <a:rPr lang="en-US" dirty="0" smtClean="0">
                <a:latin typeface="Times New Roman" panose="02020603050405020304" pitchFamily="18" charset="0"/>
                <a:cs typeface="Times New Roman" panose="02020603050405020304" pitchFamily="18" charset="0"/>
              </a:rPr>
              <a:t>On Line </a:t>
            </a:r>
            <a:r>
              <a:rPr lang="en-US" dirty="0">
                <a:latin typeface="Times New Roman" panose="02020603050405020304" pitchFamily="18" charset="0"/>
                <a:cs typeface="Times New Roman" panose="02020603050405020304" pitchFamily="18" charset="0"/>
              </a:rPr>
              <a:t>Transaction Processing OLTP A language for real-time queries and row-level updates</a:t>
            </a:r>
          </a:p>
        </p:txBody>
      </p:sp>
      <p:sp>
        <p:nvSpPr>
          <p:cNvPr id="4" name="Text Box 1"/>
          <p:cNvSpPr txBox="1">
            <a:spLocks noChangeArrowheads="1"/>
          </p:cNvSpPr>
          <p:nvPr/>
        </p:nvSpPr>
        <p:spPr bwMode="auto">
          <a:xfrm>
            <a:off x="2267744" y="404664"/>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HIVE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7033481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Features of Hive</a:t>
            </a:r>
          </a:p>
        </p:txBody>
      </p:sp>
      <p:sp>
        <p:nvSpPr>
          <p:cNvPr id="3" name="Content Placeholder 2"/>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It stores schema in a database and processed data into HDFS.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is designed for OLAP. It provides SQL type language for querying called HiveQL or HQL</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It is familiar, fast, scalable, and extensible.</a:t>
            </a:r>
          </a:p>
        </p:txBody>
      </p:sp>
    </p:spTree>
    <p:extLst>
      <p:ext uri="{BB962C8B-B14F-4D97-AF65-F5344CB8AC3E}">
        <p14:creationId xmlns:p14="http://schemas.microsoft.com/office/powerpoint/2010/main" val="38041565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Architecture of Hive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3628" y="2325070"/>
            <a:ext cx="5860474" cy="4297681"/>
          </a:xfrm>
        </p:spPr>
      </p:pic>
    </p:spTree>
    <p:extLst>
      <p:ext uri="{BB962C8B-B14F-4D97-AF65-F5344CB8AC3E}">
        <p14:creationId xmlns:p14="http://schemas.microsoft.com/office/powerpoint/2010/main" val="34272252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Working of </a:t>
            </a:r>
            <a:r>
              <a:rPr lang="en-US" dirty="0" smtClean="0">
                <a:latin typeface="Times New Roman" panose="02020603050405020304" pitchFamily="18" charset="0"/>
                <a:cs typeface="Times New Roman" panose="02020603050405020304" pitchFamily="18" charset="0"/>
              </a:rPr>
              <a:t>Hive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following diagram depicts the workflow </a:t>
            </a:r>
            <a:r>
              <a:rPr lang="en-US" dirty="0" smtClean="0">
                <a:latin typeface="Times New Roman" panose="02020603050405020304" pitchFamily="18" charset="0"/>
                <a:cs typeface="Times New Roman" panose="02020603050405020304" pitchFamily="18" charset="0"/>
              </a:rPr>
              <a:t>between </a:t>
            </a:r>
            <a:r>
              <a:rPr lang="en-US" dirty="0">
                <a:latin typeface="Times New Roman" panose="02020603050405020304" pitchFamily="18" charset="0"/>
                <a:cs typeface="Times New Roman" panose="02020603050405020304" pitchFamily="18" charset="0"/>
              </a:rPr>
              <a:t>Hive and Hadoop</a:t>
            </a:r>
            <a:r>
              <a:rPr lang="en-US" dirty="0" smtClean="0">
                <a:latin typeface="Times New Roman" panose="02020603050405020304" pitchFamily="18" charset="0"/>
                <a:cs typeface="Times New Roman" panose="02020603050405020304" pitchFamily="18" charset="0"/>
              </a:rPr>
              <a: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3096800"/>
            <a:ext cx="7128792" cy="3761201"/>
          </a:xfrm>
          <a:prstGeom prst="rect">
            <a:avLst/>
          </a:prstGeom>
        </p:spPr>
      </p:pic>
    </p:spTree>
    <p:extLst>
      <p:ext uri="{BB962C8B-B14F-4D97-AF65-F5344CB8AC3E}">
        <p14:creationId xmlns:p14="http://schemas.microsoft.com/office/powerpoint/2010/main" val="17799935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2E79109-0353-4E80-AE0A-6303FC3A5AAF}"/>
              </a:ext>
            </a:extLst>
          </p:cNvPr>
          <p:cNvSpPr>
            <a:spLocks noGrp="1"/>
          </p:cNvSpPr>
          <p:nvPr>
            <p:ph idx="1"/>
          </p:nvPr>
        </p:nvSpPr>
        <p:spPr>
          <a:xfrm>
            <a:off x="221674" y="1825625"/>
            <a:ext cx="8762999" cy="4852266"/>
          </a:xfrm>
        </p:spPr>
        <p:txBody>
          <a:bodyPr>
            <a:normAutofit/>
          </a:bodyPr>
          <a:lstStyle/>
          <a:p>
            <a:r>
              <a:rPr lang="en-IN" sz="2400" dirty="0">
                <a:latin typeface="Times New Roman" panose="02020603050405020304" pitchFamily="18" charset="0"/>
                <a:cs typeface="Times New Roman" panose="02020603050405020304" pitchFamily="18" charset="0"/>
              </a:rPr>
              <a:t>A social network is a structure between actors, mostly individuals or organizations.</a:t>
            </a:r>
          </a:p>
          <a:p>
            <a:r>
              <a:rPr lang="en-IN" sz="2400" dirty="0">
                <a:latin typeface="Times New Roman" panose="02020603050405020304" pitchFamily="18" charset="0"/>
                <a:cs typeface="Times New Roman" panose="02020603050405020304" pitchFamily="18" charset="0"/>
              </a:rPr>
              <a:t>It indicates the ways in which they are connected through various social familiarities , ranging from casual acquaintance to close familiar bonds.</a:t>
            </a:r>
          </a:p>
          <a:p>
            <a:pPr marL="0" indent="0">
              <a:buNone/>
            </a:pPr>
            <a:endParaRPr lang="en-IN"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68B81822-01A0-424D-9D9E-9A97BB1F0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8160" y="3075709"/>
            <a:ext cx="4307681" cy="3782291"/>
          </a:xfrm>
          <a:prstGeom prst="rect">
            <a:avLst/>
          </a:prstGeom>
        </p:spPr>
      </p:pic>
      <p:sp>
        <p:nvSpPr>
          <p:cNvPr id="6" name="Text Box 1"/>
          <p:cNvSpPr txBox="1">
            <a:spLocks noChangeArrowheads="1"/>
          </p:cNvSpPr>
          <p:nvPr/>
        </p:nvSpPr>
        <p:spPr bwMode="auto">
          <a:xfrm>
            <a:off x="1979712" y="65827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Social Network </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0298797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91A1F7-CD5A-4775-A0FE-E5F28BAA500B}"/>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Society as a Graph</a:t>
            </a:r>
          </a:p>
        </p:txBody>
      </p:sp>
      <p:sp>
        <p:nvSpPr>
          <p:cNvPr id="3" name="Content Placeholder 2">
            <a:extLst>
              <a:ext uri="{FF2B5EF4-FFF2-40B4-BE49-F238E27FC236}">
                <a16:creationId xmlns="" xmlns:a16="http://schemas.microsoft.com/office/drawing/2014/main" id="{32D1A1AF-6448-47A4-804F-67DBAF56091B}"/>
              </a:ext>
            </a:extLst>
          </p:cNvPr>
          <p:cNvSpPr>
            <a:spLocks noGrp="1"/>
          </p:cNvSpPr>
          <p:nvPr>
            <p:ph idx="1"/>
          </p:nvPr>
        </p:nvSpPr>
        <p:spPr/>
        <p:txBody>
          <a:bodyPr>
            <a:normAutofit/>
          </a:bodyPr>
          <a:lstStyle/>
          <a:p>
            <a:r>
              <a:rPr lang="en-IN" sz="2400" dirty="0">
                <a:latin typeface="Times New Roman" panose="02020603050405020304" pitchFamily="18" charset="0"/>
                <a:cs typeface="Times New Roman" panose="02020603050405020304" pitchFamily="18" charset="0"/>
              </a:rPr>
              <a:t>People are represented as nodes.</a:t>
            </a:r>
          </a:p>
          <a:p>
            <a:r>
              <a:rPr lang="en-IN" sz="2400" dirty="0">
                <a:latin typeface="Times New Roman" panose="02020603050405020304" pitchFamily="18" charset="0"/>
                <a:cs typeface="Times New Roman" panose="02020603050405020304" pitchFamily="18" charset="0"/>
              </a:rPr>
              <a:t>Relationship are represented as edges: relationships may be acquaintanceship , friendship , co-authorship , etc..</a:t>
            </a:r>
          </a:p>
          <a:p>
            <a:r>
              <a:rPr lang="en-IN" sz="2400" dirty="0">
                <a:latin typeface="Times New Roman" panose="02020603050405020304" pitchFamily="18" charset="0"/>
                <a:cs typeface="Times New Roman" panose="02020603050405020304" pitchFamily="18" charset="0"/>
              </a:rPr>
              <a:t>Allows analysis using tools of mathematical graph theory.</a:t>
            </a:r>
          </a:p>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4B44BB65-7BA9-48C2-B637-44839EAD2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6075" y="3537528"/>
            <a:ext cx="3371850" cy="3233143"/>
          </a:xfrm>
          <a:prstGeom prst="rect">
            <a:avLst/>
          </a:prstGeom>
        </p:spPr>
      </p:pic>
    </p:spTree>
    <p:extLst>
      <p:ext uri="{BB962C8B-B14F-4D97-AF65-F5344CB8AC3E}">
        <p14:creationId xmlns:p14="http://schemas.microsoft.com/office/powerpoint/2010/main" val="37969535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2994CC-E4F9-4741-A2E9-E8DA0D4D6180}"/>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Social Network Analysis</a:t>
            </a:r>
          </a:p>
        </p:txBody>
      </p:sp>
      <p:sp>
        <p:nvSpPr>
          <p:cNvPr id="3" name="Content Placeholder 2">
            <a:extLst>
              <a:ext uri="{FF2B5EF4-FFF2-40B4-BE49-F238E27FC236}">
                <a16:creationId xmlns="" xmlns:a16="http://schemas.microsoft.com/office/drawing/2014/main" id="{0F472ADE-BEE7-497F-8D3D-45CEC761E7C2}"/>
              </a:ext>
            </a:extLst>
          </p:cNvPr>
          <p:cNvSpPr>
            <a:spLocks noGrp="1"/>
          </p:cNvSpPr>
          <p:nvPr>
            <p:ph idx="1"/>
          </p:nvPr>
        </p:nvSpPr>
        <p:spPr>
          <a:xfrm>
            <a:off x="367145" y="1825625"/>
            <a:ext cx="8382000" cy="4787611"/>
          </a:xfrm>
        </p:spPr>
        <p:txBody>
          <a:bodyPr>
            <a:normAutofit/>
          </a:bodyPr>
          <a:lstStyle/>
          <a:p>
            <a:pPr marL="0" indent="0">
              <a:buNone/>
            </a:pPr>
            <a:r>
              <a:rPr lang="en-IN" sz="2400" dirty="0">
                <a:latin typeface="Times New Roman" panose="02020603050405020304" pitchFamily="18" charset="0"/>
                <a:cs typeface="Times New Roman" panose="02020603050405020304" pitchFamily="18" charset="0"/>
              </a:rPr>
              <a:t>Social network analysis[SNA] is the mapping and measuring of relationships and flows between people , groups , organizations , computers or other information/knowledge processing entities.</a:t>
            </a:r>
          </a:p>
          <a:p>
            <a:pPr marL="0" indent="0">
              <a:buNone/>
            </a:pPr>
            <a:endParaRPr lang="en-IN"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3BF47165-3361-4320-8F97-31C442821C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375" y="2909455"/>
            <a:ext cx="7715250" cy="3703780"/>
          </a:xfrm>
          <a:prstGeom prst="rect">
            <a:avLst/>
          </a:prstGeom>
        </p:spPr>
      </p:pic>
    </p:spTree>
    <p:extLst>
      <p:ext uri="{BB962C8B-B14F-4D97-AF65-F5344CB8AC3E}">
        <p14:creationId xmlns:p14="http://schemas.microsoft.com/office/powerpoint/2010/main" val="3216939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F7F67A-87DB-4D25-AD52-FBA8D2D7A305}"/>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Connections</a:t>
            </a:r>
            <a:r>
              <a:rPr lang="en-IN" sz="3200"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 xmlns:a16="http://schemas.microsoft.com/office/drawing/2014/main" id="{145656BD-104B-4D33-B403-E2A689915612}"/>
              </a:ext>
            </a:extLst>
          </p:cNvPr>
          <p:cNvSpPr>
            <a:spLocks noGrp="1"/>
          </p:cNvSpPr>
          <p:nvPr>
            <p:ph idx="1"/>
          </p:nvPr>
        </p:nvSpPr>
        <p:spPr>
          <a:xfrm>
            <a:off x="256309" y="1825625"/>
            <a:ext cx="8624455" cy="4667250"/>
          </a:xfrm>
        </p:spPr>
        <p:txBody>
          <a:bodyPr/>
          <a:lstStyle/>
          <a:p>
            <a:pPr>
              <a:buFont typeface="Wingdings" panose="05000000000000000000" pitchFamily="2" charset="2"/>
              <a:buChar char="Ø"/>
            </a:pPr>
            <a:r>
              <a:rPr lang="en-IN" sz="2400" b="1" dirty="0">
                <a:latin typeface="Times New Roman" panose="02020603050405020304" pitchFamily="18" charset="0"/>
                <a:cs typeface="Times New Roman" panose="02020603050405020304" pitchFamily="18" charset="0"/>
              </a:rPr>
              <a:t>Size</a:t>
            </a:r>
            <a:r>
              <a:rPr lang="en-IN" sz="2400" dirty="0">
                <a:latin typeface="Times New Roman" panose="02020603050405020304" pitchFamily="18" charset="0"/>
                <a:cs typeface="Times New Roman" panose="02020603050405020304" pitchFamily="18" charset="0"/>
              </a:rPr>
              <a:t> </a:t>
            </a:r>
          </a:p>
          <a:p>
            <a:pPr marL="0" indent="0">
              <a:buNone/>
            </a:pPr>
            <a:r>
              <a:rPr lang="en-IN" sz="2400" dirty="0">
                <a:latin typeface="Times New Roman" panose="02020603050405020304" pitchFamily="18" charset="0"/>
                <a:cs typeface="Times New Roman" panose="02020603050405020304" pitchFamily="18" charset="0"/>
              </a:rPr>
              <a:t>	 Number of nodes.</a:t>
            </a:r>
          </a:p>
          <a:p>
            <a:pPr>
              <a:buFont typeface="Wingdings" panose="05000000000000000000" pitchFamily="2" charset="2"/>
              <a:buChar char="Ø"/>
            </a:pPr>
            <a:r>
              <a:rPr lang="en-IN" sz="2400" b="1" dirty="0">
                <a:latin typeface="Times New Roman" panose="02020603050405020304" pitchFamily="18" charset="0"/>
                <a:cs typeface="Times New Roman" panose="02020603050405020304" pitchFamily="18" charset="0"/>
              </a:rPr>
              <a:t>Density </a:t>
            </a:r>
          </a:p>
          <a:p>
            <a:pPr marL="0" indent="0">
              <a:buNone/>
            </a:pPr>
            <a:r>
              <a:rPr lang="en-IN" dirty="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Number of</a:t>
            </a:r>
            <a:r>
              <a:rPr lang="en-IN" sz="2400" dirty="0"/>
              <a:t> ties that are present/the amount of ties that could be present.</a:t>
            </a:r>
          </a:p>
          <a:p>
            <a:pPr>
              <a:buFont typeface="Wingdings" panose="05000000000000000000" pitchFamily="2" charset="2"/>
              <a:buChar char="Ø"/>
            </a:pPr>
            <a:r>
              <a:rPr lang="en-IN" sz="2400" b="1" dirty="0"/>
              <a:t>Out – degree </a:t>
            </a:r>
          </a:p>
          <a:p>
            <a:pPr marL="0" indent="0">
              <a:buNone/>
            </a:pPr>
            <a:r>
              <a:rPr lang="en-IN" sz="2400" dirty="0"/>
              <a:t>	Sum of connections from an actor to other.</a:t>
            </a:r>
          </a:p>
          <a:p>
            <a:pPr>
              <a:buFont typeface="Wingdings" panose="05000000000000000000" pitchFamily="2" charset="2"/>
              <a:buChar char="Ø"/>
            </a:pPr>
            <a:r>
              <a:rPr lang="en-IN" sz="2400" b="1" dirty="0"/>
              <a:t>In – degree</a:t>
            </a:r>
          </a:p>
          <a:p>
            <a:pPr marL="0" indent="0">
              <a:buNone/>
            </a:pPr>
            <a:r>
              <a:rPr lang="en-IN" sz="2400" dirty="0"/>
              <a:t>	Sum of connections of an actor.</a:t>
            </a:r>
          </a:p>
          <a:p>
            <a:pPr>
              <a:buFont typeface="Wingdings" panose="05000000000000000000" pitchFamily="2" charset="2"/>
              <a:buChar char="Ø"/>
            </a:pPr>
            <a:endParaRPr lang="en-IN" dirty="0"/>
          </a:p>
        </p:txBody>
      </p:sp>
    </p:spTree>
    <p:extLst>
      <p:ext uri="{BB962C8B-B14F-4D97-AF65-F5344CB8AC3E}">
        <p14:creationId xmlns:p14="http://schemas.microsoft.com/office/powerpoint/2010/main" val="711930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b="1" dirty="0" smtClean="0"/>
              <a:t>Social Networking</a:t>
            </a:r>
            <a:r>
              <a:rPr lang="en-IN" dirty="0" smtClean="0"/>
              <a:t> - Facebook, Twitter, </a:t>
            </a:r>
            <a:r>
              <a:rPr lang="en-IN" dirty="0" err="1" smtClean="0"/>
              <a:t>Instagram</a:t>
            </a:r>
            <a:r>
              <a:rPr lang="en-IN" dirty="0" smtClean="0"/>
              <a:t>,  </a:t>
            </a:r>
          </a:p>
          <a:p>
            <a:pPr marL="0" indent="0">
              <a:buNone/>
            </a:pPr>
            <a:r>
              <a:rPr lang="en-IN" dirty="0"/>
              <a:t> </a:t>
            </a:r>
            <a:r>
              <a:rPr lang="en-IN" dirty="0" smtClean="0"/>
              <a:t>                                    Google+,etc.,</a:t>
            </a:r>
          </a:p>
          <a:p>
            <a:r>
              <a:rPr lang="en-IN" b="1" dirty="0" smtClean="0"/>
              <a:t>Sensors</a:t>
            </a:r>
            <a:r>
              <a:rPr lang="en-IN" dirty="0" smtClean="0"/>
              <a:t> -Used in aircrafts, cars, Industrial Machine, </a:t>
            </a:r>
          </a:p>
          <a:p>
            <a:pPr marL="0" indent="0">
              <a:buNone/>
            </a:pPr>
            <a:r>
              <a:rPr lang="en-IN" dirty="0"/>
              <a:t> </a:t>
            </a:r>
            <a:r>
              <a:rPr lang="en-IN" dirty="0" smtClean="0"/>
              <a:t>                  Space Technology, CCTV Footage, etc.,</a:t>
            </a:r>
          </a:p>
          <a:p>
            <a:r>
              <a:rPr lang="en-IN" dirty="0"/>
              <a:t> </a:t>
            </a:r>
            <a:r>
              <a:rPr lang="en-IN" b="1" dirty="0" smtClean="0"/>
              <a:t>Data created from Transportation Services</a:t>
            </a:r>
            <a:r>
              <a:rPr lang="en-IN" dirty="0" smtClean="0"/>
              <a:t> – Aviation, </a:t>
            </a:r>
          </a:p>
          <a:p>
            <a:pPr marL="0" indent="0">
              <a:buNone/>
            </a:pPr>
            <a:r>
              <a:rPr lang="en-IN" dirty="0"/>
              <a:t> </a:t>
            </a:r>
            <a:r>
              <a:rPr lang="en-IN" dirty="0" smtClean="0"/>
              <a:t>                 Railways, Shipping, etc.,</a:t>
            </a:r>
          </a:p>
          <a:p>
            <a:r>
              <a:rPr lang="en-IN" b="1" dirty="0" smtClean="0"/>
              <a:t>Online Shopping Portal</a:t>
            </a:r>
            <a:r>
              <a:rPr lang="en-IN" dirty="0" smtClean="0"/>
              <a:t> -  Amazon, </a:t>
            </a:r>
            <a:r>
              <a:rPr lang="en-IN" dirty="0" err="1" smtClean="0"/>
              <a:t>Flipcart</a:t>
            </a:r>
            <a:r>
              <a:rPr lang="en-IN" dirty="0" smtClean="0"/>
              <a:t>, </a:t>
            </a:r>
            <a:r>
              <a:rPr lang="en-IN" dirty="0" err="1" smtClean="0"/>
              <a:t>Snapdeal</a:t>
            </a:r>
            <a:r>
              <a:rPr lang="en-IN" dirty="0" smtClean="0"/>
              <a:t>, </a:t>
            </a:r>
          </a:p>
          <a:p>
            <a:pPr marL="0" indent="0">
              <a:buNone/>
            </a:pPr>
            <a:r>
              <a:rPr lang="en-IN" dirty="0"/>
              <a:t> </a:t>
            </a:r>
            <a:r>
              <a:rPr lang="en-IN" dirty="0" smtClean="0"/>
              <a:t>                </a:t>
            </a:r>
            <a:r>
              <a:rPr lang="en-IN" dirty="0" err="1" smtClean="0"/>
              <a:t>Alibaba</a:t>
            </a:r>
            <a:r>
              <a:rPr lang="en-IN" dirty="0" smtClean="0"/>
              <a:t>, etc.,</a:t>
            </a:r>
          </a:p>
          <a:p>
            <a:r>
              <a:rPr lang="en-IN" b="1" dirty="0" smtClean="0"/>
              <a:t>Mobile Applications</a:t>
            </a:r>
            <a:r>
              <a:rPr lang="en-IN" dirty="0" smtClean="0"/>
              <a:t> – What’s App, Google </a:t>
            </a:r>
            <a:r>
              <a:rPr lang="en-IN" dirty="0" err="1" smtClean="0"/>
              <a:t>Handout</a:t>
            </a:r>
            <a:r>
              <a:rPr lang="en-IN" dirty="0" smtClean="0"/>
              <a:t>, </a:t>
            </a:r>
          </a:p>
          <a:p>
            <a:pPr marL="0" indent="0">
              <a:buNone/>
            </a:pPr>
            <a:r>
              <a:rPr lang="en-IN" dirty="0"/>
              <a:t> </a:t>
            </a:r>
            <a:r>
              <a:rPr lang="en-IN" dirty="0" smtClean="0"/>
              <a:t>              Hike, etc.,</a:t>
            </a:r>
          </a:p>
          <a:p>
            <a:r>
              <a:rPr lang="en-IN" b="1" dirty="0" smtClean="0"/>
              <a:t>Data created by Different Firms</a:t>
            </a:r>
            <a:r>
              <a:rPr lang="en-IN" dirty="0" smtClean="0"/>
              <a:t> – Education Institute, </a:t>
            </a:r>
          </a:p>
          <a:p>
            <a:pPr marL="0" indent="0">
              <a:buNone/>
            </a:pPr>
            <a:r>
              <a:rPr lang="en-IN" dirty="0"/>
              <a:t> </a:t>
            </a:r>
            <a:r>
              <a:rPr lang="en-IN" dirty="0" smtClean="0"/>
              <a:t>              Banks, Hospitals, Companies, etc.,</a:t>
            </a:r>
          </a:p>
          <a:p>
            <a:endParaRPr lang="en-IN" dirty="0" smtClean="0"/>
          </a:p>
          <a:p>
            <a:endParaRPr lang="en-IN" dirty="0" smtClean="0"/>
          </a:p>
          <a:p>
            <a:endParaRPr lang="en-IN" dirty="0" smtClean="0"/>
          </a:p>
          <a:p>
            <a:endParaRPr lang="en-IN" dirty="0" smtClean="0"/>
          </a:p>
          <a:p>
            <a:endParaRPr lang="en-IN" dirty="0"/>
          </a:p>
        </p:txBody>
      </p:sp>
      <p:sp>
        <p:nvSpPr>
          <p:cNvPr id="4" name="Text Box 1"/>
          <p:cNvSpPr txBox="1">
            <a:spLocks noChangeArrowheads="1"/>
          </p:cNvSpPr>
          <p:nvPr/>
        </p:nvSpPr>
        <p:spPr bwMode="auto">
          <a:xfrm>
            <a:off x="2061431" y="476672"/>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Sources of Big Data</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0318859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F49EA5-8B2F-43F4-8A90-F560E71BBD6E}"/>
              </a:ext>
            </a:extLst>
          </p:cNvPr>
          <p:cNvSpPr>
            <a:spLocks noGrp="1"/>
          </p:cNvSpPr>
          <p:nvPr>
            <p:ph type="title"/>
          </p:nvPr>
        </p:nvSpPr>
        <p:spPr/>
        <p:txBody>
          <a:bodyPr>
            <a:normAutofit/>
          </a:bodyPr>
          <a:lstStyle/>
          <a:p>
            <a:pPr algn="ctr"/>
            <a:r>
              <a:rPr lang="en-IN" sz="3200" b="1" dirty="0">
                <a:latin typeface="Times New Roman" panose="02020603050405020304" pitchFamily="18" charset="0"/>
                <a:cs typeface="Times New Roman" panose="02020603050405020304" pitchFamily="18" charset="0"/>
              </a:rPr>
              <a:t>Distance</a:t>
            </a:r>
          </a:p>
        </p:txBody>
      </p:sp>
      <p:sp>
        <p:nvSpPr>
          <p:cNvPr id="3" name="Content Placeholder 2">
            <a:extLst>
              <a:ext uri="{FF2B5EF4-FFF2-40B4-BE49-F238E27FC236}">
                <a16:creationId xmlns="" xmlns:a16="http://schemas.microsoft.com/office/drawing/2014/main" id="{BA06BA6C-0B5C-4E80-A6FC-EAA6CB251803}"/>
              </a:ext>
            </a:extLst>
          </p:cNvPr>
          <p:cNvSpPr>
            <a:spLocks noGrp="1"/>
          </p:cNvSpPr>
          <p:nvPr>
            <p:ph idx="1"/>
          </p:nvPr>
        </p:nvSpPr>
        <p:spPr/>
        <p:txBody>
          <a:bodyPr>
            <a:normAutofit/>
          </a:bodyPr>
          <a:lstStyle/>
          <a:p>
            <a:pPr>
              <a:buFont typeface="Wingdings" panose="05000000000000000000" pitchFamily="2" charset="2"/>
              <a:buChar char="Ø"/>
            </a:pPr>
            <a:r>
              <a:rPr lang="en-IN" sz="2400" b="1" dirty="0">
                <a:latin typeface="Times New Roman" panose="02020603050405020304" pitchFamily="18" charset="0"/>
                <a:cs typeface="Times New Roman" panose="02020603050405020304" pitchFamily="18" charset="0"/>
              </a:rPr>
              <a:t>Walk </a:t>
            </a:r>
          </a:p>
          <a:p>
            <a:pPr marL="0" indent="0">
              <a:buNone/>
            </a:pPr>
            <a:r>
              <a:rPr lang="en-IN" sz="2400" dirty="0">
                <a:latin typeface="Times New Roman" panose="02020603050405020304" pitchFamily="18" charset="0"/>
                <a:cs typeface="Times New Roman" panose="02020603050405020304" pitchFamily="18" charset="0"/>
              </a:rPr>
              <a:t>	A sequence of actors and relations that begins and ends with actors.</a:t>
            </a:r>
          </a:p>
          <a:p>
            <a:pPr>
              <a:buFont typeface="Wingdings" panose="05000000000000000000" pitchFamily="2" charset="2"/>
              <a:buChar char="Ø"/>
            </a:pPr>
            <a:r>
              <a:rPr lang="en-IN" sz="2400" b="1" dirty="0">
                <a:latin typeface="Times New Roman" panose="02020603050405020304" pitchFamily="18" charset="0"/>
                <a:cs typeface="Times New Roman" panose="02020603050405020304" pitchFamily="18" charset="0"/>
              </a:rPr>
              <a:t>Geodesic distance </a:t>
            </a:r>
          </a:p>
          <a:p>
            <a:pPr marL="0" indent="0">
              <a:buNone/>
            </a:pPr>
            <a:r>
              <a:rPr lang="en-IN" sz="2400" dirty="0">
                <a:latin typeface="Times New Roman" panose="02020603050405020304" pitchFamily="18" charset="0"/>
                <a:cs typeface="Times New Roman" panose="02020603050405020304" pitchFamily="18" charset="0"/>
              </a:rPr>
              <a:t>	The number of relations in the shortest possible walk from one actor to another.</a:t>
            </a:r>
          </a:p>
          <a:p>
            <a:pPr>
              <a:buFont typeface="Wingdings" panose="05000000000000000000" pitchFamily="2" charset="2"/>
              <a:buChar char="Ø"/>
            </a:pPr>
            <a:r>
              <a:rPr lang="en-IN" sz="2400" b="1" dirty="0">
                <a:latin typeface="Times New Roman" panose="02020603050405020304" pitchFamily="18" charset="0"/>
                <a:cs typeface="Times New Roman" panose="02020603050405020304" pitchFamily="18" charset="0"/>
              </a:rPr>
              <a:t>Maximum flow </a:t>
            </a:r>
          </a:p>
          <a:p>
            <a:pPr marL="0" indent="0">
              <a:buNone/>
            </a:pPr>
            <a:r>
              <a:rPr lang="en-IN" sz="2400" dirty="0">
                <a:latin typeface="Times New Roman" panose="02020603050405020304" pitchFamily="18" charset="0"/>
                <a:cs typeface="Times New Roman" panose="02020603050405020304" pitchFamily="18" charset="0"/>
              </a:rPr>
              <a:t>	The amount of different actors in the neighbourhood of a source that lead to pathways to a target.</a:t>
            </a:r>
          </a:p>
          <a:p>
            <a:pPr>
              <a:buFont typeface="Wingdings" panose="05000000000000000000" pitchFamily="2" charset="2"/>
              <a:buChar char="Ø"/>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60538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3600" b="1" dirty="0" smtClean="0">
                <a:solidFill>
                  <a:srgbClr val="FF0000"/>
                </a:solidFill>
                <a:latin typeface="Times New Roman" pitchFamily="18" charset="0"/>
                <a:cs typeface="Times New Roman" pitchFamily="18" charset="0"/>
              </a:rPr>
              <a:t>                  </a:t>
            </a:r>
            <a:r>
              <a:rPr lang="en-US" sz="3600" b="1" dirty="0" smtClean="0">
                <a:solidFill>
                  <a:srgbClr val="CC0099"/>
                </a:solidFill>
                <a:latin typeface="Times New Roman" pitchFamily="18" charset="0"/>
                <a:cs typeface="Times New Roman" pitchFamily="18" charset="0"/>
              </a:rPr>
              <a:t>BIG DATA  &amp; IOT</a:t>
            </a:r>
            <a:endParaRPr lang="en-US" sz="3600" b="1" dirty="0">
              <a:solidFill>
                <a:srgbClr val="CC0099"/>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lnSpc>
                <a:spcPct val="150000"/>
              </a:lnSpc>
            </a:pPr>
            <a:r>
              <a:rPr lang="en-US" b="1" dirty="0">
                <a:latin typeface="Times New Roman" pitchFamily="18" charset="0"/>
                <a:cs typeface="Times New Roman" pitchFamily="18" charset="0"/>
              </a:rPr>
              <a:t>Big data</a:t>
            </a:r>
            <a:r>
              <a:rPr lang="en-US" dirty="0">
                <a:latin typeface="Times New Roman" pitchFamily="18" charset="0"/>
                <a:cs typeface="Times New Roman" pitchFamily="18" charset="0"/>
              </a:rPr>
              <a:t> is more into collecting and accumulating </a:t>
            </a:r>
            <a:r>
              <a:rPr lang="en-US" b="1" dirty="0">
                <a:latin typeface="Times New Roman" pitchFamily="18" charset="0"/>
                <a:cs typeface="Times New Roman" pitchFamily="18" charset="0"/>
              </a:rPr>
              <a:t>huge data</a:t>
            </a:r>
            <a:r>
              <a:rPr lang="en-US" dirty="0">
                <a:latin typeface="Times New Roman" pitchFamily="18" charset="0"/>
                <a:cs typeface="Times New Roman" pitchFamily="18" charset="0"/>
              </a:rPr>
              <a:t> for analysis afterward, whereas </a:t>
            </a:r>
            <a:r>
              <a:rPr lang="en-US" b="1" dirty="0" err="1">
                <a:latin typeface="Times New Roman" pitchFamily="18" charset="0"/>
                <a:cs typeface="Times New Roman" pitchFamily="18" charset="0"/>
              </a:rPr>
              <a:t>IoT</a:t>
            </a:r>
            <a:r>
              <a:rPr lang="en-US" dirty="0">
                <a:latin typeface="Times New Roman" pitchFamily="18" charset="0"/>
                <a:cs typeface="Times New Roman" pitchFamily="18" charset="0"/>
              </a:rPr>
              <a:t> is about simultaneously collecting and processing </a:t>
            </a:r>
            <a:r>
              <a:rPr lang="en-US" b="1" dirty="0">
                <a:latin typeface="Times New Roman" pitchFamily="18" charset="0"/>
                <a:cs typeface="Times New Roman" pitchFamily="18" charset="0"/>
              </a:rPr>
              <a:t>data</a:t>
            </a:r>
            <a:r>
              <a:rPr lang="en-US" dirty="0">
                <a:latin typeface="Times New Roman" pitchFamily="18" charset="0"/>
                <a:cs typeface="Times New Roman" pitchFamily="18" charset="0"/>
              </a:rPr>
              <a:t> to make real-time </a:t>
            </a:r>
            <a:r>
              <a:rPr lang="en-US" dirty="0" smtClean="0">
                <a:latin typeface="Times New Roman" pitchFamily="18" charset="0"/>
                <a:cs typeface="Times New Roman" pitchFamily="18" charset="0"/>
              </a:rPr>
              <a:t>decisions.</a:t>
            </a:r>
          </a:p>
          <a:p>
            <a:pPr algn="just">
              <a:lnSpc>
                <a:spcPct val="150000"/>
              </a:lnSpc>
              <a:buNone/>
            </a:pP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internet of things</a:t>
            </a:r>
            <a:r>
              <a:rPr lang="en-US" dirty="0">
                <a:latin typeface="Times New Roman" pitchFamily="18" charset="0"/>
                <a:cs typeface="Times New Roman" pitchFamily="18" charset="0"/>
              </a:rPr>
              <a:t>, or </a:t>
            </a:r>
            <a:r>
              <a:rPr lang="en-US" dirty="0" err="1">
                <a:latin typeface="Times New Roman" pitchFamily="18" charset="0"/>
                <a:cs typeface="Times New Roman" pitchFamily="18" charset="0"/>
              </a:rPr>
              <a:t>IoT</a:t>
            </a:r>
            <a:r>
              <a:rPr lang="en-US" dirty="0">
                <a:latin typeface="Times New Roman" pitchFamily="18" charset="0"/>
                <a:cs typeface="Times New Roman" pitchFamily="18" charset="0"/>
              </a:rPr>
              <a:t>, is a system of interrelated computing devices, mechanical and digital machines, objects, animals or people that are provided with unique identifiers (UIDs) and the ability to transfer data over a network without requiring human-to-human or human-to-computer </a:t>
            </a:r>
            <a:r>
              <a:rPr lang="en-US" dirty="0" smtClean="0">
                <a:latin typeface="Times New Roman" pitchFamily="18" charset="0"/>
                <a:cs typeface="Times New Roman" pitchFamily="18" charset="0"/>
              </a:rPr>
              <a:t>interaction.</a:t>
            </a:r>
            <a:endParaRPr lang="en-US" dirty="0">
              <a:latin typeface="Times New Roman" pitchFamily="18" charset="0"/>
              <a:cs typeface="Times New Roman" pitchFamily="18" charset="0"/>
            </a:endParaRPr>
          </a:p>
          <a:p>
            <a:pPr>
              <a:lnSpc>
                <a:spcPct val="150000"/>
              </a:lnSpc>
            </a:pPr>
            <a:endParaRPr lang="en-US" sz="2000" dirty="0"/>
          </a:p>
        </p:txBody>
      </p:sp>
    </p:spTree>
    <p:extLst>
      <p:ext uri="{BB962C8B-B14F-4D97-AF65-F5344CB8AC3E}">
        <p14:creationId xmlns:p14="http://schemas.microsoft.com/office/powerpoint/2010/main" val="14841058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685800"/>
          </a:xfrm>
        </p:spPr>
        <p:txBody>
          <a:bodyPr>
            <a:noAutofit/>
          </a:bodyPr>
          <a:lstStyle/>
          <a:p>
            <a:r>
              <a:rPr lang="en-US" sz="3600" dirty="0">
                <a:solidFill>
                  <a:srgbClr val="CC0099"/>
                </a:solidFill>
                <a:latin typeface="Times New Roman" pitchFamily="18" charset="0"/>
                <a:cs typeface="Times New Roman" pitchFamily="18" charset="0"/>
              </a:rPr>
              <a:t>How Big Data Powers the </a:t>
            </a:r>
            <a:r>
              <a:rPr lang="en-US" sz="3600" dirty="0" smtClean="0">
                <a:solidFill>
                  <a:srgbClr val="CC0099"/>
                </a:solidFill>
                <a:latin typeface="Times New Roman" pitchFamily="18" charset="0"/>
                <a:cs typeface="Times New Roman" pitchFamily="18" charset="0"/>
              </a:rPr>
              <a:t>Internet of Things</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419600"/>
          </a:xfrm>
        </p:spPr>
        <p:txBody>
          <a:bodyPr>
            <a:noAutofit/>
          </a:bodyPr>
          <a:lstStyle/>
          <a:p>
            <a:pPr algn="just">
              <a:lnSpc>
                <a:spcPct val="150000"/>
              </a:lnSpc>
              <a:buFont typeface="Wingdings" pitchFamily="2" charset="2"/>
              <a:buChar char="v"/>
            </a:pPr>
            <a:r>
              <a:rPr lang="en-US" sz="2000" dirty="0" smtClean="0"/>
              <a:t>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Internet of Things (</a:t>
            </a:r>
            <a:r>
              <a:rPr lang="en-US" sz="2000" dirty="0" err="1">
                <a:latin typeface="Times New Roman" pitchFamily="18" charset="0"/>
                <a:cs typeface="Times New Roman" pitchFamily="18" charset="0"/>
              </a:rPr>
              <a:t>IoT</a:t>
            </a:r>
            <a:r>
              <a:rPr lang="en-US" sz="2000" dirty="0">
                <a:latin typeface="Times New Roman" pitchFamily="18" charset="0"/>
                <a:cs typeface="Times New Roman" pitchFamily="18" charset="0"/>
              </a:rPr>
              <a:t>) may sound like a futuristic term, but it’s already here and increasingly woven into our everyday lives. The concept is simpler than you may think: If you have a smart TV, fridge, doorbell, or any other connected device, that’s part of the </a:t>
            </a:r>
            <a:r>
              <a:rPr lang="en-US" sz="2000" dirty="0" err="1">
                <a:latin typeface="Times New Roman" pitchFamily="18" charset="0"/>
                <a:cs typeface="Times New Roman" pitchFamily="18" charset="0"/>
              </a:rPr>
              <a:t>IoT</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p>
          <a:p>
            <a:pPr algn="just">
              <a:lnSpc>
                <a:spcPct val="150000"/>
              </a:lnSpc>
              <a:buFont typeface="Wingdings" pitchFamily="2" charset="2"/>
              <a:buChar char="v"/>
            </a:pPr>
            <a:endParaRPr lang="en-US" sz="2000" dirty="0" smtClean="0">
              <a:latin typeface="Times New Roman" pitchFamily="18" charset="0"/>
              <a:cs typeface="Times New Roman" pitchFamily="18" charset="0"/>
            </a:endParaRPr>
          </a:p>
          <a:p>
            <a:pPr algn="just">
              <a:lnSpc>
                <a:spcPct val="150000"/>
              </a:lnSpc>
              <a:buFont typeface="Wingdings" pitchFamily="2" charset="2"/>
              <a:buChar char="v"/>
            </a:pPr>
            <a:r>
              <a:rPr lang="en-US" sz="2000" b="1" dirty="0">
                <a:latin typeface="Times New Roman" pitchFamily="18" charset="0"/>
                <a:cs typeface="Times New Roman" pitchFamily="18" charset="0"/>
              </a:rPr>
              <a:t>Example 1</a:t>
            </a:r>
            <a:r>
              <a:rPr lang="en-US" sz="2000" dirty="0">
                <a:latin typeface="Times New Roman" pitchFamily="18" charset="0"/>
                <a:cs typeface="Times New Roman" pitchFamily="18" charset="0"/>
              </a:rPr>
              <a:t>: The region’s most popular theme park has released its own app. It does more than just provide a map, schedule, and menu items (though those are important); it also uses GPS pings to identify app users in line, thus being able to display predicted wait times for rides based on density, even being able to reserve a spot or trigger attra</a:t>
            </a:r>
            <a:r>
              <a:rPr lang="en-US" sz="1800" dirty="0">
                <a:latin typeface="Times New Roman" pitchFamily="18" charset="0"/>
                <a:cs typeface="Times New Roman" pitchFamily="18" charset="0"/>
              </a:rPr>
              <a:t>ctions based on </a:t>
            </a:r>
            <a:r>
              <a:rPr lang="en-US" sz="1800" dirty="0" smtClean="0">
                <a:latin typeface="Times New Roman" pitchFamily="18" charset="0"/>
                <a:cs typeface="Times New Roman" pitchFamily="18" charset="0"/>
              </a:rPr>
              <a:t>proximity.</a:t>
            </a:r>
            <a:r>
              <a:rPr lang="en-US" sz="1800" dirty="0">
                <a:latin typeface="Times New Roman" pitchFamily="18" charset="0"/>
                <a:cs typeface="Times New Roman" pitchFamily="18" charset="0"/>
              </a:rPr>
              <a:t> </a:t>
            </a:r>
          </a:p>
          <a:p>
            <a:pPr algn="just"/>
            <a:endParaRPr lang="en-US" dirty="0"/>
          </a:p>
        </p:txBody>
      </p:sp>
    </p:spTree>
    <p:extLst>
      <p:ext uri="{BB962C8B-B14F-4D97-AF65-F5344CB8AC3E}">
        <p14:creationId xmlns:p14="http://schemas.microsoft.com/office/powerpoint/2010/main" val="32825753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381000"/>
          </a:xfrm>
        </p:spPr>
        <p:txBody>
          <a:bodyPr>
            <a:noAutofit/>
          </a:bodyPr>
          <a:lstStyle/>
          <a:p>
            <a:r>
              <a:rPr lang="en-US" sz="3600" dirty="0">
                <a:solidFill>
                  <a:srgbClr val="CC0099"/>
                </a:solidFill>
                <a:latin typeface="Times New Roman" pitchFamily="18" charset="0"/>
                <a:cs typeface="Times New Roman" pitchFamily="18" charset="0"/>
              </a:rPr>
              <a:t>The Connection Between Big Data and </a:t>
            </a:r>
            <a:r>
              <a:rPr lang="en-US" sz="3600" dirty="0" err="1">
                <a:solidFill>
                  <a:srgbClr val="CC0099"/>
                </a:solidFill>
                <a:latin typeface="Times New Roman" pitchFamily="18" charset="0"/>
                <a:cs typeface="Times New Roman" pitchFamily="18" charset="0"/>
              </a:rPr>
              <a:t>IoT</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33606"/>
            <a:ext cx="8229600" cy="4754563"/>
          </a:xfrm>
        </p:spPr>
        <p:txBody>
          <a:bodyPr>
            <a:noAutofit/>
          </a:bodyPr>
          <a:lstStyle/>
          <a:p>
            <a:pPr lvl="0">
              <a:lnSpc>
                <a:spcPct val="170000"/>
              </a:lnSpc>
            </a:pPr>
            <a:r>
              <a:rPr lang="en-US" dirty="0">
                <a:latin typeface="Times New Roman" pitchFamily="18" charset="0"/>
                <a:cs typeface="Times New Roman" pitchFamily="18" charset="0"/>
              </a:rPr>
              <a:t>A company’s devices are installed to use sensors for collecting and transmitting data.</a:t>
            </a:r>
          </a:p>
          <a:p>
            <a:pPr lvl="0">
              <a:lnSpc>
                <a:spcPct val="170000"/>
              </a:lnSpc>
            </a:pPr>
            <a:r>
              <a:rPr lang="en-US" dirty="0">
                <a:latin typeface="Times New Roman" pitchFamily="18" charset="0"/>
                <a:cs typeface="Times New Roman" pitchFamily="18" charset="0"/>
              </a:rPr>
              <a:t>That big data—sometimes </a:t>
            </a:r>
            <a:r>
              <a:rPr lang="en-US" dirty="0" err="1">
                <a:latin typeface="Times New Roman" pitchFamily="18" charset="0"/>
                <a:cs typeface="Times New Roman" pitchFamily="18" charset="0"/>
              </a:rPr>
              <a:t>pentabytes</a:t>
            </a:r>
            <a:r>
              <a:rPr lang="en-US" dirty="0">
                <a:latin typeface="Times New Roman" pitchFamily="18" charset="0"/>
                <a:cs typeface="Times New Roman" pitchFamily="18" charset="0"/>
              </a:rPr>
              <a:t> of data—is then collected, often in an repository called a data lake. </a:t>
            </a:r>
            <a:endParaRPr lang="en-US" dirty="0" smtClean="0">
              <a:latin typeface="Times New Roman" pitchFamily="18" charset="0"/>
              <a:cs typeface="Times New Roman" pitchFamily="18" charset="0"/>
            </a:endParaRPr>
          </a:p>
          <a:p>
            <a:pPr lvl="0">
              <a:lnSpc>
                <a:spcPct val="170000"/>
              </a:lnSpc>
            </a:pPr>
            <a:r>
              <a:rPr lang="en-US" dirty="0" smtClean="0">
                <a:latin typeface="Times New Roman" pitchFamily="18" charset="0"/>
                <a:cs typeface="Times New Roman" pitchFamily="18" charset="0"/>
              </a:rPr>
              <a:t>Both </a:t>
            </a:r>
            <a:r>
              <a:rPr lang="en-US" dirty="0">
                <a:latin typeface="Times New Roman" pitchFamily="18" charset="0"/>
                <a:cs typeface="Times New Roman" pitchFamily="18" charset="0"/>
              </a:rPr>
              <a:t>structured data from prepared data sources (user profiles, transactional information, etc.) and unstructured data from other sources (social media archives, emails and call center notes, security camera images, licensed data, etc.) reside in the data lake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906298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lnSpc>
                <a:spcPct val="170000"/>
              </a:lnSpc>
            </a:pPr>
            <a:r>
              <a:rPr lang="en-US" dirty="0">
                <a:latin typeface="Times New Roman" pitchFamily="18" charset="0"/>
                <a:cs typeface="Times New Roman" pitchFamily="18" charset="0"/>
              </a:rPr>
              <a:t>Reports, charts, and other outputs are generated, sometimes by AI-driven analytics platforms such as Oracle </a:t>
            </a:r>
            <a:r>
              <a:rPr lang="en-US" dirty="0" smtClean="0">
                <a:latin typeface="Times New Roman" pitchFamily="18" charset="0"/>
                <a:cs typeface="Times New Roman" pitchFamily="18" charset="0"/>
              </a:rPr>
              <a:t>Analytics.</a:t>
            </a:r>
          </a:p>
          <a:p>
            <a:pPr marL="0" lvl="0" indent="0">
              <a:lnSpc>
                <a:spcPct val="170000"/>
              </a:lnSpc>
              <a:buNone/>
            </a:pPr>
            <a:endParaRPr lang="en-US" dirty="0">
              <a:latin typeface="Times New Roman" pitchFamily="18" charset="0"/>
              <a:cs typeface="Times New Roman" pitchFamily="18" charset="0"/>
            </a:endParaRPr>
          </a:p>
          <a:p>
            <a:pPr lvl="0">
              <a:lnSpc>
                <a:spcPct val="170000"/>
              </a:lnSpc>
            </a:pPr>
            <a:r>
              <a:rPr lang="en-US" dirty="0">
                <a:latin typeface="Times New Roman" pitchFamily="18" charset="0"/>
                <a:cs typeface="Times New Roman" pitchFamily="18" charset="0"/>
              </a:rPr>
              <a:t>User devices provide further metrics through settings, preferences, scheduling, metadata, and other tangible transmissions, feeding back into the data lake for even heavier volumes of big data.</a:t>
            </a:r>
          </a:p>
          <a:p>
            <a:endParaRPr lang="en-US" sz="1600" dirty="0"/>
          </a:p>
          <a:p>
            <a:endParaRPr lang="en-IN" dirty="0"/>
          </a:p>
        </p:txBody>
      </p:sp>
    </p:spTree>
    <p:extLst>
      <p:ext uri="{BB962C8B-B14F-4D97-AF65-F5344CB8AC3E}">
        <p14:creationId xmlns:p14="http://schemas.microsoft.com/office/powerpoint/2010/main" val="25453913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solidFill>
                  <a:srgbClr val="CC0099"/>
                </a:solidFill>
                <a:latin typeface="Times New Roman" pitchFamily="18" charset="0"/>
                <a:cs typeface="Times New Roman" pitchFamily="18" charset="0"/>
              </a:rPr>
              <a:t>How Does </a:t>
            </a:r>
            <a:r>
              <a:rPr lang="en-US" sz="3200" b="1" dirty="0" err="1">
                <a:solidFill>
                  <a:srgbClr val="CC0099"/>
                </a:solidFill>
                <a:latin typeface="Times New Roman" pitchFamily="18" charset="0"/>
                <a:cs typeface="Times New Roman" pitchFamily="18" charset="0"/>
              </a:rPr>
              <a:t>IoT</a:t>
            </a:r>
            <a:r>
              <a:rPr lang="en-US" sz="3200" b="1" dirty="0">
                <a:solidFill>
                  <a:srgbClr val="CC0099"/>
                </a:solidFill>
                <a:latin typeface="Times New Roman" pitchFamily="18" charset="0"/>
                <a:cs typeface="Times New Roman" pitchFamily="18" charset="0"/>
              </a:rPr>
              <a:t> help</a:t>
            </a:r>
            <a:endParaRPr lang="en-US" sz="3200" dirty="0">
              <a:solidFill>
                <a:srgbClr val="CC0099"/>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nSpc>
                <a:spcPct val="150000"/>
              </a:lnSpc>
            </a:pPr>
            <a:r>
              <a:rPr lang="en-US" dirty="0" err="1">
                <a:latin typeface="Times New Roman" pitchFamily="18" charset="0"/>
                <a:cs typeface="Times New Roman" pitchFamily="18" charset="0"/>
              </a:rPr>
              <a:t>IoT</a:t>
            </a:r>
            <a:r>
              <a:rPr lang="en-US" dirty="0">
                <a:latin typeface="Times New Roman" pitchFamily="18" charset="0"/>
                <a:cs typeface="Times New Roman" pitchFamily="18" charset="0"/>
              </a:rPr>
              <a:t> can help you manage your home in a more effective way. It helps you to keep a check on your home from a remote location.</a:t>
            </a:r>
          </a:p>
          <a:p>
            <a:pPr lvl="0">
              <a:lnSpc>
                <a:spcPct val="150000"/>
              </a:lnSpc>
            </a:pPr>
            <a:r>
              <a:rPr lang="en-US" dirty="0" err="1">
                <a:latin typeface="Times New Roman" pitchFamily="18" charset="0"/>
                <a:cs typeface="Times New Roman" pitchFamily="18" charset="0"/>
              </a:rPr>
              <a:t>IoT</a:t>
            </a:r>
            <a:r>
              <a:rPr lang="en-US" dirty="0">
                <a:latin typeface="Times New Roman" pitchFamily="18" charset="0"/>
                <a:cs typeface="Times New Roman" pitchFamily="18" charset="0"/>
              </a:rPr>
              <a:t> can help in better environment monitoring by analyzing the air and the water quality.</a:t>
            </a:r>
          </a:p>
          <a:p>
            <a:pPr lvl="0">
              <a:lnSpc>
                <a:spcPct val="150000"/>
              </a:lnSpc>
            </a:pPr>
            <a:r>
              <a:rPr lang="en-US" dirty="0" err="1">
                <a:latin typeface="Times New Roman" pitchFamily="18" charset="0"/>
                <a:cs typeface="Times New Roman" pitchFamily="18" charset="0"/>
              </a:rPr>
              <a:t>IoT</a:t>
            </a:r>
            <a:r>
              <a:rPr lang="en-US" dirty="0">
                <a:latin typeface="Times New Roman" pitchFamily="18" charset="0"/>
                <a:cs typeface="Times New Roman" pitchFamily="18" charset="0"/>
              </a:rPr>
              <a:t> can help media companies to understand the </a:t>
            </a:r>
            <a:r>
              <a:rPr lang="en-US" dirty="0" err="1">
                <a:latin typeface="Times New Roman" pitchFamily="18" charset="0"/>
                <a:cs typeface="Times New Roman" pitchFamily="18" charset="0"/>
              </a:rPr>
              <a:t>behaviour</a:t>
            </a:r>
            <a:r>
              <a:rPr lang="en-US" dirty="0">
                <a:latin typeface="Times New Roman" pitchFamily="18" charset="0"/>
                <a:cs typeface="Times New Roman" pitchFamily="18" charset="0"/>
              </a:rPr>
              <a:t> of their audience better and develop more effective content targeted towards a specific niche.</a:t>
            </a:r>
          </a:p>
          <a:p>
            <a:endParaRPr lang="en-US" sz="2800" dirty="0"/>
          </a:p>
        </p:txBody>
      </p:sp>
    </p:spTree>
    <p:extLst>
      <p:ext uri="{BB962C8B-B14F-4D97-AF65-F5344CB8AC3E}">
        <p14:creationId xmlns:p14="http://schemas.microsoft.com/office/powerpoint/2010/main" val="20678835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Desktop\1.jpg"/>
          <p:cNvPicPr>
            <a:picLocks noGrp="1" noChangeAspect="1" noChangeArrowheads="1"/>
          </p:cNvPicPr>
          <p:nvPr>
            <p:ph idx="1"/>
          </p:nvPr>
        </p:nvPicPr>
        <p:blipFill>
          <a:blip r:embed="rId2"/>
          <a:srcRect/>
          <a:stretch>
            <a:fillRect/>
          </a:stretch>
        </p:blipFill>
        <p:spPr bwMode="auto">
          <a:xfrm>
            <a:off x="304800" y="838201"/>
            <a:ext cx="8534400" cy="5244224"/>
          </a:xfrm>
          <a:prstGeom prst="rect">
            <a:avLst/>
          </a:prstGeom>
          <a:noFill/>
        </p:spPr>
      </p:pic>
    </p:spTree>
    <p:extLst>
      <p:ext uri="{BB962C8B-B14F-4D97-AF65-F5344CB8AC3E}">
        <p14:creationId xmlns:p14="http://schemas.microsoft.com/office/powerpoint/2010/main" val="14016877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err="1" smtClean="0">
                <a:solidFill>
                  <a:srgbClr val="CC0099"/>
                </a:solidFill>
                <a:latin typeface="Times New Roman" pitchFamily="18" charset="0"/>
                <a:cs typeface="Times New Roman" pitchFamily="18" charset="0"/>
              </a:rPr>
              <a:t>IoT</a:t>
            </a:r>
            <a:r>
              <a:rPr lang="en-US" sz="3200" b="1" dirty="0" smtClean="0">
                <a:solidFill>
                  <a:srgbClr val="CC0099"/>
                </a:solidFill>
                <a:latin typeface="Times New Roman" pitchFamily="18" charset="0"/>
                <a:cs typeface="Times New Roman" pitchFamily="18" charset="0"/>
              </a:rPr>
              <a:t> Enablers</a:t>
            </a:r>
            <a:endParaRPr lang="en-US" sz="3200" dirty="0">
              <a:solidFill>
                <a:srgbClr val="CC0099"/>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fontAlgn="base">
              <a:buNone/>
            </a:pPr>
            <a:r>
              <a:rPr lang="en-US" sz="2800" b="1" dirty="0" smtClean="0"/>
              <a:t> </a:t>
            </a:r>
            <a:r>
              <a:rPr lang="en-US" b="1" dirty="0" smtClean="0">
                <a:latin typeface="Times New Roman" pitchFamily="18" charset="0"/>
                <a:cs typeface="Times New Roman" pitchFamily="18" charset="0"/>
              </a:rPr>
              <a:t>RFIDs</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uses radio waves in order to electronically track the tags attached to each physical object.</a:t>
            </a:r>
          </a:p>
          <a:p>
            <a:pPr fontAlgn="base">
              <a:lnSpc>
                <a:spcPct val="150000"/>
              </a:lnSpc>
            </a:pPr>
            <a:r>
              <a:rPr lang="en-US" b="1" dirty="0" smtClean="0">
                <a:latin typeface="Times New Roman" pitchFamily="18" charset="0"/>
                <a:cs typeface="Times New Roman" pitchFamily="18" charset="0"/>
              </a:rPr>
              <a:t>Sensors:</a:t>
            </a:r>
            <a:r>
              <a:rPr lang="en-US" dirty="0" smtClean="0">
                <a:latin typeface="Times New Roman" pitchFamily="18" charset="0"/>
                <a:cs typeface="Times New Roman" pitchFamily="18" charset="0"/>
              </a:rPr>
              <a:t> devices that are able to detect changes in an environment (ex: motion detectors).</a:t>
            </a:r>
          </a:p>
          <a:p>
            <a:pPr fontAlgn="base">
              <a:lnSpc>
                <a:spcPct val="150000"/>
              </a:lnSpc>
            </a:pPr>
            <a:r>
              <a:rPr lang="en-US" b="1" dirty="0" smtClean="0">
                <a:latin typeface="Times New Roman" pitchFamily="18" charset="0"/>
                <a:cs typeface="Times New Roman" pitchFamily="18" charset="0"/>
              </a:rPr>
              <a:t>Nanotechnology:</a:t>
            </a:r>
            <a:r>
              <a:rPr lang="en-US" dirty="0" smtClean="0">
                <a:latin typeface="Times New Roman" pitchFamily="18" charset="0"/>
                <a:cs typeface="Times New Roman" pitchFamily="18" charset="0"/>
              </a:rPr>
              <a:t> as the name suggests, these are extremely small devices with dimensions usually less than a hundred nanometers.</a:t>
            </a:r>
          </a:p>
          <a:p>
            <a:pPr fontAlgn="base">
              <a:lnSpc>
                <a:spcPct val="150000"/>
              </a:lnSpc>
            </a:pPr>
            <a:r>
              <a:rPr lang="en-US" b="1" dirty="0" smtClean="0">
                <a:latin typeface="Times New Roman" pitchFamily="18" charset="0"/>
                <a:cs typeface="Times New Roman" pitchFamily="18" charset="0"/>
              </a:rPr>
              <a:t>Smart networks:</a:t>
            </a:r>
            <a:r>
              <a:rPr lang="en-US" dirty="0" smtClean="0">
                <a:latin typeface="Times New Roman" pitchFamily="18" charset="0"/>
                <a:cs typeface="Times New Roman" pitchFamily="18" charset="0"/>
              </a:rPr>
              <a:t> (ex: mesh topology).</a:t>
            </a:r>
          </a:p>
          <a:p>
            <a:endParaRPr lang="en-US" sz="2800" dirty="0"/>
          </a:p>
        </p:txBody>
      </p:sp>
    </p:spTree>
    <p:extLst>
      <p:ext uri="{BB962C8B-B14F-4D97-AF65-F5344CB8AC3E}">
        <p14:creationId xmlns:p14="http://schemas.microsoft.com/office/powerpoint/2010/main" val="51039338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solidFill>
                  <a:srgbClr val="CC0099"/>
                </a:solidFill>
                <a:latin typeface="Times New Roman" pitchFamily="18" charset="0"/>
                <a:cs typeface="Times New Roman" pitchFamily="18" charset="0"/>
              </a:rPr>
              <a:t>Modern Applications for IOT</a:t>
            </a:r>
            <a:endParaRPr lang="en-US" sz="3200" dirty="0">
              <a:solidFill>
                <a:srgbClr val="CC0099"/>
              </a:solidFill>
            </a:endParaRPr>
          </a:p>
        </p:txBody>
      </p:sp>
      <p:sp>
        <p:nvSpPr>
          <p:cNvPr id="3" name="Content Placeholder 2"/>
          <p:cNvSpPr>
            <a:spLocks noGrp="1"/>
          </p:cNvSpPr>
          <p:nvPr>
            <p:ph idx="1"/>
          </p:nvPr>
        </p:nvSpPr>
        <p:spPr/>
        <p:txBody>
          <a:bodyPr>
            <a:noAutofit/>
          </a:bodyPr>
          <a:lstStyle/>
          <a:p>
            <a:pPr fontAlgn="base"/>
            <a:r>
              <a:rPr lang="en-US" sz="2800" dirty="0" smtClean="0">
                <a:latin typeface="Times New Roman" pitchFamily="18" charset="0"/>
                <a:cs typeface="Times New Roman" pitchFamily="18" charset="0"/>
              </a:rPr>
              <a:t>Smart </a:t>
            </a:r>
            <a:r>
              <a:rPr lang="en-US" sz="2800" dirty="0" smtClean="0">
                <a:latin typeface="Times New Roman" pitchFamily="18" charset="0"/>
                <a:cs typeface="Times New Roman" pitchFamily="18" charset="0"/>
              </a:rPr>
              <a:t>Grids</a:t>
            </a:r>
          </a:p>
          <a:p>
            <a:pPr fontAlgn="base"/>
            <a:r>
              <a:rPr lang="en-US" sz="2800" dirty="0" smtClean="0">
                <a:latin typeface="Times New Roman" pitchFamily="18" charset="0"/>
                <a:cs typeface="Times New Roman" pitchFamily="18" charset="0"/>
              </a:rPr>
              <a:t>Smart cities</a:t>
            </a:r>
          </a:p>
          <a:p>
            <a:pPr fontAlgn="base"/>
            <a:r>
              <a:rPr lang="en-US" sz="2800" dirty="0" smtClean="0">
                <a:latin typeface="Times New Roman" pitchFamily="18" charset="0"/>
                <a:cs typeface="Times New Roman" pitchFamily="18" charset="0"/>
              </a:rPr>
              <a:t>Smart homes</a:t>
            </a:r>
          </a:p>
          <a:p>
            <a:pPr fontAlgn="base"/>
            <a:r>
              <a:rPr lang="en-US" sz="2800" dirty="0" smtClean="0">
                <a:latin typeface="Times New Roman" pitchFamily="18" charset="0"/>
                <a:cs typeface="Times New Roman" pitchFamily="18" charset="0"/>
              </a:rPr>
              <a:t>Healthcare</a:t>
            </a:r>
          </a:p>
          <a:p>
            <a:pPr fontAlgn="base"/>
            <a:r>
              <a:rPr lang="en-US" sz="2800" dirty="0" smtClean="0">
                <a:latin typeface="Times New Roman" pitchFamily="18" charset="0"/>
                <a:cs typeface="Times New Roman" pitchFamily="18" charset="0"/>
              </a:rPr>
              <a:t>Earthquake detection</a:t>
            </a:r>
          </a:p>
          <a:p>
            <a:pPr fontAlgn="base"/>
            <a:r>
              <a:rPr lang="en-US" sz="2800" dirty="0" smtClean="0">
                <a:latin typeface="Times New Roman" pitchFamily="18" charset="0"/>
                <a:cs typeface="Times New Roman" pitchFamily="18" charset="0"/>
              </a:rPr>
              <a:t>Radiation detection/hazardous gas detection</a:t>
            </a:r>
          </a:p>
          <a:p>
            <a:pPr fontAlgn="base"/>
            <a:r>
              <a:rPr lang="en-US" sz="2800" dirty="0" smtClean="0">
                <a:latin typeface="Times New Roman" pitchFamily="18" charset="0"/>
                <a:cs typeface="Times New Roman" pitchFamily="18" charset="0"/>
              </a:rPr>
              <a:t>Smartphone detection</a:t>
            </a:r>
          </a:p>
          <a:p>
            <a:pPr fontAlgn="base"/>
            <a:r>
              <a:rPr lang="en-US" sz="2800" dirty="0" smtClean="0">
                <a:latin typeface="Times New Roman" pitchFamily="18" charset="0"/>
                <a:cs typeface="Times New Roman" pitchFamily="18" charset="0"/>
              </a:rPr>
              <a:t>Water flow monitoring</a:t>
            </a:r>
          </a:p>
          <a:p>
            <a:pPr>
              <a:buNone/>
            </a:pP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p>
        </p:txBody>
      </p:sp>
    </p:spTree>
    <p:extLst>
      <p:ext uri="{BB962C8B-B14F-4D97-AF65-F5344CB8AC3E}">
        <p14:creationId xmlns:p14="http://schemas.microsoft.com/office/powerpoint/2010/main" val="18448044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2209800" y="2057400"/>
            <a:ext cx="4800600"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Thank You..</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713106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2000240"/>
            <a:ext cx="8174142" cy="3416320"/>
          </a:xfrm>
          <a:prstGeom prst="rect">
            <a:avLst/>
          </a:prstGeom>
          <a:noFill/>
        </p:spPr>
        <p:txBody>
          <a:bodyPr wrap="square" rtlCol="0">
            <a:spAutoFit/>
          </a:bodyPr>
          <a:lstStyle/>
          <a:p>
            <a:pPr marL="342900" indent="-342900" algn="just">
              <a:lnSpc>
                <a:spcPct val="150000"/>
              </a:lnSpc>
              <a:buFont typeface="Wingdings" pitchFamily="2" charset="2"/>
              <a:buChar char="§"/>
            </a:pPr>
            <a:r>
              <a:rPr lang="en-IN" sz="2400" dirty="0" smtClean="0">
                <a:latin typeface="Times New Roman" pitchFamily="18" charset="0"/>
                <a:cs typeface="Times New Roman" pitchFamily="18" charset="0"/>
              </a:rPr>
              <a:t> Big </a:t>
            </a:r>
            <a:r>
              <a:rPr lang="en-IN" sz="2400" dirty="0">
                <a:latin typeface="Times New Roman" pitchFamily="18" charset="0"/>
                <a:cs typeface="Times New Roman" pitchFamily="18" charset="0"/>
              </a:rPr>
              <a:t>data challenges include capturing data, data storage, data analysis, search, sharing, transfer, visualization, querying, updating, information privacy and data source. </a:t>
            </a:r>
            <a:endParaRPr lang="en-IN" sz="2400" dirty="0" smtClean="0">
              <a:latin typeface="Times New Roman" pitchFamily="18" charset="0"/>
              <a:cs typeface="Times New Roman" pitchFamily="18" charset="0"/>
            </a:endParaRPr>
          </a:p>
          <a:p>
            <a:pPr marL="342900" indent="-342900" algn="just">
              <a:lnSpc>
                <a:spcPct val="150000"/>
              </a:lnSpc>
              <a:buFont typeface="Wingdings" pitchFamily="2" charset="2"/>
              <a:buChar char="§"/>
            </a:pPr>
            <a:endParaRPr lang="en-IN" sz="2400" dirty="0">
              <a:latin typeface="Times New Roman" pitchFamily="18" charset="0"/>
              <a:cs typeface="Times New Roman" pitchFamily="18" charset="0"/>
            </a:endParaRPr>
          </a:p>
          <a:p>
            <a:pPr marL="342900" indent="-342900" algn="just">
              <a:lnSpc>
                <a:spcPct val="150000"/>
              </a:lnSpc>
              <a:buFont typeface="Wingdings" pitchFamily="2" charset="2"/>
              <a:buChar char="§"/>
            </a:pPr>
            <a:r>
              <a:rPr lang="en-IN" sz="2400" dirty="0" smtClean="0">
                <a:latin typeface="Times New Roman" pitchFamily="18" charset="0"/>
                <a:cs typeface="Times New Roman" pitchFamily="18" charset="0"/>
              </a:rPr>
              <a:t> Big </a:t>
            </a:r>
            <a:r>
              <a:rPr lang="en-IN" sz="2400" dirty="0">
                <a:latin typeface="Times New Roman" pitchFamily="18" charset="0"/>
                <a:cs typeface="Times New Roman" pitchFamily="18" charset="0"/>
              </a:rPr>
              <a:t>data was originally associated with three key concepts: volume, variety, and velocity.</a:t>
            </a:r>
          </a:p>
        </p:txBody>
      </p:sp>
      <p:sp>
        <p:nvSpPr>
          <p:cNvPr id="5" name="Text Box 1"/>
          <p:cNvSpPr txBox="1">
            <a:spLocks noChangeArrowheads="1"/>
          </p:cNvSpPr>
          <p:nvPr/>
        </p:nvSpPr>
        <p:spPr bwMode="auto">
          <a:xfrm>
            <a:off x="1259632" y="476672"/>
            <a:ext cx="5592688" cy="865188"/>
          </a:xfrm>
          <a:prstGeom prst="rect">
            <a:avLst/>
          </a:prstGeom>
          <a:ln/>
          <a:extLst/>
        </p:spPr>
        <p:style>
          <a:lnRef idx="3">
            <a:schemeClr val="lt1"/>
          </a:lnRef>
          <a:fillRef idx="1">
            <a:schemeClr val="accent2"/>
          </a:fillRef>
          <a:effectRef idx="1">
            <a:schemeClr val="accent2"/>
          </a:effectRef>
          <a:fontRef idx="minor">
            <a:schemeClr val="lt1"/>
          </a:fontRef>
        </p:style>
        <p:txBody>
          <a:bodyPr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5pPr>
            <a:lvl6pPr marL="25146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6pPr>
            <a:lvl7pPr marL="29718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7pPr>
            <a:lvl8pPr marL="34290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8pPr>
            <a:lvl9pPr marL="3886200" indent="-228600" defTabSz="457200"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Arial" charset="0"/>
                <a:ea typeface="ＭＳ Ｐゴシック" pitchFamily="32" charset="-128"/>
              </a:defRPr>
            </a:lvl9pPr>
          </a:lstStyle>
          <a:p>
            <a:pPr algn="ctr">
              <a:buClrTx/>
              <a:buFontTx/>
              <a:buNone/>
              <a:defRPr/>
            </a:pPr>
            <a:r>
              <a:rPr lang="en-US" altLang="en-US" sz="36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Challenges with Big Data</a:t>
            </a:r>
            <a:endParaRPr lang="en-US" altLang="en-US" sz="3600" b="1"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76" y="912151"/>
            <a:ext cx="2000264"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Challenges</a:t>
            </a:r>
            <a:endParaRPr lang="en-IN" sz="2400" b="1" dirty="0">
              <a:latin typeface="Times New Roman" pitchFamily="18" charset="0"/>
              <a:cs typeface="Times New Roman" pitchFamily="18" charset="0"/>
            </a:endParaRPr>
          </a:p>
        </p:txBody>
      </p:sp>
      <p:sp>
        <p:nvSpPr>
          <p:cNvPr id="3" name="TextBox 2"/>
          <p:cNvSpPr txBox="1"/>
          <p:nvPr/>
        </p:nvSpPr>
        <p:spPr>
          <a:xfrm>
            <a:off x="1835696" y="1484784"/>
            <a:ext cx="4357718" cy="4524315"/>
          </a:xfrm>
          <a:prstGeom prst="rect">
            <a:avLst/>
          </a:prstGeom>
          <a:noFill/>
        </p:spPr>
        <p:txBody>
          <a:bodyPr wrap="square" rtlCol="0">
            <a:spAutoFit/>
          </a:bodyPr>
          <a:lstStyle/>
          <a:p>
            <a:pPr marL="457200" indent="-457200">
              <a:lnSpc>
                <a:spcPct val="150000"/>
              </a:lnSpc>
              <a:buFont typeface="+mj-lt"/>
              <a:buAutoNum type="arabicParenR"/>
            </a:pPr>
            <a:r>
              <a:rPr lang="en-IN" sz="2400" dirty="0" smtClean="0">
                <a:latin typeface="Times New Roman" pitchFamily="18" charset="0"/>
                <a:cs typeface="Times New Roman" pitchFamily="18" charset="0"/>
              </a:rPr>
              <a:t>Capture</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Storage</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Duration</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Search</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Analysis</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Transfer</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Visualization</a:t>
            </a:r>
          </a:p>
          <a:p>
            <a:pPr marL="457200" indent="-457200">
              <a:lnSpc>
                <a:spcPct val="150000"/>
              </a:lnSpc>
              <a:buFont typeface="+mj-lt"/>
              <a:buAutoNum type="arabicParenR"/>
            </a:pPr>
            <a:r>
              <a:rPr lang="en-IN" sz="2400" dirty="0" smtClean="0">
                <a:latin typeface="Times New Roman" pitchFamily="18" charset="0"/>
                <a:cs typeface="Times New Roman" pitchFamily="18" charset="0"/>
              </a:rPr>
              <a:t>Privacy  violations</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785794"/>
            <a:ext cx="4611193"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Dealing  with  data  growth</a:t>
            </a:r>
            <a:endParaRPr lang="en-IN" sz="2400" b="1" dirty="0">
              <a:latin typeface="Times New Roman" pitchFamily="18" charset="0"/>
              <a:cs typeface="Times New Roman" pitchFamily="18" charset="0"/>
            </a:endParaRPr>
          </a:p>
        </p:txBody>
      </p:sp>
      <p:sp>
        <p:nvSpPr>
          <p:cNvPr id="3" name="TextBox 2"/>
          <p:cNvSpPr txBox="1"/>
          <p:nvPr/>
        </p:nvSpPr>
        <p:spPr>
          <a:xfrm>
            <a:off x="1071538" y="1500174"/>
            <a:ext cx="7358114" cy="1754326"/>
          </a:xfrm>
          <a:prstGeom prst="rect">
            <a:avLst/>
          </a:prstGeom>
          <a:noFill/>
        </p:spPr>
        <p:txBody>
          <a:bodyPr wrap="square" rtlCol="0">
            <a:spAutoFit/>
          </a:bodyPr>
          <a:lstStyle/>
          <a:p>
            <a:pPr algn="just">
              <a:lnSpc>
                <a:spcPct val="150000"/>
              </a:lnSpc>
            </a:pPr>
            <a:r>
              <a:rPr lang="en-IN" sz="20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Data  today is  growing at an exponential rate. Most of  the data that we  have today  has  been  generated the  last 2-3  years. </a:t>
            </a:r>
            <a:endParaRPr lang="en-IN" sz="2400" dirty="0">
              <a:latin typeface="Times New Roman" pitchFamily="18" charset="0"/>
              <a:cs typeface="Times New Roman" pitchFamily="18" charset="0"/>
            </a:endParaRPr>
          </a:p>
        </p:txBody>
      </p:sp>
      <p:sp>
        <p:nvSpPr>
          <p:cNvPr id="4" name="TextBox 3"/>
          <p:cNvSpPr txBox="1"/>
          <p:nvPr/>
        </p:nvSpPr>
        <p:spPr>
          <a:xfrm>
            <a:off x="928662" y="3571876"/>
            <a:ext cx="5929354"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Generating insights  in  an  timely  manner</a:t>
            </a:r>
            <a:endParaRPr lang="en-IN" sz="2400" b="1" dirty="0">
              <a:latin typeface="Times New Roman" pitchFamily="18" charset="0"/>
              <a:cs typeface="Times New Roman" pitchFamily="18" charset="0"/>
            </a:endParaRPr>
          </a:p>
        </p:txBody>
      </p:sp>
      <p:sp>
        <p:nvSpPr>
          <p:cNvPr id="6" name="TextBox 5"/>
          <p:cNvSpPr txBox="1"/>
          <p:nvPr/>
        </p:nvSpPr>
        <p:spPr>
          <a:xfrm>
            <a:off x="928662" y="4357694"/>
            <a:ext cx="7572428" cy="1200329"/>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Infrastructure for big data as far as cost- efficiency, elasticity, and  easy upgrading/downgrading is concerned.</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1000108"/>
            <a:ext cx="6739682"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Recruiting  and  retaining  big  data talent </a:t>
            </a:r>
            <a:endParaRPr lang="en-IN" sz="2400" b="1" dirty="0">
              <a:latin typeface="Times New Roman" pitchFamily="18" charset="0"/>
              <a:cs typeface="Times New Roman" pitchFamily="18" charset="0"/>
            </a:endParaRPr>
          </a:p>
        </p:txBody>
      </p:sp>
      <p:sp>
        <p:nvSpPr>
          <p:cNvPr id="3" name="TextBox 2"/>
          <p:cNvSpPr txBox="1"/>
          <p:nvPr/>
        </p:nvSpPr>
        <p:spPr>
          <a:xfrm>
            <a:off x="928663" y="1857364"/>
            <a:ext cx="7715304" cy="2308324"/>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The  other challenges is to decide on the period of retention of big data. Just how long should one retain  this data? A tricky  question  indeed as some data is useful for making long –term decisions.</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928670"/>
            <a:ext cx="5873876"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Integrating  disparate  data  source</a:t>
            </a:r>
            <a:endParaRPr lang="en-IN" sz="2400" b="1" dirty="0">
              <a:latin typeface="Times New Roman" pitchFamily="18" charset="0"/>
              <a:cs typeface="Times New Roman" pitchFamily="18" charset="0"/>
            </a:endParaRPr>
          </a:p>
        </p:txBody>
      </p:sp>
      <p:sp>
        <p:nvSpPr>
          <p:cNvPr id="3" name="TextBox 2"/>
          <p:cNvSpPr txBox="1"/>
          <p:nvPr/>
        </p:nvSpPr>
        <p:spPr>
          <a:xfrm>
            <a:off x="1142977" y="1643050"/>
            <a:ext cx="7286676" cy="1754326"/>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There is a dearth of skilled professional s who possess a high level of proficiency in data science that is vital in  implementation  big data solution. </a:t>
            </a:r>
            <a:endParaRPr lang="en-IN" sz="2400" dirty="0">
              <a:latin typeface="Times New Roman" pitchFamily="18" charset="0"/>
              <a:cs typeface="Times New Roman" pitchFamily="18" charset="0"/>
            </a:endParaRPr>
          </a:p>
        </p:txBody>
      </p:sp>
      <p:sp>
        <p:nvSpPr>
          <p:cNvPr id="4" name="TextBox 3"/>
          <p:cNvSpPr txBox="1"/>
          <p:nvPr/>
        </p:nvSpPr>
        <p:spPr>
          <a:xfrm>
            <a:off x="928662" y="3857628"/>
            <a:ext cx="3857653"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Validating  data</a:t>
            </a:r>
            <a:endParaRPr lang="en-IN" sz="2400" b="1" dirty="0">
              <a:latin typeface="Times New Roman" pitchFamily="18" charset="0"/>
              <a:cs typeface="Times New Roman" pitchFamily="18" charset="0"/>
            </a:endParaRPr>
          </a:p>
        </p:txBody>
      </p:sp>
      <p:sp>
        <p:nvSpPr>
          <p:cNvPr id="5" name="TextBox 4"/>
          <p:cNvSpPr txBox="1"/>
          <p:nvPr/>
        </p:nvSpPr>
        <p:spPr>
          <a:xfrm>
            <a:off x="1357290" y="4714884"/>
            <a:ext cx="7215238" cy="1133965"/>
          </a:xfrm>
          <a:prstGeom prst="rect">
            <a:avLst/>
          </a:prstGeom>
          <a:noFill/>
        </p:spPr>
        <p:txBody>
          <a:bodyPr wrap="square" rtlCol="0">
            <a:spAutoFit/>
          </a:bodyPr>
          <a:lstStyle/>
          <a:p>
            <a:pPr algn="just">
              <a:lnSpc>
                <a:spcPct val="150000"/>
              </a:lnSpc>
            </a:pPr>
            <a:r>
              <a:rPr lang="en-IN" sz="2400" dirty="0" smtClean="0">
                <a:latin typeface="Times New Roman" pitchFamily="18" charset="0"/>
                <a:cs typeface="Times New Roman" pitchFamily="18" charset="0"/>
              </a:rPr>
              <a:t>     The data changes are highly dynamic and therefore there is a need to ingest this  as quickly as possible.</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275</TotalTime>
  <Words>1703</Words>
  <Application>Microsoft Office PowerPoint</Application>
  <PresentationFormat>On-screen Show (4:3)</PresentationFormat>
  <Paragraphs>237</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Clarity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Structured Data</vt:lpstr>
      <vt:lpstr>Sources of Structured Data</vt:lpstr>
      <vt:lpstr>Semi Structured Data</vt:lpstr>
      <vt:lpstr>Sources of Semi Structured Data</vt:lpstr>
      <vt:lpstr>Characteristics of Semi Structured Data</vt:lpstr>
      <vt:lpstr> Unstructured Data</vt:lpstr>
      <vt:lpstr> Apache Cassandra is an open source, distributed and decentralized/distributed storage system, for managing very large amounts of structured data.    It provides highly available service with no single point of failure.   It is scalable, fault-tolerant, and consistent.   It is a column-oriented database.   Its distribution design is based on Amazon’s Dynamo and its data model on Google’s Bigtable.   </vt:lpstr>
      <vt:lpstr>PowerPoint Presentation</vt:lpstr>
      <vt:lpstr> The following are some of the features of Cassandra:  Elastic scalability − Cassandra is highly scalable; it allows to add more hardware to accommodate more customers and more data as per requirement.  Always on architecture − Cassandra has no single point of failure and it is continuously available for business-critical applications that cannot afford a failure.  Fast linear-scale performance − Cassandra is linearly scalable, i.e., it increases your throughput as you increase the number of nodes in the cluster. Therefore it maintains a quick response time. </vt:lpstr>
      <vt:lpstr>Flexible data storage − Cassandra accommodates all possible data formats including: structured, semi-structured, and unstructured. It can dynamically accommodate changes to your data structures according to your need.  Easy data distribution − Cassandra provides the flexibility to distribute data where you need by replicating data across multiple data centers.  Transaction support − Cassandra supports properties like Atomicity, Consistency, Isolation, and Durability (ACID).  Fast writes − Cassandra was designed to run on cheap commodity hardware. It performs blazingly fast writes and can store hundreds of terabytes of data, without sacrificing the read efficiency. </vt:lpstr>
      <vt:lpstr>  Components of Cassandra  The key components of Cassandra are as follows      1. Node     2. Data center     3. Cluster     4. Commit log    5. Mem-table     6. SSTable     7. Bloom filter  Node − It is the place where data is stored.  Data center − It is a collection of related nodes.   </vt:lpstr>
      <vt:lpstr>  Cluster − A cluster is a component that contains one or more data centers.  Commit log − The commit log is a crash-recovery mechanism in Cassandra. Every write operation is written to the commit log.  Mem-table − A mem-table is a memory-resident data structure. After commit log, the data will be written to the mem-table. Sometimes, for a single-column family, there will be multiple mem-tables.  SSTable − It is a disk file to which the data is flushed from the mem-table when its contents reach a threshold value.  Bloom filter − These are nothing but quick, nondeterministic, algorithms for testing whether an element is a member of a set. It is a special kind of cache. Bloom filters are accessed after every query. </vt:lpstr>
      <vt:lpstr>    Users can access Cassandra through its nodes using Cassandra Query Language (CQL). CQL treats the database Keyspace as a container of tables  Write Operations  Every write activity of nodes is captured by the commit logs written in the nodes. Captured data are stored in the mem-table. Whenever the mem-table is full, data will be written into the SStable data file. All writes are automatically partitioned and replicated throughout the cluster  Read Operations  During read operations, Cassandra gets values from the mem-table and checks the bloom filter to find the appropriate SSTable that holds the required data. </vt:lpstr>
      <vt:lpstr>PowerPoint Presentation</vt:lpstr>
      <vt:lpstr>Features of Hive</vt:lpstr>
      <vt:lpstr>Architecture of Hive</vt:lpstr>
      <vt:lpstr>Working of Hive</vt:lpstr>
      <vt:lpstr>PowerPoint Presentation</vt:lpstr>
      <vt:lpstr>Society as a Graph</vt:lpstr>
      <vt:lpstr>Social Network Analysis</vt:lpstr>
      <vt:lpstr>Connections </vt:lpstr>
      <vt:lpstr>Distance</vt:lpstr>
      <vt:lpstr>                  BIG DATA  &amp; IOT</vt:lpstr>
      <vt:lpstr>How Big Data Powers the Internet of Things </vt:lpstr>
      <vt:lpstr>The Connection Between Big Data and IoT </vt:lpstr>
      <vt:lpstr>PowerPoint Presentation</vt:lpstr>
      <vt:lpstr>How Does IoT help</vt:lpstr>
      <vt:lpstr>PowerPoint Presentation</vt:lpstr>
      <vt:lpstr>IoT Enablers</vt:lpstr>
      <vt:lpstr>Modern Applications for IOT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kavi1</dc:creator>
  <cp:lastModifiedBy>ELCOT</cp:lastModifiedBy>
  <cp:revision>35</cp:revision>
  <dcterms:created xsi:type="dcterms:W3CDTF">2020-04-06T07:19:30Z</dcterms:created>
  <dcterms:modified xsi:type="dcterms:W3CDTF">2020-05-18T14:36:13Z</dcterms:modified>
</cp:coreProperties>
</file>