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8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1752600"/>
            <a:ext cx="5648623" cy="1182109"/>
          </a:xfrm>
        </p:spPr>
        <p:txBody>
          <a:bodyPr/>
          <a:lstStyle/>
          <a:p>
            <a:pPr algn="ctr"/>
            <a:r>
              <a:rPr lang="en-US" dirty="0" smtClean="0"/>
              <a:t>OOPS CONCEPT IN C++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352800"/>
            <a:ext cx="6511131" cy="198120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  <a:buClr>
                <a:schemeClr val="accent3"/>
              </a:buClr>
              <a:defRPr/>
            </a:pPr>
            <a:r>
              <a:rPr lang="en-US" sz="1600" dirty="0"/>
              <a:t> by</a:t>
            </a:r>
          </a:p>
          <a:p>
            <a:pPr algn="ctr">
              <a:lnSpc>
                <a:spcPct val="80000"/>
              </a:lnSpc>
              <a:buClr>
                <a:schemeClr val="accent3"/>
              </a:buClr>
              <a:defRPr/>
            </a:pPr>
            <a:r>
              <a:rPr lang="en-US" sz="1600" dirty="0"/>
              <a:t>N.RUBA</a:t>
            </a:r>
          </a:p>
          <a:p>
            <a:pPr algn="ctr">
              <a:lnSpc>
                <a:spcPct val="80000"/>
              </a:lnSpc>
              <a:buClr>
                <a:schemeClr val="accent3"/>
              </a:buClr>
              <a:defRPr/>
            </a:pPr>
            <a:r>
              <a:rPr lang="en-US" sz="1600" dirty="0" smtClean="0"/>
              <a:t>Assistant </a:t>
            </a:r>
            <a:r>
              <a:rPr lang="en-US" sz="1600" dirty="0"/>
              <a:t>professor</a:t>
            </a:r>
          </a:p>
          <a:p>
            <a:pPr algn="ctr">
              <a:lnSpc>
                <a:spcPct val="80000"/>
              </a:lnSpc>
              <a:buClr>
                <a:schemeClr val="accent3"/>
              </a:buClr>
              <a:defRPr/>
            </a:pPr>
            <a:r>
              <a:rPr lang="en-US" sz="1600" dirty="0"/>
              <a:t>Dept. of  Computer Applications</a:t>
            </a:r>
          </a:p>
          <a:p>
            <a:pPr algn="ctr">
              <a:lnSpc>
                <a:spcPct val="80000"/>
              </a:lnSpc>
              <a:buClr>
                <a:schemeClr val="accent3"/>
              </a:buClr>
              <a:defRPr/>
            </a:pPr>
            <a:r>
              <a:rPr lang="en-US" sz="1600" dirty="0"/>
              <a:t>Bon Secours College for Women</a:t>
            </a:r>
          </a:p>
          <a:p>
            <a:pPr algn="ctr">
              <a:lnSpc>
                <a:spcPct val="80000"/>
              </a:lnSpc>
              <a:buClr>
                <a:schemeClr val="accent3"/>
              </a:buClr>
              <a:defRPr/>
            </a:pPr>
            <a:r>
              <a:rPr lang="en-US" sz="1600" dirty="0" err="1"/>
              <a:t>Vilar</a:t>
            </a:r>
            <a:r>
              <a:rPr lang="en-US" sz="1600" dirty="0"/>
              <a:t> </a:t>
            </a:r>
            <a:r>
              <a:rPr lang="en-US" sz="1600" dirty="0" err="1"/>
              <a:t>bypass,Thanjavur</a:t>
            </a:r>
            <a:endParaRPr lang="en-US" sz="1600" dirty="0"/>
          </a:p>
          <a:p>
            <a:pPr algn="ctr"/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xmlns="" val="15917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alibri"/>
                <a:ea typeface="Times New Roman"/>
                <a:cs typeface="Times New Roman"/>
              </a:rPr>
              <a:t>Polymorphism</a:t>
            </a:r>
            <a:r>
              <a:rPr lang="en-IN" dirty="0">
                <a:latin typeface="Calibri"/>
                <a:ea typeface="Times New Roman"/>
                <a:cs typeface="Times New Roman"/>
              </a:rPr>
              <a:t/>
            </a:r>
            <a:br>
              <a:rPr lang="en-IN" dirty="0">
                <a:latin typeface="Calibri"/>
                <a:ea typeface="Times New Roman"/>
                <a:cs typeface="Times New Roman"/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15000"/>
              </a:lnSpc>
              <a:buBlip>
                <a:blip r:embed="rId2"/>
              </a:buBlip>
            </a:pPr>
            <a:r>
              <a:rPr lang="en-US" sz="2000" b="0" dirty="0" smtClean="0">
                <a:latin typeface="Calibri"/>
                <a:ea typeface="Times New Roman"/>
                <a:cs typeface="Times New Roman"/>
              </a:rPr>
              <a:t>It </a:t>
            </a:r>
            <a:r>
              <a:rPr lang="en-US" sz="2000" b="0" dirty="0">
                <a:latin typeface="Calibri"/>
                <a:ea typeface="Times New Roman"/>
                <a:cs typeface="Times New Roman"/>
              </a:rPr>
              <a:t>makes the code more readable.</a:t>
            </a:r>
            <a:endParaRPr lang="en-IN" sz="2000" b="0" dirty="0">
              <a:latin typeface="Calibri"/>
              <a:ea typeface="Times New Roman"/>
              <a:cs typeface="Times New Roman"/>
            </a:endParaRPr>
          </a:p>
          <a:p>
            <a:pPr lvl="0">
              <a:lnSpc>
                <a:spcPct val="115000"/>
              </a:lnSpc>
              <a:buBlip>
                <a:blip r:embed="rId2"/>
              </a:buBlip>
            </a:pPr>
            <a:r>
              <a:rPr lang="en-US" sz="2000" b="0" dirty="0">
                <a:latin typeface="Calibri"/>
                <a:ea typeface="Times New Roman"/>
                <a:cs typeface="Times New Roman"/>
              </a:rPr>
              <a:t>Function with same name but different arguments.</a:t>
            </a:r>
            <a:endParaRPr lang="en-IN" sz="2000" b="0" dirty="0">
              <a:latin typeface="Calibri"/>
              <a:ea typeface="Times New Roman"/>
              <a:cs typeface="Times New Roman"/>
            </a:endParaRPr>
          </a:p>
          <a:p>
            <a:pPr lvl="0">
              <a:lnSpc>
                <a:spcPct val="115000"/>
              </a:lnSpc>
              <a:buBlip>
                <a:blip r:embed="rId2"/>
              </a:buBlip>
            </a:pPr>
            <a:r>
              <a:rPr lang="en-US" sz="2000" b="0" dirty="0">
                <a:latin typeface="Calibri"/>
                <a:ea typeface="Times New Roman"/>
                <a:cs typeface="Times New Roman"/>
              </a:rPr>
              <a:t> Functioning is different.</a:t>
            </a:r>
            <a:endParaRPr lang="en-IN" sz="2000" b="0" dirty="0">
              <a:latin typeface="Calibri"/>
              <a:ea typeface="Times New Roman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Blip>
                <a:blip r:embed="rId2"/>
              </a:buBlip>
            </a:pPr>
            <a:r>
              <a:rPr lang="en-US" sz="2000" b="0" dirty="0">
                <a:latin typeface="Calibri"/>
                <a:ea typeface="Times New Roman"/>
                <a:cs typeface="Times New Roman"/>
              </a:rPr>
              <a:t>Poly refers to many. </a:t>
            </a:r>
            <a:endParaRPr lang="en-IN" sz="2000" b="0" dirty="0"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Calibri"/>
                <a:ea typeface="Times New Roman"/>
                <a:cs typeface="Times New Roman"/>
              </a:rPr>
              <a:t>Types of Polymorphism </a:t>
            </a:r>
            <a:endParaRPr lang="en-IN" sz="2000" dirty="0">
              <a:latin typeface="Calibri"/>
              <a:ea typeface="Times New Roman"/>
              <a:cs typeface="Times New Roman"/>
            </a:endParaRPr>
          </a:p>
          <a:p>
            <a:pPr lvl="0">
              <a:lnSpc>
                <a:spcPct val="115000"/>
              </a:lnSpc>
              <a:buBlip>
                <a:blip r:embed="rId2"/>
              </a:buBlip>
            </a:pPr>
            <a:r>
              <a:rPr lang="en-US" sz="2000" b="0" dirty="0">
                <a:latin typeface="Calibri"/>
                <a:ea typeface="Times New Roman"/>
                <a:cs typeface="Times New Roman"/>
              </a:rPr>
              <a:t>Compile time Polymorphism. </a:t>
            </a:r>
            <a:endParaRPr lang="en-IN" sz="2000" b="0" dirty="0">
              <a:latin typeface="Calibri"/>
              <a:ea typeface="Times New Roman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Blip>
                <a:blip r:embed="rId2"/>
              </a:buBlip>
            </a:pPr>
            <a:r>
              <a:rPr lang="en-US" sz="2000" b="0" dirty="0">
                <a:latin typeface="Calibri"/>
                <a:ea typeface="Times New Roman"/>
                <a:cs typeface="Times New Roman"/>
              </a:rPr>
              <a:t>Run time polymorphism. </a:t>
            </a:r>
            <a:endParaRPr lang="en-IN" sz="2000" b="0" dirty="0">
              <a:latin typeface="Calibri"/>
              <a:ea typeface="Times New Roman"/>
              <a:cs typeface="Times New Roman"/>
            </a:endParaRPr>
          </a:p>
          <a:p>
            <a:endParaRPr lang="en-IN" sz="2000" b="0" dirty="0"/>
          </a:p>
        </p:txBody>
      </p:sp>
    </p:spTree>
    <p:extLst>
      <p:ext uri="{BB962C8B-B14F-4D97-AF65-F5344CB8AC3E}">
        <p14:creationId xmlns:p14="http://schemas.microsoft.com/office/powerpoint/2010/main" xmlns="" val="375097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Overloading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b="0" dirty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It is a part of polymorphism. Existing function or operator is made to operate on new data type.</a:t>
            </a:r>
            <a:endParaRPr lang="en-IN" sz="2400" dirty="0" smtClean="0"/>
          </a:p>
          <a:p>
            <a:endParaRPr lang="en-IN" b="0" dirty="0"/>
          </a:p>
        </p:txBody>
      </p:sp>
    </p:spTree>
    <p:extLst>
      <p:ext uri="{BB962C8B-B14F-4D97-AF65-F5344CB8AC3E}">
        <p14:creationId xmlns:p14="http://schemas.microsoft.com/office/powerpoint/2010/main" xmlns="" val="405399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Exception Handling 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en-US" sz="2400" dirty="0" smtClean="0"/>
          </a:p>
          <a:p>
            <a:pPr lvl="0"/>
            <a:endParaRPr lang="en-US" sz="2400" dirty="0"/>
          </a:p>
          <a:p>
            <a:pPr lvl="0">
              <a:buBlip>
                <a:blip r:embed="rId2"/>
              </a:buBlip>
            </a:pPr>
            <a:r>
              <a:rPr lang="en-US" sz="2400" dirty="0" smtClean="0"/>
              <a:t>It </a:t>
            </a:r>
            <a:r>
              <a:rPr lang="en-US" sz="2400" dirty="0"/>
              <a:t>part of Object Oriented Programming Concept. </a:t>
            </a:r>
            <a:endParaRPr lang="en-IN" sz="2400" dirty="0"/>
          </a:p>
          <a:p>
            <a:pPr lvl="0">
              <a:buBlip>
                <a:blip r:embed="rId2"/>
              </a:buBlip>
            </a:pPr>
            <a:r>
              <a:rPr lang="en-US" sz="2400" dirty="0"/>
              <a:t>Used to handle unresolved exception or errors during runtime.</a:t>
            </a:r>
            <a:endParaRPr lang="en-IN" sz="2400" dirty="0"/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xmlns="" val="428712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76400" y="2514600"/>
            <a:ext cx="5648623" cy="1204306"/>
          </a:xfrm>
        </p:spPr>
        <p:txBody>
          <a:bodyPr/>
          <a:lstStyle/>
          <a:p>
            <a:pPr algn="ctr"/>
            <a:r>
              <a:rPr lang="en-US" sz="4800" dirty="0" smtClean="0"/>
              <a:t>Thank YOU</a:t>
            </a:r>
            <a:endParaRPr lang="en-IN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73745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Features of Object Oriented Programming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Blip>
                <a:blip r:embed="rId2"/>
              </a:buBlip>
            </a:pPr>
            <a:endParaRPr lang="en-IN" sz="2000" dirty="0"/>
          </a:p>
          <a:p>
            <a:pPr lvl="0">
              <a:buBlip>
                <a:blip r:embed="rId2"/>
              </a:buBlip>
            </a:pPr>
            <a:r>
              <a:rPr lang="en-US" sz="2000" dirty="0"/>
              <a:t>Objects</a:t>
            </a:r>
            <a:endParaRPr lang="en-IN" sz="2000" dirty="0"/>
          </a:p>
          <a:p>
            <a:pPr lvl="0">
              <a:buBlip>
                <a:blip r:embed="rId2"/>
              </a:buBlip>
            </a:pPr>
            <a:r>
              <a:rPr lang="en-US" sz="2000" dirty="0" smtClean="0"/>
              <a:t>Classes</a:t>
            </a:r>
            <a:endParaRPr lang="en-IN" sz="2000" dirty="0"/>
          </a:p>
          <a:p>
            <a:pPr lvl="0">
              <a:buBlip>
                <a:blip r:embed="rId2"/>
              </a:buBlip>
            </a:pPr>
            <a:r>
              <a:rPr lang="en-US" sz="2000" dirty="0" smtClean="0"/>
              <a:t>Abstraction</a:t>
            </a:r>
            <a:endParaRPr lang="en-IN" sz="2000" dirty="0"/>
          </a:p>
          <a:p>
            <a:pPr lvl="0">
              <a:buBlip>
                <a:blip r:embed="rId2"/>
              </a:buBlip>
            </a:pPr>
            <a:r>
              <a:rPr lang="en-US" sz="2000" dirty="0"/>
              <a:t>Encapsulation</a:t>
            </a:r>
            <a:endParaRPr lang="en-IN" sz="2000" dirty="0"/>
          </a:p>
          <a:p>
            <a:pPr lvl="0">
              <a:buBlip>
                <a:blip r:embed="rId2"/>
              </a:buBlip>
            </a:pPr>
            <a:r>
              <a:rPr lang="en-US" sz="2000" dirty="0"/>
              <a:t>Inheritance</a:t>
            </a:r>
            <a:endParaRPr lang="en-IN" sz="2000" dirty="0"/>
          </a:p>
          <a:p>
            <a:pPr lvl="0">
              <a:buBlip>
                <a:blip r:embed="rId2"/>
              </a:buBlip>
            </a:pPr>
            <a:r>
              <a:rPr lang="en-US" sz="2000" dirty="0"/>
              <a:t>Polymorphism</a:t>
            </a:r>
            <a:endParaRPr lang="en-IN" sz="2000" dirty="0"/>
          </a:p>
          <a:p>
            <a:pPr lvl="0">
              <a:buBlip>
                <a:blip r:embed="rId2"/>
              </a:buBlip>
            </a:pPr>
            <a:r>
              <a:rPr lang="en-US" sz="2000" dirty="0"/>
              <a:t>Overloading</a:t>
            </a:r>
            <a:endParaRPr lang="en-IN" sz="2000" dirty="0"/>
          </a:p>
          <a:p>
            <a:pPr lvl="0">
              <a:buBlip>
                <a:blip r:embed="rId2"/>
              </a:buBlip>
            </a:pPr>
            <a:r>
              <a:rPr lang="en-US" sz="2000" dirty="0"/>
              <a:t>Exception Handling</a:t>
            </a:r>
            <a:endParaRPr lang="en-IN" sz="2000" dirty="0"/>
          </a:p>
          <a:p>
            <a:pPr>
              <a:buBlip>
                <a:blip r:embed="rId2"/>
              </a:buBlip>
            </a:pP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57847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ABSTRACTION 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800" dirty="0" smtClean="0"/>
              <a:t>Definition</a:t>
            </a:r>
            <a:r>
              <a:rPr lang="en-US" sz="2800" dirty="0"/>
              <a:t>:</a:t>
            </a:r>
            <a:r>
              <a:rPr lang="en-US" sz="2800" b="0" dirty="0"/>
              <a:t> </a:t>
            </a:r>
            <a:r>
              <a:rPr lang="en-US" sz="2800" b="0" dirty="0" smtClean="0"/>
              <a:t> A </a:t>
            </a:r>
            <a:r>
              <a:rPr lang="en-US" sz="2800" b="0" dirty="0"/>
              <a:t>model complex of a system that includes only the details essential to perspective of the viewer of the system. </a:t>
            </a:r>
            <a:endParaRPr lang="en-IN" sz="2800" b="0" dirty="0"/>
          </a:p>
          <a:p>
            <a:pPr lvl="0" algn="just">
              <a:buBlip>
                <a:blip r:embed="rId2"/>
              </a:buBlip>
            </a:pPr>
            <a:r>
              <a:rPr lang="en-US" sz="2800" b="0" dirty="0"/>
              <a:t>An Abstraction is a model of a complex system that includes only the essential details.</a:t>
            </a:r>
            <a:endParaRPr lang="en-IN" sz="2800" b="0" dirty="0"/>
          </a:p>
          <a:p>
            <a:pPr lvl="0" algn="just">
              <a:buBlip>
                <a:blip r:embed="rId2"/>
              </a:buBlip>
            </a:pPr>
            <a:r>
              <a:rPr lang="en-US" sz="2800" b="0" dirty="0"/>
              <a:t>Abstractions are the fundamental way that we manage complexity.</a:t>
            </a:r>
            <a:endParaRPr lang="en-IN" sz="2800" b="0" dirty="0"/>
          </a:p>
          <a:p>
            <a:pPr lvl="0" algn="just">
              <a:buBlip>
                <a:blip r:embed="rId2"/>
              </a:buBlip>
            </a:pPr>
            <a:r>
              <a:rPr lang="en-US" sz="2800" b="0" dirty="0"/>
              <a:t>Helps to manage complexity of a large system. </a:t>
            </a:r>
            <a:endParaRPr lang="en-IN" sz="2800" b="0" dirty="0"/>
          </a:p>
          <a:p>
            <a:pPr lvl="0" algn="just">
              <a:buBlip>
                <a:blip r:embed="rId2"/>
              </a:buBlip>
            </a:pPr>
            <a:r>
              <a:rPr lang="en-US" sz="2800" b="0" dirty="0"/>
              <a:t>Support our quality goals of modifiability and reusability.</a:t>
            </a:r>
            <a:endParaRPr lang="en-IN" sz="2800" b="0" dirty="0"/>
          </a:p>
          <a:p>
            <a:pPr algn="just">
              <a:buBlip>
                <a:blip r:embed="rId2"/>
              </a:buBlip>
            </a:pPr>
            <a:endParaRPr lang="en-IN" sz="2800" b="0" dirty="0"/>
          </a:p>
        </p:txBody>
      </p:sp>
    </p:spTree>
    <p:extLst>
      <p:ext uri="{BB962C8B-B14F-4D97-AF65-F5344CB8AC3E}">
        <p14:creationId xmlns:p14="http://schemas.microsoft.com/office/powerpoint/2010/main" xmlns="" val="229422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Object oriented programming</a:t>
            </a:r>
            <a:endParaRPr lang="en-I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3400" y="1143000"/>
            <a:ext cx="9158288" cy="4191000"/>
          </a:xfrm>
        </p:spPr>
      </p:pic>
    </p:spTree>
    <p:extLst>
      <p:ext uri="{BB962C8B-B14F-4D97-AF65-F5344CB8AC3E}">
        <p14:creationId xmlns:p14="http://schemas.microsoft.com/office/powerpoint/2010/main" xmlns="" val="397269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OBJECTS 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>
              <a:buBlip>
                <a:blip r:embed="rId2"/>
              </a:buBlip>
            </a:pPr>
            <a:r>
              <a:rPr lang="en-US" sz="3200" b="0" dirty="0" smtClean="0"/>
              <a:t>Objects </a:t>
            </a:r>
            <a:r>
              <a:rPr lang="en-US" sz="3200" b="0" dirty="0"/>
              <a:t>are basic unit of OOP. </a:t>
            </a:r>
            <a:endParaRPr lang="en-IN" sz="3200" b="0" dirty="0"/>
          </a:p>
          <a:p>
            <a:pPr lvl="0" algn="just">
              <a:buBlip>
                <a:blip r:embed="rId2"/>
              </a:buBlip>
            </a:pPr>
            <a:r>
              <a:rPr lang="en-US" sz="3200" b="0" dirty="0"/>
              <a:t>They are instance of a class.</a:t>
            </a:r>
            <a:endParaRPr lang="en-IN" sz="3200" b="0" dirty="0"/>
          </a:p>
          <a:p>
            <a:pPr lvl="0" algn="just">
              <a:buBlip>
                <a:blip r:embed="rId2"/>
              </a:buBlip>
            </a:pPr>
            <a:r>
              <a:rPr lang="en-US" sz="3200" b="0" dirty="0"/>
              <a:t>Consists of various data members and member functions. </a:t>
            </a:r>
            <a:endParaRPr lang="en-IN" sz="3200" b="0" dirty="0"/>
          </a:p>
          <a:p>
            <a:pPr lvl="0" algn="just">
              <a:buBlip>
                <a:blip r:embed="rId2"/>
              </a:buBlip>
            </a:pPr>
            <a:r>
              <a:rPr lang="en-US" sz="3200" b="0" dirty="0"/>
              <a:t>These data types and member functions are bundled together as a unit is called objects.</a:t>
            </a:r>
            <a:endParaRPr lang="en-IN" sz="3200" b="0" dirty="0"/>
          </a:p>
          <a:p>
            <a:pPr algn="just">
              <a:buBlip>
                <a:blip r:embed="rId2"/>
              </a:buBlip>
            </a:pPr>
            <a:endParaRPr lang="en-IN" sz="3200" b="0" dirty="0"/>
          </a:p>
        </p:txBody>
      </p:sp>
    </p:spTree>
    <p:extLst>
      <p:ext uri="{BB962C8B-B14F-4D97-AF65-F5344CB8AC3E}">
        <p14:creationId xmlns:p14="http://schemas.microsoft.com/office/powerpoint/2010/main" xmlns="" val="44140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Classes 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Blip>
                <a:blip r:embed="rId2"/>
              </a:buBlip>
            </a:pPr>
            <a:r>
              <a:rPr lang="en-US" sz="2800" b="0" dirty="0" smtClean="0"/>
              <a:t>It </a:t>
            </a:r>
            <a:r>
              <a:rPr lang="en-US" sz="2800" b="0" dirty="0"/>
              <a:t>is similar to Structure in C. </a:t>
            </a:r>
            <a:endParaRPr lang="en-IN" sz="2800" b="0" dirty="0"/>
          </a:p>
          <a:p>
            <a:pPr lvl="0">
              <a:buBlip>
                <a:blip r:embed="rId2"/>
              </a:buBlip>
            </a:pPr>
            <a:r>
              <a:rPr lang="en-US" sz="2800" b="0" dirty="0"/>
              <a:t>Class is user defined data type. </a:t>
            </a:r>
            <a:endParaRPr lang="en-IN" sz="2800" b="0" dirty="0"/>
          </a:p>
          <a:p>
            <a:pPr lvl="0">
              <a:buBlip>
                <a:blip r:embed="rId2"/>
              </a:buBlip>
            </a:pPr>
            <a:r>
              <a:rPr lang="en-US" sz="2800" b="0" dirty="0"/>
              <a:t>It holds own data members and member functions.</a:t>
            </a:r>
            <a:endParaRPr lang="en-IN" sz="2800" b="0" dirty="0"/>
          </a:p>
          <a:p>
            <a:pPr lvl="0">
              <a:buBlip>
                <a:blip r:embed="rId2"/>
              </a:buBlip>
            </a:pPr>
            <a:r>
              <a:rPr lang="en-US" sz="2800" b="0" dirty="0"/>
              <a:t>Class can be accessed and used only by instance of that class.</a:t>
            </a:r>
            <a:endParaRPr lang="en-IN" sz="2800" b="0" dirty="0"/>
          </a:p>
          <a:p>
            <a:pPr lvl="0">
              <a:buBlip>
                <a:blip r:embed="rId2"/>
              </a:buBlip>
            </a:pPr>
            <a:r>
              <a:rPr lang="en-US" sz="2800" b="0" dirty="0"/>
              <a:t>It is basically blueprint for object.</a:t>
            </a:r>
            <a:endParaRPr lang="en-IN" sz="2800" b="0" dirty="0"/>
          </a:p>
          <a:p>
            <a:pPr>
              <a:buBlip>
                <a:blip r:embed="rId2"/>
              </a:buBlip>
            </a:pPr>
            <a:endParaRPr lang="en-IN" sz="2800" b="0" dirty="0"/>
          </a:p>
        </p:txBody>
      </p:sp>
    </p:spTree>
    <p:extLst>
      <p:ext uri="{BB962C8B-B14F-4D97-AF65-F5344CB8AC3E}">
        <p14:creationId xmlns:p14="http://schemas.microsoft.com/office/powerpoint/2010/main" xmlns="" val="27171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Encapsulation 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Blip>
                <a:blip r:embed="rId2"/>
              </a:buBlip>
            </a:pPr>
            <a:r>
              <a:rPr lang="en-US" sz="2800" b="0" dirty="0" smtClean="0"/>
              <a:t>It </a:t>
            </a:r>
            <a:r>
              <a:rPr lang="en-US" sz="2800" b="0" dirty="0"/>
              <a:t>can be said </a:t>
            </a:r>
            <a:r>
              <a:rPr lang="en-US" sz="2800" dirty="0"/>
              <a:t>Data binding.</a:t>
            </a:r>
            <a:endParaRPr lang="en-IN" sz="2800" dirty="0"/>
          </a:p>
          <a:p>
            <a:pPr lvl="0">
              <a:buBlip>
                <a:blip r:embed="rId2"/>
              </a:buBlip>
            </a:pPr>
            <a:r>
              <a:rPr lang="en-US" sz="2800" b="0" dirty="0"/>
              <a:t>It binds VARIABLES and FUNCTIONS together inside a class.</a:t>
            </a:r>
            <a:endParaRPr lang="en-IN" sz="2800" b="0" dirty="0"/>
          </a:p>
          <a:p>
            <a:pPr lvl="0">
              <a:buBlip>
                <a:blip r:embed="rId2"/>
              </a:buBlip>
            </a:pPr>
            <a:r>
              <a:rPr lang="en-US" sz="2800" b="0" dirty="0"/>
              <a:t> Object Oriented Programming provides you to place, data and relevant functions together in the same object.</a:t>
            </a:r>
            <a:endParaRPr lang="en-IN" sz="2800" b="0" dirty="0"/>
          </a:p>
          <a:p>
            <a:pPr>
              <a:buBlip>
                <a:blip r:embed="rId2"/>
              </a:buBlip>
            </a:pPr>
            <a:endParaRPr lang="en-IN" sz="2800" b="0" dirty="0"/>
          </a:p>
        </p:txBody>
      </p:sp>
    </p:spTree>
    <p:extLst>
      <p:ext uri="{BB962C8B-B14F-4D97-AF65-F5344CB8AC3E}">
        <p14:creationId xmlns:p14="http://schemas.microsoft.com/office/powerpoint/2010/main" xmlns="" val="198548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Inheritance 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buBlip>
                <a:blip r:embed="rId2"/>
              </a:buBlip>
            </a:pPr>
            <a:r>
              <a:rPr lang="en-US" sz="2400" b="0" dirty="0" smtClean="0"/>
              <a:t>Code </a:t>
            </a:r>
            <a:r>
              <a:rPr lang="en-US" sz="2400" b="0" dirty="0"/>
              <a:t>reusability. </a:t>
            </a:r>
            <a:endParaRPr lang="en-IN" sz="2400" b="0" dirty="0"/>
          </a:p>
          <a:p>
            <a:pPr lvl="0">
              <a:buBlip>
                <a:blip r:embed="rId2"/>
              </a:buBlip>
            </a:pPr>
            <a:r>
              <a:rPr lang="en-US" sz="2400" b="0" dirty="0"/>
              <a:t>Process of forming new class from an existing class.</a:t>
            </a:r>
            <a:endParaRPr lang="en-IN" sz="2400" b="0" dirty="0"/>
          </a:p>
          <a:p>
            <a:pPr lvl="0">
              <a:buBlip>
                <a:blip r:embed="rId2"/>
              </a:buBlip>
            </a:pPr>
            <a:r>
              <a:rPr lang="en-US" sz="2400" b="0" dirty="0"/>
              <a:t>Inherited class is called Base class.</a:t>
            </a:r>
            <a:endParaRPr lang="en-IN" sz="2400" b="0" dirty="0"/>
          </a:p>
          <a:p>
            <a:pPr lvl="0">
              <a:buBlip>
                <a:blip r:embed="rId2"/>
              </a:buBlip>
            </a:pPr>
            <a:r>
              <a:rPr lang="en-US" sz="2400" b="0" dirty="0"/>
              <a:t>Class which inherits is called Derived class. </a:t>
            </a:r>
            <a:endParaRPr lang="en-IN" sz="2400" b="0" dirty="0"/>
          </a:p>
          <a:p>
            <a:r>
              <a:rPr lang="en-US" sz="2400" dirty="0"/>
              <a:t>Pros :</a:t>
            </a:r>
            <a:r>
              <a:rPr lang="en-US" sz="2400" b="0" dirty="0"/>
              <a:t> Helps to reduce code size. </a:t>
            </a:r>
            <a:endParaRPr lang="en-IN" sz="2400" b="0" dirty="0"/>
          </a:p>
        </p:txBody>
      </p:sp>
    </p:spTree>
    <p:extLst>
      <p:ext uri="{BB962C8B-B14F-4D97-AF65-F5344CB8AC3E}">
        <p14:creationId xmlns:p14="http://schemas.microsoft.com/office/powerpoint/2010/main" xmlns="" val="284085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Types of Inheritance in C++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Blip>
                <a:blip r:embed="rId2"/>
              </a:buBlip>
            </a:pPr>
            <a:r>
              <a:rPr lang="en-US" sz="3200" dirty="0" smtClean="0"/>
              <a:t>Single </a:t>
            </a:r>
            <a:r>
              <a:rPr lang="en-US" sz="3200" dirty="0"/>
              <a:t>inheritance. </a:t>
            </a:r>
            <a:endParaRPr lang="en-IN" sz="3200" dirty="0"/>
          </a:p>
          <a:p>
            <a:pPr lvl="0">
              <a:buBlip>
                <a:blip r:embed="rId2"/>
              </a:buBlip>
            </a:pPr>
            <a:r>
              <a:rPr lang="en-US" sz="3200" dirty="0"/>
              <a:t>Multiple inheritance.</a:t>
            </a:r>
            <a:endParaRPr lang="en-IN" sz="3200" dirty="0"/>
          </a:p>
          <a:p>
            <a:pPr lvl="0">
              <a:buBlip>
                <a:blip r:embed="rId2"/>
              </a:buBlip>
            </a:pPr>
            <a:r>
              <a:rPr lang="en-US" sz="3200" dirty="0"/>
              <a:t>Hierarchical inheritance.</a:t>
            </a:r>
            <a:endParaRPr lang="en-IN" sz="3200" dirty="0"/>
          </a:p>
          <a:p>
            <a:pPr lvl="0">
              <a:buBlip>
                <a:blip r:embed="rId2"/>
              </a:buBlip>
            </a:pPr>
            <a:r>
              <a:rPr lang="en-US" sz="3200" dirty="0"/>
              <a:t> Multilevel inheritance.</a:t>
            </a:r>
            <a:endParaRPr lang="en-IN" sz="3200" dirty="0"/>
          </a:p>
          <a:p>
            <a:pPr lvl="0">
              <a:buBlip>
                <a:blip r:embed="rId2"/>
              </a:buBlip>
            </a:pPr>
            <a:r>
              <a:rPr lang="en-US" sz="3200" dirty="0"/>
              <a:t> Hybrid inheritance.</a:t>
            </a:r>
            <a:endParaRPr lang="en-IN" sz="3200" dirty="0"/>
          </a:p>
          <a:p>
            <a:endParaRPr lang="en-IN" sz="3200" dirty="0"/>
          </a:p>
          <a:p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xmlns="" val="24267945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40</TotalTime>
  <Words>369</Words>
  <Application>Microsoft Office PowerPoint</Application>
  <PresentationFormat>On-screen Show (4:3)</PresentationFormat>
  <Paragraphs>70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Angles</vt:lpstr>
      <vt:lpstr>OOPS CONCEPT IN C++</vt:lpstr>
      <vt:lpstr>Features of Object Oriented Programming</vt:lpstr>
      <vt:lpstr>ABSTRACTION  </vt:lpstr>
      <vt:lpstr>Object oriented programming</vt:lpstr>
      <vt:lpstr>OBJECTS  </vt:lpstr>
      <vt:lpstr>Classes  </vt:lpstr>
      <vt:lpstr>Encapsulation  </vt:lpstr>
      <vt:lpstr>Inheritance  </vt:lpstr>
      <vt:lpstr>Types of Inheritance in C++ </vt:lpstr>
      <vt:lpstr>Polymorphism </vt:lpstr>
      <vt:lpstr>Overloading</vt:lpstr>
      <vt:lpstr>Exception Handling  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OOPS CONCEPT IN C++</dc:title>
  <dc:creator>Ruba</dc:creator>
  <cp:lastModifiedBy>Sanjay</cp:lastModifiedBy>
  <cp:revision>9</cp:revision>
  <dcterms:created xsi:type="dcterms:W3CDTF">2006-08-16T00:00:00Z</dcterms:created>
  <dcterms:modified xsi:type="dcterms:W3CDTF">2020-05-18T15:26:29Z</dcterms:modified>
</cp:coreProperties>
</file>