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5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0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5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2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9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3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5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DF2C0AE-1195-452D-8AFF-C7D414F396A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0033BCD-B686-4BD8-9AED-D9B25A473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79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70E54-8D5E-459F-80A1-149BAAA2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Principles of 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61E4-6465-4823-A8B6-0C15F7D79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CN" sz="2000" b="1" dirty="0">
                <a:latin typeface="Bookman Old Style" panose="02050604050505020204" pitchFamily="18" charset="0"/>
              </a:rPr>
              <a:t>Presented by</a:t>
            </a:r>
          </a:p>
          <a:p>
            <a:pPr marL="0" indent="0" algn="ctr">
              <a:buNone/>
            </a:pPr>
            <a:r>
              <a:rPr lang="en-US" altLang="zh-CN" sz="2800" b="1" dirty="0" err="1">
                <a:latin typeface="Bookman Old Style" panose="02050604050505020204" pitchFamily="18" charset="0"/>
              </a:rPr>
              <a:t>D.Seethalakshmi</a:t>
            </a:r>
            <a:r>
              <a:rPr lang="en-US" altLang="zh-CN" sz="2800" b="1" dirty="0">
                <a:latin typeface="Bookman Old Style" panose="02050604050505020204" pitchFamily="18" charset="0"/>
              </a:rPr>
              <a:t> </a:t>
            </a:r>
            <a:r>
              <a:rPr lang="en-US" altLang="zh-CN" sz="1400" b="1" dirty="0">
                <a:latin typeface="Bookman Old Style" panose="02050604050505020204" pitchFamily="18" charset="0"/>
              </a:rPr>
              <a:t>MCA.,</a:t>
            </a:r>
            <a:r>
              <a:rPr lang="en-US" altLang="zh-CN" sz="1400" b="1" dirty="0" err="1">
                <a:latin typeface="Bookman Old Style" panose="02050604050505020204" pitchFamily="18" charset="0"/>
              </a:rPr>
              <a:t>M.Phil</a:t>
            </a:r>
            <a:r>
              <a:rPr lang="en-US" altLang="zh-CN" sz="1400" b="1" dirty="0">
                <a:latin typeface="Bookman Old Style" panose="02050604050505020204" pitchFamily="18" charset="0"/>
              </a:rPr>
              <a:t>.,</a:t>
            </a:r>
          </a:p>
          <a:p>
            <a:pPr marL="0" indent="0" algn="ctr">
              <a:buNone/>
            </a:pPr>
            <a:r>
              <a:rPr lang="en-US" altLang="zh-CN" b="1" dirty="0">
                <a:latin typeface="Bookman Old Style" panose="02050604050505020204" pitchFamily="18" charset="0"/>
              </a:rPr>
              <a:t>Assistant  Professor </a:t>
            </a:r>
          </a:p>
          <a:p>
            <a:pPr marL="0" indent="0" algn="ctr">
              <a:buNone/>
            </a:pPr>
            <a:r>
              <a:rPr lang="en-US" altLang="zh-CN" b="1" dirty="0">
                <a:latin typeface="Bookman Old Style" panose="02050604050505020204" pitchFamily="18" charset="0"/>
              </a:rPr>
              <a:t>Bon Secours College for women</a:t>
            </a:r>
          </a:p>
          <a:p>
            <a:pPr marL="0" indent="0" algn="ctr">
              <a:buNone/>
            </a:pPr>
            <a:r>
              <a:rPr lang="en-US" altLang="zh-CN" b="1" dirty="0" err="1">
                <a:latin typeface="Bookman Old Style" panose="02050604050505020204" pitchFamily="18" charset="0"/>
              </a:rPr>
              <a:t>Thanjavur</a:t>
            </a:r>
            <a:r>
              <a:rPr lang="en-US" altLang="zh-CN" b="1" dirty="0">
                <a:latin typeface="Bookman Old Style" panose="02050604050505020204" pitchFamily="18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0608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Binding refers to the linking of a procedure call to the code to be executed in response to the call. </a:t>
            </a:r>
          </a:p>
          <a:p>
            <a:r>
              <a:rPr lang="en-US" dirty="0"/>
              <a:t>Dynamic binding (also known as late binding) means that the code associated with a given procedure call is not known until the time of the call at run-time.</a:t>
            </a:r>
          </a:p>
          <a:p>
            <a:r>
              <a:rPr lang="en-US" dirty="0"/>
              <a:t>It is associated with polymorphism and inheritance.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object- oriented program consists of a set of objects that communicate with each other.</a:t>
            </a:r>
          </a:p>
          <a:p>
            <a:pPr lvl="1"/>
            <a:r>
              <a:rPr lang="en-US" dirty="0"/>
              <a:t>Creating classes that define objects and their behavior</a:t>
            </a:r>
          </a:p>
          <a:p>
            <a:pPr lvl="1"/>
            <a:r>
              <a:rPr lang="en-US" dirty="0"/>
              <a:t>Creating objects from class definitions</a:t>
            </a:r>
          </a:p>
          <a:p>
            <a:pPr lvl="1"/>
            <a:r>
              <a:rPr lang="en-US" dirty="0"/>
              <a:t>Establishing communication among objects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Benefits of 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Eliminate redundant code and extend the use of exiting classes.</a:t>
            </a:r>
          </a:p>
          <a:p>
            <a:r>
              <a:rPr lang="en-US" sz="2800" dirty="0"/>
              <a:t>The principle of data hiding helps the programmer to build secure programs</a:t>
            </a:r>
          </a:p>
          <a:p>
            <a:r>
              <a:rPr lang="en-US" sz="2800" dirty="0"/>
              <a:t>It is easy to partition the work in a project based on objects.</a:t>
            </a:r>
          </a:p>
          <a:p>
            <a:r>
              <a:rPr lang="en-US" sz="2800" dirty="0"/>
              <a:t>Object oriented systems can be easily upgraded from small to large systems.</a:t>
            </a:r>
          </a:p>
          <a:p>
            <a:pPr lvl="0"/>
            <a:r>
              <a:rPr lang="en-US" sz="2800" dirty="0"/>
              <a:t>Software complexity can be easily managed.</a:t>
            </a:r>
          </a:p>
          <a:p>
            <a:pPr lvl="0">
              <a:buNone/>
            </a:pP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Applications of 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800" dirty="0"/>
              <a:t>Real-time systems</a:t>
            </a:r>
          </a:p>
          <a:p>
            <a:pPr lvl="0"/>
            <a:r>
              <a:rPr lang="en-US" sz="2800" dirty="0"/>
              <a:t>Simulation and modeling</a:t>
            </a:r>
          </a:p>
          <a:p>
            <a:pPr lvl="0"/>
            <a:r>
              <a:rPr lang="en-US" sz="2800" dirty="0"/>
              <a:t>Object oriented databases</a:t>
            </a:r>
          </a:p>
          <a:p>
            <a:pPr lvl="0"/>
            <a:r>
              <a:rPr lang="en-US" sz="2800" dirty="0"/>
              <a:t>Hypertext, hypermedia and </a:t>
            </a:r>
            <a:r>
              <a:rPr lang="en-US" sz="2800" dirty="0" err="1"/>
              <a:t>expertext</a:t>
            </a:r>
            <a:endParaRPr lang="en-US" sz="2800" dirty="0"/>
          </a:p>
          <a:p>
            <a:pPr lvl="0"/>
            <a:r>
              <a:rPr lang="en-US" sz="2800" dirty="0"/>
              <a:t>AI and expert systems</a:t>
            </a:r>
          </a:p>
          <a:p>
            <a:pPr lvl="0"/>
            <a:r>
              <a:rPr lang="en-US" sz="2800" dirty="0"/>
              <a:t>Neural networks and parallel programming</a:t>
            </a:r>
          </a:p>
          <a:p>
            <a:pPr lvl="0"/>
            <a:r>
              <a:rPr lang="en-US" sz="2800" dirty="0"/>
              <a:t>Decision support and office automation systems</a:t>
            </a:r>
          </a:p>
          <a:p>
            <a:pPr lvl="0"/>
            <a:r>
              <a:rPr lang="en-US" sz="2800" dirty="0"/>
              <a:t>CIM/CAM/CAD systems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#include&lt; </a:t>
            </a:r>
            <a:r>
              <a:rPr lang="en-US" dirty="0" err="1"/>
              <a:t>iostream.h</a:t>
            </a:r>
            <a:r>
              <a:rPr lang="en-US" dirty="0"/>
              <a:t> &gt; </a:t>
            </a:r>
          </a:p>
          <a:p>
            <a:pPr>
              <a:buNone/>
            </a:pPr>
            <a:r>
              <a:rPr lang="en-US" dirty="0"/>
              <a:t>#include&lt; </a:t>
            </a:r>
            <a:r>
              <a:rPr lang="en-US" dirty="0" err="1"/>
              <a:t>conio.h</a:t>
            </a:r>
            <a:r>
              <a:rPr lang="en-US" dirty="0"/>
              <a:t> &gt; 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main( ) </a:t>
            </a:r>
          </a:p>
          <a:p>
            <a:pPr>
              <a:buNone/>
            </a:pPr>
            <a:r>
              <a:rPr lang="en-US" dirty="0"/>
              <a:t>{ 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&lt;&lt; “</a:t>
            </a:r>
            <a:r>
              <a:rPr lang="en-US" dirty="0" err="1"/>
              <a:t>c++</a:t>
            </a:r>
            <a:r>
              <a:rPr lang="en-US" dirty="0"/>
              <a:t> is better than c”&lt;&lt;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err="1"/>
              <a:t>getch</a:t>
            </a:r>
            <a:r>
              <a:rPr lang="en-US" dirty="0"/>
              <a:t>( );</a:t>
            </a:r>
          </a:p>
          <a:p>
            <a:pPr>
              <a:buNone/>
            </a:pPr>
            <a:r>
              <a:rPr lang="en-US" dirty="0"/>
              <a:t> return 0; </a:t>
            </a:r>
          </a:p>
          <a:p>
            <a:pPr>
              <a:buNone/>
            </a:pPr>
            <a:r>
              <a:rPr lang="en-US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Objects</a:t>
            </a:r>
          </a:p>
          <a:p>
            <a:r>
              <a:rPr lang="en-US" dirty="0">
                <a:latin typeface="Algerian" panose="04020705040A02060702" pitchFamily="82" charset="0"/>
              </a:rPr>
              <a:t>Classes</a:t>
            </a:r>
          </a:p>
          <a:p>
            <a:r>
              <a:rPr lang="en-US" dirty="0">
                <a:latin typeface="Algerian" panose="04020705040A02060702" pitchFamily="82" charset="0"/>
              </a:rPr>
              <a:t>Data abstraction and encapsulation</a:t>
            </a:r>
          </a:p>
          <a:p>
            <a:r>
              <a:rPr lang="en-US" dirty="0">
                <a:latin typeface="Algerian" panose="04020705040A02060702" pitchFamily="82" charset="0"/>
              </a:rPr>
              <a:t>Inheritance</a:t>
            </a:r>
          </a:p>
          <a:p>
            <a:r>
              <a:rPr lang="en-US" dirty="0">
                <a:latin typeface="Algerian" panose="04020705040A02060702" pitchFamily="82" charset="0"/>
              </a:rPr>
              <a:t>Polymorphism</a:t>
            </a:r>
          </a:p>
          <a:p>
            <a:r>
              <a:rPr lang="en-US" dirty="0">
                <a:latin typeface="Algerian" panose="04020705040A02060702" pitchFamily="82" charset="0"/>
              </a:rPr>
              <a:t>Dynamic binding</a:t>
            </a:r>
          </a:p>
          <a:p>
            <a:r>
              <a:rPr lang="en-US" dirty="0">
                <a:latin typeface="Algerian" panose="04020705040A02060702" pitchFamily="82" charset="0"/>
              </a:rPr>
              <a:t>Message passing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7566"/>
            <a:ext cx="8229600" cy="52578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basic run time entities in object oriented system.</a:t>
            </a:r>
          </a:p>
          <a:p>
            <a:r>
              <a:rPr lang="en-US" dirty="0"/>
              <a:t>It represent a person, a place, a bank account or any item that the program has to handle.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3886200"/>
            <a:ext cx="19050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                         </a:t>
            </a:r>
            <a:r>
              <a:rPr lang="en-US" sz="2400" b="1" dirty="0">
                <a:solidFill>
                  <a:schemeClr val="tx1"/>
                </a:solidFill>
              </a:rPr>
              <a:t>Student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17526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Average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6019800"/>
            <a:ext cx="169000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4191000"/>
            <a:ext cx="17526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19800" y="3886200"/>
            <a:ext cx="21336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Object: Student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DOB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Marks</a:t>
            </a:r>
          </a:p>
          <a:p>
            <a:r>
              <a:rPr lang="en-US" b="1" dirty="0">
                <a:solidFill>
                  <a:schemeClr val="tx1"/>
                </a:solidFill>
              </a:rPr>
              <a:t>FUNCTIONS</a:t>
            </a:r>
          </a:p>
          <a:p>
            <a:r>
              <a:rPr lang="en-US" dirty="0">
                <a:solidFill>
                  <a:schemeClr val="tx1"/>
                </a:solidFill>
              </a:rPr>
              <a:t>	Total</a:t>
            </a:r>
          </a:p>
          <a:p>
            <a:r>
              <a:rPr lang="en-US" dirty="0">
                <a:solidFill>
                  <a:schemeClr val="tx1"/>
                </a:solidFill>
              </a:rPr>
              <a:t>	Average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019800" y="4419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19800" y="5562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entire set of data and code of an object can be made of user defined data types with the help of class.</a:t>
            </a:r>
          </a:p>
          <a:p>
            <a:r>
              <a:rPr lang="en-US" dirty="0"/>
              <a:t>Once class has been defined we can create number of object belongs to that class.</a:t>
            </a:r>
          </a:p>
          <a:p>
            <a:r>
              <a:rPr lang="en-US" dirty="0"/>
              <a:t>A class is a collection of object of similar data type.</a:t>
            </a:r>
          </a:p>
          <a:p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	Fruit mango;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1143000"/>
          </a:xfrm>
        </p:spPr>
        <p:txBody>
          <a:bodyPr/>
          <a:lstStyle/>
          <a:p>
            <a:r>
              <a:rPr lang="en-US" dirty="0"/>
              <a:t>Data 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495800"/>
          </a:xfrm>
        </p:spPr>
        <p:txBody>
          <a:bodyPr/>
          <a:lstStyle/>
          <a:p>
            <a:r>
              <a:rPr lang="en-US" dirty="0"/>
              <a:t>The wrapping up of data and functions into a single unit (called Class) is known as encapsulation.</a:t>
            </a:r>
          </a:p>
          <a:p>
            <a:r>
              <a:rPr lang="en-US" dirty="0"/>
              <a:t>Only access those functions which are wrapped in the class.</a:t>
            </a:r>
          </a:p>
          <a:p>
            <a:r>
              <a:rPr lang="en-US" dirty="0"/>
              <a:t>The insulation of the data from direct access by the program is called data hiding and information hiding.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/>
          <a:lstStyle/>
          <a:p>
            <a:r>
              <a:rPr lang="en-US" dirty="0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953000"/>
          </a:xfrm>
        </p:spPr>
        <p:txBody>
          <a:bodyPr/>
          <a:lstStyle/>
          <a:p>
            <a:r>
              <a:rPr lang="en-US" dirty="0"/>
              <a:t>It represents essential features without including the background details or explanations.</a:t>
            </a:r>
          </a:p>
          <a:p>
            <a:r>
              <a:rPr lang="en-US" dirty="0"/>
              <a:t>It defined as a list of abstract attributes. Its sometime called data member because it holds information.</a:t>
            </a:r>
          </a:p>
          <a:p>
            <a:r>
              <a:rPr lang="en-US" dirty="0"/>
              <a:t>This functions are called as methods or member functions.</a:t>
            </a:r>
          </a:p>
          <a:p>
            <a:r>
              <a:rPr lang="en-US" dirty="0"/>
              <a:t>Abstraction is known as Abstract Data Type(ADT)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is the process by which objects of one class acquire the properties of objects of another class. It supports the concept of </a:t>
            </a:r>
            <a:r>
              <a:rPr lang="en-US" i="1" dirty="0"/>
              <a:t>hierarchical classification.</a:t>
            </a:r>
          </a:p>
          <a:p>
            <a:endParaRPr lang="en-US" i="1" dirty="0"/>
          </a:p>
          <a:p>
            <a:r>
              <a:rPr lang="en-US" dirty="0"/>
              <a:t>Bird	   Flying bird 	    Robin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057400" y="50292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876800" y="50292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An operation may exhibit different behaviors in different instances. The behavior depends upon the types of data used in the operation.</a:t>
            </a:r>
          </a:p>
          <a:p>
            <a:r>
              <a:rPr lang="en-US" sz="3600" dirty="0"/>
              <a:t>Polymorphism, a </a:t>
            </a:r>
            <a:r>
              <a:rPr lang="en-US" sz="3600" dirty="0" err="1"/>
              <a:t>greek</a:t>
            </a:r>
            <a:r>
              <a:rPr lang="en-US" sz="3600" dirty="0"/>
              <a:t> term means ability to take more than one form.</a:t>
            </a:r>
          </a:p>
          <a:p>
            <a:endParaRPr lang="en-US" sz="3600" dirty="0"/>
          </a:p>
          <a:p>
            <a:pPr lvl="8">
              <a:buNone/>
            </a:pPr>
            <a:r>
              <a:rPr lang="en-US" sz="2800" dirty="0"/>
              <a:t>		</a:t>
            </a:r>
            <a:r>
              <a:rPr lang="en-US" sz="2800" b="1" dirty="0"/>
              <a:t>To be continued…</a:t>
            </a:r>
            <a:endParaRPr lang="en-US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1143000"/>
          </a:xfrm>
        </p:spPr>
        <p:txBody>
          <a:bodyPr/>
          <a:lstStyle/>
          <a:p>
            <a:pPr algn="ctr"/>
            <a:r>
              <a:rPr lang="en-US" dirty="0"/>
              <a:t>Operator overloading &amp; </a:t>
            </a:r>
            <a:br>
              <a:rPr lang="en-US" dirty="0"/>
            </a:br>
            <a:r>
              <a:rPr lang="en-US" dirty="0"/>
              <a:t>                       Function overloading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making an operator to exhibit different behaviors in different instances is known a </a:t>
            </a:r>
            <a:r>
              <a:rPr lang="en-US" i="1" dirty="0"/>
              <a:t>operator overloading.</a:t>
            </a:r>
          </a:p>
          <a:p>
            <a:r>
              <a:rPr lang="en-US" b="1" i="1" dirty="0"/>
              <a:t>Example:</a:t>
            </a:r>
            <a:r>
              <a:rPr lang="en-US" i="1" dirty="0"/>
              <a:t> two numbers operation sum</a:t>
            </a:r>
          </a:p>
          <a:p>
            <a:r>
              <a:rPr lang="en-US" dirty="0"/>
              <a:t>A single function name to perform different types of tasks is known as </a:t>
            </a:r>
            <a:r>
              <a:rPr lang="en-US" i="1" dirty="0"/>
              <a:t>function overloading.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208</TotalTime>
  <Words>593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Bookman Old Style</vt:lpstr>
      <vt:lpstr>Century Gothic</vt:lpstr>
      <vt:lpstr>Courier New</vt:lpstr>
      <vt:lpstr>Wingdings 2</vt:lpstr>
      <vt:lpstr>Quotable</vt:lpstr>
      <vt:lpstr>Principles of OOP</vt:lpstr>
      <vt:lpstr>Principles of OOP</vt:lpstr>
      <vt:lpstr>Objects</vt:lpstr>
      <vt:lpstr>Classes</vt:lpstr>
      <vt:lpstr>Data Encapsulation</vt:lpstr>
      <vt:lpstr>Data Abstraction</vt:lpstr>
      <vt:lpstr>Inheritance </vt:lpstr>
      <vt:lpstr>Polymorphism</vt:lpstr>
      <vt:lpstr>Operator overloading &amp;                         Function overloading </vt:lpstr>
      <vt:lpstr>Dynamic Binding</vt:lpstr>
      <vt:lpstr>Message passing</vt:lpstr>
      <vt:lpstr>Benefits of OOPs</vt:lpstr>
      <vt:lpstr>Applications of OOPs</vt:lpstr>
      <vt:lpstr>Simple C++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OOP</dc:title>
  <dc:creator>CHURCHIS</dc:creator>
  <cp:lastModifiedBy>aarthi arivazhagan</cp:lastModifiedBy>
  <cp:revision>22</cp:revision>
  <dcterms:created xsi:type="dcterms:W3CDTF">2016-12-09T14:14:22Z</dcterms:created>
  <dcterms:modified xsi:type="dcterms:W3CDTF">2020-05-22T10:02:13Z</dcterms:modified>
</cp:coreProperties>
</file>