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rthi arivazhagan" initials="aa" lastIdx="0" clrIdx="0">
    <p:extLst>
      <p:ext uri="{19B8F6BF-5375-455C-9EA6-DF929625EA0E}">
        <p15:presenceInfo xmlns:p15="http://schemas.microsoft.com/office/powerpoint/2012/main" userId="8c4e50aef2b7d37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914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1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8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3158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34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328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80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212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39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9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7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6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9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2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8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55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404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  <p:sldLayoutId id="21474839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204EA-5A48-4715-93C8-21B1352F4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Object-oriented system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AFDFC-58B4-4F43-95CA-6239D936E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906174"/>
            <a:ext cx="9001462" cy="2077376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By</a:t>
            </a:r>
          </a:p>
          <a:p>
            <a:r>
              <a:rPr lang="en-IN" dirty="0"/>
              <a:t>D.Seethalakshmi </a:t>
            </a:r>
            <a:r>
              <a:rPr lang="en-IN" dirty="0" err="1"/>
              <a:t>MCA.,M.Phil</a:t>
            </a:r>
            <a:r>
              <a:rPr lang="en-IN" dirty="0"/>
              <a:t>.,</a:t>
            </a:r>
          </a:p>
          <a:p>
            <a:r>
              <a:rPr lang="en-IN" dirty="0"/>
              <a:t>Assistant Professor</a:t>
            </a:r>
          </a:p>
          <a:p>
            <a:r>
              <a:rPr lang="en-IN" dirty="0"/>
              <a:t>Bon secours college for women,</a:t>
            </a:r>
          </a:p>
          <a:p>
            <a:r>
              <a:rPr lang="en-IN" dirty="0" err="1"/>
              <a:t>Thanjavur</a:t>
            </a:r>
            <a:r>
              <a:rPr lang="en-IN" dirty="0"/>
              <a:t>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0520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889C-E1AB-4EBD-8BB5-9B0CA12E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50416"/>
            <a:ext cx="10353762" cy="5912528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System flowcharts </a:t>
            </a:r>
          </a:p>
          <a:p>
            <a:pPr marL="0" indent="0">
              <a:buNone/>
            </a:pPr>
            <a:r>
              <a:rPr lang="en-IN" dirty="0"/>
              <a:t>	A graphical representation of the important inputs, outputs, and data flow.</a:t>
            </a:r>
          </a:p>
          <a:p>
            <a:pPr marL="0" indent="0">
              <a:buNone/>
            </a:pPr>
            <a:r>
              <a:rPr lang="en-IN" dirty="0"/>
              <a:t>Program flowcharts</a:t>
            </a:r>
          </a:p>
          <a:p>
            <a:pPr marL="0" indent="0">
              <a:buNone/>
            </a:pPr>
            <a:r>
              <a:rPr lang="en-IN" dirty="0"/>
              <a:t>	A graphical representation of the program logic.</a:t>
            </a:r>
          </a:p>
          <a:p>
            <a:pPr marL="0" indent="0">
              <a:buNone/>
            </a:pPr>
            <a:r>
              <a:rPr lang="en-IN" dirty="0"/>
              <a:t>Play scripts</a:t>
            </a:r>
          </a:p>
          <a:p>
            <a:pPr marL="0" indent="0">
              <a:buNone/>
            </a:pPr>
            <a:r>
              <a:rPr lang="en-IN" dirty="0"/>
              <a:t>	A narrative description of executing  a procedure.</a:t>
            </a:r>
          </a:p>
          <a:p>
            <a:pPr marL="0" indent="0">
              <a:buNone/>
            </a:pPr>
            <a:r>
              <a:rPr lang="en-IN" dirty="0"/>
              <a:t>Layout forms</a:t>
            </a:r>
          </a:p>
          <a:p>
            <a:pPr marL="0" indent="0">
              <a:buNone/>
            </a:pPr>
            <a:r>
              <a:rPr lang="en-IN" dirty="0"/>
              <a:t>	A format designed for putting the input data or displaying results.</a:t>
            </a:r>
          </a:p>
          <a:p>
            <a:pPr marL="0" indent="0">
              <a:buNone/>
            </a:pPr>
            <a:r>
              <a:rPr lang="en-IN" dirty="0"/>
              <a:t>Grid charts</a:t>
            </a:r>
          </a:p>
          <a:p>
            <a:pPr marL="0" indent="0">
              <a:buNone/>
            </a:pPr>
            <a:r>
              <a:rPr lang="en-IN" dirty="0"/>
              <a:t>	A chart showing the relationship between different modules of a system.</a:t>
            </a:r>
          </a:p>
          <a:p>
            <a:pPr marL="0" indent="0">
              <a:buNone/>
            </a:pPr>
            <a:r>
              <a:rPr lang="en-IN" dirty="0"/>
              <a:t>Context diagrams</a:t>
            </a:r>
          </a:p>
          <a:p>
            <a:pPr marL="0" indent="0">
              <a:buNone/>
            </a:pPr>
            <a:r>
              <a:rPr lang="en-IN" dirty="0"/>
              <a:t>	it is basically outlines the system boundary.</a:t>
            </a:r>
          </a:p>
        </p:txBody>
      </p:sp>
    </p:spTree>
    <p:extLst>
      <p:ext uri="{BB962C8B-B14F-4D97-AF65-F5344CB8AC3E}">
        <p14:creationId xmlns:p14="http://schemas.microsoft.com/office/powerpoint/2010/main" val="95753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8815-457F-4DBF-A85E-9943A7A8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1143000"/>
            <a:ext cx="10782905" cy="560832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IN" dirty="0"/>
              <a:t>Data flow diagrams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	it is network representation of the system which includes processes &amp; data files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Data dictionary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	A structured repository of data about data.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Structure chart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	A graphical representation of the control logic of functions representing a system.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Decision table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	it represent what action to take when a given condition is true or otherwise.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Decision tree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/>
              <a:t>	it is the conditions and outcomes that resemble the branches of a tree.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 err="1"/>
              <a:t>Warrier</a:t>
            </a:r>
            <a:r>
              <a:rPr lang="en-IN" dirty="0"/>
              <a:t>/Orr diagrams</a:t>
            </a:r>
          </a:p>
          <a:p>
            <a:pPr marL="0" indent="0">
              <a:buNone/>
            </a:pPr>
            <a:r>
              <a:rPr lang="en-IN" dirty="0"/>
              <a:t>	A horizontal hierarchy chart using nested sets of braces, pseudo-codes, and logic symbols to indicate the program structure.</a:t>
            </a:r>
          </a:p>
        </p:txBody>
      </p:sp>
    </p:spTree>
    <p:extLst>
      <p:ext uri="{BB962C8B-B14F-4D97-AF65-F5344CB8AC3E}">
        <p14:creationId xmlns:p14="http://schemas.microsoft.com/office/powerpoint/2010/main" val="777645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77A92-CDCB-426A-845F-1E053B50E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50520"/>
            <a:ext cx="10353761" cy="716280"/>
          </a:xfrm>
        </p:spPr>
        <p:txBody>
          <a:bodyPr/>
          <a:lstStyle/>
          <a:p>
            <a:pPr algn="l"/>
            <a:r>
              <a:rPr lang="en-IN" dirty="0"/>
              <a:t>Object-oriented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77606-6D6E-4E58-8E0A-419C8A993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66800"/>
            <a:ext cx="10353762" cy="472440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A system can be viewed as a collection of entities that interact together to accomplish certain objectives.</a:t>
            </a:r>
          </a:p>
          <a:p>
            <a:pPr marL="0" indent="0">
              <a:buNone/>
            </a:pPr>
            <a:r>
              <a:rPr lang="en-IN" dirty="0"/>
              <a:t>Entities 		–	 physical objects (equipment and people)</a:t>
            </a:r>
          </a:p>
          <a:p>
            <a:pPr marL="0" indent="0">
              <a:buNone/>
            </a:pPr>
            <a:r>
              <a:rPr lang="en-IN" dirty="0"/>
              <a:t>Abstract concepts	-	Data files and functions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E609647-D04E-4F1A-BCF2-43700E60B530}"/>
              </a:ext>
            </a:extLst>
          </p:cNvPr>
          <p:cNvSpPr/>
          <p:nvPr/>
        </p:nvSpPr>
        <p:spPr>
          <a:xfrm>
            <a:off x="2352058" y="3120390"/>
            <a:ext cx="1092182" cy="937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entry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977CE73-B1C8-4BFA-A54D-BE8837A79F8D}"/>
              </a:ext>
            </a:extLst>
          </p:cNvPr>
          <p:cNvSpPr/>
          <p:nvPr/>
        </p:nvSpPr>
        <p:spPr>
          <a:xfrm>
            <a:off x="4297680" y="4057650"/>
            <a:ext cx="1005840" cy="937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C617A44-B339-4159-B240-95F79D474919}"/>
              </a:ext>
            </a:extLst>
          </p:cNvPr>
          <p:cNvSpPr/>
          <p:nvPr/>
        </p:nvSpPr>
        <p:spPr>
          <a:xfrm>
            <a:off x="2339414" y="4994910"/>
            <a:ext cx="1104826" cy="937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entry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800116-122E-4DC3-B15C-1C4FB5F263AC}"/>
              </a:ext>
            </a:extLst>
          </p:cNvPr>
          <p:cNvSpPr/>
          <p:nvPr/>
        </p:nvSpPr>
        <p:spPr>
          <a:xfrm>
            <a:off x="6325204" y="4994910"/>
            <a:ext cx="1214541" cy="937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entry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6822EED-4BC3-4FBB-82FE-3308FD5533EF}"/>
              </a:ext>
            </a:extLst>
          </p:cNvPr>
          <p:cNvSpPr/>
          <p:nvPr/>
        </p:nvSpPr>
        <p:spPr>
          <a:xfrm>
            <a:off x="6325205" y="3120390"/>
            <a:ext cx="1214542" cy="937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entry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5D82EC-D251-42C9-A33D-E2F4B1206142}"/>
              </a:ext>
            </a:extLst>
          </p:cNvPr>
          <p:cNvCxnSpPr>
            <a:cxnSpLocks/>
            <a:stCxn id="4" idx="6"/>
            <a:endCxn id="8" idx="2"/>
          </p:cNvCxnSpPr>
          <p:nvPr/>
        </p:nvCxnSpPr>
        <p:spPr>
          <a:xfrm>
            <a:off x="3444240" y="3589020"/>
            <a:ext cx="288096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65B594-3CEA-44FC-B2A5-6E83D1B9BCC9}"/>
              </a:ext>
            </a:extLst>
          </p:cNvPr>
          <p:cNvCxnSpPr>
            <a:cxnSpLocks/>
            <a:stCxn id="8" idx="4"/>
            <a:endCxn id="7" idx="0"/>
          </p:cNvCxnSpPr>
          <p:nvPr/>
        </p:nvCxnSpPr>
        <p:spPr>
          <a:xfrm flipH="1">
            <a:off x="6932475" y="4057650"/>
            <a:ext cx="1" cy="9372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10EC3BB-A97F-4B32-B20A-4D8F4A76A7FB}"/>
              </a:ext>
            </a:extLst>
          </p:cNvPr>
          <p:cNvCxnSpPr>
            <a:cxnSpLocks/>
            <a:stCxn id="7" idx="2"/>
            <a:endCxn id="6" idx="6"/>
          </p:cNvCxnSpPr>
          <p:nvPr/>
        </p:nvCxnSpPr>
        <p:spPr>
          <a:xfrm flipH="1">
            <a:off x="3444240" y="5463540"/>
            <a:ext cx="28809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3AE07D4-D3B6-4C90-BB9A-4344A7179415}"/>
              </a:ext>
            </a:extLst>
          </p:cNvPr>
          <p:cNvCxnSpPr>
            <a:cxnSpLocks/>
            <a:stCxn id="6" idx="0"/>
            <a:endCxn id="4" idx="4"/>
          </p:cNvCxnSpPr>
          <p:nvPr/>
        </p:nvCxnSpPr>
        <p:spPr>
          <a:xfrm flipV="1">
            <a:off x="2891827" y="4057650"/>
            <a:ext cx="6322" cy="9372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9FB7E2B-066C-4C32-986D-ADACB1E2A34A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3284294" y="3920391"/>
            <a:ext cx="1104826" cy="4153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24F3EA-C298-44F3-9D11-7C24E104694D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5268273" y="3920391"/>
            <a:ext cx="1234798" cy="3981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AC75EEA-49ED-4D4A-B05E-02BA20E31D0F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5257965" y="4716781"/>
            <a:ext cx="1245104" cy="4153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B2C70D-C410-4B82-8205-42D29733922E}"/>
              </a:ext>
            </a:extLst>
          </p:cNvPr>
          <p:cNvCxnSpPr>
            <a:cxnSpLocks/>
            <a:stCxn id="6" idx="7"/>
          </p:cNvCxnSpPr>
          <p:nvPr/>
        </p:nvCxnSpPr>
        <p:spPr>
          <a:xfrm flipV="1">
            <a:off x="3282442" y="4683369"/>
            <a:ext cx="1106678" cy="448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4353557-E60C-400C-AE37-1D8D39E8F7D7}"/>
              </a:ext>
            </a:extLst>
          </p:cNvPr>
          <p:cNvSpPr txBox="1"/>
          <p:nvPr/>
        </p:nvSpPr>
        <p:spPr>
          <a:xfrm>
            <a:off x="1577340" y="4285142"/>
            <a:ext cx="12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input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56847FF-45E7-41DC-8D57-81031E8087E5}"/>
              </a:ext>
            </a:extLst>
          </p:cNvPr>
          <p:cNvCxnSpPr>
            <a:cxnSpLocks/>
            <a:endCxn id="46" idx="3"/>
          </p:cNvCxnSpPr>
          <p:nvPr/>
        </p:nvCxnSpPr>
        <p:spPr>
          <a:xfrm>
            <a:off x="2284556" y="4440473"/>
            <a:ext cx="494470" cy="29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6CF8684-17A8-472D-8AEB-E1443EFD8A4E}"/>
              </a:ext>
            </a:extLst>
          </p:cNvPr>
          <p:cNvCxnSpPr/>
          <p:nvPr/>
        </p:nvCxnSpPr>
        <p:spPr>
          <a:xfrm>
            <a:off x="7022237" y="4492101"/>
            <a:ext cx="7634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AC14109-ECFF-4E63-B22F-5F0E85C1F27F}"/>
              </a:ext>
            </a:extLst>
          </p:cNvPr>
          <p:cNvSpPr txBox="1"/>
          <p:nvPr/>
        </p:nvSpPr>
        <p:spPr>
          <a:xfrm>
            <a:off x="7861078" y="4213860"/>
            <a:ext cx="138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487664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5B987E-0006-43CE-A5F5-5C5118543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/>
              <a:t>Steps in object oriented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31D39-3F89-4492-90D4-3B913BA66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Find and define the objects.</a:t>
            </a:r>
          </a:p>
          <a:p>
            <a:r>
              <a:rPr lang="en-US" dirty="0">
                <a:effectLst/>
              </a:rPr>
              <a:t>Organize the objects.</a:t>
            </a:r>
          </a:p>
          <a:p>
            <a:r>
              <a:rPr lang="en-US" dirty="0">
                <a:effectLst/>
              </a:rPr>
              <a:t>Describe how the objects interact with one another.</a:t>
            </a:r>
          </a:p>
          <a:p>
            <a:r>
              <a:rPr lang="en-US" dirty="0">
                <a:effectLst/>
              </a:rPr>
              <a:t>Define the external behavior of the objects.</a:t>
            </a:r>
          </a:p>
          <a:p>
            <a:r>
              <a:rPr lang="en-US" dirty="0">
                <a:effectLst/>
              </a:rPr>
              <a:t>Define the internal behavior of the objects.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002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1159-C154-4E7D-80E4-81B36D85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/>
              <a:t>Steps in object oriented design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E0664-8468-4EB8-8313-97E8906C8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Review of objects created in the analysis phase</a:t>
            </a:r>
          </a:p>
          <a:p>
            <a:r>
              <a:rPr lang="en-IN" dirty="0"/>
              <a:t>Specification of class dependencies</a:t>
            </a:r>
          </a:p>
          <a:p>
            <a:r>
              <a:rPr lang="en-IN" dirty="0"/>
              <a:t>Organization of class hierarchies</a:t>
            </a:r>
          </a:p>
          <a:p>
            <a:r>
              <a:rPr lang="en-IN" dirty="0"/>
              <a:t>Design of classes</a:t>
            </a:r>
          </a:p>
          <a:p>
            <a:r>
              <a:rPr lang="en-IN" dirty="0"/>
              <a:t>Design of member functions</a:t>
            </a:r>
          </a:p>
          <a:p>
            <a:r>
              <a:rPr lang="en-IN" dirty="0"/>
              <a:t>Design of drive program</a:t>
            </a:r>
          </a:p>
        </p:txBody>
      </p:sp>
    </p:spTree>
    <p:extLst>
      <p:ext uri="{BB962C8B-B14F-4D97-AF65-F5344CB8AC3E}">
        <p14:creationId xmlns:p14="http://schemas.microsoft.com/office/powerpoint/2010/main" val="169853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6A9C1-E1FF-4BA9-9ADF-C1C5B86A5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674703"/>
          </a:xfrm>
        </p:spPr>
        <p:txBody>
          <a:bodyPr>
            <a:normAutofit/>
          </a:bodyPr>
          <a:lstStyle/>
          <a:p>
            <a:pPr algn="l"/>
            <a:r>
              <a:rPr lang="en-IN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733B6-8A1E-4745-8EBA-CD9349738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674703"/>
            <a:ext cx="10353762" cy="5681709"/>
          </a:xfrm>
        </p:spPr>
        <p:txBody>
          <a:bodyPr/>
          <a:lstStyle/>
          <a:p>
            <a:r>
              <a:rPr lang="en-IN" dirty="0"/>
              <a:t>Software engineers used various tools, methods, and procedures to control process of software development to build high quality software.</a:t>
            </a:r>
          </a:p>
          <a:p>
            <a:r>
              <a:rPr lang="en-IN" dirty="0"/>
              <a:t>The stages of software development process are planning, analysis, design, development, and maintenance.</a:t>
            </a:r>
          </a:p>
          <a:p>
            <a:endParaRPr lang="en-IN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988059C-9408-499C-9752-D8D55D8CE7B1}"/>
              </a:ext>
            </a:extLst>
          </p:cNvPr>
          <p:cNvGrpSpPr/>
          <p:nvPr/>
        </p:nvGrpSpPr>
        <p:grpSpPr>
          <a:xfrm>
            <a:off x="3622087" y="3005091"/>
            <a:ext cx="4172505" cy="3249227"/>
            <a:chOff x="3604332" y="2436920"/>
            <a:chExt cx="4172505" cy="324922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9D9C9A-B845-4CD5-98DB-5E117E537CA8}"/>
                </a:ext>
              </a:extLst>
            </p:cNvPr>
            <p:cNvSpPr/>
            <p:nvPr/>
          </p:nvSpPr>
          <p:spPr>
            <a:xfrm>
              <a:off x="3604332" y="2436920"/>
              <a:ext cx="4172505" cy="3249227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Software development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9CE35D8-3F14-4DDF-8CF0-027804B771DD}"/>
                </a:ext>
              </a:extLst>
            </p:cNvPr>
            <p:cNvSpPr/>
            <p:nvPr/>
          </p:nvSpPr>
          <p:spPr>
            <a:xfrm>
              <a:off x="4012707" y="2814220"/>
              <a:ext cx="3355759" cy="24147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Procedures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64E4993-67BF-49FD-A4F7-3CBB2DB43352}"/>
                </a:ext>
              </a:extLst>
            </p:cNvPr>
            <p:cNvSpPr/>
            <p:nvPr/>
          </p:nvSpPr>
          <p:spPr>
            <a:xfrm>
              <a:off x="4598632" y="3284738"/>
              <a:ext cx="2183907" cy="15535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methods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86DC51-E4AE-45D5-A5D2-A0EEC1E39E81}"/>
                </a:ext>
              </a:extLst>
            </p:cNvPr>
            <p:cNvSpPr/>
            <p:nvPr/>
          </p:nvSpPr>
          <p:spPr>
            <a:xfrm>
              <a:off x="5113538" y="3630967"/>
              <a:ext cx="1118586" cy="8167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tools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960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7A671-8257-4AE7-9C5A-3F36DC609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29810"/>
            <a:ext cx="10353762" cy="5459766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A successful system must,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satisfy the user requirements,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be easy to understand by the users and operators,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be easy to operate,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have a good user interface,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be easy to modify,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be expandable,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have adequate security controls against misuse of data,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handle the errors </a:t>
            </a:r>
            <a:r>
              <a:rPr lang="en-IN" dirty="0" err="1"/>
              <a:t>anfd</a:t>
            </a:r>
            <a:r>
              <a:rPr lang="en-IN" dirty="0"/>
              <a:t> exceptions satisfactorily, and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/>
              <a:t>be delivered on schedule within the budget.</a:t>
            </a:r>
          </a:p>
        </p:txBody>
      </p:sp>
    </p:spTree>
    <p:extLst>
      <p:ext uri="{BB962C8B-B14F-4D97-AF65-F5344CB8AC3E}">
        <p14:creationId xmlns:p14="http://schemas.microsoft.com/office/powerpoint/2010/main" val="33884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3EFFA-B01B-45CF-B161-3D06E4A7F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"/>
            <a:ext cx="10353761" cy="603682"/>
          </a:xfrm>
        </p:spPr>
        <p:txBody>
          <a:bodyPr>
            <a:normAutofit/>
          </a:bodyPr>
          <a:lstStyle/>
          <a:p>
            <a:pPr algn="l"/>
            <a:r>
              <a:rPr lang="en-IN" dirty="0"/>
              <a:t>Procedure oriented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E490B-FDBD-4197-A4EB-95AF4DB4D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159" y="497150"/>
            <a:ext cx="10353762" cy="6418557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Software development  is based on life cycle model.</a:t>
            </a:r>
          </a:p>
          <a:p>
            <a:pPr marL="0" indent="0">
              <a:buNone/>
            </a:pPr>
            <a:r>
              <a:rPr lang="en-IN" dirty="0"/>
              <a:t>The classic life cycle model is “water fall” model.</a:t>
            </a:r>
          </a:p>
          <a:p>
            <a:pPr marL="0" indent="0">
              <a:buNone/>
            </a:pPr>
            <a:endParaRPr lang="en-IN" dirty="0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B246D46-80EA-4388-839F-C53028CB3330}"/>
              </a:ext>
            </a:extLst>
          </p:cNvPr>
          <p:cNvGrpSpPr/>
          <p:nvPr/>
        </p:nvGrpSpPr>
        <p:grpSpPr>
          <a:xfrm>
            <a:off x="2078852" y="1540366"/>
            <a:ext cx="8318376" cy="5051394"/>
            <a:chOff x="1109709" y="1447060"/>
            <a:chExt cx="8318376" cy="505139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596C32D-5584-4012-BB6C-F74AFC80D56D}"/>
                </a:ext>
              </a:extLst>
            </p:cNvPr>
            <p:cNvSpPr/>
            <p:nvPr/>
          </p:nvSpPr>
          <p:spPr>
            <a:xfrm>
              <a:off x="1109709" y="1447060"/>
              <a:ext cx="1358283" cy="603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Problem definition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4C69EC9-2FED-49A5-B898-0FD25627668C}"/>
                </a:ext>
              </a:extLst>
            </p:cNvPr>
            <p:cNvSpPr/>
            <p:nvPr/>
          </p:nvSpPr>
          <p:spPr>
            <a:xfrm>
              <a:off x="2380695" y="2272685"/>
              <a:ext cx="1358283" cy="603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Analysis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38FDF0A-EEF3-4CF1-A21B-09E02B023918}"/>
                </a:ext>
              </a:extLst>
            </p:cNvPr>
            <p:cNvSpPr/>
            <p:nvPr/>
          </p:nvSpPr>
          <p:spPr>
            <a:xfrm>
              <a:off x="3687773" y="3127159"/>
              <a:ext cx="1496785" cy="603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design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43E86E-7BB3-4400-9120-3FB3825C4152}"/>
                </a:ext>
              </a:extLst>
            </p:cNvPr>
            <p:cNvSpPr/>
            <p:nvPr/>
          </p:nvSpPr>
          <p:spPr>
            <a:xfrm>
              <a:off x="5115017" y="3938540"/>
              <a:ext cx="1427823" cy="603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coding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F9B22D4-8471-4372-812F-09F230A688F6}"/>
                </a:ext>
              </a:extLst>
            </p:cNvPr>
            <p:cNvSpPr/>
            <p:nvPr/>
          </p:nvSpPr>
          <p:spPr>
            <a:xfrm>
              <a:off x="6542840" y="4778037"/>
              <a:ext cx="1358283" cy="603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testing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A020E16-EECE-4AE0-858F-17D7BAF81E67}"/>
                </a:ext>
              </a:extLst>
            </p:cNvPr>
            <p:cNvSpPr/>
            <p:nvPr/>
          </p:nvSpPr>
          <p:spPr>
            <a:xfrm>
              <a:off x="7822122" y="5659516"/>
              <a:ext cx="1605963" cy="603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solidFill>
                    <a:schemeClr val="bg1"/>
                  </a:solidFill>
                </a:rPr>
                <a:t>maintenance</a:t>
              </a:r>
            </a:p>
          </p:txBody>
        </p:sp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B0F13213-8A1E-4D95-9C37-89323002ABF4}"/>
                </a:ext>
              </a:extLst>
            </p:cNvPr>
            <p:cNvCxnSpPr>
              <a:cxnSpLocks/>
              <a:stCxn id="5" idx="3"/>
              <a:endCxn id="6" idx="0"/>
            </p:cNvCxnSpPr>
            <p:nvPr/>
          </p:nvCxnSpPr>
          <p:spPr>
            <a:xfrm>
              <a:off x="3738978" y="2574526"/>
              <a:ext cx="697188" cy="55263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2232F5FE-9403-4E16-A3BD-172FED9FDF6D}"/>
                </a:ext>
              </a:extLst>
            </p:cNvPr>
            <p:cNvCxnSpPr/>
            <p:nvPr/>
          </p:nvCxnSpPr>
          <p:spPr>
            <a:xfrm>
              <a:off x="6560595" y="4271646"/>
              <a:ext cx="661387" cy="51046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3633633F-4303-4921-8E50-22EE64750037}"/>
                </a:ext>
              </a:extLst>
            </p:cNvPr>
            <p:cNvCxnSpPr/>
            <p:nvPr/>
          </p:nvCxnSpPr>
          <p:spPr>
            <a:xfrm>
              <a:off x="5202312" y="3429000"/>
              <a:ext cx="661387" cy="51046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4BA9632F-B4B3-4AF2-BCAA-804AED180F69}"/>
                </a:ext>
              </a:extLst>
            </p:cNvPr>
            <p:cNvCxnSpPr/>
            <p:nvPr/>
          </p:nvCxnSpPr>
          <p:spPr>
            <a:xfrm>
              <a:off x="7901124" y="5149051"/>
              <a:ext cx="661387" cy="51046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46A3938A-16A7-45CA-8643-22CBA44BF434}"/>
                </a:ext>
              </a:extLst>
            </p:cNvPr>
            <p:cNvCxnSpPr/>
            <p:nvPr/>
          </p:nvCxnSpPr>
          <p:spPr>
            <a:xfrm>
              <a:off x="2398450" y="1748162"/>
              <a:ext cx="661387" cy="51046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D2AC6230-08BD-4340-8DD6-6C44AB7CA301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2718363" y="719093"/>
              <a:ext cx="4212456" cy="6875753"/>
            </a:xfrm>
            <a:prstGeom prst="bentConnector3">
              <a:avLst>
                <a:gd name="adj1" fmla="val -542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D7E8B12C-7525-4EFF-9B22-055B47868BD4}"/>
                </a:ext>
              </a:extLst>
            </p:cNvPr>
            <p:cNvCxnSpPr>
              <a:stCxn id="5" idx="1"/>
              <a:endCxn id="4" idx="2"/>
            </p:cNvCxnSpPr>
            <p:nvPr/>
          </p:nvCxnSpPr>
          <p:spPr>
            <a:xfrm rot="10800000">
              <a:off x="1788851" y="2050742"/>
              <a:ext cx="591844" cy="52378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E8AE63FD-2C18-4367-A7A8-09214CA1B3C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230278" y="5368770"/>
              <a:ext cx="591844" cy="52378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1755CFCA-0DCF-4A66-AD0B-2983E1FBEB03}"/>
                </a:ext>
              </a:extLst>
            </p:cNvPr>
            <p:cNvCxnSpPr/>
            <p:nvPr/>
          </p:nvCxnSpPr>
          <p:spPr>
            <a:xfrm rot="10800000">
              <a:off x="4532050" y="3701987"/>
              <a:ext cx="591844" cy="52378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or: Elbow 31">
              <a:extLst>
                <a:ext uri="{FF2B5EF4-FFF2-40B4-BE49-F238E27FC236}">
                  <a16:creationId xmlns:a16="http://schemas.microsoft.com/office/drawing/2014/main" id="{265DD24F-A4C8-4E90-8CD0-375BA13D2D94}"/>
                </a:ext>
              </a:extLst>
            </p:cNvPr>
            <p:cNvCxnSpPr/>
            <p:nvPr/>
          </p:nvCxnSpPr>
          <p:spPr>
            <a:xfrm rot="10800000">
              <a:off x="3095929" y="2834199"/>
              <a:ext cx="591844" cy="52378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EDCC7D52-E882-4160-988B-D0D7AC421D80}"/>
                </a:ext>
              </a:extLst>
            </p:cNvPr>
            <p:cNvCxnSpPr/>
            <p:nvPr/>
          </p:nvCxnSpPr>
          <p:spPr>
            <a:xfrm rot="10800000">
              <a:off x="5942119" y="4516145"/>
              <a:ext cx="591844" cy="52378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D72CE2A-CA2D-43A2-818A-8249C69AFC75}"/>
                </a:ext>
              </a:extLst>
            </p:cNvPr>
            <p:cNvCxnSpPr/>
            <p:nvPr/>
          </p:nvCxnSpPr>
          <p:spPr>
            <a:xfrm>
              <a:off x="2672179" y="2876367"/>
              <a:ext cx="0" cy="36132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0E31BBB0-5E5A-4343-A284-B844CA332EAE}"/>
                </a:ext>
              </a:extLst>
            </p:cNvPr>
            <p:cNvCxnSpPr/>
            <p:nvPr/>
          </p:nvCxnSpPr>
          <p:spPr>
            <a:xfrm>
              <a:off x="4128117" y="3730841"/>
              <a:ext cx="0" cy="27676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676C812A-5667-4D13-8ADB-F2CB6BED761B}"/>
                </a:ext>
              </a:extLst>
            </p:cNvPr>
            <p:cNvCxnSpPr/>
            <p:nvPr/>
          </p:nvCxnSpPr>
          <p:spPr>
            <a:xfrm>
              <a:off x="5495278" y="4542222"/>
              <a:ext cx="0" cy="1947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8EB96CCF-65F5-490D-9496-DD9ECA8AD7E8}"/>
                </a:ext>
              </a:extLst>
            </p:cNvPr>
            <p:cNvCxnSpPr/>
            <p:nvPr/>
          </p:nvCxnSpPr>
          <p:spPr>
            <a:xfrm>
              <a:off x="6809173" y="5381719"/>
              <a:ext cx="0" cy="1116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678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197BD-549B-495F-8B7B-9E9A5E750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27" y="93306"/>
            <a:ext cx="10353762" cy="6466114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Problem definition:</a:t>
            </a:r>
          </a:p>
          <a:p>
            <a:pPr marL="0" indent="0">
              <a:buNone/>
            </a:pPr>
            <a:r>
              <a:rPr lang="en-IN" dirty="0"/>
              <a:t>	a clear statement of the problem is success of the software</a:t>
            </a:r>
          </a:p>
          <a:p>
            <a:pPr marL="0" indent="0">
              <a:buNone/>
            </a:pPr>
            <a:r>
              <a:rPr lang="en-IN" dirty="0"/>
              <a:t>	it helps to understand the problem to developer and also user.</a:t>
            </a:r>
          </a:p>
          <a:p>
            <a:pPr marL="0" indent="0">
              <a:buNone/>
            </a:pPr>
            <a:r>
              <a:rPr lang="en-IN" dirty="0"/>
              <a:t>Analysis:</a:t>
            </a:r>
          </a:p>
          <a:p>
            <a:pPr marL="0" indent="0">
              <a:buNone/>
            </a:pPr>
            <a:r>
              <a:rPr lang="en-IN" dirty="0"/>
              <a:t>	it is what of the system such as</a:t>
            </a:r>
          </a:p>
          <a:p>
            <a:pPr marL="0" indent="0">
              <a:buNone/>
            </a:pPr>
            <a:r>
              <a:rPr lang="en-IN" dirty="0"/>
              <a:t>		1.what are the inputs to the system?</a:t>
            </a:r>
          </a:p>
          <a:p>
            <a:pPr marL="0" indent="0">
              <a:buNone/>
            </a:pPr>
            <a:r>
              <a:rPr lang="en-IN" dirty="0"/>
              <a:t>		2.what are the processes required?</a:t>
            </a:r>
          </a:p>
          <a:p>
            <a:pPr marL="0" indent="0">
              <a:buNone/>
            </a:pPr>
            <a:r>
              <a:rPr lang="en-IN" dirty="0"/>
              <a:t>		3.what are the outputs expected?</a:t>
            </a:r>
          </a:p>
          <a:p>
            <a:pPr marL="0" indent="0">
              <a:buNone/>
            </a:pPr>
            <a:r>
              <a:rPr lang="en-IN" dirty="0"/>
              <a:t>		4.what are the constraints?</a:t>
            </a:r>
          </a:p>
          <a:p>
            <a:pPr marL="0" indent="0">
              <a:buNone/>
            </a:pPr>
            <a:r>
              <a:rPr lang="en-IN" dirty="0"/>
              <a:t>Design:</a:t>
            </a:r>
          </a:p>
          <a:p>
            <a:pPr marL="0" indent="0">
              <a:buNone/>
            </a:pPr>
            <a:r>
              <a:rPr lang="en-IN" dirty="0"/>
              <a:t>	it deals with system design such as data structure, software </a:t>
            </a:r>
            <a:r>
              <a:rPr lang="en-IN" dirty="0" err="1"/>
              <a:t>architecture,and</a:t>
            </a:r>
            <a:r>
              <a:rPr lang="en-IN" dirty="0"/>
              <a:t> algorithms.</a:t>
            </a:r>
          </a:p>
          <a:p>
            <a:pPr marL="0" indent="0">
              <a:buNone/>
            </a:pPr>
            <a:r>
              <a:rPr lang="en-IN" dirty="0"/>
              <a:t>	this phase is answer the question ‘how’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7739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3231A8-0CEA-4218-B161-80BEDD8B7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435006"/>
            <a:ext cx="10600543" cy="6054571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Coding</a:t>
            </a:r>
          </a:p>
          <a:p>
            <a:pPr marL="0" indent="0">
              <a:buNone/>
            </a:pPr>
            <a:r>
              <a:rPr lang="en-IN" dirty="0"/>
              <a:t>	it refers to the translation of the design into machine-readable form.</a:t>
            </a:r>
          </a:p>
          <a:p>
            <a:pPr marL="0" indent="0">
              <a:buNone/>
            </a:pPr>
            <a:r>
              <a:rPr lang="en-IN" dirty="0"/>
              <a:t>	it gives more detailed design and better its reliability.</a:t>
            </a:r>
          </a:p>
          <a:p>
            <a:pPr marL="0" indent="0">
              <a:buNone/>
            </a:pPr>
            <a:r>
              <a:rPr lang="en-IN" dirty="0"/>
              <a:t>Testing</a:t>
            </a:r>
          </a:p>
          <a:p>
            <a:pPr marL="0" indent="0">
              <a:buNone/>
            </a:pPr>
            <a:r>
              <a:rPr lang="en-IN" dirty="0"/>
              <a:t>	it means correctness of the code and results.	</a:t>
            </a:r>
          </a:p>
          <a:p>
            <a:pPr marL="0" indent="0">
              <a:buNone/>
            </a:pPr>
            <a:r>
              <a:rPr lang="en-IN" dirty="0"/>
              <a:t>	it involve individual units and the whole system. </a:t>
            </a:r>
          </a:p>
          <a:p>
            <a:pPr marL="0" indent="0">
              <a:buNone/>
            </a:pPr>
            <a:r>
              <a:rPr lang="en-IN" dirty="0"/>
              <a:t>	it require as detailed plan as to what, when and how to test.</a:t>
            </a:r>
          </a:p>
          <a:p>
            <a:pPr marL="0" indent="0">
              <a:buNone/>
            </a:pPr>
            <a:r>
              <a:rPr lang="en-IN" dirty="0"/>
              <a:t>Maintenance</a:t>
            </a:r>
          </a:p>
          <a:p>
            <a:pPr marL="0" indent="0">
              <a:buNone/>
            </a:pPr>
            <a:r>
              <a:rPr lang="en-IN" dirty="0"/>
              <a:t>	 it ensures that changes are incorporated wherever necessary.</a:t>
            </a:r>
          </a:p>
          <a:p>
            <a:pPr marL="0" indent="0">
              <a:buNone/>
            </a:pPr>
            <a:r>
              <a:rPr lang="en-IN" dirty="0"/>
              <a:t>	the changes are in the user’s requirement or operating environment or an error in the software.					</a:t>
            </a:r>
          </a:p>
        </p:txBody>
      </p:sp>
    </p:spTree>
    <p:extLst>
      <p:ext uri="{BB962C8B-B14F-4D97-AF65-F5344CB8AC3E}">
        <p14:creationId xmlns:p14="http://schemas.microsoft.com/office/powerpoint/2010/main" val="242831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A9746-BD86-47AE-88BD-AEA91AD9F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32660"/>
            <a:ext cx="10353762" cy="5912528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Outputs </a:t>
            </a:r>
            <a:r>
              <a:rPr lang="en-IN"/>
              <a:t>of classic</a:t>
            </a:r>
            <a:r>
              <a:rPr lang="en-IN" dirty="0"/>
              <a:t> </a:t>
            </a:r>
            <a:r>
              <a:rPr lang="en-IN"/>
              <a:t>software</a:t>
            </a:r>
            <a:endParaRPr lang="en-IN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7220E06-67C5-4C6A-942B-286ABE5CA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746511"/>
              </p:ext>
            </p:extLst>
          </p:nvPr>
        </p:nvGraphicFramePr>
        <p:xfrm>
          <a:off x="1499340" y="1181304"/>
          <a:ext cx="8128000" cy="541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911569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361790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328715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en-IN" dirty="0"/>
                        <a:t>Problem definition</a:t>
                      </a:r>
                    </a:p>
                    <a:p>
                      <a:r>
                        <a:rPr lang="en-IN" dirty="0"/>
                        <a:t>(why)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Problem statement sheet</a:t>
                      </a:r>
                    </a:p>
                    <a:p>
                      <a:r>
                        <a:rPr lang="en-IN" dirty="0"/>
                        <a:t>Project request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85558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en-IN" dirty="0"/>
                        <a:t>Analysis</a:t>
                      </a:r>
                    </a:p>
                    <a:p>
                      <a:r>
                        <a:rPr lang="en-IN" dirty="0"/>
                        <a:t>(what)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Document requirements</a:t>
                      </a:r>
                    </a:p>
                    <a:p>
                      <a:r>
                        <a:rPr lang="en-IN" dirty="0"/>
                        <a:t>Feasibility report</a:t>
                      </a:r>
                    </a:p>
                    <a:p>
                      <a:r>
                        <a:rPr lang="en-IN" dirty="0"/>
                        <a:t>Specifications document</a:t>
                      </a:r>
                    </a:p>
                    <a:p>
                      <a:r>
                        <a:rPr lang="en-IN" dirty="0"/>
                        <a:t>Acceptance test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4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Design</a:t>
                      </a:r>
                    </a:p>
                    <a:p>
                      <a:r>
                        <a:rPr lang="en-IN" dirty="0"/>
                        <a:t>(how)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Design document</a:t>
                      </a:r>
                    </a:p>
                    <a:p>
                      <a:r>
                        <a:rPr lang="en-IN" dirty="0"/>
                        <a:t>Test class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17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Coding</a:t>
                      </a:r>
                    </a:p>
                    <a:p>
                      <a:r>
                        <a:rPr lang="en-IN" dirty="0"/>
                        <a:t>(how)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Code document(program)</a:t>
                      </a:r>
                    </a:p>
                    <a:p>
                      <a:r>
                        <a:rPr lang="en-IN" dirty="0"/>
                        <a:t>Test plan</a:t>
                      </a:r>
                    </a:p>
                    <a:p>
                      <a:r>
                        <a:rPr lang="en-IN" dirty="0"/>
                        <a:t>User manual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215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Testing</a:t>
                      </a:r>
                    </a:p>
                    <a:p>
                      <a:r>
                        <a:rPr lang="en-IN" dirty="0"/>
                        <a:t>(what and how)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Tested code</a:t>
                      </a:r>
                    </a:p>
                    <a:p>
                      <a:r>
                        <a:rPr lang="en-IN" dirty="0"/>
                        <a:t>Tested results</a:t>
                      </a:r>
                    </a:p>
                    <a:p>
                      <a:r>
                        <a:rPr lang="en-IN" dirty="0"/>
                        <a:t>System manual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334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Maintenance log sheets</a:t>
                      </a:r>
                    </a:p>
                    <a:p>
                      <a:r>
                        <a:rPr lang="en-IN" dirty="0"/>
                        <a:t>Version documents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056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38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35A5E-0580-4F31-BE8C-2EC30BA45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36343"/>
            <a:ext cx="10353762" cy="4136994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this software lifecycle implemented the functional </a:t>
            </a:r>
            <a:r>
              <a:rPr lang="en-IN" dirty="0" err="1"/>
              <a:t>decompositiontechnique</a:t>
            </a:r>
            <a:r>
              <a:rPr lang="en-IN" dirty="0"/>
              <a:t>, known as top-down, modular approach.</a:t>
            </a:r>
          </a:p>
          <a:p>
            <a:pPr marL="0" indent="0">
              <a:buNone/>
            </a:pPr>
            <a:r>
              <a:rPr lang="en-IN" dirty="0"/>
              <a:t>There are several flaws in top-down </a:t>
            </a:r>
            <a:r>
              <a:rPr lang="en-IN" dirty="0" err="1"/>
              <a:t>approach,include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	not allow evolutionary changes in the software.</a:t>
            </a:r>
          </a:p>
          <a:p>
            <a:pPr marL="0" indent="0">
              <a:buNone/>
            </a:pPr>
            <a:r>
              <a:rPr lang="en-IN" dirty="0"/>
              <a:t>	the system is characterized by a single function at the top not always true.</a:t>
            </a:r>
          </a:p>
          <a:p>
            <a:pPr marL="0" indent="0">
              <a:buNone/>
            </a:pPr>
            <a:r>
              <a:rPr lang="en-IN" dirty="0"/>
              <a:t>	data is not given the importance that it deserved.</a:t>
            </a:r>
          </a:p>
          <a:p>
            <a:pPr marL="0" indent="0">
              <a:buNone/>
            </a:pPr>
            <a:r>
              <a:rPr lang="en-IN" dirty="0"/>
              <a:t>	it does not encourage reusability of the code.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551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561E3-C437-41BB-B9DB-D90A32EA4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95309"/>
            <a:ext cx="10353761" cy="648070"/>
          </a:xfrm>
        </p:spPr>
        <p:txBody>
          <a:bodyPr>
            <a:normAutofit/>
          </a:bodyPr>
          <a:lstStyle/>
          <a:p>
            <a:pPr algn="l"/>
            <a:r>
              <a:rPr lang="en-IN" sz="2800" dirty="0"/>
              <a:t>Procedure-oriented development tools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EB512-58E5-4317-94A3-A23AC5CBF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763481"/>
            <a:ext cx="10353762" cy="5805996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The development tools classified as </a:t>
            </a:r>
          </a:p>
          <a:p>
            <a:pPr marL="0" indent="0">
              <a:buNone/>
            </a:pPr>
            <a:r>
              <a:rPr lang="en-IN" dirty="0"/>
              <a:t>First generation	-	1960s and 1970s (Traditional tools)</a:t>
            </a:r>
          </a:p>
          <a:p>
            <a:pPr marL="0" indent="0">
              <a:buNone/>
            </a:pPr>
            <a:r>
              <a:rPr lang="en-IN" dirty="0"/>
              <a:t>Second generation	-	1970s and 1980s (Structured tools)</a:t>
            </a:r>
          </a:p>
          <a:p>
            <a:pPr marL="0" indent="0">
              <a:buNone/>
            </a:pPr>
            <a:r>
              <a:rPr lang="en-IN" dirty="0"/>
              <a:t>Third generation	-	1980s (Object-oriented analysis and design)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689187-5E61-4C30-AB00-9E2389C9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008550"/>
              </p:ext>
            </p:extLst>
          </p:nvPr>
        </p:nvGraphicFramePr>
        <p:xfrm>
          <a:off x="1056442" y="2743201"/>
          <a:ext cx="10353761" cy="4092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4046">
                  <a:extLst>
                    <a:ext uri="{9D8B030D-6E8A-4147-A177-3AD203B41FA5}">
                      <a16:colId xmlns:a16="http://schemas.microsoft.com/office/drawing/2014/main" val="3666509908"/>
                    </a:ext>
                  </a:extLst>
                </a:gridCol>
                <a:gridCol w="2620801">
                  <a:extLst>
                    <a:ext uri="{9D8B030D-6E8A-4147-A177-3AD203B41FA5}">
                      <a16:colId xmlns:a16="http://schemas.microsoft.com/office/drawing/2014/main" val="8395216"/>
                    </a:ext>
                  </a:extLst>
                </a:gridCol>
                <a:gridCol w="2685561">
                  <a:extLst>
                    <a:ext uri="{9D8B030D-6E8A-4147-A177-3AD203B41FA5}">
                      <a16:colId xmlns:a16="http://schemas.microsoft.com/office/drawing/2014/main" val="3838736496"/>
                    </a:ext>
                  </a:extLst>
                </a:gridCol>
                <a:gridCol w="2763353">
                  <a:extLst>
                    <a:ext uri="{9D8B030D-6E8A-4147-A177-3AD203B41FA5}">
                      <a16:colId xmlns:a16="http://schemas.microsoft.com/office/drawing/2014/main" val="2612928309"/>
                    </a:ext>
                  </a:extLst>
                </a:gridCol>
              </a:tblGrid>
              <a:tr h="650367"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First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Second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Third generation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57145"/>
                  </a:ext>
                </a:extLst>
              </a:tr>
              <a:tr h="1045839">
                <a:tc>
                  <a:txBody>
                    <a:bodyPr/>
                    <a:lstStyle/>
                    <a:p>
                      <a:r>
                        <a:rPr lang="en-IN" dirty="0" err="1"/>
                        <a:t>Phyiscal</a:t>
                      </a:r>
                      <a:r>
                        <a:rPr lang="en-IN" dirty="0"/>
                        <a:t>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System flowcharts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Context diagrams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Inheritance graphs object-relationship charts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686062"/>
                  </a:ext>
                </a:extLst>
              </a:tr>
              <a:tr h="741095">
                <a:tc>
                  <a:txBody>
                    <a:bodyPr/>
                    <a:lstStyle/>
                    <a:p>
                      <a:r>
                        <a:rPr lang="en-IN" dirty="0"/>
                        <a:t>Data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Layout forms grid charts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Data dictionary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Objects object </a:t>
                      </a:r>
                      <a:r>
                        <a:rPr lang="en-IN" dirty="0" err="1"/>
                        <a:t>dicitonary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629545"/>
                  </a:ext>
                </a:extLst>
              </a:tr>
              <a:tr h="741095">
                <a:tc>
                  <a:txBody>
                    <a:bodyPr/>
                    <a:lstStyle/>
                    <a:p>
                      <a:r>
                        <a:rPr lang="en-IN" dirty="0"/>
                        <a:t>Logical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Playscript English narrative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Decision tables &amp; trees</a:t>
                      </a:r>
                    </a:p>
                    <a:p>
                      <a:r>
                        <a:rPr lang="en-IN" dirty="0"/>
                        <a:t>Data flow diagrams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Inheritance graphs</a:t>
                      </a:r>
                    </a:p>
                    <a:p>
                      <a:r>
                        <a:rPr lang="en-IN" dirty="0"/>
                        <a:t>Data flow diagrams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917294"/>
                  </a:ext>
                </a:extLst>
              </a:tr>
              <a:tr h="741095">
                <a:tc>
                  <a:txBody>
                    <a:bodyPr/>
                    <a:lstStyle/>
                    <a:p>
                      <a:r>
                        <a:rPr lang="en-IN" dirty="0"/>
                        <a:t>Program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Program flowcharts</a:t>
                      </a:r>
                    </a:p>
                    <a:p>
                      <a:r>
                        <a:rPr lang="en-IN" dirty="0"/>
                        <a:t>I/O layouts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Structure charts</a:t>
                      </a:r>
                    </a:p>
                    <a:p>
                      <a:r>
                        <a:rPr lang="en-IN" dirty="0" err="1"/>
                        <a:t>Warnier</a:t>
                      </a:r>
                      <a:r>
                        <a:rPr lang="en-IN" dirty="0"/>
                        <a:t> /Orr diagrams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State change diagrams</a:t>
                      </a:r>
                    </a:p>
                    <a:p>
                      <a:r>
                        <a:rPr lang="en-IN" dirty="0" err="1"/>
                        <a:t>Ptech</a:t>
                      </a:r>
                      <a:r>
                        <a:rPr lang="en-IN" dirty="0"/>
                        <a:t> diagrams</a:t>
                      </a:r>
                    </a:p>
                    <a:p>
                      <a:r>
                        <a:rPr lang="en-IN" dirty="0"/>
                        <a:t>Coad/Yourdon charts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62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077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339</TotalTime>
  <Words>444</Words>
  <Application>Microsoft Office PowerPoint</Application>
  <PresentationFormat>Widescreen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Bookman Old Style</vt:lpstr>
      <vt:lpstr>Rockwell</vt:lpstr>
      <vt:lpstr>Wingdings</vt:lpstr>
      <vt:lpstr>Damask</vt:lpstr>
      <vt:lpstr>Object-oriented system development</vt:lpstr>
      <vt:lpstr>introduction</vt:lpstr>
      <vt:lpstr>PowerPoint Presentation</vt:lpstr>
      <vt:lpstr>Procedure oriented paradigms</vt:lpstr>
      <vt:lpstr>PowerPoint Presentation</vt:lpstr>
      <vt:lpstr>PowerPoint Presentation</vt:lpstr>
      <vt:lpstr>PowerPoint Presentation</vt:lpstr>
      <vt:lpstr>PowerPoint Presentation</vt:lpstr>
      <vt:lpstr>Procedure-oriented development tools </vt:lpstr>
      <vt:lpstr>PowerPoint Presentation</vt:lpstr>
      <vt:lpstr>PowerPoint Presentation</vt:lpstr>
      <vt:lpstr>Object-oriented paradigm</vt:lpstr>
      <vt:lpstr>Steps in object oriented analysis</vt:lpstr>
      <vt:lpstr>Steps in object oriented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system development</dc:title>
  <dc:creator>aarthi arivazhagan</dc:creator>
  <cp:lastModifiedBy>aarthi arivazhagan</cp:lastModifiedBy>
  <cp:revision>29</cp:revision>
  <dcterms:created xsi:type="dcterms:W3CDTF">2020-04-26T12:18:11Z</dcterms:created>
  <dcterms:modified xsi:type="dcterms:W3CDTF">2020-05-23T08:34:24Z</dcterms:modified>
</cp:coreProperties>
</file>