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27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FFFF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eginnersbook.com/2015/04/candidate-key-in-dbms/" TargetMode="External"/><Relationship Id="rId2" Type="http://schemas.openxmlformats.org/officeDocument/2006/relationships/hyperlink" Target="http://beginnersbook.com/2015/04/transitive-dependency-in-dbm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eginnersbook.com/2015/04/super-key-in-dbms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11144328" cy="1643074"/>
          </a:xfrm>
        </p:spPr>
        <p:txBody>
          <a:bodyPr>
            <a:noAutofit/>
          </a:bodyPr>
          <a:lstStyle/>
          <a:p>
            <a:pPr algn="ctr"/>
            <a:r>
              <a:rPr lang="en-US" sz="7200" spc="-35" dirty="0" smtClean="0">
                <a:solidFill>
                  <a:srgbClr val="0000FF"/>
                </a:solidFill>
                <a:latin typeface="Algerian" pitchFamily="82" charset="0"/>
              </a:rPr>
              <a:t>NORMALIZATION </a:t>
            </a:r>
            <a:br>
              <a:rPr lang="en-US" sz="7200" spc="-35" dirty="0" smtClean="0">
                <a:solidFill>
                  <a:srgbClr val="0000FF"/>
                </a:solidFill>
                <a:latin typeface="Algerian" pitchFamily="82" charset="0"/>
              </a:rPr>
            </a:br>
            <a:endParaRPr lang="en-IN" sz="7200" dirty="0">
              <a:solidFill>
                <a:srgbClr val="0000FF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3200400"/>
            <a:ext cx="8517128" cy="3276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                           </a:t>
            </a:r>
          </a:p>
          <a:p>
            <a:pPr algn="ctr"/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Prepared by</a:t>
            </a:r>
          </a:p>
          <a:p>
            <a:pPr algn="ctr"/>
            <a:r>
              <a:rPr lang="en-US" sz="3200" b="1" dirty="0" err="1" smtClean="0">
                <a:solidFill>
                  <a:srgbClr val="FF0000"/>
                </a:solidFill>
              </a:rPr>
              <a:t>V.Santhi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A50021"/>
                </a:solidFill>
              </a:rPr>
              <a:t>Assistant Professor</a:t>
            </a:r>
          </a:p>
          <a:p>
            <a:pPr algn="ctr"/>
            <a:r>
              <a:rPr lang="en-US" dirty="0" smtClean="0">
                <a:solidFill>
                  <a:srgbClr val="A50021"/>
                </a:solidFill>
              </a:rPr>
              <a:t>	Department of Computer Applications</a:t>
            </a:r>
          </a:p>
          <a:p>
            <a:pPr algn="ctr"/>
            <a:r>
              <a:rPr lang="en-US" dirty="0" smtClean="0">
                <a:solidFill>
                  <a:srgbClr val="A50021"/>
                </a:solidFill>
              </a:rPr>
              <a:t>	Bon Secours College for </a:t>
            </a:r>
            <a:r>
              <a:rPr lang="en-US" dirty="0" smtClean="0">
                <a:solidFill>
                  <a:srgbClr val="A50021"/>
                </a:solidFill>
              </a:rPr>
              <a:t>Women</a:t>
            </a:r>
          </a:p>
          <a:p>
            <a:pPr algn="ctr"/>
            <a:r>
              <a:rPr lang="en-US" dirty="0" err="1" smtClean="0">
                <a:solidFill>
                  <a:srgbClr val="A50021"/>
                </a:solidFill>
              </a:rPr>
              <a:t>Thanjavur</a:t>
            </a:r>
            <a:endParaRPr lang="en-US" dirty="0" smtClean="0">
              <a:solidFill>
                <a:srgbClr val="A50021"/>
              </a:solidFill>
            </a:endParaRPr>
          </a:p>
        </p:txBody>
      </p:sp>
      <p:pic>
        <p:nvPicPr>
          <p:cNvPr id="1026" name="Picture 2" descr="E:\SANTHI Certificates\Educational Certificates\santhi pho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1" y="1447800"/>
            <a:ext cx="1691601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09" y="629160"/>
            <a:ext cx="10902291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Third </a:t>
            </a:r>
            <a:r>
              <a:rPr sz="6000" b="1" spc="-5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Normal </a:t>
            </a:r>
            <a:r>
              <a:rPr sz="6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r>
              <a:rPr sz="6000" b="1" spc="-6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6000" b="1" spc="-1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(3NF)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09" y="1371601"/>
            <a:ext cx="10673691" cy="4836196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table design is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said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to be in 3NF if both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the following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conditions</a:t>
            </a:r>
            <a:r>
              <a:rPr sz="2400" spc="-1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hold: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7941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spc="-45" dirty="0">
                <a:latin typeface="Times New Roman" pitchFamily="18" charset="0"/>
                <a:cs typeface="Times New Roman" pitchFamily="18" charset="0"/>
              </a:rPr>
              <a:t>Table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must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be in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2NF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7941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u="heavy" spc="-25" dirty="0">
                <a:solidFill>
                  <a:srgbClr val="FF0000"/>
                </a:solidFill>
                <a:uFill>
                  <a:solidFill>
                    <a:srgbClr val="99C93B"/>
                  </a:solidFill>
                </a:uFill>
                <a:latin typeface="Times New Roman" pitchFamily="18" charset="0"/>
                <a:cs typeface="Times New Roman" pitchFamily="18" charset="0"/>
                <a:hlinkClick r:id="rId2"/>
              </a:rPr>
              <a:t>Transitive </a:t>
            </a:r>
            <a:r>
              <a:rPr sz="2400" u="heavy" dirty="0">
                <a:solidFill>
                  <a:srgbClr val="FF0000"/>
                </a:solidFill>
                <a:uFill>
                  <a:solidFill>
                    <a:srgbClr val="99C93B"/>
                  </a:solidFill>
                </a:uFill>
                <a:latin typeface="Times New Roman" pitchFamily="18" charset="0"/>
                <a:cs typeface="Times New Roman" pitchFamily="18" charset="0"/>
                <a:hlinkClick r:id="rId2"/>
              </a:rPr>
              <a:t>functional </a:t>
            </a: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99C93B"/>
                  </a:solidFill>
                </a:uFill>
                <a:latin typeface="Times New Roman" pitchFamily="18" charset="0"/>
                <a:cs typeface="Times New Roman" pitchFamily="18" charset="0"/>
                <a:hlinkClick r:id="rId2"/>
              </a:rPr>
              <a:t>dependency</a:t>
            </a:r>
            <a:r>
              <a:rPr sz="2400" spc="-5" dirty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non-prime attribute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on any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super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key should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be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removed.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12700" marR="57785">
              <a:lnSpc>
                <a:spcPct val="148800"/>
              </a:lnSpc>
              <a:spcBef>
                <a:spcPts val="10"/>
              </a:spcBef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attribute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part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any </a:t>
            </a:r>
            <a:r>
              <a:rPr sz="2400" u="heavy" spc="-5" dirty="0">
                <a:uFill>
                  <a:solidFill>
                    <a:srgbClr val="99C93B"/>
                  </a:solidFill>
                </a:uFill>
                <a:latin typeface="Times New Roman" pitchFamily="18" charset="0"/>
                <a:cs typeface="Times New Roman" pitchFamily="18" charset="0"/>
                <a:hlinkClick r:id="rId3"/>
              </a:rPr>
              <a:t>candidate </a:t>
            </a:r>
            <a:r>
              <a:rPr sz="2400" u="heavy" dirty="0">
                <a:uFill>
                  <a:solidFill>
                    <a:srgbClr val="99C93B"/>
                  </a:solidFill>
                </a:uFill>
                <a:latin typeface="Times New Roman" pitchFamily="18" charset="0"/>
                <a:cs typeface="Times New Roman" pitchFamily="18" charset="0"/>
                <a:hlinkClick r:id="rId3"/>
              </a:rPr>
              <a:t>key</a:t>
            </a:r>
            <a:r>
              <a:rPr sz="2400" dirty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known as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non-prime attribute. 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other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words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3NF can be explained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like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this: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table is in 3NF if it is in 2NF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400" spc="-2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for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each functional dependency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X-&gt; Y at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least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one 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the following conditions</a:t>
            </a:r>
            <a:r>
              <a:rPr sz="2400" spc="-1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hold: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7941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400" u="heavy" spc="-5" dirty="0">
                <a:uFill>
                  <a:solidFill>
                    <a:srgbClr val="99C93B"/>
                  </a:solidFill>
                </a:uFill>
                <a:latin typeface="Times New Roman" pitchFamily="18" charset="0"/>
                <a:cs typeface="Times New Roman" pitchFamily="18" charset="0"/>
                <a:hlinkClick r:id="rId4"/>
              </a:rPr>
              <a:t>super </a:t>
            </a:r>
            <a:r>
              <a:rPr sz="2400" u="heavy" dirty="0">
                <a:uFill>
                  <a:solidFill>
                    <a:srgbClr val="99C93B"/>
                  </a:solidFill>
                </a:uFill>
                <a:latin typeface="Times New Roman" pitchFamily="18" charset="0"/>
                <a:cs typeface="Times New Roman" pitchFamily="18" charset="0"/>
                <a:hlinkClick r:id="rId4"/>
              </a:rPr>
              <a:t>key</a:t>
            </a:r>
            <a:r>
              <a:rPr sz="2400" dirty="0"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4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table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1010"/>
              </a:spcBef>
              <a:buClr>
                <a:srgbClr val="90C225"/>
              </a:buClr>
              <a:buSzPct val="7941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prime attribute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4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table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attribute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part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one of 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candidate keys is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known as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prime</a:t>
            </a:r>
            <a:r>
              <a:rPr sz="2400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attribute.</a:t>
            </a:r>
            <a:endParaRPr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09" y="533402"/>
            <a:ext cx="7397091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THIRD </a:t>
            </a:r>
            <a:r>
              <a:rPr sz="5400" spc="-5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NORMAL</a:t>
            </a:r>
            <a:r>
              <a:rPr sz="5400" spc="-22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FORM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78665" y="2730500"/>
          <a:ext cx="4861562" cy="34721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5391"/>
                <a:gridCol w="1215391"/>
                <a:gridCol w="1215391"/>
                <a:gridCol w="1215389"/>
              </a:tblGrid>
              <a:tr h="472059">
                <a:tc gridSpan="4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4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Table </a:t>
                      </a: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Book</a:t>
                      </a:r>
                      <a:r>
                        <a:rPr sz="1800" b="1" spc="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Details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4007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Bood_id</a:t>
                      </a:r>
                      <a:endParaRPr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Genre_id</a:t>
                      </a:r>
                      <a:endParaRPr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978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Genre  type</a:t>
                      </a:r>
                      <a:endParaRPr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2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Price</a:t>
                      </a:r>
                      <a:endParaRPr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47193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Fiction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47205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Sports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47205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Fiction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47197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4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Travel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47202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sports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456682" y="2764283"/>
            <a:ext cx="6506719" cy="30546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In the table, book_id determines 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genre_id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genre_id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determines  genre type. </a:t>
            </a:r>
            <a:r>
              <a:rPr sz="2800" spc="-5">
                <a:latin typeface="Times New Roman" pitchFamily="18" charset="0"/>
                <a:cs typeface="Times New Roman" pitchFamily="18" charset="0"/>
              </a:rPr>
              <a:t>Therefore </a:t>
            </a:r>
            <a:r>
              <a:rPr sz="2800" spc="-5" smtClean="0">
                <a:latin typeface="Times New Roman" pitchFamily="18" charset="0"/>
                <a:cs typeface="Times New Roman" pitchFamily="18" charset="0"/>
              </a:rPr>
              <a:t>book_id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determines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genre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type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via genre_id 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and we have transitive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functional  </a:t>
            </a:r>
            <a:r>
              <a:rPr sz="2800" spc="-25">
                <a:latin typeface="Times New Roman" pitchFamily="18" charset="0"/>
                <a:cs typeface="Times New Roman" pitchFamily="18" charset="0"/>
              </a:rPr>
              <a:t>dependency</a:t>
            </a:r>
            <a:r>
              <a:rPr sz="2800" spc="-25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spc="-25" dirty="0" smtClean="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endParaRPr lang="en-US" sz="2800" spc="-25" dirty="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lang="en-US" sz="2800" b="1" spc="-2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A-&gt; B </a:t>
            </a:r>
            <a:r>
              <a:rPr lang="en-US" sz="2800" b="1" spc="-2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-2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B-&gt;C  implies A-&gt;C</a:t>
            </a:r>
            <a:endParaRPr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2" y="629158"/>
            <a:ext cx="10216488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b="1" dirty="0"/>
              <a:t>After </a:t>
            </a:r>
            <a:r>
              <a:rPr b="1" spc="-5" dirty="0"/>
              <a:t>decomposing it into third normal  </a:t>
            </a:r>
            <a:r>
              <a:rPr b="1" dirty="0"/>
              <a:t>form </a:t>
            </a:r>
            <a:r>
              <a:rPr b="1" spc="-5" dirty="0"/>
              <a:t>it </a:t>
            </a:r>
            <a:r>
              <a:rPr b="1" dirty="0"/>
              <a:t>looks like: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69926" y="2730500"/>
          <a:ext cx="4185285" cy="2595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5095"/>
                <a:gridCol w="1395095"/>
                <a:gridCol w="1395095"/>
              </a:tblGrid>
              <a:tr h="370839">
                <a:tc gridSpan="3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4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TABLE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BOOK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Book_id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Genre_id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20" dirty="0">
                          <a:latin typeface="Times New Roman" pitchFamily="18" charset="0"/>
                          <a:cs typeface="Times New Roman" pitchFamily="18" charset="0"/>
                        </a:rPr>
                        <a:t>Price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081651" y="2730502"/>
          <a:ext cx="4185920" cy="24510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2960"/>
                <a:gridCol w="2092960"/>
              </a:tblGrid>
              <a:tr h="490219">
                <a:tc gridSpan="2"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4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TABLE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GENRE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9021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Genre_id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Genre type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49022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Fiction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49022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Sports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49021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40" dirty="0">
                          <a:latin typeface="Times New Roman" pitchFamily="18" charset="0"/>
                          <a:cs typeface="Times New Roman" pitchFamily="18" charset="0"/>
                        </a:rPr>
                        <a:t>Travel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1" y="629160"/>
            <a:ext cx="10439400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Boyce-Codd Normal </a:t>
            </a:r>
            <a:r>
              <a:rPr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r>
              <a:rPr b="1" spc="-5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(BCNF)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09" y="2187957"/>
            <a:ext cx="10978491" cy="2782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3600" spc="-5" dirty="0">
                <a:latin typeface="Times New Roman" pitchFamily="18" charset="0"/>
                <a:cs typeface="Times New Roman" pitchFamily="18" charset="0"/>
              </a:rPr>
              <a:t>It is an advance version of 3NF </a:t>
            </a:r>
            <a:r>
              <a:rPr sz="3600" spc="-25" dirty="0">
                <a:latin typeface="Times New Roman" pitchFamily="18" charset="0"/>
                <a:cs typeface="Times New Roman" pitchFamily="18" charset="0"/>
              </a:rPr>
              <a:t>that’s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why it is also referred as </a:t>
            </a:r>
            <a:r>
              <a:rPr sz="3600" spc="-60" dirty="0">
                <a:latin typeface="Times New Roman" pitchFamily="18" charset="0"/>
                <a:cs typeface="Times New Roman" pitchFamily="18" charset="0"/>
              </a:rPr>
              <a:t>3.5NF.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BCNF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is  stricter than </a:t>
            </a:r>
            <a:r>
              <a:rPr sz="3600" spc="-85" dirty="0">
                <a:latin typeface="Times New Roman" pitchFamily="18" charset="0"/>
                <a:cs typeface="Times New Roman" pitchFamily="18" charset="0"/>
              </a:rPr>
              <a:t>3NF.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table complies with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BCNF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if it is in 3NF and </a:t>
            </a:r>
            <a:r>
              <a:rPr sz="3600" spc="-1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every  </a:t>
            </a:r>
            <a:r>
              <a:rPr sz="3600" spc="-10" dirty="0">
                <a:latin typeface="Times New Roman" pitchFamily="18" charset="0"/>
                <a:cs typeface="Times New Roman" pitchFamily="18" charset="0"/>
              </a:rPr>
              <a:t>functional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dependency </a:t>
            </a:r>
            <a:r>
              <a:rPr sz="3600" spc="-60" dirty="0">
                <a:latin typeface="Times New Roman" pitchFamily="18" charset="0"/>
                <a:cs typeface="Times New Roman" pitchFamily="18" charset="0"/>
              </a:rPr>
              <a:t>X-&gt;Y,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should be the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super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key of the</a:t>
            </a:r>
            <a:r>
              <a:rPr sz="3600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table.</a:t>
            </a:r>
            <a:endParaRPr sz="3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09" y="629160"/>
            <a:ext cx="8844891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5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Boyce-Codd Normal</a:t>
            </a:r>
            <a:r>
              <a:rPr sz="5400" b="1" spc="-55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Form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69926" y="2730502"/>
          <a:ext cx="4185285" cy="31586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5095"/>
                <a:gridCol w="1395095"/>
                <a:gridCol w="1395095"/>
              </a:tblGrid>
              <a:tr h="52641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Student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Course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Teacher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</a:tr>
              <a:tr h="52641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Aman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DBMS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45" dirty="0">
                          <a:latin typeface="Times New Roman" pitchFamily="18" charset="0"/>
                          <a:cs typeface="Times New Roman" pitchFamily="18" charset="0"/>
                        </a:rPr>
                        <a:t>AYUSH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52654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Aditya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DBMS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RAJ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52641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Abhinav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E-COMM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Times New Roman" pitchFamily="18" charset="0"/>
                          <a:cs typeface="Times New Roman" pitchFamily="18" charset="0"/>
                        </a:rPr>
                        <a:t>RAHUL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52641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Aman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E-COMM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Times New Roman" pitchFamily="18" charset="0"/>
                          <a:cs typeface="Times New Roman" pitchFamily="18" charset="0"/>
                        </a:rPr>
                        <a:t>RAHUL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52642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abhinav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DBMS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RAJ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300216" y="2638263"/>
            <a:ext cx="4986784" cy="2940549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90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800" spc="-40" dirty="0">
                <a:latin typeface="Times New Roman" pitchFamily="18" charset="0"/>
                <a:cs typeface="Times New Roman" pitchFamily="18" charset="0"/>
              </a:rPr>
              <a:t>KEY: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{Student,</a:t>
            </a:r>
            <a:r>
              <a:rPr sz="28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Course}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Functional dependency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622300" marR="222250" indent="4445">
              <a:lnSpc>
                <a:spcPts val="3170"/>
              </a:lnSpc>
              <a:spcBef>
                <a:spcPts val="265"/>
              </a:spcBef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{student, course} -&gt; </a:t>
            </a:r>
            <a:r>
              <a:rPr sz="2800" spc="-40" dirty="0">
                <a:latin typeface="Times New Roman" pitchFamily="18" charset="0"/>
                <a:cs typeface="Times New Roman" pitchFamily="18" charset="0"/>
              </a:rPr>
              <a:t>Teacher  </a:t>
            </a:r>
            <a:r>
              <a:rPr sz="2800" spc="-30" dirty="0">
                <a:latin typeface="Times New Roman" pitchFamily="18" charset="0"/>
                <a:cs typeface="Times New Roman" pitchFamily="18" charset="0"/>
              </a:rPr>
              <a:t>Teacher-&gt;</a:t>
            </a:r>
            <a:r>
              <a:rPr sz="28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Course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720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800" spc="-15" dirty="0">
                <a:latin typeface="Times New Roman" pitchFamily="18" charset="0"/>
                <a:cs typeface="Times New Roman" pitchFamily="18" charset="0"/>
              </a:rPr>
              <a:t>Problem: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teacher is not superkey  but determines</a:t>
            </a:r>
            <a:r>
              <a:rPr sz="2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course.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09" y="629158"/>
            <a:ext cx="9835491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b="1" dirty="0"/>
              <a:t>After </a:t>
            </a:r>
            <a:r>
              <a:rPr b="1" spc="-5" dirty="0"/>
              <a:t>decomposing it into Boyce-Codd  normal form it </a:t>
            </a:r>
            <a:r>
              <a:rPr b="1" dirty="0"/>
              <a:t>looks</a:t>
            </a:r>
            <a:r>
              <a:rPr b="1" spc="5" dirty="0"/>
              <a:t> </a:t>
            </a:r>
            <a:r>
              <a:rPr b="1" dirty="0"/>
              <a:t>like: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8200" y="2819400"/>
          <a:ext cx="4184650" cy="31242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2325"/>
                <a:gridCol w="2092325"/>
              </a:tblGrid>
              <a:tr h="5207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Student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Course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Aman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DBMS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52070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Aditya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DBMS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52070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Abhinav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E-COMM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Aman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E-COMM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Abhinav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DBMS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400799" y="2667000"/>
          <a:ext cx="4748150" cy="2908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8401"/>
                <a:gridCol w="2309749"/>
              </a:tblGrid>
              <a:tr h="727074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Course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Teacher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</a:tr>
              <a:tr h="727074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DBMS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45" dirty="0">
                          <a:latin typeface="Times New Roman" pitchFamily="18" charset="0"/>
                          <a:cs typeface="Times New Roman" pitchFamily="18" charset="0"/>
                        </a:rPr>
                        <a:t>AYUSH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727076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DBMS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RAJ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727076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E-COMM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Times New Roman" pitchFamily="18" charset="0"/>
                          <a:cs typeface="Times New Roman" pitchFamily="18" charset="0"/>
                        </a:rPr>
                        <a:t>RAHUL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9"/>
            <a:ext cx="7701889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dirty="0"/>
              <a:t>Fourth </a:t>
            </a:r>
            <a:r>
              <a:rPr sz="5400" b="1" spc="-5" dirty="0"/>
              <a:t>Normal </a:t>
            </a:r>
            <a:r>
              <a:rPr sz="5400" b="1" dirty="0"/>
              <a:t>Form</a:t>
            </a:r>
            <a:r>
              <a:rPr sz="5400" b="1" spc="-80" dirty="0"/>
              <a:t> </a:t>
            </a:r>
            <a:r>
              <a:rPr sz="5400" b="1" spc="-10" dirty="0"/>
              <a:t>(4NF)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2187957"/>
            <a:ext cx="11054690" cy="34599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97155" indent="-342900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Fourth normal form (4NF) is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 level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of database normalization where there  are no non-trivial multivalued dependencies other than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candidate</a:t>
            </a:r>
            <a:r>
              <a:rPr sz="28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60" dirty="0">
                <a:latin typeface="Times New Roman" pitchFamily="18" charset="0"/>
                <a:cs typeface="Times New Roman" pitchFamily="18" charset="0"/>
              </a:rPr>
              <a:t>key.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600" marR="5080">
              <a:lnSpc>
                <a:spcPct val="100000"/>
              </a:lnSpc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It builds on the first three normal forms </a:t>
            </a:r>
            <a:r>
              <a:rPr sz="2800" spc="-65" dirty="0">
                <a:latin typeface="Times New Roman" pitchFamily="18" charset="0"/>
                <a:cs typeface="Times New Roman" pitchFamily="18" charset="0"/>
              </a:rPr>
              <a:t>(1NF,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2NF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3NF)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sz="2800" spc="5" dirty="0">
                <a:latin typeface="Times New Roman" pitchFamily="18" charset="0"/>
                <a:cs typeface="Times New Roman" pitchFamily="18" charset="0"/>
              </a:rPr>
              <a:t>Boyce- 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Codd Normal Form (BCNF). It states that, in addition to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database meeting  the requirements of </a:t>
            </a:r>
            <a:r>
              <a:rPr sz="2800" spc="-65" dirty="0">
                <a:latin typeface="Times New Roman" pitchFamily="18" charset="0"/>
                <a:cs typeface="Times New Roman" pitchFamily="18" charset="0"/>
              </a:rPr>
              <a:t>BCNF,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it must not contain more than one multivalued  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dependency.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6558889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25" dirty="0"/>
              <a:t>FOURTH </a:t>
            </a:r>
            <a:r>
              <a:rPr b="1" spc="-5" dirty="0"/>
              <a:t>NORMAL</a:t>
            </a:r>
            <a:r>
              <a:rPr b="1" spc="-180" dirty="0"/>
              <a:t> </a:t>
            </a:r>
            <a:r>
              <a:rPr b="1" dirty="0"/>
              <a:t>FORM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70981" y="1791970"/>
          <a:ext cx="4891619" cy="46088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0540"/>
                <a:gridCol w="1630540"/>
                <a:gridCol w="1630539"/>
              </a:tblGrid>
              <a:tr h="57612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Student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Major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Hobby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</a:tr>
              <a:tr h="57612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Aman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Management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Football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57612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Aman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Management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Cricket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57612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Raj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Management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Football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5759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Raj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Medical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Football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57612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Ram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Management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Cricket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57612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Aditya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Btech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Football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57608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Abhinav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Btech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Cricket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793485" y="1699388"/>
            <a:ext cx="5712715" cy="1253548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95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3200" spc="-20" dirty="0">
                <a:latin typeface="Times New Roman" pitchFamily="18" charset="0"/>
                <a:cs typeface="Times New Roman" pitchFamily="18" charset="0"/>
              </a:rPr>
              <a:t>Key: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{students, </a:t>
            </a:r>
            <a:r>
              <a:rPr sz="3200" spc="-45" dirty="0">
                <a:latin typeface="Times New Roman" pitchFamily="18" charset="0"/>
                <a:cs typeface="Times New Roman" pitchFamily="18" charset="0"/>
              </a:rPr>
              <a:t>major,</a:t>
            </a:r>
            <a:r>
              <a:rPr sz="32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hobby}</a:t>
            </a:r>
            <a:endParaRPr sz="320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 pitchFamily="18" charset="0"/>
                <a:cs typeface="Times New Roman" pitchFamily="18" charset="0"/>
              </a:rPr>
              <a:t>MVD: -&gt;-&gt; </a:t>
            </a:r>
            <a:r>
              <a:rPr sz="3200" spc="-50" dirty="0">
                <a:latin typeface="Times New Roman" pitchFamily="18" charset="0"/>
                <a:cs typeface="Times New Roman" pitchFamily="18" charset="0"/>
              </a:rPr>
              <a:t>Major,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hobby</a:t>
            </a:r>
            <a:endParaRPr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10902290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b="1" dirty="0"/>
              <a:t>After </a:t>
            </a:r>
            <a:r>
              <a:rPr b="1" spc="-5" dirty="0"/>
              <a:t>decomposing it into </a:t>
            </a:r>
            <a:r>
              <a:rPr b="1" dirty="0"/>
              <a:t>fourth </a:t>
            </a:r>
            <a:r>
              <a:rPr b="1" spc="-5" dirty="0"/>
              <a:t>normal  </a:t>
            </a:r>
            <a:r>
              <a:rPr b="1" dirty="0"/>
              <a:t>form </a:t>
            </a:r>
            <a:r>
              <a:rPr b="1" spc="-5" dirty="0"/>
              <a:t>it </a:t>
            </a:r>
            <a:r>
              <a:rPr b="1" dirty="0"/>
              <a:t>looks like: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09600" y="2514602"/>
          <a:ext cx="4724400" cy="35813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62200"/>
                <a:gridCol w="2362200"/>
              </a:tblGrid>
              <a:tr h="51162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Student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Major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</a:tr>
              <a:tr h="51162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Aman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Management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51162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Raj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Management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51162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Raj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Medical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51162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Ram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Management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51162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Aditya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Btech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51162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Abhinav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Btech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791200" y="2590800"/>
          <a:ext cx="5410200" cy="34290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5100"/>
                <a:gridCol w="2705100"/>
              </a:tblGrid>
              <a:tr h="489857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Student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Hobby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</a:tr>
              <a:tr h="489857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Aman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Football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Aman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Cricket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Raj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Football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489857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Ram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Cricket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489857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Aditya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Football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Abhinav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Cricket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2" y="629159"/>
            <a:ext cx="8921088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Fifth </a:t>
            </a:r>
            <a:r>
              <a:rPr sz="6000" b="1" spc="-5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Normal </a:t>
            </a:r>
            <a:r>
              <a:rPr sz="6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r>
              <a:rPr sz="6000" b="1" spc="-114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6000" b="1" spc="-5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(5NF)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800" y="1905000"/>
            <a:ext cx="10820400" cy="4335802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32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sz="3200" spc="-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database is said to </a:t>
            </a:r>
            <a:r>
              <a:rPr sz="32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be </a:t>
            </a:r>
            <a:r>
              <a:rPr sz="3200" spc="-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sz="3200" spc="-8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5NF, </a:t>
            </a:r>
            <a:r>
              <a:rPr sz="3200" spc="-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if and only</a:t>
            </a:r>
            <a:r>
              <a:rPr sz="3200" spc="-9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if,</a:t>
            </a:r>
            <a:endParaRPr sz="320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It's in</a:t>
            </a:r>
            <a:r>
              <a:rPr sz="3200" spc="-2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8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4NF.</a:t>
            </a:r>
            <a:endParaRPr sz="320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If we can decompose table further to eliminate redundancy and </a:t>
            </a:r>
            <a:r>
              <a:rPr sz="3200" spc="-3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anomaly, </a:t>
            </a:r>
            <a:r>
              <a:rPr sz="3200" spc="-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and  when </a:t>
            </a:r>
            <a:r>
              <a:rPr sz="32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we </a:t>
            </a:r>
            <a:r>
              <a:rPr sz="3200" spc="-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re-join the decomposed tables </a:t>
            </a:r>
            <a:r>
              <a:rPr sz="32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sz="3200" spc="-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means </a:t>
            </a:r>
            <a:r>
              <a:rPr sz="32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200" spc="-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candidate keys, </a:t>
            </a:r>
            <a:r>
              <a:rPr sz="32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we  should </a:t>
            </a:r>
            <a:r>
              <a:rPr sz="3200" spc="-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not </a:t>
            </a:r>
            <a:r>
              <a:rPr sz="32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be </a:t>
            </a:r>
            <a:r>
              <a:rPr sz="3200" spc="-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losing the original data </a:t>
            </a:r>
            <a:r>
              <a:rPr sz="3200" spc="-1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sz="3200" spc="-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any new record </a:t>
            </a:r>
            <a:r>
              <a:rPr sz="32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set should </a:t>
            </a:r>
            <a:r>
              <a:rPr sz="3200" spc="-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not arise.  In </a:t>
            </a:r>
            <a:r>
              <a:rPr sz="32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simple </a:t>
            </a:r>
            <a:r>
              <a:rPr sz="3200" spc="-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words, joining two </a:t>
            </a:r>
            <a:r>
              <a:rPr sz="3200" spc="-1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sz="3200" spc="-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more decomposed table should not lose  records nor create new</a:t>
            </a:r>
            <a:r>
              <a:rPr sz="3200" spc="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records.</a:t>
            </a:r>
            <a:endParaRPr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585975" y="491490"/>
            <a:ext cx="7227571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800" b="1" spc="-4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NORMALIZATION</a:t>
            </a:r>
            <a:endParaRPr sz="4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3402" y="1295401"/>
            <a:ext cx="11125199" cy="4828886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3200" b="1" spc="-5" dirty="0">
                <a:latin typeface="Times New Roman" pitchFamily="18" charset="0"/>
                <a:cs typeface="Times New Roman" pitchFamily="18" charset="0"/>
              </a:rPr>
              <a:t>Normalization </a:t>
            </a:r>
            <a:r>
              <a:rPr sz="3200" b="1" dirty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sz="3200" b="1" spc="-5" dirty="0">
                <a:latin typeface="Times New Roman" pitchFamily="18" charset="0"/>
                <a:cs typeface="Times New Roman" pitchFamily="18" charset="0"/>
              </a:rPr>
              <a:t>be defined </a:t>
            </a:r>
            <a:r>
              <a:rPr sz="3200" b="1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sz="3200" b="1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5" dirty="0">
                <a:latin typeface="Times New Roman" pitchFamily="18" charset="0"/>
                <a:cs typeface="Times New Roman" pitchFamily="18" charset="0"/>
              </a:rPr>
              <a:t>:-</a:t>
            </a:r>
            <a:endParaRPr sz="3200">
              <a:latin typeface="Times New Roman" pitchFamily="18" charset="0"/>
              <a:cs typeface="Times New Roman" pitchFamily="18" charset="0"/>
            </a:endParaRPr>
          </a:p>
          <a:p>
            <a:pPr marL="299085" marR="5080" indent="-287020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80555"/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32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process of organizing the data in database to </a:t>
            </a:r>
            <a:r>
              <a:rPr sz="3200" spc="-10" dirty="0">
                <a:latin typeface="Times New Roman" pitchFamily="18" charset="0"/>
                <a:cs typeface="Times New Roman" pitchFamily="18" charset="0"/>
              </a:rPr>
              <a:t>avoid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sz="3200" spc="-25" dirty="0">
                <a:latin typeface="Times New Roman" pitchFamily="18" charset="0"/>
                <a:cs typeface="Times New Roman" pitchFamily="18" charset="0"/>
              </a:rPr>
              <a:t>redundancy, 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insertion </a:t>
            </a:r>
            <a:r>
              <a:rPr sz="3200" spc="-35" dirty="0">
                <a:latin typeface="Times New Roman" pitchFamily="18" charset="0"/>
                <a:cs typeface="Times New Roman" pitchFamily="18" charset="0"/>
              </a:rPr>
              <a:t>anomaly,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update anomaly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deletion</a:t>
            </a:r>
            <a:r>
              <a:rPr sz="32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30" dirty="0">
                <a:latin typeface="Times New Roman" pitchFamily="18" charset="0"/>
                <a:cs typeface="Times New Roman" pitchFamily="18" charset="0"/>
              </a:rPr>
              <a:t>anomaly.</a:t>
            </a:r>
            <a:endParaRPr sz="3200">
              <a:latin typeface="Times New Roman" pitchFamily="18" charset="0"/>
              <a:cs typeface="Times New Roman" pitchFamily="18" charset="0"/>
            </a:endParaRPr>
          </a:p>
          <a:p>
            <a:pPr marL="299085" marR="58419" indent="-287020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80555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32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process of organizing data into tables in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such a way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that the results  of using the database are always unambiguous and as intended.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Such 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normalization is intrinsic to relational database </a:t>
            </a:r>
            <a:r>
              <a:rPr sz="3200" spc="-35" dirty="0">
                <a:latin typeface="Times New Roman" pitchFamily="18" charset="0"/>
                <a:cs typeface="Times New Roman" pitchFamily="18" charset="0"/>
              </a:rPr>
              <a:t>theory.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It may have  the effect of duplicating data within the database and often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results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in  the creation of additional tables.</a:t>
            </a:r>
            <a:endParaRPr sz="1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6558890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/>
              <a:t>FIFTH NORMAL FORM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70979" y="1780032"/>
          <a:ext cx="4739220" cy="44683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9740"/>
                <a:gridCol w="1579740"/>
                <a:gridCol w="1579740"/>
              </a:tblGrid>
              <a:tr h="57839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Seller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Company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Product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</a:tr>
              <a:tr h="9984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Aman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124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Coca</a:t>
                      </a:r>
                      <a:r>
                        <a:rPr sz="1800" spc="-9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cola  company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Thumps</a:t>
                      </a:r>
                      <a:r>
                        <a:rPr sz="1800" spc="-3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Up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57839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Aditya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Unilever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20" dirty="0">
                          <a:latin typeface="Times New Roman" pitchFamily="18" charset="0"/>
                          <a:cs typeface="Times New Roman" pitchFamily="18" charset="0"/>
                        </a:rPr>
                        <a:t>Ponds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57839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Aditya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Unilever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Axe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57854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Aditya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Uniliver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Lakme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57764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Abhinav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P&amp;G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5" dirty="0">
                          <a:latin typeface="Times New Roman" pitchFamily="18" charset="0"/>
                          <a:cs typeface="Times New Roman" pitchFamily="18" charset="0"/>
                        </a:rPr>
                        <a:t>Vicks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57854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Abhinav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5" dirty="0">
                          <a:latin typeface="Times New Roman" pitchFamily="18" charset="0"/>
                          <a:cs typeface="Times New Roman" pitchFamily="18" charset="0"/>
                        </a:rPr>
                        <a:t>Pepsico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20" dirty="0">
                          <a:latin typeface="Times New Roman" pitchFamily="18" charset="0"/>
                          <a:cs typeface="Times New Roman" pitchFamily="18" charset="0"/>
                        </a:rPr>
                        <a:t>Pepsi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791200" y="1828800"/>
            <a:ext cx="5791200" cy="1940916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95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3200" spc="-20" dirty="0">
                <a:latin typeface="Times New Roman" pitchFamily="18" charset="0"/>
                <a:cs typeface="Times New Roman" pitchFamily="18" charset="0"/>
              </a:rPr>
              <a:t>Key: </a:t>
            </a:r>
            <a:r>
              <a:rPr sz="3200" spc="-40" dirty="0">
                <a:latin typeface="Times New Roman" pitchFamily="18" charset="0"/>
                <a:cs typeface="Times New Roman" pitchFamily="18" charset="0"/>
              </a:rPr>
              <a:t>{seller, </a:t>
            </a:r>
            <a:r>
              <a:rPr sz="3200" spc="-35" dirty="0">
                <a:latin typeface="Times New Roman" pitchFamily="18" charset="0"/>
                <a:cs typeface="Times New Roman" pitchFamily="18" charset="0"/>
              </a:rPr>
              <a:t>company,</a:t>
            </a:r>
            <a:r>
              <a:rPr sz="32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product}</a:t>
            </a:r>
            <a:endParaRPr sz="3200">
              <a:latin typeface="Times New Roman" pitchFamily="18" charset="0"/>
              <a:cs typeface="Times New Roman" pitchFamily="18" charset="0"/>
            </a:endParaRPr>
          </a:p>
          <a:p>
            <a:pPr marL="353695" marR="5080" indent="-341630">
              <a:lnSpc>
                <a:spcPts val="3160"/>
              </a:lnSpc>
              <a:spcBef>
                <a:spcPts val="265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 pitchFamily="18" charset="0"/>
                <a:cs typeface="Times New Roman" pitchFamily="18" charset="0"/>
              </a:rPr>
              <a:t>MVD: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Seller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-&gt;-&gt; </a:t>
            </a:r>
            <a:r>
              <a:rPr sz="3200" spc="-30" dirty="0">
                <a:latin typeface="Times New Roman" pitchFamily="18" charset="0"/>
                <a:cs typeface="Times New Roman" pitchFamily="18" charset="0"/>
              </a:rPr>
              <a:t>Company, </a:t>
            </a:r>
            <a:r>
              <a:rPr sz="3200" spc="-5">
                <a:latin typeface="Times New Roman" pitchFamily="18" charset="0"/>
                <a:cs typeface="Times New Roman" pitchFamily="18" charset="0"/>
              </a:rPr>
              <a:t>product  </a:t>
            </a:r>
            <a:endParaRPr lang="en-US" sz="3200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353695" marR="5080" indent="-341630">
              <a:lnSpc>
                <a:spcPts val="3160"/>
              </a:lnSpc>
              <a:spcBef>
                <a:spcPts val="265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3200" spc="-20" smtClean="0">
                <a:latin typeface="Times New Roman" pitchFamily="18" charset="0"/>
                <a:cs typeface="Times New Roman" pitchFamily="18" charset="0"/>
              </a:rPr>
              <a:t>Product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is related to </a:t>
            </a:r>
            <a:r>
              <a:rPr sz="3200" spc="-35" dirty="0">
                <a:latin typeface="Times New Roman" pitchFamily="18" charset="0"/>
                <a:cs typeface="Times New Roman" pitchFamily="18" charset="0"/>
              </a:rPr>
              <a:t>company.</a:t>
            </a:r>
            <a:endParaRPr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04800"/>
            <a:ext cx="11201399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Times New Roman" pitchFamily="18" charset="0"/>
                <a:cs typeface="Times New Roman" pitchFamily="18" charset="0"/>
              </a:rPr>
              <a:t>After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decomposing it into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fifth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normal 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form </a:t>
            </a:r>
            <a:r>
              <a:rPr b="1" spc="-5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looks like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57200" y="1905000"/>
          <a:ext cx="4184650" cy="2595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2325"/>
                <a:gridCol w="2092325"/>
              </a:tblGrid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Seller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Product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Aman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Thumps</a:t>
                      </a:r>
                      <a:r>
                        <a:rPr sz="1800" spc="-1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Up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Aditya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25" dirty="0">
                          <a:latin typeface="Times New Roman" pitchFamily="18" charset="0"/>
                          <a:cs typeface="Times New Roman" pitchFamily="18" charset="0"/>
                        </a:rPr>
                        <a:t>Ponds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Aditya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Axe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Aditya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Lakme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Abhinav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5" dirty="0">
                          <a:latin typeface="Times New Roman" pitchFamily="18" charset="0"/>
                          <a:cs typeface="Times New Roman" pitchFamily="18" charset="0"/>
                        </a:rPr>
                        <a:t>Vicks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Abhinav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20" dirty="0">
                          <a:latin typeface="Times New Roman" pitchFamily="18" charset="0"/>
                          <a:cs typeface="Times New Roman" pitchFamily="18" charset="0"/>
                        </a:rPr>
                        <a:t>Pepsi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096000" y="1524000"/>
          <a:ext cx="4185920" cy="2123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/>
                <a:gridCol w="2280920"/>
              </a:tblGrid>
              <a:tr h="37083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Seller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Company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Aman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01028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Coca</a:t>
                      </a:r>
                      <a:r>
                        <a:rPr sz="1800" spc="-9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cola  company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Aditya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Unilever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Abhinav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P&amp;G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Abhinav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5" dirty="0">
                          <a:latin typeface="Times New Roman" pitchFamily="18" charset="0"/>
                          <a:cs typeface="Times New Roman" pitchFamily="18" charset="0"/>
                        </a:rPr>
                        <a:t>Pepsico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object 2"/>
          <p:cNvGraphicFramePr>
            <a:graphicFrameLocks noGrp="1"/>
          </p:cNvGraphicFramePr>
          <p:nvPr/>
        </p:nvGraphicFramePr>
        <p:xfrm>
          <a:off x="5257800" y="3962400"/>
          <a:ext cx="3581400" cy="24384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7690"/>
                <a:gridCol w="1323710"/>
              </a:tblGrid>
              <a:tr h="34804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Company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Product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</a:tr>
              <a:tr h="34804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Coca cola</a:t>
                      </a:r>
                      <a:r>
                        <a:rPr sz="1800" spc="-1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company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Thumps</a:t>
                      </a: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 Up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34804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Unilever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20" dirty="0">
                          <a:latin typeface="Times New Roman" pitchFamily="18" charset="0"/>
                          <a:cs typeface="Times New Roman" pitchFamily="18" charset="0"/>
                        </a:rPr>
                        <a:t>Ponds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34804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Unilever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Axe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3487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Unilever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Lakme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3487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5" dirty="0">
                          <a:latin typeface="Times New Roman" pitchFamily="18" charset="0"/>
                          <a:cs typeface="Times New Roman" pitchFamily="18" charset="0"/>
                        </a:rPr>
                        <a:t>Pepsico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20" dirty="0">
                          <a:latin typeface="Times New Roman" pitchFamily="18" charset="0"/>
                          <a:cs typeface="Times New Roman" pitchFamily="18" charset="0"/>
                        </a:rPr>
                        <a:t>Pepsi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3487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P&amp;G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5" dirty="0">
                          <a:latin typeface="Times New Roman" pitchFamily="18" charset="0"/>
                          <a:cs typeface="Times New Roman" pitchFamily="18" charset="0"/>
                        </a:rPr>
                        <a:t>Vicks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971800" y="2667000"/>
            <a:ext cx="5267325" cy="1127760"/>
            <a:chOff x="2456688" y="2782823"/>
            <a:chExt cx="5267325" cy="1127760"/>
          </a:xfrm>
        </p:grpSpPr>
        <p:sp>
          <p:nvSpPr>
            <p:cNvPr id="3" name="object 3"/>
            <p:cNvSpPr/>
            <p:nvPr/>
          </p:nvSpPr>
          <p:spPr>
            <a:xfrm>
              <a:off x="2466594" y="2792729"/>
              <a:ext cx="5247640" cy="1108075"/>
            </a:xfrm>
            <a:custGeom>
              <a:avLst/>
              <a:gdLst/>
              <a:ahLst/>
              <a:cxnLst/>
              <a:rect l="l" t="t" r="r" b="b"/>
              <a:pathLst>
                <a:path w="5247640" h="1108075">
                  <a:moveTo>
                    <a:pt x="5247132" y="0"/>
                  </a:moveTo>
                  <a:lnTo>
                    <a:pt x="0" y="0"/>
                  </a:lnTo>
                  <a:lnTo>
                    <a:pt x="0" y="1107948"/>
                  </a:lnTo>
                  <a:lnTo>
                    <a:pt x="5247132" y="1107948"/>
                  </a:lnTo>
                  <a:lnTo>
                    <a:pt x="52471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466594" y="2792729"/>
              <a:ext cx="5247640" cy="1108075"/>
            </a:xfrm>
            <a:custGeom>
              <a:avLst/>
              <a:gdLst/>
              <a:ahLst/>
              <a:cxnLst/>
              <a:rect l="l" t="t" r="r" b="b"/>
              <a:pathLst>
                <a:path w="5247640" h="1108075">
                  <a:moveTo>
                    <a:pt x="0" y="1107948"/>
                  </a:moveTo>
                  <a:lnTo>
                    <a:pt x="5247132" y="1107948"/>
                  </a:lnTo>
                  <a:lnTo>
                    <a:pt x="5247132" y="0"/>
                  </a:lnTo>
                  <a:lnTo>
                    <a:pt x="0" y="0"/>
                  </a:lnTo>
                  <a:lnTo>
                    <a:pt x="0" y="1107948"/>
                  </a:lnTo>
                  <a:close/>
                </a:path>
              </a:pathLst>
            </a:custGeom>
            <a:ln w="19811">
              <a:solidFill>
                <a:srgbClr val="90C2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87624" y="3041903"/>
              <a:ext cx="4006596" cy="6507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b="1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3070733" y="3024631"/>
              <a:ext cx="3990340" cy="634365"/>
            </a:xfrm>
            <a:custGeom>
              <a:avLst/>
              <a:gdLst/>
              <a:ahLst/>
              <a:cxnLst/>
              <a:rect l="l" t="t" r="r" b="b"/>
              <a:pathLst>
                <a:path w="3990340" h="634364">
                  <a:moveTo>
                    <a:pt x="1246632" y="336422"/>
                  </a:moveTo>
                  <a:lnTo>
                    <a:pt x="1197056" y="339113"/>
                  </a:lnTo>
                  <a:lnTo>
                    <a:pt x="1153493" y="347186"/>
                  </a:lnTo>
                  <a:lnTo>
                    <a:pt x="1115954" y="360640"/>
                  </a:lnTo>
                  <a:lnTo>
                    <a:pt x="1059449" y="402998"/>
                  </a:lnTo>
                  <a:lnTo>
                    <a:pt x="1030874" y="462522"/>
                  </a:lnTo>
                  <a:lnTo>
                    <a:pt x="1027303" y="498475"/>
                  </a:lnTo>
                  <a:lnTo>
                    <a:pt x="1029829" y="529193"/>
                  </a:lnTo>
                  <a:lnTo>
                    <a:pt x="1050073" y="579485"/>
                  </a:lnTo>
                  <a:lnTo>
                    <a:pt x="1089987" y="614487"/>
                  </a:lnTo>
                  <a:lnTo>
                    <a:pt x="1145665" y="632152"/>
                  </a:lnTo>
                  <a:lnTo>
                    <a:pt x="1179195" y="634364"/>
                  </a:lnTo>
                  <a:lnTo>
                    <a:pt x="1197790" y="633460"/>
                  </a:lnTo>
                  <a:lnTo>
                    <a:pt x="1251458" y="619886"/>
                  </a:lnTo>
                  <a:lnTo>
                    <a:pt x="1291605" y="593347"/>
                  </a:lnTo>
                  <a:lnTo>
                    <a:pt x="1299845" y="582421"/>
                  </a:lnTo>
                  <a:lnTo>
                    <a:pt x="1409767" y="582421"/>
                  </a:lnTo>
                  <a:lnTo>
                    <a:pt x="1400825" y="563340"/>
                  </a:lnTo>
                  <a:lnTo>
                    <a:pt x="1398661" y="552957"/>
                  </a:lnTo>
                  <a:lnTo>
                    <a:pt x="1197991" y="552957"/>
                  </a:lnTo>
                  <a:lnTo>
                    <a:pt x="1168080" y="549269"/>
                  </a:lnTo>
                  <a:lnTo>
                    <a:pt x="1146730" y="538210"/>
                  </a:lnTo>
                  <a:lnTo>
                    <a:pt x="1133929" y="519793"/>
                  </a:lnTo>
                  <a:lnTo>
                    <a:pt x="1129665" y="494029"/>
                  </a:lnTo>
                  <a:lnTo>
                    <a:pt x="1137237" y="459285"/>
                  </a:lnTo>
                  <a:lnTo>
                    <a:pt x="1159954" y="434482"/>
                  </a:lnTo>
                  <a:lnTo>
                    <a:pt x="1197816" y="419609"/>
                  </a:lnTo>
                  <a:lnTo>
                    <a:pt x="1250822" y="414654"/>
                  </a:lnTo>
                  <a:lnTo>
                    <a:pt x="1392046" y="414654"/>
                  </a:lnTo>
                  <a:lnTo>
                    <a:pt x="1392046" y="398271"/>
                  </a:lnTo>
                  <a:lnTo>
                    <a:pt x="1389265" y="342645"/>
                  </a:lnTo>
                  <a:lnTo>
                    <a:pt x="1289304" y="342645"/>
                  </a:lnTo>
                  <a:lnTo>
                    <a:pt x="1277421" y="339905"/>
                  </a:lnTo>
                  <a:lnTo>
                    <a:pt x="1266348" y="337962"/>
                  </a:lnTo>
                  <a:lnTo>
                    <a:pt x="1256085" y="336805"/>
                  </a:lnTo>
                  <a:lnTo>
                    <a:pt x="1246632" y="336422"/>
                  </a:lnTo>
                  <a:close/>
                </a:path>
                <a:path w="3990340" h="634364">
                  <a:moveTo>
                    <a:pt x="1409767" y="582421"/>
                  </a:moveTo>
                  <a:lnTo>
                    <a:pt x="1299845" y="582421"/>
                  </a:lnTo>
                  <a:lnTo>
                    <a:pt x="1303680" y="591871"/>
                  </a:lnTo>
                  <a:lnTo>
                    <a:pt x="1332716" y="625149"/>
                  </a:lnTo>
                  <a:lnTo>
                    <a:pt x="1363345" y="634364"/>
                  </a:lnTo>
                  <a:lnTo>
                    <a:pt x="1373080" y="634053"/>
                  </a:lnTo>
                  <a:lnTo>
                    <a:pt x="1413821" y="619886"/>
                  </a:lnTo>
                  <a:lnTo>
                    <a:pt x="1427226" y="602106"/>
                  </a:lnTo>
                  <a:lnTo>
                    <a:pt x="1411817" y="586795"/>
                  </a:lnTo>
                  <a:lnTo>
                    <a:pt x="1409767" y="582421"/>
                  </a:lnTo>
                  <a:close/>
                </a:path>
                <a:path w="3990340" h="634364">
                  <a:moveTo>
                    <a:pt x="1392046" y="414654"/>
                  </a:moveTo>
                  <a:lnTo>
                    <a:pt x="1250822" y="414654"/>
                  </a:lnTo>
                  <a:lnTo>
                    <a:pt x="1258151" y="414988"/>
                  </a:lnTo>
                  <a:lnTo>
                    <a:pt x="1267158" y="415988"/>
                  </a:lnTo>
                  <a:lnTo>
                    <a:pt x="1277808" y="417655"/>
                  </a:lnTo>
                  <a:lnTo>
                    <a:pt x="1290066" y="419988"/>
                  </a:lnTo>
                  <a:lnTo>
                    <a:pt x="1290066" y="460882"/>
                  </a:lnTo>
                  <a:lnTo>
                    <a:pt x="1284305" y="501147"/>
                  </a:lnTo>
                  <a:lnTo>
                    <a:pt x="1267031" y="529923"/>
                  </a:lnTo>
                  <a:lnTo>
                    <a:pt x="1238255" y="547197"/>
                  </a:lnTo>
                  <a:lnTo>
                    <a:pt x="1197991" y="552957"/>
                  </a:lnTo>
                  <a:lnTo>
                    <a:pt x="1398661" y="552957"/>
                  </a:lnTo>
                  <a:lnTo>
                    <a:pt x="1394239" y="531741"/>
                  </a:lnTo>
                  <a:lnTo>
                    <a:pt x="1392159" y="494029"/>
                  </a:lnTo>
                  <a:lnTo>
                    <a:pt x="1392046" y="414654"/>
                  </a:lnTo>
                  <a:close/>
                </a:path>
                <a:path w="3990340" h="634364">
                  <a:moveTo>
                    <a:pt x="1370353" y="265302"/>
                  </a:moveTo>
                  <a:lnTo>
                    <a:pt x="1191387" y="265302"/>
                  </a:lnTo>
                  <a:lnTo>
                    <a:pt x="1234225" y="270136"/>
                  </a:lnTo>
                  <a:lnTo>
                    <a:pt x="1264824" y="284638"/>
                  </a:lnTo>
                  <a:lnTo>
                    <a:pt x="1283184" y="308808"/>
                  </a:lnTo>
                  <a:lnTo>
                    <a:pt x="1289304" y="342645"/>
                  </a:lnTo>
                  <a:lnTo>
                    <a:pt x="1389265" y="342645"/>
                  </a:lnTo>
                  <a:lnTo>
                    <a:pt x="1389128" y="339905"/>
                  </a:lnTo>
                  <a:lnTo>
                    <a:pt x="1389006" y="339113"/>
                  </a:lnTo>
                  <a:lnTo>
                    <a:pt x="1380347" y="291401"/>
                  </a:lnTo>
                  <a:lnTo>
                    <a:pt x="1370353" y="265302"/>
                  </a:lnTo>
                  <a:close/>
                </a:path>
                <a:path w="3990340" h="634364">
                  <a:moveTo>
                    <a:pt x="1198371" y="179704"/>
                  </a:moveTo>
                  <a:lnTo>
                    <a:pt x="1163226" y="181298"/>
                  </a:lnTo>
                  <a:lnTo>
                    <a:pt x="1130569" y="186070"/>
                  </a:lnTo>
                  <a:lnTo>
                    <a:pt x="1100413" y="194010"/>
                  </a:lnTo>
                  <a:lnTo>
                    <a:pt x="1072769" y="205104"/>
                  </a:lnTo>
                  <a:lnTo>
                    <a:pt x="1094867" y="284479"/>
                  </a:lnTo>
                  <a:lnTo>
                    <a:pt x="1115484" y="276072"/>
                  </a:lnTo>
                  <a:lnTo>
                    <a:pt x="1138459" y="270081"/>
                  </a:lnTo>
                  <a:lnTo>
                    <a:pt x="1163768" y="266495"/>
                  </a:lnTo>
                  <a:lnTo>
                    <a:pt x="1191387" y="265302"/>
                  </a:lnTo>
                  <a:lnTo>
                    <a:pt x="1370353" y="265302"/>
                  </a:lnTo>
                  <a:lnTo>
                    <a:pt x="1365740" y="253253"/>
                  </a:lnTo>
                  <a:lnTo>
                    <a:pt x="1345311" y="225297"/>
                  </a:lnTo>
                  <a:lnTo>
                    <a:pt x="1318637" y="205368"/>
                  </a:lnTo>
                  <a:lnTo>
                    <a:pt x="1285271" y="191119"/>
                  </a:lnTo>
                  <a:lnTo>
                    <a:pt x="1245191" y="182560"/>
                  </a:lnTo>
                  <a:lnTo>
                    <a:pt x="1198371" y="179704"/>
                  </a:lnTo>
                  <a:close/>
                </a:path>
                <a:path w="3990340" h="634364">
                  <a:moveTo>
                    <a:pt x="3313811" y="179704"/>
                  </a:moveTo>
                  <a:lnTo>
                    <a:pt x="3268612" y="183636"/>
                  </a:lnTo>
                  <a:lnTo>
                    <a:pt x="3228070" y="195437"/>
                  </a:lnTo>
                  <a:lnTo>
                    <a:pt x="3192170" y="215120"/>
                  </a:lnTo>
                  <a:lnTo>
                    <a:pt x="3160903" y="242696"/>
                  </a:lnTo>
                  <a:lnTo>
                    <a:pt x="3135566" y="276556"/>
                  </a:lnTo>
                  <a:lnTo>
                    <a:pt x="3117469" y="315071"/>
                  </a:lnTo>
                  <a:lnTo>
                    <a:pt x="3106610" y="358229"/>
                  </a:lnTo>
                  <a:lnTo>
                    <a:pt x="3102991" y="406018"/>
                  </a:lnTo>
                  <a:lnTo>
                    <a:pt x="3106465" y="455243"/>
                  </a:lnTo>
                  <a:lnTo>
                    <a:pt x="3116881" y="499300"/>
                  </a:lnTo>
                  <a:lnTo>
                    <a:pt x="3134227" y="538214"/>
                  </a:lnTo>
                  <a:lnTo>
                    <a:pt x="3158490" y="572007"/>
                  </a:lnTo>
                  <a:lnTo>
                    <a:pt x="3188991" y="599324"/>
                  </a:lnTo>
                  <a:lnTo>
                    <a:pt x="3225053" y="618807"/>
                  </a:lnTo>
                  <a:lnTo>
                    <a:pt x="3266664" y="630479"/>
                  </a:lnTo>
                  <a:lnTo>
                    <a:pt x="3313811" y="634364"/>
                  </a:lnTo>
                  <a:lnTo>
                    <a:pt x="3360098" y="630507"/>
                  </a:lnTo>
                  <a:lnTo>
                    <a:pt x="3401218" y="618934"/>
                  </a:lnTo>
                  <a:lnTo>
                    <a:pt x="3437147" y="599646"/>
                  </a:lnTo>
                  <a:lnTo>
                    <a:pt x="3467862" y="572642"/>
                  </a:lnTo>
                  <a:lnTo>
                    <a:pt x="3483782" y="550926"/>
                  </a:lnTo>
                  <a:lnTo>
                    <a:pt x="3313811" y="550926"/>
                  </a:lnTo>
                  <a:lnTo>
                    <a:pt x="3268138" y="541875"/>
                  </a:lnTo>
                  <a:lnTo>
                    <a:pt x="3235515" y="514715"/>
                  </a:lnTo>
                  <a:lnTo>
                    <a:pt x="3215941" y="469433"/>
                  </a:lnTo>
                  <a:lnTo>
                    <a:pt x="3209417" y="406018"/>
                  </a:lnTo>
                  <a:lnTo>
                    <a:pt x="3211179" y="374157"/>
                  </a:lnTo>
                  <a:lnTo>
                    <a:pt x="3225276" y="321579"/>
                  </a:lnTo>
                  <a:lnTo>
                    <a:pt x="3252999" y="284360"/>
                  </a:lnTo>
                  <a:lnTo>
                    <a:pt x="3291064" y="265501"/>
                  </a:lnTo>
                  <a:lnTo>
                    <a:pt x="3313811" y="263143"/>
                  </a:lnTo>
                  <a:lnTo>
                    <a:pt x="3485582" y="263143"/>
                  </a:lnTo>
                  <a:lnTo>
                    <a:pt x="3468878" y="240283"/>
                  </a:lnTo>
                  <a:lnTo>
                    <a:pt x="3438469" y="213780"/>
                  </a:lnTo>
                  <a:lnTo>
                    <a:pt x="3402488" y="194849"/>
                  </a:lnTo>
                  <a:lnTo>
                    <a:pt x="3360935" y="183491"/>
                  </a:lnTo>
                  <a:lnTo>
                    <a:pt x="3313811" y="179704"/>
                  </a:lnTo>
                  <a:close/>
                </a:path>
                <a:path w="3990340" h="634364">
                  <a:moveTo>
                    <a:pt x="2753995" y="26669"/>
                  </a:moveTo>
                  <a:lnTo>
                    <a:pt x="2641092" y="26669"/>
                  </a:lnTo>
                  <a:lnTo>
                    <a:pt x="2843276" y="380238"/>
                  </a:lnTo>
                  <a:lnTo>
                    <a:pt x="2843276" y="626236"/>
                  </a:lnTo>
                  <a:lnTo>
                    <a:pt x="2949702" y="626236"/>
                  </a:lnTo>
                  <a:lnTo>
                    <a:pt x="2949702" y="380238"/>
                  </a:lnTo>
                  <a:lnTo>
                    <a:pt x="3005376" y="282447"/>
                  </a:lnTo>
                  <a:lnTo>
                    <a:pt x="2896108" y="282447"/>
                  </a:lnTo>
                  <a:lnTo>
                    <a:pt x="2753995" y="26669"/>
                  </a:lnTo>
                  <a:close/>
                </a:path>
                <a:path w="3990340" h="634364">
                  <a:moveTo>
                    <a:pt x="3485582" y="263143"/>
                  </a:moveTo>
                  <a:lnTo>
                    <a:pt x="3313811" y="263143"/>
                  </a:lnTo>
                  <a:lnTo>
                    <a:pt x="3359296" y="272073"/>
                  </a:lnTo>
                  <a:lnTo>
                    <a:pt x="3391757" y="298862"/>
                  </a:lnTo>
                  <a:lnTo>
                    <a:pt x="3411216" y="343511"/>
                  </a:lnTo>
                  <a:lnTo>
                    <a:pt x="3417697" y="406018"/>
                  </a:lnTo>
                  <a:lnTo>
                    <a:pt x="3415956" y="438804"/>
                  </a:lnTo>
                  <a:lnTo>
                    <a:pt x="3401998" y="492422"/>
                  </a:lnTo>
                  <a:lnTo>
                    <a:pt x="3374443" y="529709"/>
                  </a:lnTo>
                  <a:lnTo>
                    <a:pt x="3336482" y="548568"/>
                  </a:lnTo>
                  <a:lnTo>
                    <a:pt x="3313811" y="550926"/>
                  </a:lnTo>
                  <a:lnTo>
                    <a:pt x="3483782" y="550926"/>
                  </a:lnTo>
                  <a:lnTo>
                    <a:pt x="3492511" y="539017"/>
                  </a:lnTo>
                  <a:lnTo>
                    <a:pt x="3510089" y="500046"/>
                  </a:lnTo>
                  <a:lnTo>
                    <a:pt x="3520618" y="455717"/>
                  </a:lnTo>
                  <a:lnTo>
                    <a:pt x="3524123" y="406018"/>
                  </a:lnTo>
                  <a:lnTo>
                    <a:pt x="3520670" y="356227"/>
                  </a:lnTo>
                  <a:lnTo>
                    <a:pt x="3510311" y="312007"/>
                  </a:lnTo>
                  <a:lnTo>
                    <a:pt x="3493047" y="273359"/>
                  </a:lnTo>
                  <a:lnTo>
                    <a:pt x="3485582" y="263143"/>
                  </a:lnTo>
                  <a:close/>
                </a:path>
                <a:path w="3990340" h="634364">
                  <a:moveTo>
                    <a:pt x="3150997" y="26669"/>
                  </a:moveTo>
                  <a:lnTo>
                    <a:pt x="3038475" y="26669"/>
                  </a:lnTo>
                  <a:lnTo>
                    <a:pt x="2896108" y="282447"/>
                  </a:lnTo>
                  <a:lnTo>
                    <a:pt x="3005376" y="282447"/>
                  </a:lnTo>
                  <a:lnTo>
                    <a:pt x="3150997" y="26669"/>
                  </a:lnTo>
                  <a:close/>
                </a:path>
                <a:path w="3990340" h="634364">
                  <a:moveTo>
                    <a:pt x="3707892" y="187832"/>
                  </a:moveTo>
                  <a:lnTo>
                    <a:pt x="3605657" y="187832"/>
                  </a:lnTo>
                  <a:lnTo>
                    <a:pt x="3605657" y="472313"/>
                  </a:lnTo>
                  <a:lnTo>
                    <a:pt x="3609891" y="521843"/>
                  </a:lnTo>
                  <a:lnTo>
                    <a:pt x="3622599" y="562360"/>
                  </a:lnTo>
                  <a:lnTo>
                    <a:pt x="3673465" y="616368"/>
                  </a:lnTo>
                  <a:lnTo>
                    <a:pt x="3711637" y="629866"/>
                  </a:lnTo>
                  <a:lnTo>
                    <a:pt x="3758311" y="634364"/>
                  </a:lnTo>
                  <a:lnTo>
                    <a:pt x="3774620" y="633553"/>
                  </a:lnTo>
                  <a:lnTo>
                    <a:pt x="3828288" y="621283"/>
                  </a:lnTo>
                  <a:lnTo>
                    <a:pt x="3876115" y="598691"/>
                  </a:lnTo>
                  <a:lnTo>
                    <a:pt x="3887978" y="589787"/>
                  </a:lnTo>
                  <a:lnTo>
                    <a:pt x="3990340" y="589787"/>
                  </a:lnTo>
                  <a:lnTo>
                    <a:pt x="3990340" y="548893"/>
                  </a:lnTo>
                  <a:lnTo>
                    <a:pt x="3783711" y="548893"/>
                  </a:lnTo>
                  <a:lnTo>
                    <a:pt x="3750540" y="543629"/>
                  </a:lnTo>
                  <a:lnTo>
                    <a:pt x="3726846" y="527827"/>
                  </a:lnTo>
                  <a:lnTo>
                    <a:pt x="3712630" y="501477"/>
                  </a:lnTo>
                  <a:lnTo>
                    <a:pt x="3707892" y="464565"/>
                  </a:lnTo>
                  <a:lnTo>
                    <a:pt x="3707892" y="187832"/>
                  </a:lnTo>
                  <a:close/>
                </a:path>
                <a:path w="3990340" h="634364">
                  <a:moveTo>
                    <a:pt x="3990340" y="589787"/>
                  </a:moveTo>
                  <a:lnTo>
                    <a:pt x="3887978" y="589787"/>
                  </a:lnTo>
                  <a:lnTo>
                    <a:pt x="3887978" y="626617"/>
                  </a:lnTo>
                  <a:lnTo>
                    <a:pt x="3990340" y="626617"/>
                  </a:lnTo>
                  <a:lnTo>
                    <a:pt x="3990340" y="589787"/>
                  </a:lnTo>
                  <a:close/>
                </a:path>
                <a:path w="3990340" h="634364">
                  <a:moveTo>
                    <a:pt x="3990340" y="187832"/>
                  </a:moveTo>
                  <a:lnTo>
                    <a:pt x="3887978" y="187832"/>
                  </a:lnTo>
                  <a:lnTo>
                    <a:pt x="3887978" y="489076"/>
                  </a:lnTo>
                  <a:lnTo>
                    <a:pt x="3881858" y="500624"/>
                  </a:lnTo>
                  <a:lnTo>
                    <a:pt x="3848354" y="530859"/>
                  </a:lnTo>
                  <a:lnTo>
                    <a:pt x="3800758" y="547772"/>
                  </a:lnTo>
                  <a:lnTo>
                    <a:pt x="3783711" y="548893"/>
                  </a:lnTo>
                  <a:lnTo>
                    <a:pt x="3990340" y="548893"/>
                  </a:lnTo>
                  <a:lnTo>
                    <a:pt x="3990340" y="187832"/>
                  </a:lnTo>
                  <a:close/>
                </a:path>
                <a:path w="3990340" h="634364">
                  <a:moveTo>
                    <a:pt x="1576196" y="187832"/>
                  </a:moveTo>
                  <a:lnTo>
                    <a:pt x="1502537" y="187832"/>
                  </a:lnTo>
                  <a:lnTo>
                    <a:pt x="1502537" y="626236"/>
                  </a:lnTo>
                  <a:lnTo>
                    <a:pt x="1604771" y="626236"/>
                  </a:lnTo>
                  <a:lnTo>
                    <a:pt x="1604771" y="309498"/>
                  </a:lnTo>
                  <a:lnTo>
                    <a:pt x="1612683" y="300450"/>
                  </a:lnTo>
                  <a:lnTo>
                    <a:pt x="1644777" y="277875"/>
                  </a:lnTo>
                  <a:lnTo>
                    <a:pt x="1681353" y="266088"/>
                  </a:lnTo>
                  <a:lnTo>
                    <a:pt x="1692783" y="265302"/>
                  </a:lnTo>
                  <a:lnTo>
                    <a:pt x="1867433" y="265302"/>
                  </a:lnTo>
                  <a:lnTo>
                    <a:pt x="1861389" y="252311"/>
                  </a:lnTo>
                  <a:lnTo>
                    <a:pt x="1843381" y="228853"/>
                  </a:lnTo>
                  <a:lnTo>
                    <a:pt x="1594993" y="228853"/>
                  </a:lnTo>
                  <a:lnTo>
                    <a:pt x="1576196" y="187832"/>
                  </a:lnTo>
                  <a:close/>
                </a:path>
                <a:path w="3990340" h="634364">
                  <a:moveTo>
                    <a:pt x="1867433" y="265302"/>
                  </a:moveTo>
                  <a:lnTo>
                    <a:pt x="1692783" y="265302"/>
                  </a:lnTo>
                  <a:lnTo>
                    <a:pt x="1715454" y="266902"/>
                  </a:lnTo>
                  <a:lnTo>
                    <a:pt x="1734708" y="271716"/>
                  </a:lnTo>
                  <a:lnTo>
                    <a:pt x="1772421" y="305845"/>
                  </a:lnTo>
                  <a:lnTo>
                    <a:pt x="1783141" y="346751"/>
                  </a:lnTo>
                  <a:lnTo>
                    <a:pt x="1784477" y="372871"/>
                  </a:lnTo>
                  <a:lnTo>
                    <a:pt x="1784477" y="626236"/>
                  </a:lnTo>
                  <a:lnTo>
                    <a:pt x="1886839" y="626236"/>
                  </a:lnTo>
                  <a:lnTo>
                    <a:pt x="1886839" y="357377"/>
                  </a:lnTo>
                  <a:lnTo>
                    <a:pt x="1884007" y="317704"/>
                  </a:lnTo>
                  <a:lnTo>
                    <a:pt x="1875520" y="282686"/>
                  </a:lnTo>
                  <a:lnTo>
                    <a:pt x="1867433" y="265302"/>
                  </a:lnTo>
                  <a:close/>
                </a:path>
                <a:path w="3990340" h="634364">
                  <a:moveTo>
                    <a:pt x="1718183" y="179704"/>
                  </a:moveTo>
                  <a:lnTo>
                    <a:pt x="1679967" y="182776"/>
                  </a:lnTo>
                  <a:lnTo>
                    <a:pt x="1646682" y="191992"/>
                  </a:lnTo>
                  <a:lnTo>
                    <a:pt x="1618349" y="207351"/>
                  </a:lnTo>
                  <a:lnTo>
                    <a:pt x="1594993" y="228853"/>
                  </a:lnTo>
                  <a:lnTo>
                    <a:pt x="1843381" y="228853"/>
                  </a:lnTo>
                  <a:lnTo>
                    <a:pt x="1788096" y="191420"/>
                  </a:lnTo>
                  <a:lnTo>
                    <a:pt x="1718183" y="179704"/>
                  </a:lnTo>
                  <a:close/>
                </a:path>
                <a:path w="3990340" h="634364">
                  <a:moveTo>
                    <a:pt x="297180" y="121157"/>
                  </a:moveTo>
                  <a:lnTo>
                    <a:pt x="190754" y="121157"/>
                  </a:lnTo>
                  <a:lnTo>
                    <a:pt x="190754" y="626236"/>
                  </a:lnTo>
                  <a:lnTo>
                    <a:pt x="297180" y="626236"/>
                  </a:lnTo>
                  <a:lnTo>
                    <a:pt x="297180" y="121157"/>
                  </a:lnTo>
                  <a:close/>
                </a:path>
                <a:path w="3990340" h="634364">
                  <a:moveTo>
                    <a:pt x="496443" y="26669"/>
                  </a:moveTo>
                  <a:lnTo>
                    <a:pt x="0" y="26669"/>
                  </a:lnTo>
                  <a:lnTo>
                    <a:pt x="0" y="121157"/>
                  </a:lnTo>
                  <a:lnTo>
                    <a:pt x="496443" y="121157"/>
                  </a:lnTo>
                  <a:lnTo>
                    <a:pt x="496443" y="26669"/>
                  </a:lnTo>
                  <a:close/>
                </a:path>
                <a:path w="3990340" h="634364">
                  <a:moveTo>
                    <a:pt x="2100072" y="0"/>
                  </a:moveTo>
                  <a:lnTo>
                    <a:pt x="1997837" y="24637"/>
                  </a:lnTo>
                  <a:lnTo>
                    <a:pt x="1997837" y="626236"/>
                  </a:lnTo>
                  <a:lnTo>
                    <a:pt x="2100072" y="626236"/>
                  </a:lnTo>
                  <a:lnTo>
                    <a:pt x="2100072" y="479678"/>
                  </a:lnTo>
                  <a:lnTo>
                    <a:pt x="2149221" y="427735"/>
                  </a:lnTo>
                  <a:lnTo>
                    <a:pt x="2269523" y="427735"/>
                  </a:lnTo>
                  <a:lnTo>
                    <a:pt x="2222562" y="356107"/>
                  </a:lnTo>
                  <a:lnTo>
                    <a:pt x="2100072" y="356107"/>
                  </a:lnTo>
                  <a:lnTo>
                    <a:pt x="2100072" y="0"/>
                  </a:lnTo>
                  <a:close/>
                </a:path>
                <a:path w="3990340" h="634364">
                  <a:moveTo>
                    <a:pt x="2269523" y="427735"/>
                  </a:moveTo>
                  <a:lnTo>
                    <a:pt x="2149221" y="427735"/>
                  </a:lnTo>
                  <a:lnTo>
                    <a:pt x="2278126" y="626236"/>
                  </a:lnTo>
                  <a:lnTo>
                    <a:pt x="2399665" y="626236"/>
                  </a:lnTo>
                  <a:lnTo>
                    <a:pt x="2269523" y="427735"/>
                  </a:lnTo>
                  <a:close/>
                </a:path>
                <a:path w="3990340" h="634364">
                  <a:moveTo>
                    <a:pt x="2369439" y="187832"/>
                  </a:moveTo>
                  <a:lnTo>
                    <a:pt x="2246249" y="187832"/>
                  </a:lnTo>
                  <a:lnTo>
                    <a:pt x="2100072" y="356107"/>
                  </a:lnTo>
                  <a:lnTo>
                    <a:pt x="2222562" y="356107"/>
                  </a:lnTo>
                  <a:lnTo>
                    <a:pt x="2221230" y="354075"/>
                  </a:lnTo>
                  <a:lnTo>
                    <a:pt x="2369439" y="187832"/>
                  </a:lnTo>
                  <a:close/>
                </a:path>
                <a:path w="3990340" h="634364">
                  <a:moveTo>
                    <a:pt x="663067" y="0"/>
                  </a:moveTo>
                  <a:lnTo>
                    <a:pt x="559181" y="24637"/>
                  </a:lnTo>
                  <a:lnTo>
                    <a:pt x="559181" y="626236"/>
                  </a:lnTo>
                  <a:lnTo>
                    <a:pt x="663067" y="626236"/>
                  </a:lnTo>
                  <a:lnTo>
                    <a:pt x="663067" y="311530"/>
                  </a:lnTo>
                  <a:lnTo>
                    <a:pt x="669518" y="302932"/>
                  </a:lnTo>
                  <a:lnTo>
                    <a:pt x="712805" y="274161"/>
                  </a:lnTo>
                  <a:lnTo>
                    <a:pt x="751078" y="266445"/>
                  </a:lnTo>
                  <a:lnTo>
                    <a:pt x="927398" y="266445"/>
                  </a:lnTo>
                  <a:lnTo>
                    <a:pt x="919958" y="250612"/>
                  </a:lnTo>
                  <a:lnTo>
                    <a:pt x="900049" y="225297"/>
                  </a:lnTo>
                  <a:lnTo>
                    <a:pt x="888110" y="215772"/>
                  </a:lnTo>
                  <a:lnTo>
                    <a:pt x="663067" y="215772"/>
                  </a:lnTo>
                  <a:lnTo>
                    <a:pt x="663067" y="0"/>
                  </a:lnTo>
                  <a:close/>
                </a:path>
                <a:path w="3990340" h="634364">
                  <a:moveTo>
                    <a:pt x="927398" y="266445"/>
                  </a:moveTo>
                  <a:lnTo>
                    <a:pt x="751078" y="266445"/>
                  </a:lnTo>
                  <a:lnTo>
                    <a:pt x="770580" y="267991"/>
                  </a:lnTo>
                  <a:lnTo>
                    <a:pt x="788130" y="272621"/>
                  </a:lnTo>
                  <a:lnTo>
                    <a:pt x="828466" y="304351"/>
                  </a:lnTo>
                  <a:lnTo>
                    <a:pt x="842771" y="356107"/>
                  </a:lnTo>
                  <a:lnTo>
                    <a:pt x="842771" y="626236"/>
                  </a:lnTo>
                  <a:lnTo>
                    <a:pt x="945515" y="626236"/>
                  </a:lnTo>
                  <a:lnTo>
                    <a:pt x="945515" y="356107"/>
                  </a:lnTo>
                  <a:lnTo>
                    <a:pt x="942679" y="316005"/>
                  </a:lnTo>
                  <a:lnTo>
                    <a:pt x="934164" y="280844"/>
                  </a:lnTo>
                  <a:lnTo>
                    <a:pt x="927398" y="266445"/>
                  </a:lnTo>
                  <a:close/>
                </a:path>
                <a:path w="3990340" h="634364">
                  <a:moveTo>
                    <a:pt x="772414" y="179704"/>
                  </a:moveTo>
                  <a:lnTo>
                    <a:pt x="739505" y="181965"/>
                  </a:lnTo>
                  <a:lnTo>
                    <a:pt x="710311" y="188737"/>
                  </a:lnTo>
                  <a:lnTo>
                    <a:pt x="684831" y="200011"/>
                  </a:lnTo>
                  <a:lnTo>
                    <a:pt x="663067" y="215772"/>
                  </a:lnTo>
                  <a:lnTo>
                    <a:pt x="888110" y="215772"/>
                  </a:lnTo>
                  <a:lnTo>
                    <a:pt x="875069" y="205368"/>
                  </a:lnTo>
                  <a:lnTo>
                    <a:pt x="845470" y="191119"/>
                  </a:lnTo>
                  <a:lnTo>
                    <a:pt x="811252" y="182560"/>
                  </a:lnTo>
                  <a:lnTo>
                    <a:pt x="772414" y="179704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93539" y="3432428"/>
              <a:ext cx="174117" cy="15201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70733" y="3024631"/>
              <a:ext cx="3990340" cy="634365"/>
            </a:xfrm>
            <a:custGeom>
              <a:avLst/>
              <a:gdLst/>
              <a:ahLst/>
              <a:cxnLst/>
              <a:rect l="l" t="t" r="r" b="b"/>
              <a:pathLst>
                <a:path w="3990340" h="634364">
                  <a:moveTo>
                    <a:pt x="3313811" y="263143"/>
                  </a:moveTo>
                  <a:lnTo>
                    <a:pt x="3270805" y="272573"/>
                  </a:lnTo>
                  <a:lnTo>
                    <a:pt x="3237611" y="300863"/>
                  </a:lnTo>
                  <a:lnTo>
                    <a:pt x="3216465" y="346011"/>
                  </a:lnTo>
                  <a:lnTo>
                    <a:pt x="3209417" y="406018"/>
                  </a:lnTo>
                  <a:lnTo>
                    <a:pt x="3215941" y="469433"/>
                  </a:lnTo>
                  <a:lnTo>
                    <a:pt x="3235515" y="514715"/>
                  </a:lnTo>
                  <a:lnTo>
                    <a:pt x="3268138" y="541875"/>
                  </a:lnTo>
                  <a:lnTo>
                    <a:pt x="3313811" y="550926"/>
                  </a:lnTo>
                  <a:lnTo>
                    <a:pt x="3336482" y="548568"/>
                  </a:lnTo>
                  <a:lnTo>
                    <a:pt x="3374443" y="529709"/>
                  </a:lnTo>
                  <a:lnTo>
                    <a:pt x="3401998" y="492422"/>
                  </a:lnTo>
                  <a:lnTo>
                    <a:pt x="3415956" y="438804"/>
                  </a:lnTo>
                  <a:lnTo>
                    <a:pt x="3417697" y="406018"/>
                  </a:lnTo>
                  <a:lnTo>
                    <a:pt x="3411216" y="343511"/>
                  </a:lnTo>
                  <a:lnTo>
                    <a:pt x="3391757" y="298862"/>
                  </a:lnTo>
                  <a:lnTo>
                    <a:pt x="3359296" y="272073"/>
                  </a:lnTo>
                  <a:lnTo>
                    <a:pt x="3313811" y="263143"/>
                  </a:lnTo>
                  <a:close/>
                </a:path>
                <a:path w="3990340" h="634364">
                  <a:moveTo>
                    <a:pt x="3605657" y="187832"/>
                  </a:moveTo>
                  <a:lnTo>
                    <a:pt x="3707892" y="187832"/>
                  </a:lnTo>
                  <a:lnTo>
                    <a:pt x="3707892" y="464565"/>
                  </a:lnTo>
                  <a:lnTo>
                    <a:pt x="3712630" y="501477"/>
                  </a:lnTo>
                  <a:lnTo>
                    <a:pt x="3726846" y="527827"/>
                  </a:lnTo>
                  <a:lnTo>
                    <a:pt x="3750540" y="543629"/>
                  </a:lnTo>
                  <a:lnTo>
                    <a:pt x="3783711" y="548893"/>
                  </a:lnTo>
                  <a:lnTo>
                    <a:pt x="3800758" y="547772"/>
                  </a:lnTo>
                  <a:lnTo>
                    <a:pt x="3848354" y="530859"/>
                  </a:lnTo>
                  <a:lnTo>
                    <a:pt x="3881858" y="500624"/>
                  </a:lnTo>
                  <a:lnTo>
                    <a:pt x="3887978" y="489076"/>
                  </a:lnTo>
                  <a:lnTo>
                    <a:pt x="3887978" y="187832"/>
                  </a:lnTo>
                  <a:lnTo>
                    <a:pt x="3990340" y="187832"/>
                  </a:lnTo>
                  <a:lnTo>
                    <a:pt x="3990340" y="626617"/>
                  </a:lnTo>
                  <a:lnTo>
                    <a:pt x="3887978" y="626617"/>
                  </a:lnTo>
                  <a:lnTo>
                    <a:pt x="3887978" y="589787"/>
                  </a:lnTo>
                  <a:lnTo>
                    <a:pt x="3876115" y="598691"/>
                  </a:lnTo>
                  <a:lnTo>
                    <a:pt x="3828288" y="621283"/>
                  </a:lnTo>
                  <a:lnTo>
                    <a:pt x="3774620" y="633553"/>
                  </a:lnTo>
                  <a:lnTo>
                    <a:pt x="3758311" y="634364"/>
                  </a:lnTo>
                  <a:lnTo>
                    <a:pt x="3711637" y="629866"/>
                  </a:lnTo>
                  <a:lnTo>
                    <a:pt x="3673465" y="616368"/>
                  </a:lnTo>
                  <a:lnTo>
                    <a:pt x="3622599" y="562360"/>
                  </a:lnTo>
                  <a:lnTo>
                    <a:pt x="3609891" y="521843"/>
                  </a:lnTo>
                  <a:lnTo>
                    <a:pt x="3605657" y="472313"/>
                  </a:lnTo>
                  <a:lnTo>
                    <a:pt x="3605657" y="187832"/>
                  </a:lnTo>
                  <a:close/>
                </a:path>
                <a:path w="3990340" h="634364">
                  <a:moveTo>
                    <a:pt x="3313811" y="179704"/>
                  </a:moveTo>
                  <a:lnTo>
                    <a:pt x="3360935" y="183491"/>
                  </a:lnTo>
                  <a:lnTo>
                    <a:pt x="3402488" y="194849"/>
                  </a:lnTo>
                  <a:lnTo>
                    <a:pt x="3438469" y="213780"/>
                  </a:lnTo>
                  <a:lnTo>
                    <a:pt x="3468878" y="240283"/>
                  </a:lnTo>
                  <a:lnTo>
                    <a:pt x="3493047" y="273359"/>
                  </a:lnTo>
                  <a:lnTo>
                    <a:pt x="3510311" y="312007"/>
                  </a:lnTo>
                  <a:lnTo>
                    <a:pt x="3520670" y="356227"/>
                  </a:lnTo>
                  <a:lnTo>
                    <a:pt x="3524123" y="406018"/>
                  </a:lnTo>
                  <a:lnTo>
                    <a:pt x="3520618" y="455717"/>
                  </a:lnTo>
                  <a:lnTo>
                    <a:pt x="3510089" y="500046"/>
                  </a:lnTo>
                  <a:lnTo>
                    <a:pt x="3492511" y="539017"/>
                  </a:lnTo>
                  <a:lnTo>
                    <a:pt x="3467862" y="572642"/>
                  </a:lnTo>
                  <a:lnTo>
                    <a:pt x="3437147" y="599646"/>
                  </a:lnTo>
                  <a:lnTo>
                    <a:pt x="3401218" y="618934"/>
                  </a:lnTo>
                  <a:lnTo>
                    <a:pt x="3360098" y="630507"/>
                  </a:lnTo>
                  <a:lnTo>
                    <a:pt x="3313811" y="634364"/>
                  </a:lnTo>
                  <a:lnTo>
                    <a:pt x="3266664" y="630479"/>
                  </a:lnTo>
                  <a:lnTo>
                    <a:pt x="3225053" y="618807"/>
                  </a:lnTo>
                  <a:lnTo>
                    <a:pt x="3188991" y="599324"/>
                  </a:lnTo>
                  <a:lnTo>
                    <a:pt x="3158490" y="572007"/>
                  </a:lnTo>
                  <a:lnTo>
                    <a:pt x="3134227" y="538214"/>
                  </a:lnTo>
                  <a:lnTo>
                    <a:pt x="3116881" y="499300"/>
                  </a:lnTo>
                  <a:lnTo>
                    <a:pt x="3106465" y="455243"/>
                  </a:lnTo>
                  <a:lnTo>
                    <a:pt x="3102991" y="406018"/>
                  </a:lnTo>
                  <a:lnTo>
                    <a:pt x="3106610" y="358229"/>
                  </a:lnTo>
                  <a:lnTo>
                    <a:pt x="3117469" y="315071"/>
                  </a:lnTo>
                  <a:lnTo>
                    <a:pt x="3135566" y="276556"/>
                  </a:lnTo>
                  <a:lnTo>
                    <a:pt x="3160903" y="242696"/>
                  </a:lnTo>
                  <a:lnTo>
                    <a:pt x="3192170" y="215120"/>
                  </a:lnTo>
                  <a:lnTo>
                    <a:pt x="3228070" y="195437"/>
                  </a:lnTo>
                  <a:lnTo>
                    <a:pt x="3268612" y="183636"/>
                  </a:lnTo>
                  <a:lnTo>
                    <a:pt x="3313811" y="179704"/>
                  </a:lnTo>
                  <a:close/>
                </a:path>
                <a:path w="3990340" h="634364">
                  <a:moveTo>
                    <a:pt x="1718183" y="179704"/>
                  </a:moveTo>
                  <a:lnTo>
                    <a:pt x="1788096" y="191420"/>
                  </a:lnTo>
                  <a:lnTo>
                    <a:pt x="1841627" y="226567"/>
                  </a:lnTo>
                  <a:lnTo>
                    <a:pt x="1875520" y="282686"/>
                  </a:lnTo>
                  <a:lnTo>
                    <a:pt x="1886839" y="357377"/>
                  </a:lnTo>
                  <a:lnTo>
                    <a:pt x="1886839" y="626236"/>
                  </a:lnTo>
                  <a:lnTo>
                    <a:pt x="1784477" y="626236"/>
                  </a:lnTo>
                  <a:lnTo>
                    <a:pt x="1784477" y="372871"/>
                  </a:lnTo>
                  <a:lnTo>
                    <a:pt x="1783141" y="346751"/>
                  </a:lnTo>
                  <a:lnTo>
                    <a:pt x="1772421" y="305845"/>
                  </a:lnTo>
                  <a:lnTo>
                    <a:pt x="1734708" y="271716"/>
                  </a:lnTo>
                  <a:lnTo>
                    <a:pt x="1692783" y="265302"/>
                  </a:lnTo>
                  <a:lnTo>
                    <a:pt x="1681353" y="266088"/>
                  </a:lnTo>
                  <a:lnTo>
                    <a:pt x="1644777" y="277875"/>
                  </a:lnTo>
                  <a:lnTo>
                    <a:pt x="1612683" y="300450"/>
                  </a:lnTo>
                  <a:lnTo>
                    <a:pt x="1604771" y="309498"/>
                  </a:lnTo>
                  <a:lnTo>
                    <a:pt x="1604771" y="626236"/>
                  </a:lnTo>
                  <a:lnTo>
                    <a:pt x="1502537" y="626236"/>
                  </a:lnTo>
                  <a:lnTo>
                    <a:pt x="1502537" y="187832"/>
                  </a:lnTo>
                  <a:lnTo>
                    <a:pt x="1576196" y="187832"/>
                  </a:lnTo>
                  <a:lnTo>
                    <a:pt x="1594993" y="228853"/>
                  </a:lnTo>
                  <a:lnTo>
                    <a:pt x="1618349" y="207351"/>
                  </a:lnTo>
                  <a:lnTo>
                    <a:pt x="1646682" y="191992"/>
                  </a:lnTo>
                  <a:lnTo>
                    <a:pt x="1679967" y="182776"/>
                  </a:lnTo>
                  <a:lnTo>
                    <a:pt x="1718183" y="179704"/>
                  </a:lnTo>
                  <a:close/>
                </a:path>
                <a:path w="3990340" h="634364">
                  <a:moveTo>
                    <a:pt x="1198371" y="179704"/>
                  </a:moveTo>
                  <a:lnTo>
                    <a:pt x="1245191" y="182560"/>
                  </a:lnTo>
                  <a:lnTo>
                    <a:pt x="1285271" y="191119"/>
                  </a:lnTo>
                  <a:lnTo>
                    <a:pt x="1345311" y="225297"/>
                  </a:lnTo>
                  <a:lnTo>
                    <a:pt x="1380347" y="291401"/>
                  </a:lnTo>
                  <a:lnTo>
                    <a:pt x="1389120" y="339740"/>
                  </a:lnTo>
                  <a:lnTo>
                    <a:pt x="1392046" y="398271"/>
                  </a:lnTo>
                  <a:lnTo>
                    <a:pt x="1392046" y="491997"/>
                  </a:lnTo>
                  <a:lnTo>
                    <a:pt x="1394239" y="531741"/>
                  </a:lnTo>
                  <a:lnTo>
                    <a:pt x="1400825" y="563340"/>
                  </a:lnTo>
                  <a:lnTo>
                    <a:pt x="1411817" y="586795"/>
                  </a:lnTo>
                  <a:lnTo>
                    <a:pt x="1427226" y="602106"/>
                  </a:lnTo>
                  <a:lnTo>
                    <a:pt x="1420675" y="612086"/>
                  </a:lnTo>
                  <a:lnTo>
                    <a:pt x="1382268" y="633110"/>
                  </a:lnTo>
                  <a:lnTo>
                    <a:pt x="1363345" y="634364"/>
                  </a:lnTo>
                  <a:lnTo>
                    <a:pt x="1352579" y="633341"/>
                  </a:lnTo>
                  <a:lnTo>
                    <a:pt x="1315543" y="609675"/>
                  </a:lnTo>
                  <a:lnTo>
                    <a:pt x="1299845" y="582421"/>
                  </a:lnTo>
                  <a:lnTo>
                    <a:pt x="1291605" y="593347"/>
                  </a:lnTo>
                  <a:lnTo>
                    <a:pt x="1251458" y="619886"/>
                  </a:lnTo>
                  <a:lnTo>
                    <a:pt x="1197790" y="633460"/>
                  </a:lnTo>
                  <a:lnTo>
                    <a:pt x="1179195" y="634364"/>
                  </a:lnTo>
                  <a:lnTo>
                    <a:pt x="1145665" y="632152"/>
                  </a:lnTo>
                  <a:lnTo>
                    <a:pt x="1089987" y="614487"/>
                  </a:lnTo>
                  <a:lnTo>
                    <a:pt x="1050073" y="579485"/>
                  </a:lnTo>
                  <a:lnTo>
                    <a:pt x="1029829" y="529193"/>
                  </a:lnTo>
                  <a:lnTo>
                    <a:pt x="1027303" y="498475"/>
                  </a:lnTo>
                  <a:lnTo>
                    <a:pt x="1030874" y="462522"/>
                  </a:lnTo>
                  <a:lnTo>
                    <a:pt x="1059449" y="402998"/>
                  </a:lnTo>
                  <a:lnTo>
                    <a:pt x="1115954" y="360640"/>
                  </a:lnTo>
                  <a:lnTo>
                    <a:pt x="1153493" y="347186"/>
                  </a:lnTo>
                  <a:lnTo>
                    <a:pt x="1197056" y="339113"/>
                  </a:lnTo>
                  <a:lnTo>
                    <a:pt x="1246632" y="336422"/>
                  </a:lnTo>
                  <a:lnTo>
                    <a:pt x="1256085" y="336805"/>
                  </a:lnTo>
                  <a:lnTo>
                    <a:pt x="1266348" y="337962"/>
                  </a:lnTo>
                  <a:lnTo>
                    <a:pt x="1277421" y="339905"/>
                  </a:lnTo>
                  <a:lnTo>
                    <a:pt x="1289304" y="342645"/>
                  </a:lnTo>
                  <a:lnTo>
                    <a:pt x="1283184" y="308808"/>
                  </a:lnTo>
                  <a:lnTo>
                    <a:pt x="1264824" y="284638"/>
                  </a:lnTo>
                  <a:lnTo>
                    <a:pt x="1234225" y="270136"/>
                  </a:lnTo>
                  <a:lnTo>
                    <a:pt x="1191387" y="265302"/>
                  </a:lnTo>
                  <a:lnTo>
                    <a:pt x="1163768" y="266495"/>
                  </a:lnTo>
                  <a:lnTo>
                    <a:pt x="1138459" y="270081"/>
                  </a:lnTo>
                  <a:lnTo>
                    <a:pt x="1115484" y="276072"/>
                  </a:lnTo>
                  <a:lnTo>
                    <a:pt x="1094867" y="284479"/>
                  </a:lnTo>
                  <a:lnTo>
                    <a:pt x="1072769" y="205104"/>
                  </a:lnTo>
                  <a:lnTo>
                    <a:pt x="1100413" y="194010"/>
                  </a:lnTo>
                  <a:lnTo>
                    <a:pt x="1130569" y="186070"/>
                  </a:lnTo>
                  <a:lnTo>
                    <a:pt x="1163226" y="181298"/>
                  </a:lnTo>
                  <a:lnTo>
                    <a:pt x="1198371" y="179704"/>
                  </a:lnTo>
                  <a:close/>
                </a:path>
                <a:path w="3990340" h="634364">
                  <a:moveTo>
                    <a:pt x="2641092" y="26669"/>
                  </a:moveTo>
                  <a:lnTo>
                    <a:pt x="2753995" y="26669"/>
                  </a:lnTo>
                  <a:lnTo>
                    <a:pt x="2896108" y="282447"/>
                  </a:lnTo>
                  <a:lnTo>
                    <a:pt x="3038475" y="26669"/>
                  </a:lnTo>
                  <a:lnTo>
                    <a:pt x="3150997" y="26669"/>
                  </a:lnTo>
                  <a:lnTo>
                    <a:pt x="2949702" y="380238"/>
                  </a:lnTo>
                  <a:lnTo>
                    <a:pt x="2949702" y="626236"/>
                  </a:lnTo>
                  <a:lnTo>
                    <a:pt x="2843276" y="626236"/>
                  </a:lnTo>
                  <a:lnTo>
                    <a:pt x="2843276" y="380238"/>
                  </a:lnTo>
                  <a:lnTo>
                    <a:pt x="2641092" y="26669"/>
                  </a:lnTo>
                  <a:close/>
                </a:path>
                <a:path w="3990340" h="634364">
                  <a:moveTo>
                    <a:pt x="0" y="26669"/>
                  </a:moveTo>
                  <a:lnTo>
                    <a:pt x="496443" y="26669"/>
                  </a:lnTo>
                  <a:lnTo>
                    <a:pt x="496443" y="121157"/>
                  </a:lnTo>
                  <a:lnTo>
                    <a:pt x="297180" y="121157"/>
                  </a:lnTo>
                  <a:lnTo>
                    <a:pt x="297180" y="626236"/>
                  </a:lnTo>
                  <a:lnTo>
                    <a:pt x="190754" y="626236"/>
                  </a:lnTo>
                  <a:lnTo>
                    <a:pt x="190754" y="121157"/>
                  </a:lnTo>
                  <a:lnTo>
                    <a:pt x="0" y="121157"/>
                  </a:lnTo>
                  <a:lnTo>
                    <a:pt x="0" y="26669"/>
                  </a:lnTo>
                  <a:close/>
                </a:path>
                <a:path w="3990340" h="634364">
                  <a:moveTo>
                    <a:pt x="2100072" y="0"/>
                  </a:moveTo>
                  <a:lnTo>
                    <a:pt x="2100072" y="356107"/>
                  </a:lnTo>
                  <a:lnTo>
                    <a:pt x="2246249" y="187832"/>
                  </a:lnTo>
                  <a:lnTo>
                    <a:pt x="2369439" y="187832"/>
                  </a:lnTo>
                  <a:lnTo>
                    <a:pt x="2221230" y="354075"/>
                  </a:lnTo>
                  <a:lnTo>
                    <a:pt x="2399665" y="626236"/>
                  </a:lnTo>
                  <a:lnTo>
                    <a:pt x="2278126" y="626236"/>
                  </a:lnTo>
                  <a:lnTo>
                    <a:pt x="2149221" y="427735"/>
                  </a:lnTo>
                  <a:lnTo>
                    <a:pt x="2100072" y="479678"/>
                  </a:lnTo>
                  <a:lnTo>
                    <a:pt x="2100072" y="626236"/>
                  </a:lnTo>
                  <a:lnTo>
                    <a:pt x="1997837" y="626236"/>
                  </a:lnTo>
                  <a:lnTo>
                    <a:pt x="1997837" y="24637"/>
                  </a:lnTo>
                  <a:lnTo>
                    <a:pt x="2100072" y="0"/>
                  </a:lnTo>
                  <a:close/>
                </a:path>
                <a:path w="3990340" h="634364">
                  <a:moveTo>
                    <a:pt x="663067" y="0"/>
                  </a:moveTo>
                  <a:lnTo>
                    <a:pt x="663067" y="215772"/>
                  </a:lnTo>
                  <a:lnTo>
                    <a:pt x="684831" y="200011"/>
                  </a:lnTo>
                  <a:lnTo>
                    <a:pt x="710311" y="188737"/>
                  </a:lnTo>
                  <a:lnTo>
                    <a:pt x="739505" y="181965"/>
                  </a:lnTo>
                  <a:lnTo>
                    <a:pt x="772414" y="179704"/>
                  </a:lnTo>
                  <a:lnTo>
                    <a:pt x="811252" y="182560"/>
                  </a:lnTo>
                  <a:lnTo>
                    <a:pt x="875069" y="205368"/>
                  </a:lnTo>
                  <a:lnTo>
                    <a:pt x="919958" y="250612"/>
                  </a:lnTo>
                  <a:lnTo>
                    <a:pt x="942679" y="316005"/>
                  </a:lnTo>
                  <a:lnTo>
                    <a:pt x="945515" y="356107"/>
                  </a:lnTo>
                  <a:lnTo>
                    <a:pt x="945515" y="626236"/>
                  </a:lnTo>
                  <a:lnTo>
                    <a:pt x="842771" y="626236"/>
                  </a:lnTo>
                  <a:lnTo>
                    <a:pt x="842771" y="356107"/>
                  </a:lnTo>
                  <a:lnTo>
                    <a:pt x="841178" y="336839"/>
                  </a:lnTo>
                  <a:lnTo>
                    <a:pt x="817371" y="291083"/>
                  </a:lnTo>
                  <a:lnTo>
                    <a:pt x="770580" y="267991"/>
                  </a:lnTo>
                  <a:lnTo>
                    <a:pt x="751078" y="266445"/>
                  </a:lnTo>
                  <a:lnTo>
                    <a:pt x="738383" y="267303"/>
                  </a:lnTo>
                  <a:lnTo>
                    <a:pt x="699896" y="280162"/>
                  </a:lnTo>
                  <a:lnTo>
                    <a:pt x="663067" y="311530"/>
                  </a:lnTo>
                  <a:lnTo>
                    <a:pt x="663067" y="626236"/>
                  </a:lnTo>
                  <a:lnTo>
                    <a:pt x="559181" y="626236"/>
                  </a:lnTo>
                  <a:lnTo>
                    <a:pt x="559181" y="24637"/>
                  </a:lnTo>
                  <a:lnTo>
                    <a:pt x="663067" y="0"/>
                  </a:lnTo>
                  <a:close/>
                </a:path>
              </a:pathLst>
            </a:custGeom>
            <a:ln w="1371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09" y="629160"/>
            <a:ext cx="7092291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90" dirty="0">
                <a:latin typeface="Times New Roman" pitchFamily="18" charset="0"/>
                <a:cs typeface="Times New Roman" pitchFamily="18" charset="0"/>
              </a:rPr>
              <a:t>Types </a:t>
            </a:r>
            <a:r>
              <a:rPr sz="5400" b="1">
                <a:latin typeface="Times New Roman" pitchFamily="18" charset="0"/>
                <a:cs typeface="Times New Roman" pitchFamily="18" charset="0"/>
              </a:rPr>
              <a:t>of</a:t>
            </a:r>
            <a:r>
              <a:rPr sz="5400" b="1" spc="55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spc="-5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5400" b="1" spc="-5" smtClean="0">
                <a:latin typeface="Times New Roman" pitchFamily="18" charset="0"/>
                <a:cs typeface="Times New Roman" pitchFamily="18" charset="0"/>
              </a:rPr>
              <a:t>ormalization</a:t>
            </a:r>
            <a:endParaRPr sz="5400" b="1" spc="-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309" y="2061936"/>
            <a:ext cx="5263491" cy="2996974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90"/>
              </a:spcBef>
              <a:buClr>
                <a:srgbClr val="90C225"/>
              </a:buClr>
              <a:buSzPct val="80555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Normal Form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(1NF)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80555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Second Normal Form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(2NF)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80555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Third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Normal Form (3NF)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1010"/>
              </a:spcBef>
              <a:buClr>
                <a:srgbClr val="90C225"/>
              </a:buClr>
              <a:buSzPct val="80555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Boyce-Codd Normal Form</a:t>
            </a:r>
            <a:r>
              <a:rPr sz="24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(BCNF)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80555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Fourth Normal Form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(4NF)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80555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Fifth Normal Form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(5NF)</a:t>
            </a:r>
            <a:endParaRPr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09" y="629160"/>
            <a:ext cx="6863691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/>
              <a:t>First </a:t>
            </a:r>
            <a:r>
              <a:rPr b="1" spc="-5" dirty="0"/>
              <a:t>Normal </a:t>
            </a:r>
            <a:r>
              <a:rPr b="1" dirty="0"/>
              <a:t>Form</a:t>
            </a:r>
            <a:r>
              <a:rPr b="1" spc="-95" dirty="0"/>
              <a:t> </a:t>
            </a:r>
            <a:r>
              <a:rPr b="1" spc="-5" dirty="0"/>
              <a:t>(1NF)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400" y="1905000"/>
            <a:ext cx="10140291" cy="27033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normal form enforces these</a:t>
            </a:r>
            <a:r>
              <a:rPr sz="2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criteria: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1714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Eliminate repeating groups in individual</a:t>
            </a:r>
            <a:r>
              <a:rPr sz="2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tables.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1005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Create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separate table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set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of related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data.</a:t>
            </a:r>
            <a:endParaRPr sz="280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Identify each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set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of related data with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 primary</a:t>
            </a:r>
            <a:r>
              <a:rPr sz="28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key</a:t>
            </a:r>
            <a:endParaRPr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4953001"/>
            <a:ext cx="9220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 per the rule of first normal form, an attribute (column) of a table cannot hold multiple values. It should hold only atomic values.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2" y="317120"/>
            <a:ext cx="6811009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dirty="0"/>
              <a:t>First </a:t>
            </a:r>
            <a:r>
              <a:rPr sz="6600" spc="-5" dirty="0"/>
              <a:t>Normal</a:t>
            </a:r>
            <a:r>
              <a:rPr sz="6600" spc="-105" dirty="0"/>
              <a:t> </a:t>
            </a:r>
            <a:r>
              <a:rPr sz="6600" dirty="0"/>
              <a:t>Form</a:t>
            </a:r>
            <a:endParaRPr sz="6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70979" y="1581787"/>
          <a:ext cx="5141592" cy="45023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3864"/>
                <a:gridCol w="1713864"/>
                <a:gridCol w="1713864"/>
              </a:tblGrid>
              <a:tr h="643254">
                <a:tc gridSpan="3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Table_Product</a:t>
                      </a:r>
                      <a:endParaRPr sz="2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4312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2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Product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Id</a:t>
                      </a:r>
                      <a:endParaRPr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Colour</a:t>
                      </a:r>
                      <a:endParaRPr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2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Price</a:t>
                      </a:r>
                      <a:endParaRPr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64325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Black,</a:t>
                      </a:r>
                      <a:r>
                        <a:rPr sz="1800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red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Rs.210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64312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Green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Rs.150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64325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Red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Rs.</a:t>
                      </a:r>
                      <a:r>
                        <a:rPr sz="1800" spc="-1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64312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Green,</a:t>
                      </a:r>
                      <a:r>
                        <a:rPr sz="1800" spc="-1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blue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Rs.260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64319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Black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Rs.100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206997" y="1614043"/>
            <a:ext cx="4918203" cy="1983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table is not in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first</a:t>
            </a:r>
            <a:r>
              <a:rPr sz="32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normal 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form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because the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“Colour”  column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contains multiple  </a:t>
            </a:r>
            <a:r>
              <a:rPr sz="3200" spc="-30" dirty="0">
                <a:latin typeface="Times New Roman" pitchFamily="18" charset="0"/>
                <a:cs typeface="Times New Roman" pitchFamily="18" charset="0"/>
              </a:rPr>
              <a:t>Values</a:t>
            </a:r>
            <a:r>
              <a:rPr sz="2000" spc="-30" dirty="0">
                <a:latin typeface="Times New Roman" pitchFamily="18" charset="0"/>
                <a:cs typeface="Times New Roman" pitchFamily="18" charset="0"/>
              </a:rPr>
              <a:t>.</a:t>
            </a:r>
            <a:endParaRPr sz="2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629158"/>
            <a:ext cx="10896600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b="1" dirty="0"/>
              <a:t>After </a:t>
            </a:r>
            <a:r>
              <a:rPr b="1" spc="-5" dirty="0"/>
              <a:t>decomposing it into </a:t>
            </a:r>
            <a:r>
              <a:rPr b="1" dirty="0"/>
              <a:t>first </a:t>
            </a:r>
            <a:r>
              <a:rPr b="1" spc="-5" dirty="0"/>
              <a:t>normal  </a:t>
            </a:r>
            <a:r>
              <a:rPr b="1" dirty="0"/>
              <a:t>form </a:t>
            </a:r>
            <a:r>
              <a:rPr b="1" spc="-5" dirty="0"/>
              <a:t>it </a:t>
            </a:r>
            <a:r>
              <a:rPr b="1" dirty="0"/>
              <a:t>looks like: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70979" y="2154682"/>
          <a:ext cx="4184650" cy="3880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2325"/>
                <a:gridCol w="2092325"/>
              </a:tblGrid>
              <a:tr h="64668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Product_id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Price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</a:tr>
              <a:tr h="64668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Rs.210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64681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Rs.150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64668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Rs.</a:t>
                      </a:r>
                      <a:r>
                        <a:rPr sz="1800" spc="-1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64668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Rs.260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6467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Rs.100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081651" y="2154682"/>
          <a:ext cx="4185920" cy="38803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2960"/>
                <a:gridCol w="2092960"/>
              </a:tblGrid>
              <a:tr h="607567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Product_id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Colour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</a:tr>
              <a:tr h="467487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Black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467613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Red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467487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Green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467487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Red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467613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Green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467487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Blue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467588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Black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09" y="629160"/>
            <a:ext cx="8387691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Second </a:t>
            </a:r>
            <a:r>
              <a:rPr b="1" spc="-5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Normal </a:t>
            </a:r>
            <a:r>
              <a:rPr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r>
              <a:rPr b="1" spc="-9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5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(2NF)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09" y="2061937"/>
            <a:ext cx="9606891" cy="397160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32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table is said to be in 2NF if both the following conditions</a:t>
            </a:r>
            <a:r>
              <a:rPr sz="3200" spc="-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hold:</a:t>
            </a:r>
            <a:endParaRPr sz="320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3200" spc="-50" dirty="0">
                <a:latin typeface="Times New Roman" pitchFamily="18" charset="0"/>
                <a:cs typeface="Times New Roman" pitchFamily="18" charset="0"/>
              </a:rPr>
              <a:t>Table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is in 1NF (First normal</a:t>
            </a:r>
            <a:r>
              <a:rPr sz="32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form)</a:t>
            </a:r>
            <a:endParaRPr sz="320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1000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 pitchFamily="18" charset="0"/>
                <a:cs typeface="Times New Roman" pitchFamily="18" charset="0"/>
              </a:rPr>
              <a:t>No non-prime attribute is dependent on the proper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subset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of any candidate  key of</a:t>
            </a:r>
            <a:r>
              <a:rPr sz="32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table.</a:t>
            </a:r>
            <a:endParaRPr sz="3200">
              <a:latin typeface="Times New Roman" pitchFamily="18" charset="0"/>
              <a:cs typeface="Times New Roman" pitchFamily="18" charset="0"/>
            </a:endParaRPr>
          </a:p>
          <a:p>
            <a:pPr marL="12700" marR="659765">
              <a:lnSpc>
                <a:spcPct val="100000"/>
              </a:lnSpc>
              <a:spcBef>
                <a:spcPts val="1010"/>
              </a:spcBef>
            </a:pPr>
            <a:r>
              <a:rPr sz="3200" spc="-5" dirty="0">
                <a:latin typeface="Times New Roman" pitchFamily="18" charset="0"/>
                <a:cs typeface="Times New Roman" pitchFamily="18" charset="0"/>
              </a:rPr>
              <a:t>An attribute that is not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part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of any candidate key is known as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non-prime 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attribute.</a:t>
            </a:r>
            <a:endParaRPr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09" y="629160"/>
            <a:ext cx="9378291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Times New Roman" pitchFamily="18" charset="0"/>
                <a:cs typeface="Times New Roman" pitchFamily="18" charset="0"/>
              </a:rPr>
              <a:t>SECOND NORMAL</a:t>
            </a:r>
            <a:r>
              <a:rPr b="1" spc="-1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>
                <a:latin typeface="Times New Roman" pitchFamily="18" charset="0"/>
                <a:cs typeface="Times New Roman" pitchFamily="18" charset="0"/>
              </a:rPr>
              <a:t>FORM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09601" y="2133600"/>
          <a:ext cx="4411979" cy="33041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0660"/>
                <a:gridCol w="1470660"/>
                <a:gridCol w="1470659"/>
              </a:tblGrid>
              <a:tr h="472059">
                <a:tc gridSpan="3">
                  <a:txBody>
                    <a:bodyPr/>
                    <a:lstStyle/>
                    <a:p>
                      <a:pPr marL="4445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4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Table </a:t>
                      </a: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purchase</a:t>
                      </a:r>
                      <a:r>
                        <a:rPr sz="1800" b="1" spc="4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detail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71931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Customer_id</a:t>
                      </a:r>
                      <a:endParaRPr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Store_id</a:t>
                      </a:r>
                      <a:endParaRPr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Location</a:t>
                      </a:r>
                      <a:endParaRPr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472058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2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Patna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472058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Noida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471932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2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Patna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472058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Delhi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472020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Noida</a:t>
                      </a:r>
                      <a:endParaRPr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638800" y="2133600"/>
            <a:ext cx="6019800" cy="2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90C225"/>
              </a:buClr>
              <a:buSzPct val="8055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table has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composite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primary 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key i.e. customer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id,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store id.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The 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non key attribute is </a:t>
            </a:r>
            <a:r>
              <a:rPr sz="3200" spc="-10" dirty="0">
                <a:latin typeface="Times New Roman" pitchFamily="18" charset="0"/>
                <a:cs typeface="Times New Roman" pitchFamily="18" charset="0"/>
              </a:rPr>
              <a:t>location.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In  this case location depends on store 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id,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which is part of the primary  </a:t>
            </a:r>
            <a:r>
              <a:rPr sz="3200" spc="-60" dirty="0">
                <a:latin typeface="Times New Roman" pitchFamily="18" charset="0"/>
                <a:cs typeface="Times New Roman" pitchFamily="18" charset="0"/>
              </a:rPr>
              <a:t>key.</a:t>
            </a:r>
            <a:endParaRPr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09" y="629159"/>
            <a:ext cx="10445091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After </a:t>
            </a:r>
            <a:r>
              <a:rPr spc="-5" dirty="0"/>
              <a:t>decomposing it into </a:t>
            </a:r>
            <a:r>
              <a:rPr dirty="0"/>
              <a:t>second </a:t>
            </a:r>
            <a:r>
              <a:rPr spc="-5" dirty="0"/>
              <a:t>normal  </a:t>
            </a:r>
            <a:r>
              <a:rPr dirty="0"/>
              <a:t>form </a:t>
            </a:r>
            <a:r>
              <a:rPr spc="-5" dirty="0"/>
              <a:t>it </a:t>
            </a:r>
            <a:r>
              <a:rPr dirty="0"/>
              <a:t>looks like: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69925" y="2730500"/>
          <a:ext cx="4184650" cy="2595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2325"/>
                <a:gridCol w="2092325"/>
              </a:tblGrid>
              <a:tr h="370839"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45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Table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Purchase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Customer_id</a:t>
                      </a:r>
                      <a:endParaRPr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Store_id</a:t>
                      </a:r>
                      <a:endParaRPr sz="1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081651" y="2730502"/>
          <a:ext cx="4185920" cy="1854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2960"/>
                <a:gridCol w="2092960"/>
              </a:tblGrid>
              <a:tr h="370839">
                <a:tc gridSpan="2"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45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Table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Store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7083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latin typeface="Times New Roman" pitchFamily="18" charset="0"/>
                          <a:cs typeface="Times New Roman" pitchFamily="18" charset="0"/>
                        </a:rPr>
                        <a:t>Store_id</a:t>
                      </a:r>
                      <a:endParaRPr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10" dirty="0">
                          <a:latin typeface="Times New Roman" pitchFamily="18" charset="0"/>
                          <a:cs typeface="Times New Roman" pitchFamily="18" charset="0"/>
                        </a:rPr>
                        <a:t>Location</a:t>
                      </a:r>
                      <a:endParaRPr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25" dirty="0">
                          <a:latin typeface="Times New Roman" pitchFamily="18" charset="0"/>
                          <a:cs typeface="Times New Roman" pitchFamily="18" charset="0"/>
                        </a:rPr>
                        <a:t>Patna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Delhi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imes New Roman" pitchFamily="18" charset="0"/>
                          <a:cs typeface="Times New Roman" pitchFamily="18" charset="0"/>
                        </a:rPr>
                        <a:t>Noida</a:t>
                      </a:r>
                      <a:endParaRPr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DF4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118</TotalTime>
  <Words>1175</Words>
  <Application>Microsoft Office PowerPoint</Application>
  <PresentationFormat>Custom</PresentationFormat>
  <Paragraphs>366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NORMALIZATION  </vt:lpstr>
      <vt:lpstr>NORMALIZATION</vt:lpstr>
      <vt:lpstr>Types of Normalization</vt:lpstr>
      <vt:lpstr>First Normal Form (1NF)</vt:lpstr>
      <vt:lpstr>First Normal Form</vt:lpstr>
      <vt:lpstr>After decomposing it into first normal  form it looks like:</vt:lpstr>
      <vt:lpstr>Second Normal Form (2NF)</vt:lpstr>
      <vt:lpstr>SECOND NORMAL FORM</vt:lpstr>
      <vt:lpstr>After decomposing it into second normal  form it looks like:</vt:lpstr>
      <vt:lpstr>Third Normal Form (3NF)</vt:lpstr>
      <vt:lpstr>THIRD NORMAL FORM</vt:lpstr>
      <vt:lpstr>After decomposing it into third normal  form it looks like:</vt:lpstr>
      <vt:lpstr>Boyce-Codd Normal Form (BCNF)</vt:lpstr>
      <vt:lpstr>Boyce-Codd Normal Form</vt:lpstr>
      <vt:lpstr>After decomposing it into Boyce-Codd  normal form it looks like:</vt:lpstr>
      <vt:lpstr>Fourth Normal Form (4NF)</vt:lpstr>
      <vt:lpstr>FOURTH NORMAL FORM</vt:lpstr>
      <vt:lpstr>After decomposing it into fourth normal  form it looks like:</vt:lpstr>
      <vt:lpstr>Fifth Normal Form (5NF)</vt:lpstr>
      <vt:lpstr>FIFTH NORMAL FORM</vt:lpstr>
      <vt:lpstr>After decomposing it into fifth normal  form it looks like: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NORMALIZATION</dc:title>
  <dc:creator>SanthiNivas</dc:creator>
  <cp:lastModifiedBy>s</cp:lastModifiedBy>
  <cp:revision>18</cp:revision>
  <dcterms:created xsi:type="dcterms:W3CDTF">2020-03-28T15:40:09Z</dcterms:created>
  <dcterms:modified xsi:type="dcterms:W3CDTF">2020-04-06T17:10:45Z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2016-11-03T00:00:00Z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2020-03-28T00:00:00Z</vt:filetime>
  </property>
</Properties>
</file>