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321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5" r:id="rId21"/>
    <p:sldId id="277" r:id="rId22"/>
    <p:sldId id="278" r:id="rId23"/>
    <p:sldId id="280" r:id="rId24"/>
    <p:sldId id="281" r:id="rId25"/>
    <p:sldId id="282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3D66D-2301-4967-A7B6-4C9E65044B25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94750-F732-44D0-99F8-59EEB3EB14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47610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94750-F732-44D0-99F8-59EEB3EB145A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9356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94750-F732-44D0-99F8-59EEB3EB145A}" type="slidenum">
              <a:rPr lang="en-IN" smtClean="0"/>
              <a:pPr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024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85DEBB-EC4A-46C2-A83F-6E49DB1F2B01}" type="datetimeFigureOut">
              <a:rPr lang="en-IN" smtClean="0"/>
              <a:pPr/>
              <a:t>01-04-2020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6C1797-2B43-4C90-A091-C78FF36A41D3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11" y="285728"/>
            <a:ext cx="11144328" cy="164307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>WWW  and  HTTP &amp; DNS</a:t>
            </a:r>
            <a:endParaRPr lang="en-IN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0152" y="2391508"/>
            <a:ext cx="7554663" cy="3200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                            </a:t>
            </a:r>
          </a:p>
          <a:p>
            <a:pPr algn="just"/>
            <a:r>
              <a:rPr lang="en-US" dirty="0" smtClean="0"/>
              <a:t>                                  Prepared by</a:t>
            </a:r>
          </a:p>
          <a:p>
            <a:pPr algn="just"/>
            <a:r>
              <a:rPr lang="en-US" dirty="0" smtClean="0"/>
              <a:t>			 </a:t>
            </a:r>
            <a:r>
              <a:rPr lang="en-US" sz="3200" b="1" dirty="0" err="1" smtClean="0">
                <a:solidFill>
                  <a:srgbClr val="FFFF00"/>
                </a:solidFill>
              </a:rPr>
              <a:t>V.Santhi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just"/>
            <a:r>
              <a:rPr lang="en-US" dirty="0" smtClean="0"/>
              <a:t>		         Assistant Professor</a:t>
            </a:r>
          </a:p>
          <a:p>
            <a:pPr algn="just"/>
            <a:r>
              <a:rPr lang="en-US" dirty="0" smtClean="0"/>
              <a:t>		Department of Computer Applications</a:t>
            </a:r>
          </a:p>
          <a:p>
            <a:pPr algn="just"/>
            <a:r>
              <a:rPr lang="en-US" dirty="0" smtClean="0"/>
              <a:t>		Bon Secours College for Women</a:t>
            </a:r>
          </a:p>
          <a:p>
            <a:pPr algn="just"/>
            <a:r>
              <a:rPr lang="en-US" dirty="0" smtClean="0"/>
              <a:t>			</a:t>
            </a:r>
            <a:r>
              <a:rPr lang="en-US" dirty="0" err="1" smtClean="0"/>
              <a:t>Thanjavur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233" y="242485"/>
            <a:ext cx="11704092" cy="4351338"/>
          </a:xfrm>
        </p:spPr>
        <p:txBody>
          <a:bodyPr>
            <a:normAutofit/>
          </a:bodyPr>
          <a:lstStyle/>
          <a:p>
            <a:r>
              <a:rPr lang="en-IN" dirty="0"/>
              <a:t>A Web page is made up of two parts: </a:t>
            </a:r>
            <a:r>
              <a:rPr lang="en-IN" b="1" dirty="0"/>
              <a:t>the head and the body</a:t>
            </a:r>
            <a:r>
              <a:rPr lang="en-IN" dirty="0"/>
              <a:t>. The head is the first </a:t>
            </a:r>
            <a:r>
              <a:rPr lang="en-IN" dirty="0" smtClean="0"/>
              <a:t>part of </a:t>
            </a:r>
            <a:r>
              <a:rPr lang="en-IN" dirty="0"/>
              <a:t>a Web page. The head contains the title of the page and other parameters that </a:t>
            </a:r>
            <a:r>
              <a:rPr lang="en-IN" dirty="0" smtClean="0"/>
              <a:t>the browser </a:t>
            </a:r>
            <a:r>
              <a:rPr lang="en-IN" dirty="0"/>
              <a:t>will use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The actual contents of a page are in the body, which includes the text </a:t>
            </a:r>
            <a:r>
              <a:rPr lang="en-IN" dirty="0" smtClean="0"/>
              <a:t>and the </a:t>
            </a:r>
            <a:r>
              <a:rPr lang="en-IN" dirty="0"/>
              <a:t>tags. </a:t>
            </a:r>
            <a:endParaRPr lang="en-IN" dirty="0" smtClean="0"/>
          </a:p>
          <a:p>
            <a:r>
              <a:rPr lang="en-IN" dirty="0" smtClean="0"/>
              <a:t>Whereas </a:t>
            </a:r>
            <a:r>
              <a:rPr lang="en-IN" dirty="0"/>
              <a:t>the text is the actual </a:t>
            </a:r>
            <a:r>
              <a:rPr lang="en-IN" dirty="0" smtClean="0"/>
              <a:t>information </a:t>
            </a:r>
            <a:r>
              <a:rPr lang="en-IN" dirty="0"/>
              <a:t>contained in a page, the tags define </a:t>
            </a:r>
            <a:r>
              <a:rPr lang="en-IN" dirty="0" smtClean="0"/>
              <a:t>the appearance </a:t>
            </a:r>
            <a:r>
              <a:rPr lang="en-IN" dirty="0"/>
              <a:t>of the document. Every HTML tag is a name followed by an optional list </a:t>
            </a:r>
            <a:r>
              <a:rPr lang="en-IN" dirty="0" smtClean="0"/>
              <a:t>of attributes</a:t>
            </a:r>
            <a:r>
              <a:rPr lang="en-IN" dirty="0"/>
              <a:t>, all enclosed between less-than and greater-than symbols « and &gt;).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573" y="4092874"/>
            <a:ext cx="6056012" cy="227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15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2513"/>
          </a:xfrm>
        </p:spPr>
        <p:txBody>
          <a:bodyPr/>
          <a:lstStyle/>
          <a:p>
            <a:r>
              <a:rPr lang="en-IN" b="1" dirty="0"/>
              <a:t>Dynamic Documents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2" y="1034055"/>
            <a:ext cx="11281013" cy="4351338"/>
          </a:xfrm>
        </p:spPr>
        <p:txBody>
          <a:bodyPr>
            <a:normAutofit/>
          </a:bodyPr>
          <a:lstStyle/>
          <a:p>
            <a:r>
              <a:rPr lang="en-IN" dirty="0"/>
              <a:t>A </a:t>
            </a:r>
            <a:r>
              <a:rPr lang="en-IN" b="1" dirty="0"/>
              <a:t>dynamic document </a:t>
            </a:r>
            <a:r>
              <a:rPr lang="en-IN" dirty="0"/>
              <a:t>is created by a Web server whenever a browser requests the document.</a:t>
            </a:r>
          </a:p>
          <a:p>
            <a:r>
              <a:rPr lang="en-IN" dirty="0"/>
              <a:t>When a request arrives, the Web server runs an application program or a </a:t>
            </a:r>
            <a:r>
              <a:rPr lang="en-IN" dirty="0" smtClean="0"/>
              <a:t>script that </a:t>
            </a:r>
            <a:r>
              <a:rPr lang="en-IN" dirty="0"/>
              <a:t>creates the dynamic document. The server returns the output of the program </a:t>
            </a:r>
            <a:r>
              <a:rPr lang="en-IN" dirty="0" smtClean="0"/>
              <a:t>or script </a:t>
            </a:r>
            <a:r>
              <a:rPr lang="en-IN" dirty="0"/>
              <a:t>as a response to the browser that requested the document.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very simple example of a dynamic document is the </a:t>
            </a:r>
            <a:r>
              <a:rPr lang="en-IN" dirty="0" smtClean="0"/>
              <a:t>retrieval of </a:t>
            </a:r>
            <a:r>
              <a:rPr lang="en-IN" dirty="0"/>
              <a:t>the time and date from a server. </a:t>
            </a:r>
          </a:p>
        </p:txBody>
      </p:sp>
    </p:spTree>
    <p:extLst>
      <p:ext uri="{BB962C8B-B14F-4D97-AF65-F5344CB8AC3E}">
        <p14:creationId xmlns:p14="http://schemas.microsoft.com/office/powerpoint/2010/main" xmlns="" val="8685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05218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Common Gateway Interface (CGI)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97" y="829340"/>
            <a:ext cx="10515600" cy="4351338"/>
          </a:xfrm>
        </p:spPr>
        <p:txBody>
          <a:bodyPr/>
          <a:lstStyle/>
          <a:p>
            <a:r>
              <a:rPr lang="en-IN" dirty="0"/>
              <a:t>The </a:t>
            </a:r>
            <a:r>
              <a:rPr lang="en-IN" b="1" dirty="0"/>
              <a:t>Common </a:t>
            </a:r>
            <a:r>
              <a:rPr lang="en-IN" dirty="0"/>
              <a:t>Gateway </a:t>
            </a:r>
            <a:r>
              <a:rPr lang="en-IN" b="1" dirty="0"/>
              <a:t>Interface </a:t>
            </a:r>
            <a:r>
              <a:rPr lang="en-IN" dirty="0"/>
              <a:t>(CGI) is a technology that creates and </a:t>
            </a:r>
            <a:r>
              <a:rPr lang="en-IN" dirty="0" smtClean="0"/>
              <a:t>handles dynamic </a:t>
            </a:r>
            <a:r>
              <a:rPr lang="en-IN" dirty="0"/>
              <a:t>documents. CGI is a set of standards that defines how a dynamic document </a:t>
            </a:r>
            <a:r>
              <a:rPr lang="en-IN" dirty="0" smtClean="0"/>
              <a:t>is written</a:t>
            </a:r>
            <a:r>
              <a:rPr lang="en-IN" dirty="0"/>
              <a:t>, how data are input to the program, and how the output result is used</a:t>
            </a:r>
            <a:r>
              <a:rPr lang="en-IN" dirty="0" smtClean="0"/>
              <a:t>.</a:t>
            </a:r>
          </a:p>
          <a:p>
            <a:r>
              <a:rPr lang="en-IN" dirty="0" smtClean="0"/>
              <a:t>It  </a:t>
            </a:r>
            <a:r>
              <a:rPr lang="en-IN" dirty="0"/>
              <a:t>allows programmers to use any of </a:t>
            </a:r>
            <a:r>
              <a:rPr lang="en-IN" dirty="0" smtClean="0"/>
              <a:t>several languages </a:t>
            </a:r>
            <a:r>
              <a:rPr lang="en-IN" dirty="0"/>
              <a:t>such as C, C++, </a:t>
            </a:r>
            <a:r>
              <a:rPr lang="en-IN" dirty="0" err="1"/>
              <a:t>Boume</a:t>
            </a:r>
            <a:r>
              <a:rPr lang="en-IN" dirty="0"/>
              <a:t> Shell, </a:t>
            </a:r>
            <a:r>
              <a:rPr lang="en-IN" dirty="0" err="1"/>
              <a:t>Kom</a:t>
            </a:r>
            <a:r>
              <a:rPr lang="en-IN" dirty="0"/>
              <a:t> Shell, C Shell, </a:t>
            </a:r>
            <a:r>
              <a:rPr lang="en-IN" dirty="0" err="1"/>
              <a:t>Tcl</a:t>
            </a:r>
            <a:r>
              <a:rPr lang="en-IN" dirty="0"/>
              <a:t>, or Perl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21" y="3538860"/>
            <a:ext cx="5910958" cy="259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61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535"/>
            <a:ext cx="10515600" cy="586853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Input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54" y="566382"/>
            <a:ext cx="11540320" cy="4351338"/>
          </a:xfrm>
        </p:spPr>
        <p:txBody>
          <a:bodyPr>
            <a:normAutofit fontScale="92500"/>
          </a:bodyPr>
          <a:lstStyle/>
          <a:p>
            <a:r>
              <a:rPr lang="en-IN" dirty="0"/>
              <a:t>In traditional programming, when a program is executed, parameters can </a:t>
            </a:r>
            <a:r>
              <a:rPr lang="en-IN" dirty="0" smtClean="0"/>
              <a:t>be passed </a:t>
            </a:r>
            <a:r>
              <a:rPr lang="en-IN" dirty="0"/>
              <a:t>to the program. </a:t>
            </a:r>
            <a:endParaRPr lang="en-IN" dirty="0" smtClean="0"/>
          </a:p>
          <a:p>
            <a:r>
              <a:rPr lang="en-IN" dirty="0" smtClean="0"/>
              <a:t>Parameter </a:t>
            </a:r>
            <a:r>
              <a:rPr lang="en-IN" dirty="0"/>
              <a:t>passing allows the programmer to write a </a:t>
            </a:r>
            <a:r>
              <a:rPr lang="en-IN" dirty="0" smtClean="0"/>
              <a:t>generic program </a:t>
            </a:r>
            <a:r>
              <a:rPr lang="en-IN" dirty="0"/>
              <a:t>that can be used in different </a:t>
            </a:r>
            <a:r>
              <a:rPr lang="en-IN" dirty="0" smtClean="0"/>
              <a:t>situations.</a:t>
            </a:r>
          </a:p>
          <a:p>
            <a:r>
              <a:rPr lang="en-IN" dirty="0"/>
              <a:t>A few technologies have been involved in creating dynamic documents using scripts.</a:t>
            </a:r>
          </a:p>
          <a:p>
            <a:r>
              <a:rPr lang="en-IN" dirty="0"/>
              <a:t>Among the most common are Hypertext </a:t>
            </a:r>
            <a:r>
              <a:rPr lang="en-IN" dirty="0" err="1"/>
              <a:t>Preprocessor</a:t>
            </a:r>
            <a:r>
              <a:rPr lang="en-IN" dirty="0"/>
              <a:t> (</a:t>
            </a:r>
            <a:r>
              <a:rPr lang="en-IN" dirty="0" err="1"/>
              <a:t>pHP</a:t>
            </a:r>
            <a:r>
              <a:rPr lang="en-IN" dirty="0"/>
              <a:t>), which uses the Perl language</a:t>
            </a:r>
            <a:r>
              <a:rPr lang="en-IN" dirty="0" smtClean="0"/>
              <a:t>; Java </a:t>
            </a:r>
            <a:r>
              <a:rPr lang="en-IN" dirty="0"/>
              <a:t>Server Pages (JSP), which uses the Java language for scripting; Active</a:t>
            </a:r>
          </a:p>
          <a:p>
            <a:r>
              <a:rPr lang="en-IN" dirty="0"/>
              <a:t>Server Pages (ASP), a Microsoft product which uses Visual Basic language for scripting</a:t>
            </a:r>
            <a:r>
              <a:rPr lang="en-IN" dirty="0" smtClean="0"/>
              <a:t>; and </a:t>
            </a:r>
            <a:r>
              <a:rPr lang="en-IN" dirty="0"/>
              <a:t>ColdFusion, which embeds SQL database queries in the HTML document.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088" y="4269945"/>
            <a:ext cx="5910958" cy="266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39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64275"/>
          </a:xfrm>
        </p:spPr>
        <p:txBody>
          <a:bodyPr>
            <a:normAutofit fontScale="90000"/>
          </a:bodyPr>
          <a:lstStyle/>
          <a:p>
            <a:r>
              <a:rPr lang="en-IN" dirty="0"/>
              <a:t>Active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6" y="952168"/>
            <a:ext cx="10515600" cy="4351338"/>
          </a:xfrm>
        </p:spPr>
        <p:txBody>
          <a:bodyPr>
            <a:normAutofit/>
          </a:bodyPr>
          <a:lstStyle/>
          <a:p>
            <a:r>
              <a:rPr lang="en-IN" sz="2000" dirty="0" smtClean="0"/>
              <a:t>A  </a:t>
            </a:r>
            <a:r>
              <a:rPr lang="en-IN" sz="2000" dirty="0"/>
              <a:t>program or a script to be run at the client site. </a:t>
            </a:r>
            <a:r>
              <a:rPr lang="en-IN" sz="2000" dirty="0" smtClean="0"/>
              <a:t>These are </a:t>
            </a:r>
            <a:r>
              <a:rPr lang="en-IN" sz="2000" dirty="0"/>
              <a:t>called active documents</a:t>
            </a:r>
            <a:r>
              <a:rPr lang="en-IN" sz="2000" dirty="0" smtClean="0"/>
              <a:t>.</a:t>
            </a:r>
          </a:p>
          <a:p>
            <a:r>
              <a:rPr lang="en-IN" sz="2000" i="1" dirty="0"/>
              <a:t>Java </a:t>
            </a:r>
            <a:r>
              <a:rPr lang="en-IN" sz="2000" i="1" dirty="0" smtClean="0"/>
              <a:t>Applets :</a:t>
            </a:r>
          </a:p>
          <a:p>
            <a:r>
              <a:rPr lang="en-IN" sz="2000" dirty="0"/>
              <a:t>One way to create an active document is to use Java applets. Java is a combination of </a:t>
            </a:r>
            <a:r>
              <a:rPr lang="en-IN" sz="2000" dirty="0" smtClean="0"/>
              <a:t>a high-level </a:t>
            </a:r>
            <a:r>
              <a:rPr lang="en-IN" sz="2000" dirty="0"/>
              <a:t>programming language, a run-time environment, and a class library </a:t>
            </a:r>
            <a:r>
              <a:rPr lang="en-IN" sz="2000" dirty="0" smtClean="0"/>
              <a:t>that allows </a:t>
            </a:r>
            <a:r>
              <a:rPr lang="en-IN" sz="2000" dirty="0"/>
              <a:t>a programmer to write an active document (an applet) and a browser to run it</a:t>
            </a:r>
            <a:r>
              <a:rPr lang="en-IN" sz="2000" dirty="0" smtClean="0"/>
              <a:t>.</a:t>
            </a:r>
          </a:p>
          <a:p>
            <a:r>
              <a:rPr lang="en-IN" sz="2000" dirty="0" smtClean="0"/>
              <a:t> It can </a:t>
            </a:r>
            <a:r>
              <a:rPr lang="en-IN" sz="2000" dirty="0"/>
              <a:t>also be a stand-alone program that doesn't use a browser.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812" y="3373497"/>
            <a:ext cx="6273594" cy="31737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2666" y="3188831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0" i="1" u="none" strike="noStrike" baseline="0" dirty="0" smtClean="0">
                <a:latin typeface="Times New Roman" panose="02020603050405020304" pitchFamily="18" charset="0"/>
              </a:rPr>
              <a:t>JavaScript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733297" y="3579853"/>
            <a:ext cx="49145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The scripting technology used in this case is usually JavaScript.</a:t>
            </a:r>
          </a:p>
          <a:p>
            <a:pPr algn="just"/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JavaScript, which bears a small resemblance to Java, is a very high level scripting</a:t>
            </a:r>
          </a:p>
          <a:p>
            <a:pPr algn="just"/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language developed for this purpose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8565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0" y="1"/>
            <a:ext cx="10515600" cy="682388"/>
          </a:xfrm>
        </p:spPr>
        <p:txBody>
          <a:bodyPr>
            <a:normAutofit fontScale="90000"/>
          </a:bodyPr>
          <a:lstStyle/>
          <a:p>
            <a:r>
              <a:rPr lang="en-IN" dirty="0"/>
              <a:t>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06" y="720156"/>
            <a:ext cx="11499376" cy="6021837"/>
          </a:xfrm>
        </p:spPr>
        <p:txBody>
          <a:bodyPr/>
          <a:lstStyle/>
          <a:p>
            <a:pPr algn="just"/>
            <a:r>
              <a:rPr lang="en-IN" dirty="0"/>
              <a:t>The Hypertext Transfer Protocol (HTTP) is a protocol used mainly to access data </a:t>
            </a:r>
            <a:r>
              <a:rPr lang="en-IN" dirty="0" smtClean="0"/>
              <a:t>on the </a:t>
            </a:r>
            <a:r>
              <a:rPr lang="en-IN" dirty="0"/>
              <a:t>World Wide Web. </a:t>
            </a:r>
            <a:endParaRPr lang="en-IN" dirty="0" smtClean="0"/>
          </a:p>
          <a:p>
            <a:pPr algn="just"/>
            <a:r>
              <a:rPr lang="en-IN" dirty="0" smtClean="0"/>
              <a:t>HTTP </a:t>
            </a:r>
            <a:r>
              <a:rPr lang="en-IN" dirty="0"/>
              <a:t>functions as a combination of FTP and SMTP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is similar </a:t>
            </a:r>
            <a:r>
              <a:rPr lang="en-IN" dirty="0" smtClean="0"/>
              <a:t>to </a:t>
            </a:r>
            <a:r>
              <a:rPr lang="en-IN" dirty="0" err="1" smtClean="0"/>
              <a:t>FfP</a:t>
            </a:r>
            <a:r>
              <a:rPr lang="en-IN" dirty="0" smtClean="0"/>
              <a:t> </a:t>
            </a:r>
            <a:r>
              <a:rPr lang="en-IN" dirty="0"/>
              <a:t>because it transfers files and uses the services of </a:t>
            </a:r>
            <a:r>
              <a:rPr lang="en-IN" dirty="0" smtClean="0"/>
              <a:t>TCP.</a:t>
            </a:r>
          </a:p>
          <a:p>
            <a:pPr algn="just"/>
            <a:r>
              <a:rPr lang="en-IN" dirty="0" smtClean="0"/>
              <a:t>The  </a:t>
            </a:r>
            <a:r>
              <a:rPr lang="en-IN" dirty="0"/>
              <a:t>HTTP messages are not destined to be read </a:t>
            </a:r>
            <a:r>
              <a:rPr lang="en-IN" dirty="0" smtClean="0"/>
              <a:t>by humans</a:t>
            </a:r>
            <a:r>
              <a:rPr lang="en-IN" dirty="0"/>
              <a:t>; they are read and interpreted by the HTTP server and </a:t>
            </a:r>
            <a:r>
              <a:rPr lang="en-IN" dirty="0" smtClean="0"/>
              <a:t>HTTP </a:t>
            </a:r>
            <a:r>
              <a:rPr lang="en-IN" dirty="0"/>
              <a:t>client (browser</a:t>
            </a:r>
            <a:r>
              <a:rPr lang="en-IN" dirty="0" smtClean="0"/>
              <a:t>).</a:t>
            </a:r>
          </a:p>
          <a:p>
            <a:pPr algn="just"/>
            <a:r>
              <a:rPr lang="en-IN" dirty="0"/>
              <a:t>HTTP uses the services </a:t>
            </a:r>
            <a:r>
              <a:rPr lang="en-IN" dirty="0" err="1"/>
              <a:t>ofTCP</a:t>
            </a:r>
            <a:r>
              <a:rPr lang="en-IN" dirty="0"/>
              <a:t> on well-known port 80.</a:t>
            </a:r>
          </a:p>
        </p:txBody>
      </p:sp>
    </p:spTree>
    <p:extLst>
      <p:ext uri="{BB962C8B-B14F-4D97-AF65-F5344CB8AC3E}">
        <p14:creationId xmlns:p14="http://schemas.microsoft.com/office/powerpoint/2010/main" xmlns="" val="35617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9872"/>
            <a:ext cx="10515600" cy="697670"/>
          </a:xfrm>
        </p:spPr>
        <p:txBody>
          <a:bodyPr>
            <a:normAutofit fontScale="90000"/>
          </a:bodyPr>
          <a:lstStyle/>
          <a:p>
            <a:r>
              <a:rPr lang="en-IN" dirty="0"/>
              <a:t>HTTP 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438" y="627798"/>
            <a:ext cx="10515600" cy="5445456"/>
          </a:xfrm>
        </p:spPr>
        <p:txBody>
          <a:bodyPr/>
          <a:lstStyle/>
          <a:p>
            <a:r>
              <a:rPr lang="en-IN" dirty="0"/>
              <a:t>HTTP transaction between the client and server</a:t>
            </a:r>
            <a:r>
              <a:rPr lang="en-IN" dirty="0" smtClean="0"/>
              <a:t>.</a:t>
            </a:r>
          </a:p>
          <a:p>
            <a:r>
              <a:rPr lang="en-IN" i="1" dirty="0" smtClean="0">
                <a:solidFill>
                  <a:srgbClr val="FF0000"/>
                </a:solidFill>
              </a:rPr>
              <a:t>Messages</a:t>
            </a:r>
            <a:r>
              <a:rPr lang="en-IN" dirty="0" smtClean="0">
                <a:solidFill>
                  <a:srgbClr val="FF0000"/>
                </a:solidFill>
              </a:rPr>
              <a:t>: </a:t>
            </a:r>
            <a:r>
              <a:rPr lang="en-IN" dirty="0"/>
              <a:t>A request message consists of a request line, a header, and sometimes a body</a:t>
            </a:r>
            <a:r>
              <a:rPr lang="en-IN" dirty="0" smtClean="0"/>
              <a:t>. A </a:t>
            </a:r>
            <a:r>
              <a:rPr lang="en-IN" dirty="0"/>
              <a:t>response message consists of a status line, a header, and sometimes a body.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238" y="2306086"/>
            <a:ext cx="5620850" cy="28736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00585" y="2427196"/>
            <a:ext cx="54636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Request and Status Lines The first line in a request message is called a request line;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The first line in the response message is called the status line.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00" y="3554530"/>
            <a:ext cx="5947222" cy="259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97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37" y="160409"/>
            <a:ext cx="11503925" cy="2118767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FF0000"/>
                </a:solidFill>
              </a:rPr>
              <a:t>Request type</a:t>
            </a:r>
            <a:r>
              <a:rPr lang="en-IN" dirty="0"/>
              <a:t>.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2700" dirty="0" smtClean="0"/>
              <a:t>This </a:t>
            </a:r>
            <a:r>
              <a:rPr lang="en-IN" sz="2700" dirty="0"/>
              <a:t>field is used in the request message. In version 1.1 of HTTP</a:t>
            </a:r>
            <a:r>
              <a:rPr lang="en-IN" sz="2700" dirty="0" smtClean="0"/>
              <a:t>, several </a:t>
            </a:r>
            <a:r>
              <a:rPr lang="en-IN" sz="2700" dirty="0"/>
              <a:t>request types are defined.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165" y="1987469"/>
            <a:ext cx="5367005" cy="222796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86854" y="4215438"/>
            <a:ext cx="11605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Status code. This field is used in the response message. The status code field is similar to those in the FTP and the SMTP protocols. </a:t>
            </a:r>
            <a:r>
              <a:rPr lang="en-IN" b="0" i="0" u="none" strike="noStrike" baseline="0" dirty="0" smtClean="0">
                <a:latin typeface="Arial" panose="020B0604020202020204" pitchFamily="34" charset="0"/>
              </a:rPr>
              <a:t>It </a:t>
            </a:r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consists of three digits. </a:t>
            </a:r>
          </a:p>
          <a:p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Status phrase. This field is used in the response message. </a:t>
            </a:r>
            <a:r>
              <a:rPr lang="en-IN" b="0" i="0" u="none" strike="noStrike" baseline="0" dirty="0" smtClean="0">
                <a:latin typeface="Arial" panose="020B0604020202020204" pitchFamily="34" charset="0"/>
              </a:rPr>
              <a:t>It </a:t>
            </a:r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explains the status code in text form. 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44037" y="5138768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i="0" u="none" strike="noStrike" baseline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Header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9836" y="5475491"/>
            <a:ext cx="103566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</a:rPr>
              <a:t>The header exchanges additional information between the client and the </a:t>
            </a:r>
            <a:r>
              <a:rPr lang="en-IN" dirty="0" smtClean="0">
                <a:latin typeface="Times New Roman" panose="02020603050405020304" pitchFamily="18" charset="0"/>
              </a:rPr>
              <a:t>server. </a:t>
            </a:r>
            <a:r>
              <a:rPr lang="en-IN" dirty="0"/>
              <a:t>The header can consist of one </a:t>
            </a:r>
            <a:r>
              <a:rPr lang="en-IN" dirty="0" smtClean="0"/>
              <a:t>or more </a:t>
            </a:r>
            <a:r>
              <a:rPr lang="en-IN" dirty="0"/>
              <a:t>header lines. Each header line has a header name, a colon, a space, and a header</a:t>
            </a:r>
          </a:p>
          <a:p>
            <a:r>
              <a:rPr lang="en-IN" dirty="0"/>
              <a:t>value</a:t>
            </a:r>
            <a:r>
              <a:rPr lang="en-IN" dirty="0" smtClean="0">
                <a:latin typeface="Times New Roman" panose="02020603050405020304" pitchFamily="18" charset="0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49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Header categories</a:t>
            </a:r>
          </a:p>
          <a:p>
            <a:r>
              <a:rPr lang="en-IN" b="1" dirty="0">
                <a:solidFill>
                  <a:srgbClr val="FF0000"/>
                </a:solidFill>
              </a:rPr>
              <a:t>General header </a:t>
            </a:r>
            <a:r>
              <a:rPr lang="en-IN" dirty="0"/>
              <a:t>The general header gives general information about the </a:t>
            </a:r>
            <a:r>
              <a:rPr lang="en-IN" dirty="0" smtClean="0"/>
              <a:t>message and </a:t>
            </a:r>
            <a:r>
              <a:rPr lang="en-IN" dirty="0"/>
              <a:t>can be present in both a request and a </a:t>
            </a:r>
            <a:r>
              <a:rPr lang="en-IN" dirty="0" smtClean="0"/>
              <a:t>response.</a:t>
            </a:r>
          </a:p>
          <a:p>
            <a:r>
              <a:rPr lang="en-IN" b="1" dirty="0">
                <a:solidFill>
                  <a:srgbClr val="FF0000"/>
                </a:solidFill>
              </a:rPr>
              <a:t>Request header </a:t>
            </a:r>
            <a:r>
              <a:rPr lang="en-IN" dirty="0"/>
              <a:t>The request header can be present only in a request message. </a:t>
            </a:r>
            <a:r>
              <a:rPr lang="en-IN" dirty="0" smtClean="0"/>
              <a:t>It specifies </a:t>
            </a:r>
            <a:r>
              <a:rPr lang="en-IN" dirty="0"/>
              <a:t>the client's configuration and the client's preferred document </a:t>
            </a:r>
            <a:r>
              <a:rPr lang="en-IN" dirty="0" smtClean="0"/>
              <a:t>format.</a:t>
            </a:r>
          </a:p>
          <a:p>
            <a:r>
              <a:rPr lang="en-IN" b="1" dirty="0">
                <a:solidFill>
                  <a:srgbClr val="FF0000"/>
                </a:solidFill>
              </a:rPr>
              <a:t>Response header </a:t>
            </a:r>
            <a:r>
              <a:rPr lang="en-IN" dirty="0"/>
              <a:t>The response header can be present only in a response message</a:t>
            </a:r>
            <a:r>
              <a:rPr lang="en-IN" dirty="0" smtClean="0"/>
              <a:t>. It </a:t>
            </a:r>
            <a:r>
              <a:rPr lang="en-IN" dirty="0"/>
              <a:t>specifies the server's configuration and special information about the request</a:t>
            </a:r>
            <a:r>
              <a:rPr lang="en-IN" dirty="0" smtClean="0"/>
              <a:t>.</a:t>
            </a:r>
          </a:p>
          <a:p>
            <a:r>
              <a:rPr lang="en-IN" b="1" dirty="0">
                <a:solidFill>
                  <a:srgbClr val="FF0000"/>
                </a:solidFill>
              </a:rPr>
              <a:t>Entity header </a:t>
            </a:r>
            <a:r>
              <a:rPr lang="en-IN" dirty="0"/>
              <a:t>The entity header gives </a:t>
            </a:r>
            <a:r>
              <a:rPr lang="en-IN" dirty="0" smtClean="0"/>
              <a:t>information </a:t>
            </a:r>
            <a:r>
              <a:rPr lang="en-IN" dirty="0"/>
              <a:t>about the body of the document</a:t>
            </a:r>
            <a:r>
              <a:rPr lang="en-IN" dirty="0" smtClean="0"/>
              <a:t>. Although </a:t>
            </a:r>
            <a:r>
              <a:rPr lang="en-IN" dirty="0"/>
              <a:t>it is mostly present in response messages, some request messages</a:t>
            </a:r>
            <a:r>
              <a:rPr lang="en-IN" dirty="0" smtClean="0"/>
              <a:t>, such </a:t>
            </a:r>
            <a:r>
              <a:rPr lang="en-IN" dirty="0"/>
              <a:t>as POST or PUT methods, that contain a body also use this type of header.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6287" b="16382"/>
          <a:stretch/>
        </p:blipFill>
        <p:spPr>
          <a:xfrm>
            <a:off x="3017691" y="163773"/>
            <a:ext cx="5910958" cy="13784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96370" y="6051729"/>
            <a:ext cx="103541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1" u="sng" dirty="0">
                <a:solidFill>
                  <a:srgbClr val="002060"/>
                </a:solidFill>
                <a:latin typeface="Arial" panose="020B0604020202020204" pitchFamily="34" charset="0"/>
              </a:rPr>
              <a:t>Body</a:t>
            </a:r>
            <a:r>
              <a:rPr lang="en-IN" sz="1600" dirty="0">
                <a:latin typeface="Arial" panose="020B0604020202020204" pitchFamily="34" charset="0"/>
              </a:rPr>
              <a:t> </a:t>
            </a:r>
            <a:r>
              <a:rPr lang="en-IN" dirty="0">
                <a:latin typeface="Times New Roman" panose="02020603050405020304" pitchFamily="18" charset="0"/>
              </a:rPr>
              <a:t>The body can be present in a request or response message. Usually, it </a:t>
            </a:r>
            <a:r>
              <a:rPr lang="en-IN" dirty="0" smtClean="0">
                <a:latin typeface="Times New Roman" panose="02020603050405020304" pitchFamily="18" charset="0"/>
              </a:rPr>
              <a:t>contains the </a:t>
            </a:r>
            <a:r>
              <a:rPr lang="en-IN" dirty="0">
                <a:latin typeface="Times New Roman" panose="02020603050405020304" pitchFamily="18" charset="0"/>
              </a:rPr>
              <a:t>document to be sent or received.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405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021205" y="322898"/>
            <a:ext cx="8149590" cy="1048703"/>
          </a:xfrm>
        </p:spPr>
        <p:txBody>
          <a:bodyPr vert="horz" lIns="0" tIns="0" rIns="0" bIns="0" rtlCol="0" anchor="t"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en-US" sz="4770">
                <a:solidFill>
                  <a:srgbClr val="006633"/>
                </a:solidFill>
              </a:rPr>
              <a:t>HTTP connections</a:t>
            </a:r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21205" y="1645920"/>
            <a:ext cx="3954780" cy="4439127"/>
          </a:xfrm>
        </p:spPr>
        <p:txBody>
          <a:bodyPr vert="horz" lIns="0" tIns="0" rIns="0" bIns="0" rtlCol="0">
            <a:norm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970" u="sng">
                <a:solidFill>
                  <a:srgbClr val="FF0000"/>
                </a:solidFill>
              </a:rPr>
              <a:t>Nonpersistent HTTP</a:t>
            </a:r>
            <a:endParaRPr lang="en-US" sz="3240"/>
          </a:p>
          <a:p>
            <a:pPr lvl="1" indent="-354330" algn="l">
              <a:lnSpc>
                <a:spcPct val="95000"/>
              </a:lnSpc>
              <a:spcBef>
                <a:spcPct val="0"/>
              </a:spcBef>
              <a:buClr>
                <a:srgbClr val="CC9900"/>
              </a:buClr>
              <a:buFontTx/>
              <a:buChar char="•"/>
            </a:pPr>
            <a:r>
              <a:rPr lang="en-US" sz="2880">
                <a:solidFill>
                  <a:srgbClr val="000000"/>
                </a:solidFill>
              </a:rPr>
              <a:t>At most one object is sent over a TCP connection.</a:t>
            </a:r>
            <a:endParaRPr lang="en-US" sz="2790"/>
          </a:p>
          <a:p>
            <a:pPr lvl="1" indent="-354330" algn="l">
              <a:lnSpc>
                <a:spcPct val="95000"/>
              </a:lnSpc>
              <a:spcBef>
                <a:spcPct val="0"/>
              </a:spcBef>
              <a:buClr>
                <a:srgbClr val="CC9900"/>
              </a:buClr>
              <a:buFontTx/>
              <a:buChar char="•"/>
            </a:pPr>
            <a:r>
              <a:rPr lang="en-US" sz="2880">
                <a:solidFill>
                  <a:srgbClr val="000000"/>
                </a:solidFill>
              </a:rPr>
              <a:t>HTTP/1.0 uses nonpersistent HTTP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914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8655" indent="-257175" defTabSz="914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28700" indent="-205740" defTabSz="914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0180" indent="-205740" defTabSz="914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51660" indent="-205740" defTabSz="914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63140" indent="-205740"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74620" indent="-205740"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86100" indent="-205740"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497580" indent="-205740"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D79555-B4E2-464D-84AE-B797AEC95466}" type="slidenum">
              <a:rPr lang="en-US"/>
              <a:pPr/>
              <a:t>19</a:t>
            </a:fld>
            <a:endParaRPr lang="en-US"/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5475" y="218599"/>
            <a:ext cx="8239602" cy="62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162199"/>
            <a:ext cx="8229600" cy="2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6218873" y="1645920"/>
            <a:ext cx="3951923" cy="3052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573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145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17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289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861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33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2610" u="sng">
                <a:solidFill>
                  <a:srgbClr val="FF0000"/>
                </a:solidFill>
              </a:rPr>
              <a:t>Persistent HTTP</a:t>
            </a:r>
            <a:endParaRPr lang="en-US" sz="216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5000"/>
              </a:lnSpc>
              <a:buClr>
                <a:srgbClr val="CC9900"/>
              </a:buClr>
              <a:buSzPct val="100000"/>
              <a:buFontTx/>
              <a:buChar char="•"/>
            </a:pPr>
            <a:r>
              <a:rPr lang="en-US" sz="2610">
                <a:solidFill>
                  <a:srgbClr val="000000"/>
                </a:solidFill>
              </a:rPr>
              <a:t>Multiple objects can be sent over single TCP connection between client and server.</a:t>
            </a:r>
            <a:endParaRPr lang="en-US" sz="216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5000"/>
              </a:lnSpc>
              <a:buClr>
                <a:srgbClr val="CC9900"/>
              </a:buClr>
              <a:buSzPct val="100000"/>
              <a:buFontTx/>
              <a:buChar char="•"/>
            </a:pPr>
            <a:r>
              <a:rPr lang="en-US" sz="2610">
                <a:solidFill>
                  <a:srgbClr val="000000"/>
                </a:solidFill>
              </a:rPr>
              <a:t>HTTP/1.1 uses persistent connections in default mode</a:t>
            </a:r>
          </a:p>
        </p:txBody>
      </p:sp>
    </p:spTree>
    <p:extLst>
      <p:ext uri="{BB962C8B-B14F-4D97-AF65-F5344CB8AC3E}">
        <p14:creationId xmlns:p14="http://schemas.microsoft.com/office/powerpoint/2010/main" xmlns="" val="33636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b="1" dirty="0"/>
              <a:t>World Wide Web </a:t>
            </a:r>
            <a:r>
              <a:rPr lang="en-IN" dirty="0"/>
              <a:t>(WWW) is a repository of information linked together </a:t>
            </a:r>
            <a:r>
              <a:rPr lang="en-IN" dirty="0" smtClean="0"/>
              <a:t>from points </a:t>
            </a:r>
            <a:r>
              <a:rPr lang="en-IN" dirty="0"/>
              <a:t>all over the world</a:t>
            </a:r>
            <a:r>
              <a:rPr lang="en-IN" dirty="0" smtClean="0"/>
              <a:t>.</a:t>
            </a:r>
          </a:p>
          <a:p>
            <a:r>
              <a:rPr lang="en-IN" dirty="0" smtClean="0"/>
              <a:t> The WWW </a:t>
            </a:r>
            <a:r>
              <a:rPr lang="en-IN" dirty="0"/>
              <a:t>has a unique combination of flexibility, portability</a:t>
            </a:r>
            <a:r>
              <a:rPr lang="en-IN" dirty="0" smtClean="0"/>
              <a:t>, and </a:t>
            </a:r>
            <a:r>
              <a:rPr lang="en-IN" dirty="0"/>
              <a:t>user-friendly features that distinguish it from other services provided by the Internet.</a:t>
            </a:r>
          </a:p>
          <a:p>
            <a:r>
              <a:rPr lang="en-IN" dirty="0"/>
              <a:t>The WWW project was initiated by CERN (European Laboratory for Particle Physics</a:t>
            </a:r>
            <a:r>
              <a:rPr lang="en-IN" dirty="0" smtClean="0"/>
              <a:t>) to </a:t>
            </a:r>
            <a:r>
              <a:rPr lang="en-IN" dirty="0"/>
              <a:t>create a system to handle distributed resources necessary for scientific research.</a:t>
            </a:r>
          </a:p>
        </p:txBody>
      </p:sp>
    </p:spTree>
    <p:extLst>
      <p:ext uri="{BB962C8B-B14F-4D97-AF65-F5344CB8AC3E}">
        <p14:creationId xmlns:p14="http://schemas.microsoft.com/office/powerpoint/2010/main" xmlns="" val="39341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8991"/>
          </a:xfrm>
        </p:spPr>
        <p:txBody>
          <a:bodyPr/>
          <a:lstStyle/>
          <a:p>
            <a:r>
              <a:rPr lang="en-IN" dirty="0"/>
              <a:t>Proxy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31" y="968991"/>
            <a:ext cx="10515600" cy="4351338"/>
          </a:xfrm>
        </p:spPr>
        <p:txBody>
          <a:bodyPr/>
          <a:lstStyle/>
          <a:p>
            <a:r>
              <a:rPr lang="en-IN" dirty="0" smtClean="0"/>
              <a:t>Proxy  </a:t>
            </a:r>
            <a:r>
              <a:rPr lang="en-IN" dirty="0"/>
              <a:t>server is a computer that keeps copies </a:t>
            </a:r>
            <a:r>
              <a:rPr lang="en-IN" dirty="0" smtClean="0"/>
              <a:t>of responses </a:t>
            </a:r>
            <a:r>
              <a:rPr lang="en-IN" dirty="0"/>
              <a:t>to recent requests. The HTTP client sends a request to the proxy server. </a:t>
            </a:r>
            <a:endParaRPr lang="en-IN" dirty="0" smtClean="0"/>
          </a:p>
          <a:p>
            <a:r>
              <a:rPr lang="en-IN" dirty="0" smtClean="0"/>
              <a:t>The proxy </a:t>
            </a:r>
            <a:r>
              <a:rPr lang="en-IN" dirty="0"/>
              <a:t>server checks its cache. If the response is not stored in the cache, the </a:t>
            </a:r>
            <a:r>
              <a:rPr lang="en-IN" dirty="0" smtClean="0"/>
              <a:t>proxy server </a:t>
            </a:r>
            <a:r>
              <a:rPr lang="en-IN" dirty="0"/>
              <a:t>sends the request to the corresponding server. </a:t>
            </a:r>
            <a:endParaRPr lang="en-IN" dirty="0" smtClean="0"/>
          </a:p>
          <a:p>
            <a:r>
              <a:rPr lang="en-IN" dirty="0" smtClean="0"/>
              <a:t>Incoming </a:t>
            </a:r>
            <a:r>
              <a:rPr lang="en-IN" dirty="0"/>
              <a:t>responses are sent to </a:t>
            </a:r>
            <a:r>
              <a:rPr lang="en-IN" dirty="0" smtClean="0"/>
              <a:t>the proxy </a:t>
            </a:r>
            <a:r>
              <a:rPr lang="en-IN" dirty="0"/>
              <a:t>server and stored for future requests from other clients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228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Chapter- 26 :ELECTRONIC </a:t>
            </a:r>
            <a:r>
              <a:rPr lang="en-IN" b="1" dirty="0"/>
              <a:t>MAIL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One of the most popular Internet services is electronic mail (e-mail). </a:t>
            </a:r>
            <a:r>
              <a:rPr lang="en-IN" dirty="0" smtClean="0"/>
              <a:t> </a:t>
            </a:r>
          </a:p>
          <a:p>
            <a:r>
              <a:rPr lang="en-IN" dirty="0"/>
              <a:t>At the beginning of the Internet era, the messages sent by electronic mail were </a:t>
            </a:r>
            <a:r>
              <a:rPr lang="en-IN" dirty="0" smtClean="0"/>
              <a:t>short and </a:t>
            </a:r>
            <a:r>
              <a:rPr lang="en-IN" dirty="0"/>
              <a:t>consisted of text only; they let people exchange quick memos. </a:t>
            </a:r>
            <a:endParaRPr lang="en-IN" dirty="0" smtClean="0"/>
          </a:p>
          <a:p>
            <a:r>
              <a:rPr lang="en-IN" dirty="0" smtClean="0"/>
              <a:t>Today</a:t>
            </a:r>
            <a:r>
              <a:rPr lang="en-IN" dirty="0"/>
              <a:t>, </a:t>
            </a:r>
            <a:r>
              <a:rPr lang="en-IN" dirty="0" smtClean="0"/>
              <a:t>electronic mail </a:t>
            </a:r>
            <a:r>
              <a:rPr lang="en-IN" dirty="0"/>
              <a:t>is much more complex.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allows a message to include text, audio, and video. It </a:t>
            </a:r>
            <a:r>
              <a:rPr lang="en-IN" dirty="0" smtClean="0"/>
              <a:t>also allows </a:t>
            </a:r>
            <a:r>
              <a:rPr lang="en-IN" dirty="0"/>
              <a:t>one message to be sent to one or more recipients.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926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9809"/>
          </a:xfrm>
        </p:spPr>
        <p:txBody>
          <a:bodyPr/>
          <a:lstStyle/>
          <a:p>
            <a:r>
              <a:rPr lang="en-IN" dirty="0" smtClean="0"/>
              <a:t>Architecture- 4 scenarios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9" y="859809"/>
            <a:ext cx="11567614" cy="4351338"/>
          </a:xfrm>
        </p:spPr>
        <p:txBody>
          <a:bodyPr>
            <a:normAutofit/>
          </a:bodyPr>
          <a:lstStyle/>
          <a:p>
            <a:r>
              <a:rPr lang="en-IN" dirty="0" smtClean="0"/>
              <a:t>First scenarios:</a:t>
            </a:r>
          </a:p>
          <a:p>
            <a:pPr algn="just"/>
            <a:r>
              <a:rPr lang="en-IN" dirty="0"/>
              <a:t> In the first scenario, the sender and the receiver of the e-mail are users (or </a:t>
            </a:r>
            <a:r>
              <a:rPr lang="en-IN" dirty="0" smtClean="0"/>
              <a:t>application programs</a:t>
            </a:r>
            <a:r>
              <a:rPr lang="en-IN" dirty="0"/>
              <a:t>) on the same system; they are directly connected to a shared system. </a:t>
            </a:r>
            <a:r>
              <a:rPr lang="en-IN" dirty="0" smtClean="0"/>
              <a:t>The administrator </a:t>
            </a:r>
            <a:r>
              <a:rPr lang="en-IN" dirty="0"/>
              <a:t>has created one mailbox for each user where the received messages </a:t>
            </a:r>
            <a:r>
              <a:rPr lang="en-IN" dirty="0" smtClean="0"/>
              <a:t>are stored</a:t>
            </a:r>
            <a:r>
              <a:rPr lang="en-IN" dirty="0"/>
              <a:t>. A </a:t>
            </a:r>
            <a:r>
              <a:rPr lang="en-IN" i="1" dirty="0"/>
              <a:t>mailbox </a:t>
            </a:r>
            <a:r>
              <a:rPr lang="en-IN" dirty="0"/>
              <a:t>is part of a local hard drive, a special file with permission restrictions</a:t>
            </a:r>
            <a:r>
              <a:rPr lang="en-IN" dirty="0" smtClean="0"/>
              <a:t>. Only </a:t>
            </a:r>
            <a:r>
              <a:rPr lang="en-IN" dirty="0"/>
              <a:t>the owner of the mailbox has access to it</a:t>
            </a:r>
            <a:r>
              <a:rPr lang="en-IN" dirty="0" smtClean="0"/>
              <a:t>. </a:t>
            </a:r>
            <a:r>
              <a:rPr lang="en-IN" dirty="0"/>
              <a:t>When the sender and the receiver of an e-mail are on the same system</a:t>
            </a:r>
            <a:r>
              <a:rPr lang="en-IN" dirty="0" smtClean="0"/>
              <a:t>, we </a:t>
            </a:r>
            <a:r>
              <a:rPr lang="en-IN" dirty="0"/>
              <a:t>need only two user agents.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217" y="4187565"/>
            <a:ext cx="4885898" cy="26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36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91570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Second Scenario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27" y="791571"/>
            <a:ext cx="11390194" cy="4351338"/>
          </a:xfrm>
        </p:spPr>
        <p:txBody>
          <a:bodyPr/>
          <a:lstStyle/>
          <a:p>
            <a:pPr algn="just"/>
            <a:r>
              <a:rPr lang="en-IN" dirty="0" smtClean="0"/>
              <a:t>The  </a:t>
            </a:r>
            <a:r>
              <a:rPr lang="en-IN" dirty="0"/>
              <a:t>sender and the receiver of the e-mail are users (or </a:t>
            </a:r>
            <a:r>
              <a:rPr lang="en-IN" dirty="0" smtClean="0"/>
              <a:t>application programs</a:t>
            </a:r>
            <a:r>
              <a:rPr lang="en-IN" dirty="0"/>
              <a:t>) on two different systems</a:t>
            </a:r>
            <a:r>
              <a:rPr lang="en-IN" dirty="0" smtClean="0"/>
              <a:t>. The </a:t>
            </a:r>
            <a:r>
              <a:rPr lang="en-IN" dirty="0"/>
              <a:t>message needs to be sent over the </a:t>
            </a:r>
            <a:r>
              <a:rPr lang="en-IN" dirty="0" smtClean="0"/>
              <a:t>Internet.</a:t>
            </a:r>
          </a:p>
          <a:p>
            <a:r>
              <a:rPr lang="en-IN" dirty="0"/>
              <a:t>When the sender and the receiver of an e-mail are on different systems</a:t>
            </a:r>
            <a:r>
              <a:rPr lang="en-IN" dirty="0" smtClean="0"/>
              <a:t>, we </a:t>
            </a:r>
            <a:r>
              <a:rPr lang="en-IN" dirty="0"/>
              <a:t>need two VAs and a pair </a:t>
            </a:r>
            <a:r>
              <a:rPr lang="en-IN" dirty="0" smtClean="0"/>
              <a:t>of MTAs </a:t>
            </a:r>
            <a:r>
              <a:rPr lang="en-IN" dirty="0"/>
              <a:t>(client and server).</a:t>
            </a:r>
            <a:endParaRPr lang="en-IN" dirty="0" smtClean="0"/>
          </a:p>
          <a:p>
            <a:pPr algn="just"/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880" y="3165725"/>
            <a:ext cx="5887287" cy="35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5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18866"/>
          </a:xfrm>
        </p:spPr>
        <p:txBody>
          <a:bodyPr/>
          <a:lstStyle/>
          <a:p>
            <a:r>
              <a:rPr lang="en-IN" i="1" dirty="0"/>
              <a:t>Third Scenario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905" y="818867"/>
            <a:ext cx="10515600" cy="4351338"/>
          </a:xfrm>
        </p:spPr>
        <p:txBody>
          <a:bodyPr/>
          <a:lstStyle/>
          <a:p>
            <a:r>
              <a:rPr lang="en-IN" dirty="0" smtClean="0"/>
              <a:t>Directly  connected </a:t>
            </a:r>
            <a:r>
              <a:rPr lang="en-IN" dirty="0"/>
              <a:t>to his system</a:t>
            </a:r>
            <a:r>
              <a:rPr lang="en-IN" dirty="0" smtClean="0"/>
              <a:t>. </a:t>
            </a:r>
            <a:r>
              <a:rPr lang="en-IN" dirty="0"/>
              <a:t>When the sender is connected to the mail server via a LAN or a WAN,</a:t>
            </a:r>
          </a:p>
          <a:p>
            <a:r>
              <a:rPr lang="en-IN" dirty="0"/>
              <a:t>we need two </a:t>
            </a:r>
            <a:r>
              <a:rPr lang="en-IN" i="1" dirty="0"/>
              <a:t>VAs </a:t>
            </a:r>
            <a:r>
              <a:rPr lang="en-IN" dirty="0"/>
              <a:t>and two </a:t>
            </a:r>
            <a:r>
              <a:rPr lang="en-IN" dirty="0" smtClean="0"/>
              <a:t>pairs </a:t>
            </a:r>
            <a:r>
              <a:rPr lang="en-IN" dirty="0"/>
              <a:t>of MTAs (</a:t>
            </a:r>
            <a:r>
              <a:rPr lang="en-IN" dirty="0" smtClean="0"/>
              <a:t>client </a:t>
            </a:r>
            <a:r>
              <a:rPr lang="en-IN" dirty="0"/>
              <a:t>and server).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442" y="2256299"/>
            <a:ext cx="4750525" cy="384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906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91570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Fourth Scenario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27" y="842987"/>
            <a:ext cx="11267364" cy="5735234"/>
          </a:xfrm>
        </p:spPr>
        <p:txBody>
          <a:bodyPr/>
          <a:lstStyle/>
          <a:p>
            <a:r>
              <a:rPr lang="en-IN" dirty="0" smtClean="0"/>
              <a:t>Connected   </a:t>
            </a:r>
            <a:r>
              <a:rPr lang="en-IN" dirty="0"/>
              <a:t>to </a:t>
            </a:r>
            <a:r>
              <a:rPr lang="en-IN" dirty="0" smtClean="0"/>
              <a:t>the email </a:t>
            </a:r>
            <a:r>
              <a:rPr lang="en-IN" dirty="0"/>
              <a:t>server by </a:t>
            </a:r>
            <a:r>
              <a:rPr lang="en-IN" dirty="0" smtClean="0"/>
              <a:t>a WAN </a:t>
            </a:r>
            <a:r>
              <a:rPr lang="en-IN" dirty="0"/>
              <a:t>or a LAN</a:t>
            </a:r>
            <a:r>
              <a:rPr lang="en-IN" dirty="0" smtClean="0"/>
              <a:t>.</a:t>
            </a:r>
          </a:p>
          <a:p>
            <a:r>
              <a:rPr lang="en-IN" dirty="0"/>
              <a:t>The client sends </a:t>
            </a:r>
            <a:r>
              <a:rPr lang="en-IN" dirty="0" smtClean="0"/>
              <a:t>a request </a:t>
            </a:r>
            <a:r>
              <a:rPr lang="en-IN" dirty="0"/>
              <a:t>to the MAA server, which is running all the time, and requests the transfer of </a:t>
            </a:r>
            <a:r>
              <a:rPr lang="en-IN" dirty="0" smtClean="0"/>
              <a:t>the messages.</a:t>
            </a:r>
          </a:p>
          <a:p>
            <a:r>
              <a:rPr lang="en-IN" dirty="0"/>
              <a:t>When both sender and receiver are connected to the mail server via a LAN or a WAN</a:t>
            </a:r>
            <a:r>
              <a:rPr lang="en-IN" dirty="0" smtClean="0"/>
              <a:t>, we </a:t>
            </a:r>
            <a:r>
              <a:rPr lang="en-IN" dirty="0"/>
              <a:t>need two VAs, two pairs of MTAs (client and server), and a pair of </a:t>
            </a:r>
            <a:r>
              <a:rPr lang="en-IN" dirty="0" smtClean="0"/>
              <a:t>MAAs (</a:t>
            </a:r>
            <a:r>
              <a:rPr lang="en-IN" dirty="0"/>
              <a:t>client and server). This is the most common situation today.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682" y="4435522"/>
            <a:ext cx="4859315" cy="242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76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9182"/>
            <a:ext cx="10515600" cy="736979"/>
          </a:xfrm>
        </p:spPr>
        <p:txBody>
          <a:bodyPr>
            <a:normAutofit fontScale="90000"/>
          </a:bodyPr>
          <a:lstStyle/>
          <a:p>
            <a:r>
              <a:rPr lang="en-IN" dirty="0"/>
              <a:t>FILE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05" y="993112"/>
            <a:ext cx="11581263" cy="5653348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Transferring files from one computer to another is one of the most common </a:t>
            </a:r>
            <a:r>
              <a:rPr lang="en-IN" dirty="0" smtClean="0"/>
              <a:t>tasks expected </a:t>
            </a:r>
            <a:r>
              <a:rPr lang="en-IN" dirty="0"/>
              <a:t>from a networking or internetworking </a:t>
            </a:r>
            <a:r>
              <a:rPr lang="en-IN" dirty="0" smtClean="0"/>
              <a:t>environment.</a:t>
            </a:r>
          </a:p>
          <a:p>
            <a:r>
              <a:rPr lang="en-IN" dirty="0">
                <a:solidFill>
                  <a:srgbClr val="FF0000"/>
                </a:solidFill>
              </a:rPr>
              <a:t>File Transfer Protocol (FTP</a:t>
            </a:r>
            <a:r>
              <a:rPr lang="en-IN" dirty="0" smtClean="0">
                <a:solidFill>
                  <a:srgbClr val="FF0000"/>
                </a:solidFill>
              </a:rPr>
              <a:t>) : </a:t>
            </a:r>
            <a:r>
              <a:rPr lang="en-IN" dirty="0"/>
              <a:t>File Transfer Protocol (FTP) is the standard mechanism provided by </a:t>
            </a:r>
            <a:r>
              <a:rPr lang="en-IN" i="1" dirty="0"/>
              <a:t>TCP/IP </a:t>
            </a:r>
            <a:r>
              <a:rPr lang="en-IN" dirty="0" smtClean="0"/>
              <a:t>for copying </a:t>
            </a:r>
            <a:r>
              <a:rPr lang="en-IN" dirty="0"/>
              <a:t>a file from one host to another</a:t>
            </a:r>
            <a:r>
              <a:rPr lang="en-IN" dirty="0" smtClean="0"/>
              <a:t>.</a:t>
            </a:r>
          </a:p>
          <a:p>
            <a:r>
              <a:rPr lang="en-IN" dirty="0"/>
              <a:t>Two systems may </a:t>
            </a:r>
            <a:r>
              <a:rPr lang="en-IN" dirty="0" smtClean="0"/>
              <a:t>have different </a:t>
            </a:r>
            <a:r>
              <a:rPr lang="en-IN" dirty="0"/>
              <a:t>ways to represent text and data. Two systems may have different </a:t>
            </a:r>
            <a:r>
              <a:rPr lang="en-IN" dirty="0" smtClean="0"/>
              <a:t>directory structures</a:t>
            </a:r>
            <a:r>
              <a:rPr lang="en-IN" dirty="0"/>
              <a:t>. All these problems have been solved by FTP in a very simple and </a:t>
            </a:r>
            <a:r>
              <a:rPr lang="en-IN" dirty="0" smtClean="0"/>
              <a:t>elegant approach.</a:t>
            </a:r>
          </a:p>
          <a:p>
            <a:r>
              <a:rPr lang="en-IN" dirty="0" smtClean="0"/>
              <a:t>It  </a:t>
            </a:r>
            <a:r>
              <a:rPr lang="en-IN" dirty="0"/>
              <a:t>establishes two </a:t>
            </a:r>
            <a:r>
              <a:rPr lang="en-IN" dirty="0" smtClean="0"/>
              <a:t>connections between </a:t>
            </a:r>
            <a:r>
              <a:rPr lang="en-IN" dirty="0"/>
              <a:t>the hosts. One connection is used for data transfer, the other for </a:t>
            </a:r>
            <a:r>
              <a:rPr lang="en-IN" dirty="0" smtClean="0"/>
              <a:t>control information </a:t>
            </a:r>
            <a:r>
              <a:rPr lang="en-IN" dirty="0"/>
              <a:t>(commands and responses). Separation of commands and data </a:t>
            </a:r>
            <a:r>
              <a:rPr lang="en-IN" dirty="0" smtClean="0"/>
              <a:t>transfer makes </a:t>
            </a:r>
            <a:r>
              <a:rPr lang="en-IN" dirty="0"/>
              <a:t>FTP more efficient</a:t>
            </a:r>
            <a:r>
              <a:rPr lang="en-IN" dirty="0" smtClean="0"/>
              <a:t>.</a:t>
            </a:r>
          </a:p>
          <a:p>
            <a:r>
              <a:rPr lang="en-IN" dirty="0"/>
              <a:t>FTP uses two well-known TCP ports: Port 21 is used for the control connection</a:t>
            </a:r>
            <a:r>
              <a:rPr lang="en-IN" dirty="0" smtClean="0"/>
              <a:t>, and </a:t>
            </a:r>
            <a:r>
              <a:rPr lang="en-IN" dirty="0"/>
              <a:t>port 20 is used for the data connection</a:t>
            </a:r>
            <a:r>
              <a:rPr lang="en-IN" dirty="0" smtClean="0"/>
              <a:t>.</a:t>
            </a:r>
          </a:p>
          <a:p>
            <a:r>
              <a:rPr lang="en-IN" dirty="0"/>
              <a:t>FTP uses the services of TCP. It needs two TCP connections</a:t>
            </a:r>
            <a:r>
              <a:rPr lang="en-IN" dirty="0" smtClean="0"/>
              <a:t>. The </a:t>
            </a:r>
            <a:r>
              <a:rPr lang="en-IN" dirty="0"/>
              <a:t>well-known port 21 is used for the control </a:t>
            </a:r>
            <a:r>
              <a:rPr lang="en-IN" dirty="0" smtClean="0"/>
              <a:t>connection and </a:t>
            </a:r>
            <a:r>
              <a:rPr lang="en-IN" dirty="0"/>
              <a:t>the well-known port 20 for the data connection.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5503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97" y="406258"/>
            <a:ext cx="11158182" cy="4351338"/>
          </a:xfrm>
        </p:spPr>
        <p:txBody>
          <a:bodyPr/>
          <a:lstStyle/>
          <a:p>
            <a:r>
              <a:rPr lang="en-IN" dirty="0"/>
              <a:t>The control connection remains connected during the entire interactive FTP session.</a:t>
            </a:r>
          </a:p>
          <a:p>
            <a:r>
              <a:rPr lang="en-IN" dirty="0"/>
              <a:t>The data connection is opened and then closed for each file transferred. It </a:t>
            </a:r>
            <a:r>
              <a:rPr lang="en-IN" dirty="0" smtClean="0"/>
              <a:t>opens each </a:t>
            </a:r>
            <a:r>
              <a:rPr lang="en-IN" dirty="0"/>
              <a:t>time commands that involve transferring files are used, and it closes when the </a:t>
            </a:r>
            <a:r>
              <a:rPr lang="en-IN" dirty="0" smtClean="0"/>
              <a:t>file is </a:t>
            </a:r>
            <a:r>
              <a:rPr lang="en-IN" dirty="0"/>
              <a:t>transferred.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678" y="2828736"/>
            <a:ext cx="6209731" cy="35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794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i="1" dirty="0"/>
              <a:t>Communication over Control Connection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uses </a:t>
            </a:r>
            <a:r>
              <a:rPr lang="en-IN" dirty="0"/>
              <a:t>the 7-bit ASCII character </a:t>
            </a:r>
            <a:r>
              <a:rPr lang="en-IN" dirty="0" smtClean="0"/>
              <a:t>set.</a:t>
            </a:r>
          </a:p>
          <a:p>
            <a:r>
              <a:rPr lang="en-IN" dirty="0"/>
              <a:t>Communication is </a:t>
            </a:r>
            <a:r>
              <a:rPr lang="en-IN" dirty="0" smtClean="0"/>
              <a:t>achieved through </a:t>
            </a:r>
            <a:r>
              <a:rPr lang="en-IN" dirty="0"/>
              <a:t>commands and responses. This simple method is adequate for the control </a:t>
            </a:r>
            <a:r>
              <a:rPr lang="en-IN" dirty="0" smtClean="0"/>
              <a:t>connection because </a:t>
            </a:r>
            <a:r>
              <a:rPr lang="en-IN" dirty="0"/>
              <a:t>we send one command (or response) at a time. </a:t>
            </a:r>
            <a:endParaRPr lang="en-IN" dirty="0" smtClean="0"/>
          </a:p>
          <a:p>
            <a:r>
              <a:rPr lang="en-IN" dirty="0" smtClean="0"/>
              <a:t>Each </a:t>
            </a:r>
            <a:r>
              <a:rPr lang="en-IN" dirty="0"/>
              <a:t>command </a:t>
            </a:r>
            <a:r>
              <a:rPr lang="en-IN" dirty="0" smtClean="0"/>
              <a:t>or response </a:t>
            </a:r>
            <a:r>
              <a:rPr lang="en-IN" dirty="0"/>
              <a:t>is only one short line, so we need not worry about file format or file </a:t>
            </a:r>
            <a:r>
              <a:rPr lang="en-IN" dirty="0" smtClean="0"/>
              <a:t>structure.</a:t>
            </a:r>
          </a:p>
          <a:p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009" y="4521154"/>
            <a:ext cx="5650173" cy="233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11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50" y="0"/>
            <a:ext cx="10515600" cy="859809"/>
          </a:xfrm>
        </p:spPr>
        <p:txBody>
          <a:bodyPr/>
          <a:lstStyle/>
          <a:p>
            <a:r>
              <a:rPr lang="en-IN" i="1" dirty="0"/>
              <a:t>Communication over Data Connection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5" y="859809"/>
            <a:ext cx="11212773" cy="4351338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A file is to be copied from the server to the client. This is called </a:t>
            </a:r>
            <a:r>
              <a:rPr lang="en-IN" i="1" dirty="0"/>
              <a:t>retrieving aft/e. </a:t>
            </a:r>
            <a:r>
              <a:rPr lang="en-IN" dirty="0" smtClean="0"/>
              <a:t>It is </a:t>
            </a:r>
            <a:r>
              <a:rPr lang="en-IN" dirty="0"/>
              <a:t>done under the supervision of the RETR command,</a:t>
            </a:r>
          </a:p>
          <a:p>
            <a:pPr algn="just"/>
            <a:r>
              <a:rPr lang="en-IN" dirty="0"/>
              <a:t>o A file is to be copied from the client to the server. This is called </a:t>
            </a:r>
            <a:r>
              <a:rPr lang="en-IN" i="1" dirty="0"/>
              <a:t>storing aft/e. </a:t>
            </a:r>
            <a:r>
              <a:rPr lang="en-IN" dirty="0"/>
              <a:t>It </a:t>
            </a:r>
            <a:r>
              <a:rPr lang="en-IN" dirty="0" smtClean="0"/>
              <a:t>is done </a:t>
            </a:r>
            <a:r>
              <a:rPr lang="en-IN" dirty="0"/>
              <a:t>under the supervision of the STOR command.</a:t>
            </a:r>
          </a:p>
          <a:p>
            <a:pPr algn="just"/>
            <a:r>
              <a:rPr lang="en-IN" dirty="0"/>
              <a:t>o A list of directory or file names is to be sent from the server to the client. This </a:t>
            </a:r>
            <a:r>
              <a:rPr lang="en-IN" dirty="0" smtClean="0"/>
              <a:t>is done </a:t>
            </a:r>
            <a:r>
              <a:rPr lang="en-IN" dirty="0"/>
              <a:t>under the supervision of the LIST command. Note that FTP treats a list </a:t>
            </a:r>
            <a:r>
              <a:rPr lang="en-IN" dirty="0" smtClean="0"/>
              <a:t>of directory </a:t>
            </a:r>
            <a:r>
              <a:rPr lang="en-IN" dirty="0"/>
              <a:t>or file names as a file. It is sent over the data connection.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686" y="4312066"/>
            <a:ext cx="5041517" cy="202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41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0" y="172516"/>
            <a:ext cx="11230970" cy="998017"/>
          </a:xfrm>
        </p:spPr>
        <p:txBody>
          <a:bodyPr/>
          <a:lstStyle/>
          <a:p>
            <a:r>
              <a:rPr lang="en-IN" b="1" dirty="0"/>
              <a:t>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47703"/>
            <a:ext cx="11199125" cy="4351338"/>
          </a:xfrm>
        </p:spPr>
        <p:txBody>
          <a:bodyPr/>
          <a:lstStyle/>
          <a:p>
            <a:r>
              <a:rPr lang="en-IN" dirty="0" smtClean="0"/>
              <a:t>The WWW  </a:t>
            </a:r>
            <a:r>
              <a:rPr lang="en-IN" dirty="0"/>
              <a:t>today is a distributed </a:t>
            </a:r>
            <a:r>
              <a:rPr lang="en-IN" dirty="0" smtClean="0"/>
              <a:t>client server </a:t>
            </a:r>
            <a:r>
              <a:rPr lang="en-IN" dirty="0"/>
              <a:t>service, in which a client using a </a:t>
            </a:r>
            <a:r>
              <a:rPr lang="en-IN" dirty="0" smtClean="0"/>
              <a:t>browser can </a:t>
            </a:r>
            <a:r>
              <a:rPr lang="en-IN" dirty="0"/>
              <a:t>access a service using a server.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975" y="2045720"/>
            <a:ext cx="6998825" cy="4228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1023" y="2107923"/>
            <a:ext cx="419809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Each site holds one or more documents, referred to as </a:t>
            </a:r>
            <a:r>
              <a:rPr lang="en-IN" sz="2000" b="0" i="1" u="none" strike="noStrike" baseline="0" dirty="0" smtClean="0">
                <a:latin typeface="Times New Roman" panose="02020603050405020304" pitchFamily="18" charset="0"/>
              </a:rPr>
              <a:t>Web pages.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Each Web page can contain a link to other pages in the same site or at other sites.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The pages can be retrieved and viewed by using browsers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22859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6193"/>
            <a:ext cx="10515600" cy="945060"/>
          </a:xfrm>
        </p:spPr>
        <p:txBody>
          <a:bodyPr/>
          <a:lstStyle/>
          <a:p>
            <a:r>
              <a:rPr lang="en-IN" dirty="0"/>
              <a:t>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8" y="965816"/>
            <a:ext cx="10515600" cy="4351338"/>
          </a:xfrm>
        </p:spPr>
        <p:txBody>
          <a:bodyPr>
            <a:normAutofit/>
          </a:bodyPr>
          <a:lstStyle/>
          <a:p>
            <a:r>
              <a:rPr lang="en-IN" dirty="0" smtClean="0"/>
              <a:t>The  </a:t>
            </a:r>
            <a:r>
              <a:rPr lang="en-IN" dirty="0"/>
              <a:t>structure of the data: file structure, record structure</a:t>
            </a:r>
            <a:r>
              <a:rPr lang="en-IN" dirty="0" smtClean="0"/>
              <a:t>, and </a:t>
            </a:r>
            <a:r>
              <a:rPr lang="en-IN" dirty="0"/>
              <a:t>page structure. </a:t>
            </a:r>
            <a:endParaRPr lang="en-IN" dirty="0" smtClean="0"/>
          </a:p>
          <a:p>
            <a:r>
              <a:rPr lang="en-IN" dirty="0" smtClean="0"/>
              <a:t>In </a:t>
            </a:r>
            <a:r>
              <a:rPr lang="en-IN" dirty="0"/>
              <a:t>the file structure format, the file is a continuous stream of bytes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In the </a:t>
            </a:r>
            <a:r>
              <a:rPr lang="en-IN" dirty="0"/>
              <a:t>record structure, the file is divided into records. This can be used only with text files.</a:t>
            </a:r>
          </a:p>
          <a:p>
            <a:r>
              <a:rPr lang="en-IN" dirty="0"/>
              <a:t>In the page structure, the file is divided into pages, with each page having a page </a:t>
            </a:r>
            <a:r>
              <a:rPr lang="en-IN" dirty="0" smtClean="0"/>
              <a:t>number and </a:t>
            </a:r>
            <a:r>
              <a:rPr lang="en-IN" dirty="0"/>
              <a:t>a page header. The pages can be stored and accessed randomly or sequentially.</a:t>
            </a:r>
          </a:p>
        </p:txBody>
      </p:sp>
    </p:spTree>
    <p:extLst>
      <p:ext uri="{BB962C8B-B14F-4D97-AF65-F5344CB8AC3E}">
        <p14:creationId xmlns:p14="http://schemas.microsoft.com/office/powerpoint/2010/main" xmlns="" val="22705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73206"/>
          </a:xfrm>
        </p:spPr>
        <p:txBody>
          <a:bodyPr>
            <a:normAutofit fontScale="90000"/>
          </a:bodyPr>
          <a:lstStyle/>
          <a:p>
            <a:r>
              <a:rPr lang="en-IN" dirty="0"/>
              <a:t>Transmission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02" y="815690"/>
            <a:ext cx="11458432" cy="6042309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Three  </a:t>
            </a:r>
            <a:r>
              <a:rPr lang="en-IN" dirty="0"/>
              <a:t>transmission modes: stream mode, block mode, and </a:t>
            </a:r>
            <a:r>
              <a:rPr lang="en-IN" dirty="0" smtClean="0"/>
              <a:t>compressed mode.</a:t>
            </a:r>
          </a:p>
          <a:p>
            <a:pPr algn="just"/>
            <a:r>
              <a:rPr lang="en-IN" dirty="0"/>
              <a:t>The </a:t>
            </a:r>
            <a:r>
              <a:rPr lang="en-IN" dirty="0">
                <a:solidFill>
                  <a:srgbClr val="FF0000"/>
                </a:solidFill>
              </a:rPr>
              <a:t>stream mode </a:t>
            </a:r>
            <a:r>
              <a:rPr lang="en-IN" dirty="0"/>
              <a:t>is the default mode. Data are delivered from FTP to TCP as </a:t>
            </a:r>
            <a:r>
              <a:rPr lang="en-IN" dirty="0" smtClean="0"/>
              <a:t>a continuous </a:t>
            </a:r>
            <a:r>
              <a:rPr lang="en-IN" dirty="0"/>
              <a:t>stream of bytes</a:t>
            </a:r>
            <a:r>
              <a:rPr lang="en-IN" dirty="0" smtClean="0"/>
              <a:t>. </a:t>
            </a:r>
            <a:r>
              <a:rPr lang="en-IN" dirty="0"/>
              <a:t>Data are delivered from FTP to TCP as </a:t>
            </a:r>
            <a:r>
              <a:rPr lang="en-IN" dirty="0" smtClean="0"/>
              <a:t>a continuous </a:t>
            </a:r>
            <a:r>
              <a:rPr lang="en-IN" dirty="0"/>
              <a:t>stream of bytes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In block mode, data can be delivered from FTP to TCP in </a:t>
            </a:r>
            <a:r>
              <a:rPr lang="en-IN" dirty="0" smtClean="0"/>
              <a:t>blocks. </a:t>
            </a:r>
            <a:r>
              <a:rPr lang="en-IN" dirty="0"/>
              <a:t>E</a:t>
            </a:r>
            <a:r>
              <a:rPr lang="en-IN" dirty="0" smtClean="0"/>
              <a:t>ach </a:t>
            </a:r>
            <a:r>
              <a:rPr lang="en-IN" dirty="0"/>
              <a:t>block is preceded by a 3-byte header. The first byte is called the </a:t>
            </a:r>
            <a:r>
              <a:rPr lang="en-IN" i="1" dirty="0" smtClean="0"/>
              <a:t>block descriptor</a:t>
            </a:r>
            <a:r>
              <a:rPr lang="en-IN" i="1" dirty="0"/>
              <a:t>; </a:t>
            </a:r>
            <a:r>
              <a:rPr lang="en-IN" dirty="0"/>
              <a:t>the next 2 bytes define the size of the block in bytes. </a:t>
            </a:r>
            <a:endParaRPr lang="en-IN" dirty="0" smtClean="0"/>
          </a:p>
          <a:p>
            <a:pPr algn="just"/>
            <a:r>
              <a:rPr lang="en-IN" dirty="0" smtClean="0"/>
              <a:t>In </a:t>
            </a:r>
            <a:r>
              <a:rPr lang="en-IN" dirty="0"/>
              <a:t>the </a:t>
            </a:r>
            <a:r>
              <a:rPr lang="en-IN" dirty="0" smtClean="0"/>
              <a:t>compressed mode</a:t>
            </a:r>
            <a:r>
              <a:rPr lang="en-IN" dirty="0"/>
              <a:t>, if the file is big, the data can be compressed. The compression method </a:t>
            </a:r>
            <a:r>
              <a:rPr lang="en-IN" dirty="0" smtClean="0"/>
              <a:t>normally used </a:t>
            </a:r>
            <a:r>
              <a:rPr lang="en-IN" dirty="0"/>
              <a:t>is run-length encoding. In this method, consecutive appearances of a data unit </a:t>
            </a:r>
            <a:r>
              <a:rPr lang="en-IN" dirty="0" smtClean="0"/>
              <a:t>are replaced </a:t>
            </a:r>
            <a:r>
              <a:rPr lang="en-IN" dirty="0"/>
              <a:t>by one occurrence and the number of repetitions. </a:t>
            </a:r>
            <a:r>
              <a:rPr lang="en-IN" dirty="0" smtClean="0"/>
              <a:t> 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805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9653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Chapter -25 :DOMAIN </a:t>
            </a:r>
            <a:r>
              <a:rPr lang="en-IN" b="1" dirty="0"/>
              <a:t>NAME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10" y="831068"/>
            <a:ext cx="11417489" cy="5910925"/>
          </a:xfrm>
        </p:spPr>
        <p:txBody>
          <a:bodyPr/>
          <a:lstStyle/>
          <a:p>
            <a:r>
              <a:rPr lang="en-IN" dirty="0" smtClean="0"/>
              <a:t>The  </a:t>
            </a:r>
            <a:r>
              <a:rPr lang="en-IN" dirty="0"/>
              <a:t>names are defined in an inverted-tree structure with the root at the top. </a:t>
            </a:r>
            <a:r>
              <a:rPr lang="en-IN" dirty="0" smtClean="0"/>
              <a:t>The </a:t>
            </a:r>
            <a:r>
              <a:rPr lang="en-IN" dirty="0"/>
              <a:t>tree </a:t>
            </a:r>
            <a:r>
              <a:rPr lang="en-IN" dirty="0" smtClean="0"/>
              <a:t>can have </a:t>
            </a:r>
            <a:r>
              <a:rPr lang="en-IN" dirty="0"/>
              <a:t>only 128 levels: level 0 (root) to level </a:t>
            </a:r>
            <a:r>
              <a:rPr lang="en-IN" dirty="0" smtClean="0"/>
              <a:t>127.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548" y="2231219"/>
            <a:ext cx="6215811" cy="402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49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4149"/>
          </a:xfrm>
        </p:spPr>
        <p:txBody>
          <a:bodyPr>
            <a:normAutofit fontScale="90000"/>
          </a:bodyPr>
          <a:lstStyle/>
          <a:p>
            <a:r>
              <a:rPr lang="en-IN" dirty="0"/>
              <a:t>Label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94" y="842986"/>
            <a:ext cx="11594910" cy="2555307"/>
          </a:xfrm>
        </p:spPr>
        <p:txBody>
          <a:bodyPr/>
          <a:lstStyle/>
          <a:p>
            <a:r>
              <a:rPr lang="en-IN" dirty="0"/>
              <a:t>Each node in the tree has a label, which is a string with a maximum of 63 characters.</a:t>
            </a:r>
          </a:p>
          <a:p>
            <a:r>
              <a:rPr lang="en-IN" dirty="0"/>
              <a:t>The root label is a null string (empty string). DNS requires that children of a </a:t>
            </a:r>
            <a:r>
              <a:rPr lang="en-IN" dirty="0" smtClean="0"/>
              <a:t>node (</a:t>
            </a:r>
            <a:r>
              <a:rPr lang="en-IN" dirty="0"/>
              <a:t>nodes that branch from the same node) have different labels, which guarantees </a:t>
            </a:r>
            <a:r>
              <a:rPr lang="en-IN" dirty="0" smtClean="0"/>
              <a:t>the uniqueness </a:t>
            </a:r>
            <a:r>
              <a:rPr lang="en-IN" dirty="0"/>
              <a:t>of the domain names.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028961"/>
            <a:ext cx="2390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</a:rPr>
              <a:t>Domain Name</a:t>
            </a:r>
            <a:endParaRPr lang="en-IN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602751" y="3446585"/>
            <a:ext cx="8147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200" dirty="0">
                <a:latin typeface="Times New Roman" panose="02020603050405020304" pitchFamily="18" charset="0"/>
              </a:rPr>
              <a:t>Each node in the tree has a domain name. </a:t>
            </a:r>
            <a:endParaRPr lang="en-IN" sz="3200" dirty="0" smtClean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200" dirty="0" smtClean="0">
                <a:latin typeface="Times New Roman" panose="02020603050405020304" pitchFamily="18" charset="0"/>
              </a:rPr>
              <a:t>A </a:t>
            </a:r>
            <a:r>
              <a:rPr lang="en-IN" sz="3200" dirty="0">
                <a:latin typeface="Times New Roman" panose="02020603050405020304" pitchFamily="18" charset="0"/>
              </a:rPr>
              <a:t>full domain name is a sequence of </a:t>
            </a:r>
            <a:r>
              <a:rPr lang="en-IN" sz="3200" dirty="0" smtClean="0">
                <a:latin typeface="Times New Roman" panose="02020603050405020304" pitchFamily="18" charset="0"/>
              </a:rPr>
              <a:t>labels separated </a:t>
            </a:r>
            <a:r>
              <a:rPr lang="en-IN" sz="3200" dirty="0">
                <a:latin typeface="Times New Roman" panose="02020603050405020304" pitchFamily="18" charset="0"/>
              </a:rPr>
              <a:t>by dots (.). </a:t>
            </a:r>
            <a:endParaRPr lang="en-IN" sz="3200" dirty="0" smtClean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200" dirty="0" smtClean="0">
                <a:latin typeface="Times New Roman" panose="02020603050405020304" pitchFamily="18" charset="0"/>
              </a:rPr>
              <a:t>The </a:t>
            </a:r>
            <a:r>
              <a:rPr lang="en-IN" sz="3200" dirty="0">
                <a:latin typeface="Times New Roman" panose="02020603050405020304" pitchFamily="18" charset="0"/>
              </a:rPr>
              <a:t>domain names are always read from the node up to the root</a:t>
            </a:r>
            <a:r>
              <a:rPr lang="en-IN" sz="3200" dirty="0" smtClean="0">
                <a:latin typeface="Times New Roman" panose="02020603050405020304" pitchFamily="18" charset="0"/>
              </a:rPr>
              <a:t>. </a:t>
            </a:r>
            <a:endParaRPr lang="en-IN" sz="3200" dirty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200" dirty="0">
                <a:latin typeface="Times New Roman" panose="02020603050405020304" pitchFamily="18" charset="0"/>
              </a:rPr>
              <a:t>The last label is the label of the root (null). </a:t>
            </a:r>
            <a:r>
              <a:rPr lang="en-IN" sz="3200" dirty="0" smtClean="0">
                <a:latin typeface="Times New Roman" panose="02020603050405020304" pitchFamily="18" charset="0"/>
              </a:rPr>
              <a:t> </a:t>
            </a:r>
            <a:endParaRPr lang="en-IN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852" y="3656087"/>
            <a:ext cx="3517564" cy="221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2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26696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Fully Qualified Domain Name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836" y="897577"/>
            <a:ext cx="10515600" cy="4351338"/>
          </a:xfrm>
        </p:spPr>
        <p:txBody>
          <a:bodyPr>
            <a:normAutofit/>
          </a:bodyPr>
          <a:lstStyle/>
          <a:p>
            <a:r>
              <a:rPr lang="en-IN" dirty="0"/>
              <a:t>If a label is terminated by a null string, it is called a fully qualified domain </a:t>
            </a:r>
            <a:r>
              <a:rPr lang="en-IN" dirty="0" smtClean="0"/>
              <a:t>name(FQDN</a:t>
            </a:r>
            <a:r>
              <a:rPr lang="en-IN" dirty="0"/>
              <a:t>). </a:t>
            </a:r>
            <a:endParaRPr lang="en-IN" dirty="0" smtClean="0"/>
          </a:p>
          <a:p>
            <a:r>
              <a:rPr lang="en-IN" dirty="0" smtClean="0"/>
              <a:t>An </a:t>
            </a:r>
            <a:r>
              <a:rPr lang="en-IN" dirty="0"/>
              <a:t>FQDN is a domain name that contains the full name of a host. It </a:t>
            </a:r>
            <a:r>
              <a:rPr lang="en-IN" dirty="0" smtClean="0"/>
              <a:t>contains all </a:t>
            </a:r>
            <a:r>
              <a:rPr lang="en-IN" dirty="0"/>
              <a:t>labels, from the most specific to the most general, that uniquely define the name </a:t>
            </a:r>
            <a:r>
              <a:rPr lang="en-IN" dirty="0" smtClean="0"/>
              <a:t>of the host.</a:t>
            </a:r>
          </a:p>
          <a:p>
            <a:r>
              <a:rPr lang="en-IN" dirty="0" smtClean="0"/>
              <a:t>Example:</a:t>
            </a:r>
          </a:p>
          <a:p>
            <a:pPr marL="0" indent="0" algn="ctr">
              <a:buNone/>
            </a:pPr>
            <a:r>
              <a:rPr lang="en-IN" dirty="0"/>
              <a:t>challenger.ate.tbda.edu</a:t>
            </a:r>
            <a:r>
              <a:rPr lang="en-IN" dirty="0" smtClean="0"/>
              <a:t>.</a:t>
            </a:r>
          </a:p>
          <a:p>
            <a:r>
              <a:rPr lang="en-IN" dirty="0"/>
              <a:t>A DNS server can only match an FQDN to </a:t>
            </a:r>
            <a:r>
              <a:rPr lang="en-IN" dirty="0" smtClean="0"/>
              <a:t>an address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628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1445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Partially Qualified Domain Name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45" y="883930"/>
            <a:ext cx="10515600" cy="4351338"/>
          </a:xfrm>
        </p:spPr>
        <p:txBody>
          <a:bodyPr>
            <a:normAutofit/>
          </a:bodyPr>
          <a:lstStyle/>
          <a:p>
            <a:r>
              <a:rPr lang="en-IN" dirty="0"/>
              <a:t>If a label is not terminated by a null string, it is called a partially qualified </a:t>
            </a:r>
            <a:r>
              <a:rPr lang="en-IN" dirty="0" smtClean="0"/>
              <a:t>domain name </a:t>
            </a:r>
            <a:r>
              <a:rPr lang="en-IN" dirty="0"/>
              <a:t>(PQDN).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PQDN starts from a node, but it does not reach the root.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</a:t>
            </a:r>
            <a:r>
              <a:rPr lang="en-IN" dirty="0" smtClean="0"/>
              <a:t>used when </a:t>
            </a:r>
            <a:r>
              <a:rPr lang="en-IN" dirty="0"/>
              <a:t>the name to be resolved belongs to the same site as the </a:t>
            </a:r>
            <a:r>
              <a:rPr lang="en-IN" dirty="0" smtClean="0"/>
              <a:t>client.</a:t>
            </a:r>
          </a:p>
          <a:p>
            <a:r>
              <a:rPr lang="en-IN" dirty="0" smtClean="0"/>
              <a:t>The  resolver can </a:t>
            </a:r>
            <a:r>
              <a:rPr lang="en-IN" dirty="0"/>
              <a:t>supply the missing part, called the suffix, to create an FQDN. </a:t>
            </a:r>
            <a:endParaRPr lang="en-IN" dirty="0" smtClean="0"/>
          </a:p>
          <a:p>
            <a:r>
              <a:rPr lang="en-IN" dirty="0" smtClean="0"/>
              <a:t>For </a:t>
            </a:r>
            <a:r>
              <a:rPr lang="en-IN" dirty="0"/>
              <a:t>example, if a </a:t>
            </a:r>
            <a:r>
              <a:rPr lang="en-IN" dirty="0" smtClean="0"/>
              <a:t>user at </a:t>
            </a:r>
            <a:r>
              <a:rPr lang="en-IN" dirty="0"/>
              <a:t>the </a:t>
            </a:r>
            <a:r>
              <a:rPr lang="en-IN" i="1" dirty="0"/>
              <a:t>jhda.edu. </a:t>
            </a:r>
            <a:r>
              <a:rPr lang="en-IN" dirty="0"/>
              <a:t>site wants to get the IP address of the challenger computer, he or </a:t>
            </a:r>
            <a:r>
              <a:rPr lang="en-IN" dirty="0" smtClean="0"/>
              <a:t>she can </a:t>
            </a:r>
            <a:r>
              <a:rPr lang="en-IN" dirty="0"/>
              <a:t>define the partial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373" y="5063319"/>
            <a:ext cx="4367555" cy="179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401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6874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Domain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19" y="856634"/>
            <a:ext cx="10515600" cy="4351338"/>
          </a:xfrm>
        </p:spPr>
        <p:txBody>
          <a:bodyPr/>
          <a:lstStyle/>
          <a:p>
            <a:r>
              <a:rPr lang="en-IN" dirty="0"/>
              <a:t>A </a:t>
            </a:r>
            <a:r>
              <a:rPr lang="en-IN" b="1" dirty="0"/>
              <a:t>domain </a:t>
            </a:r>
            <a:r>
              <a:rPr lang="en-IN" dirty="0"/>
              <a:t>is a </a:t>
            </a:r>
            <a:r>
              <a:rPr lang="en-IN" dirty="0" err="1"/>
              <a:t>subtree</a:t>
            </a:r>
            <a:r>
              <a:rPr lang="en-IN" dirty="0"/>
              <a:t> of the domain name space. The name of the domain is the </a:t>
            </a:r>
            <a:r>
              <a:rPr lang="en-IN" dirty="0" smtClean="0"/>
              <a:t>domain name </a:t>
            </a:r>
            <a:r>
              <a:rPr lang="en-IN" dirty="0"/>
              <a:t>of the node at the top of the </a:t>
            </a:r>
            <a:r>
              <a:rPr lang="en-IN" dirty="0" err="1" smtClean="0"/>
              <a:t>subtree</a:t>
            </a:r>
            <a:r>
              <a:rPr lang="en-IN" dirty="0" smtClean="0"/>
              <a:t>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865" y="1991973"/>
            <a:ext cx="4480108" cy="273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23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113"/>
            <a:ext cx="10515600" cy="412797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DISTRIBUTION OF NAME SPACE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45" y="733804"/>
            <a:ext cx="11403842" cy="1777384"/>
          </a:xfrm>
        </p:spPr>
        <p:txBody>
          <a:bodyPr/>
          <a:lstStyle/>
          <a:p>
            <a:r>
              <a:rPr lang="en-IN" dirty="0"/>
              <a:t>The information contained in the domain name space must be stored</a:t>
            </a:r>
            <a:r>
              <a:rPr lang="en-IN" dirty="0" smtClean="0"/>
              <a:t>.</a:t>
            </a:r>
          </a:p>
          <a:p>
            <a:r>
              <a:rPr lang="en-IN" dirty="0"/>
              <a:t>It is inefficient because responding to requests from all over the </a:t>
            </a:r>
            <a:r>
              <a:rPr lang="en-IN" dirty="0" smtClean="0"/>
              <a:t>world places </a:t>
            </a:r>
            <a:r>
              <a:rPr lang="en-IN" dirty="0"/>
              <a:t>a heavy load on the system. It is not unreliable because any failure makes the </a:t>
            </a:r>
            <a:r>
              <a:rPr lang="en-IN" dirty="0" smtClean="0"/>
              <a:t>data inaccessible.</a:t>
            </a:r>
          </a:p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01772" y="2514416"/>
            <a:ext cx="3774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</a:rPr>
              <a:t>Hierarchy of Name Servers</a:t>
            </a:r>
            <a:endParaRPr lang="en-IN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891652" y="2883748"/>
            <a:ext cx="673303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</a:rPr>
              <a:t>One way to do this is to divide the whole space into many </a:t>
            </a:r>
            <a:r>
              <a:rPr lang="en-IN" sz="2800" dirty="0" smtClean="0">
                <a:latin typeface="Times New Roman" panose="02020603050405020304" pitchFamily="18" charset="0"/>
              </a:rPr>
              <a:t>domains based </a:t>
            </a:r>
            <a:r>
              <a:rPr lang="en-IN" sz="2800" dirty="0">
                <a:latin typeface="Times New Roman" panose="02020603050405020304" pitchFamily="18" charset="0"/>
              </a:rPr>
              <a:t>on the first </a:t>
            </a:r>
            <a:r>
              <a:rPr lang="en-IN" sz="2800" dirty="0" smtClean="0">
                <a:latin typeface="Times New Roman" panose="02020603050405020304" pitchFamily="18" charset="0"/>
              </a:rPr>
              <a:t>level.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/>
              <a:t>DNS </a:t>
            </a:r>
            <a:r>
              <a:rPr lang="en-IN" sz="2800" dirty="0"/>
              <a:t>allows domains to be divided further into smaller </a:t>
            </a:r>
            <a:r>
              <a:rPr lang="en-IN" sz="2800" dirty="0" smtClean="0"/>
              <a:t>domains (</a:t>
            </a:r>
            <a:r>
              <a:rPr lang="en-IN" sz="2800" dirty="0"/>
              <a:t>subdomains). Each server can be responsible (authoritative) for either a large or </a:t>
            </a:r>
            <a:r>
              <a:rPr lang="en-IN" sz="2800" dirty="0" smtClean="0"/>
              <a:t>a small </a:t>
            </a:r>
            <a:r>
              <a:rPr lang="en-IN" sz="2800" dirty="0"/>
              <a:t>domain</a:t>
            </a:r>
            <a:r>
              <a:rPr lang="en-IN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780" y="3000864"/>
            <a:ext cx="4351626" cy="22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62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13298"/>
          </a:xfrm>
        </p:spPr>
        <p:txBody>
          <a:bodyPr/>
          <a:lstStyle/>
          <a:p>
            <a:r>
              <a:rPr lang="en-IN" dirty="0"/>
              <a:t>Zone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013298"/>
            <a:ext cx="11682484" cy="5633162"/>
          </a:xfrm>
        </p:spPr>
        <p:txBody>
          <a:bodyPr/>
          <a:lstStyle/>
          <a:p>
            <a:r>
              <a:rPr lang="en-IN" dirty="0" smtClean="0"/>
              <a:t>Complete  </a:t>
            </a:r>
            <a:r>
              <a:rPr lang="en-IN" dirty="0"/>
              <a:t>domain name hierarchy cannot be stored on a single server, it </a:t>
            </a:r>
            <a:r>
              <a:rPr lang="en-IN" dirty="0" smtClean="0"/>
              <a:t>is divided </a:t>
            </a:r>
            <a:r>
              <a:rPr lang="en-IN" dirty="0"/>
              <a:t>among many servers. What a server is responsible for or has authority over </a:t>
            </a:r>
            <a:r>
              <a:rPr lang="en-IN" dirty="0" smtClean="0"/>
              <a:t>is called </a:t>
            </a:r>
            <a:r>
              <a:rPr lang="en-IN" dirty="0"/>
              <a:t>a </a:t>
            </a:r>
            <a:r>
              <a:rPr lang="en-IN" b="1" dirty="0">
                <a:solidFill>
                  <a:srgbClr val="FF0000"/>
                </a:solidFill>
              </a:rPr>
              <a:t>zone</a:t>
            </a:r>
            <a:r>
              <a:rPr lang="en-IN" dirty="0" smtClean="0"/>
              <a:t>.</a:t>
            </a:r>
          </a:p>
          <a:p>
            <a:r>
              <a:rPr lang="en-IN" dirty="0"/>
              <a:t>If a </a:t>
            </a:r>
            <a:r>
              <a:rPr lang="en-IN" dirty="0" smtClean="0"/>
              <a:t>server accepts </a:t>
            </a:r>
            <a:r>
              <a:rPr lang="en-IN" dirty="0"/>
              <a:t>responsibility for a domain and does not divide the domain into </a:t>
            </a:r>
            <a:r>
              <a:rPr lang="en-IN" dirty="0" smtClean="0"/>
              <a:t>smaller domains</a:t>
            </a:r>
            <a:r>
              <a:rPr lang="en-IN" dirty="0"/>
              <a:t>, the </a:t>
            </a:r>
            <a:r>
              <a:rPr lang="en-IN" b="1" i="1" dirty="0">
                <a:solidFill>
                  <a:srgbClr val="FF0000"/>
                </a:solidFill>
              </a:rPr>
              <a:t>domain</a:t>
            </a:r>
            <a:r>
              <a:rPr lang="en-IN" i="1" dirty="0"/>
              <a:t> </a:t>
            </a:r>
            <a:r>
              <a:rPr lang="en-IN" dirty="0"/>
              <a:t>and the </a:t>
            </a:r>
            <a:r>
              <a:rPr lang="en-IN" i="1" dirty="0"/>
              <a:t>zone </a:t>
            </a:r>
            <a:r>
              <a:rPr lang="en-IN" dirty="0"/>
              <a:t>refer to the same thing. The server makes a </a:t>
            </a:r>
            <a:r>
              <a:rPr lang="en-IN" dirty="0" smtClean="0"/>
              <a:t>database called </a:t>
            </a:r>
            <a:r>
              <a:rPr lang="en-IN" dirty="0"/>
              <a:t>a </a:t>
            </a:r>
            <a:r>
              <a:rPr lang="en-IN" b="1" i="1" dirty="0">
                <a:solidFill>
                  <a:srgbClr val="FF0000"/>
                </a:solidFill>
              </a:rPr>
              <a:t>zone file </a:t>
            </a:r>
            <a:r>
              <a:rPr lang="en-IN" dirty="0"/>
              <a:t>and keeps all the information for every node under that domain</a:t>
            </a:r>
            <a:r>
              <a:rPr lang="en-IN" dirty="0" smtClean="0"/>
              <a:t>.</a:t>
            </a:r>
          </a:p>
          <a:p>
            <a:r>
              <a:rPr lang="en-IN" dirty="0"/>
              <a:t>The information about </a:t>
            </a:r>
            <a:r>
              <a:rPr lang="en-IN" dirty="0" smtClean="0"/>
              <a:t>the nodes </a:t>
            </a:r>
            <a:r>
              <a:rPr lang="en-IN" dirty="0"/>
              <a:t>in the subdomains is stored in the servers at the lower levels, with the </a:t>
            </a:r>
            <a:r>
              <a:rPr lang="en-IN" dirty="0" smtClean="0"/>
              <a:t>original server </a:t>
            </a:r>
            <a:r>
              <a:rPr lang="en-IN" dirty="0"/>
              <a:t>keeping some sort of reference to these lower-level </a:t>
            </a:r>
            <a:r>
              <a:rPr lang="en-IN" dirty="0" smtClean="0"/>
              <a:t>server.</a:t>
            </a:r>
          </a:p>
          <a:p>
            <a:r>
              <a:rPr lang="en-IN" dirty="0"/>
              <a:t>A server can also divide part of its domain and delegate responsibility but still </a:t>
            </a:r>
            <a:r>
              <a:rPr lang="en-IN" dirty="0" smtClean="0"/>
              <a:t>keep part </a:t>
            </a:r>
            <a:r>
              <a:rPr lang="en-IN" dirty="0"/>
              <a:t>of the domain for </a:t>
            </a:r>
            <a:r>
              <a:rPr lang="en-IN" dirty="0" smtClean="0"/>
              <a:t>itself.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307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23331"/>
          </a:xfrm>
        </p:spPr>
        <p:txBody>
          <a:bodyPr>
            <a:normAutofit fontScale="90000"/>
          </a:bodyPr>
          <a:lstStyle/>
          <a:p>
            <a:r>
              <a:rPr lang="en-IN" dirty="0"/>
              <a:t>Root Server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6855" y="3289530"/>
            <a:ext cx="6282857" cy="31935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7062" y="723331"/>
            <a:ext cx="108044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600" dirty="0">
                <a:latin typeface="Times New Roman" panose="02020603050405020304" pitchFamily="18" charset="0"/>
              </a:rPr>
              <a:t>A root server is a server whose zone consists of the whole tree. </a:t>
            </a:r>
            <a:endParaRPr lang="en-IN" sz="3600" dirty="0" smtClean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3600" dirty="0" smtClean="0">
                <a:latin typeface="Times New Roman" panose="02020603050405020304" pitchFamily="18" charset="0"/>
              </a:rPr>
              <a:t>A </a:t>
            </a:r>
            <a:r>
              <a:rPr lang="en-IN" sz="3600" dirty="0">
                <a:latin typeface="Times New Roman" panose="02020603050405020304" pitchFamily="18" charset="0"/>
              </a:rPr>
              <a:t>root server </a:t>
            </a:r>
            <a:r>
              <a:rPr lang="en-IN" sz="3600" dirty="0" smtClean="0">
                <a:latin typeface="Times New Roman" panose="02020603050405020304" pitchFamily="18" charset="0"/>
              </a:rPr>
              <a:t>usually does </a:t>
            </a:r>
            <a:r>
              <a:rPr lang="en-IN" sz="3600" dirty="0">
                <a:latin typeface="Times New Roman" panose="02020603050405020304" pitchFamily="18" charset="0"/>
              </a:rPr>
              <a:t>not store any information about domains but delegates its authority to other servers</a:t>
            </a:r>
            <a:r>
              <a:rPr lang="en-IN" sz="3600" dirty="0" smtClean="0">
                <a:latin typeface="Times New Roman" panose="02020603050405020304" pitchFamily="18" charset="0"/>
              </a:rPr>
              <a:t>, keeping </a:t>
            </a:r>
            <a:r>
              <a:rPr lang="en-IN" sz="3600" dirty="0">
                <a:latin typeface="Times New Roman" panose="02020603050405020304" pitchFamily="18" charset="0"/>
              </a:rPr>
              <a:t>references to those servers.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5907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4301" y="585220"/>
            <a:ext cx="111308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The client needs to see some information that it knows belongs to site 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 It sends a request through its browser, a program that is designed to fetch Web documents.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The request, among other information, includes the address of the site and the Web page, called the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URL, which we will discuss shortly.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The server at site A finds the document and sends it to the client. When the user views the document, she finds some references to other documents, including a Web page at site B.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 smtClean="0">
                <a:latin typeface="Times New Roman" panose="02020603050405020304" pitchFamily="18" charset="0"/>
              </a:rPr>
              <a:t>The reference has the URL for the new site.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36371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1653" y="826877"/>
            <a:ext cx="108044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</a:rPr>
              <a:t>A primary server is a </a:t>
            </a:r>
            <a:r>
              <a:rPr lang="en-IN" sz="2800" dirty="0" smtClean="0">
                <a:latin typeface="Times New Roman" panose="02020603050405020304" pitchFamily="18" charset="0"/>
              </a:rPr>
              <a:t>server that </a:t>
            </a:r>
            <a:r>
              <a:rPr lang="en-IN" sz="2800" dirty="0">
                <a:latin typeface="Times New Roman" panose="02020603050405020304" pitchFamily="18" charset="0"/>
              </a:rPr>
              <a:t>stores a file about the zone for which it is an authority. </a:t>
            </a:r>
            <a:r>
              <a:rPr lang="en-IN" sz="2400" dirty="0">
                <a:latin typeface="Arial" panose="020B0604020202020204" pitchFamily="34" charset="0"/>
              </a:rPr>
              <a:t>It </a:t>
            </a:r>
            <a:r>
              <a:rPr lang="en-IN" sz="2800" dirty="0">
                <a:latin typeface="Times New Roman" panose="02020603050405020304" pitchFamily="18" charset="0"/>
              </a:rPr>
              <a:t>is responsible for creating</a:t>
            </a:r>
            <a:r>
              <a:rPr lang="en-IN" sz="2800" dirty="0" smtClean="0">
                <a:latin typeface="Times New Roman" panose="02020603050405020304" pitchFamily="18" charset="0"/>
              </a:rPr>
              <a:t>, maintaining</a:t>
            </a:r>
            <a:r>
              <a:rPr lang="en-IN" sz="2800" dirty="0">
                <a:latin typeface="Times New Roman" panose="02020603050405020304" pitchFamily="18" charset="0"/>
              </a:rPr>
              <a:t>, and updating the zone file. </a:t>
            </a:r>
            <a:r>
              <a:rPr lang="en-IN" sz="2400" dirty="0">
                <a:latin typeface="Arial" panose="020B0604020202020204" pitchFamily="34" charset="0"/>
              </a:rPr>
              <a:t>It </a:t>
            </a:r>
            <a:r>
              <a:rPr lang="en-IN" sz="2800" dirty="0">
                <a:latin typeface="Times New Roman" panose="02020603050405020304" pitchFamily="18" charset="0"/>
              </a:rPr>
              <a:t>stores the zone file on a local disk.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</a:rPr>
              <a:t>A secondary server is a server that transfers the complete information about </a:t>
            </a:r>
            <a:r>
              <a:rPr lang="en-IN" sz="2800" dirty="0" smtClean="0">
                <a:latin typeface="Times New Roman" panose="02020603050405020304" pitchFamily="18" charset="0"/>
              </a:rPr>
              <a:t>a zone </a:t>
            </a:r>
            <a:r>
              <a:rPr lang="en-IN" sz="2800" dirty="0">
                <a:latin typeface="Times New Roman" panose="02020603050405020304" pitchFamily="18" charset="0"/>
              </a:rPr>
              <a:t>from another server (primary or secondary) and stores the file on its local disk. </a:t>
            </a:r>
            <a:endParaRPr lang="en-IN" sz="2800" dirty="0" smtClean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</a:rPr>
              <a:t>The secondary </a:t>
            </a:r>
            <a:r>
              <a:rPr lang="en-IN" sz="2800" dirty="0">
                <a:latin typeface="Times New Roman" panose="02020603050405020304" pitchFamily="18" charset="0"/>
              </a:rPr>
              <a:t>server neither creates nor updates the zone files</a:t>
            </a:r>
            <a:r>
              <a:rPr lang="en-IN" sz="3200" dirty="0">
                <a:latin typeface="Times New Roman" panose="02020603050405020304" pitchFamily="18" charset="0"/>
              </a:rPr>
              <a:t>.</a:t>
            </a:r>
            <a:endParaRPr lang="en-IN" sz="3200" dirty="0"/>
          </a:p>
        </p:txBody>
      </p:sp>
      <p:sp>
        <p:nvSpPr>
          <p:cNvPr id="5" name="Rectangle 4"/>
          <p:cNvSpPr/>
          <p:nvPr/>
        </p:nvSpPr>
        <p:spPr>
          <a:xfrm>
            <a:off x="0" y="156283"/>
            <a:ext cx="5804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dirty="0">
                <a:latin typeface="Times New Roman" panose="02020603050405020304" pitchFamily="18" charset="0"/>
              </a:rPr>
              <a:t>Primary and Secondary Servers</a:t>
            </a:r>
            <a:endParaRPr lang="en-IN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863518" y="4315885"/>
            <a:ext cx="1080447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</a:rPr>
              <a:t>A primary server loads all information from the disk file; the secondary </a:t>
            </a:r>
            <a:r>
              <a:rPr lang="en-IN" sz="2800" dirty="0" smtClean="0">
                <a:latin typeface="Times New Roman" panose="02020603050405020304" pitchFamily="18" charset="0"/>
              </a:rPr>
              <a:t>server loads </a:t>
            </a:r>
            <a:r>
              <a:rPr lang="en-IN" sz="2800" dirty="0">
                <a:latin typeface="Times New Roman" panose="02020603050405020304" pitchFamily="18" charset="0"/>
              </a:rPr>
              <a:t>all information from the primary server. </a:t>
            </a:r>
            <a:endParaRPr lang="en-IN" sz="2800" dirty="0" smtClean="0">
              <a:latin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</a:rPr>
              <a:t>When </a:t>
            </a:r>
            <a:r>
              <a:rPr lang="en-IN" sz="2800" dirty="0">
                <a:latin typeface="Times New Roman" panose="02020603050405020304" pitchFamily="18" charset="0"/>
              </a:rPr>
              <a:t>the secondary </a:t>
            </a:r>
            <a:r>
              <a:rPr lang="en-IN" sz="2800" dirty="0" smtClean="0">
                <a:latin typeface="Times New Roman" panose="02020603050405020304" pitchFamily="18" charset="0"/>
              </a:rPr>
              <a:t>downloads information </a:t>
            </a:r>
            <a:r>
              <a:rPr lang="en-IN" sz="2800" dirty="0">
                <a:latin typeface="Times New Roman" panose="02020603050405020304" pitchFamily="18" charset="0"/>
              </a:rPr>
              <a:t>from the primary, it is called zone transfer</a:t>
            </a:r>
            <a:r>
              <a:rPr lang="en-IN" sz="2800" dirty="0" smtClean="0">
                <a:latin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584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417"/>
            <a:ext cx="10515600" cy="862984"/>
          </a:xfrm>
        </p:spPr>
        <p:txBody>
          <a:bodyPr/>
          <a:lstStyle/>
          <a:p>
            <a:r>
              <a:rPr lang="en-IN" dirty="0"/>
              <a:t>DNS IN 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8" y="1088646"/>
            <a:ext cx="10515600" cy="4351338"/>
          </a:xfrm>
        </p:spPr>
        <p:txBody>
          <a:bodyPr/>
          <a:lstStyle/>
          <a:p>
            <a:r>
              <a:rPr lang="en-IN" dirty="0"/>
              <a:t>In the Internet, the </a:t>
            </a:r>
            <a:r>
              <a:rPr lang="en-IN" dirty="0" smtClean="0"/>
              <a:t>domain name </a:t>
            </a:r>
            <a:r>
              <a:rPr lang="en-IN" dirty="0"/>
              <a:t>space (tree) is divided into three different sections: generic domains, </a:t>
            </a:r>
            <a:r>
              <a:rPr lang="en-IN" dirty="0" smtClean="0"/>
              <a:t>country domains</a:t>
            </a:r>
            <a:r>
              <a:rPr lang="en-IN" dirty="0"/>
              <a:t>, and the inverse </a:t>
            </a:r>
            <a:r>
              <a:rPr lang="en-IN" dirty="0" smtClean="0"/>
              <a:t>domain.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701" y="2465098"/>
            <a:ext cx="4750525" cy="206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33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1445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Generic Domains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8" y="911225"/>
            <a:ext cx="10515600" cy="4351338"/>
          </a:xfrm>
        </p:spPr>
        <p:txBody>
          <a:bodyPr/>
          <a:lstStyle/>
          <a:p>
            <a:r>
              <a:rPr lang="en-IN" dirty="0"/>
              <a:t>The </a:t>
            </a:r>
            <a:r>
              <a:rPr lang="en-IN" b="1" dirty="0"/>
              <a:t>generic domains </a:t>
            </a:r>
            <a:r>
              <a:rPr lang="en-IN" dirty="0"/>
              <a:t>define registered hosts according to their generic </a:t>
            </a:r>
            <a:r>
              <a:rPr lang="en-IN" dirty="0" smtClean="0"/>
              <a:t>behaviour. Each node </a:t>
            </a:r>
            <a:r>
              <a:rPr lang="en-IN" dirty="0"/>
              <a:t>in the tree defines a domain, which is an index to the domain name space </a:t>
            </a:r>
            <a:r>
              <a:rPr lang="en-IN" dirty="0" smtClean="0"/>
              <a:t>database.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" y="2272582"/>
            <a:ext cx="4605470" cy="33010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554" y="2272582"/>
            <a:ext cx="3553828" cy="343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3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668740"/>
          </a:xfrm>
        </p:spPr>
        <p:txBody>
          <a:bodyPr>
            <a:normAutofit fontScale="90000"/>
          </a:bodyPr>
          <a:lstStyle/>
          <a:p>
            <a:r>
              <a:rPr lang="en-IN" dirty="0"/>
              <a:t>Country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09" y="870280"/>
            <a:ext cx="11376547" cy="5885361"/>
          </a:xfrm>
        </p:spPr>
        <p:txBody>
          <a:bodyPr/>
          <a:lstStyle/>
          <a:p>
            <a:r>
              <a:rPr lang="en-IN" dirty="0"/>
              <a:t>The country domains section uses two-character country abbreviations (e.g., us </a:t>
            </a:r>
            <a:r>
              <a:rPr lang="en-IN" dirty="0" smtClean="0"/>
              <a:t>for United </a:t>
            </a:r>
            <a:r>
              <a:rPr lang="en-IN" dirty="0"/>
              <a:t>States). Second labels can be organizational, or they can be more </a:t>
            </a:r>
            <a:r>
              <a:rPr lang="en-IN" dirty="0" smtClean="0"/>
              <a:t>specific, national </a:t>
            </a:r>
            <a:r>
              <a:rPr lang="en-IN" dirty="0"/>
              <a:t>designations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168" y="2292552"/>
            <a:ext cx="3408773" cy="33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55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6161"/>
          </a:xfrm>
        </p:spPr>
        <p:txBody>
          <a:bodyPr/>
          <a:lstStyle/>
          <a:p>
            <a:r>
              <a:rPr lang="en-IN" dirty="0"/>
              <a:t>Inverse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96" y="846161"/>
            <a:ext cx="11240069" cy="4351338"/>
          </a:xfrm>
        </p:spPr>
        <p:txBody>
          <a:bodyPr>
            <a:normAutofit/>
          </a:bodyPr>
          <a:lstStyle/>
          <a:p>
            <a:r>
              <a:rPr lang="en-IN" dirty="0"/>
              <a:t>The inverse domain is used to map an address to a </a:t>
            </a:r>
            <a:r>
              <a:rPr lang="en-IN" dirty="0" smtClean="0"/>
              <a:t>name.</a:t>
            </a:r>
          </a:p>
          <a:p>
            <a:r>
              <a:rPr lang="en-IN" dirty="0"/>
              <a:t>The server asks its resolver to send </a:t>
            </a:r>
            <a:r>
              <a:rPr lang="en-IN" dirty="0" smtClean="0"/>
              <a:t>a query </a:t>
            </a:r>
            <a:r>
              <a:rPr lang="en-IN" dirty="0"/>
              <a:t>to the DNS server to map an address to a name to determine if the client is on </a:t>
            </a:r>
            <a:r>
              <a:rPr lang="en-IN" dirty="0" smtClean="0"/>
              <a:t>the authorized </a:t>
            </a:r>
            <a:r>
              <a:rPr lang="en-IN" dirty="0"/>
              <a:t>list.</a:t>
            </a:r>
          </a:p>
          <a:p>
            <a:r>
              <a:rPr lang="en-IN" dirty="0"/>
              <a:t>This type of query is called an inverse or pointer (PTR) query. To handle a </a:t>
            </a:r>
            <a:r>
              <a:rPr lang="en-IN" dirty="0" smtClean="0"/>
              <a:t>pointer query</a:t>
            </a:r>
            <a:r>
              <a:rPr lang="en-IN" dirty="0"/>
              <a:t>, the inverse domain is added to the domain name space with the first-level </a:t>
            </a:r>
            <a:r>
              <a:rPr lang="en-IN" dirty="0" smtClean="0"/>
              <a:t>node called </a:t>
            </a:r>
            <a:r>
              <a:rPr lang="en-IN" i="1" dirty="0" err="1"/>
              <a:t>arpa</a:t>
            </a:r>
            <a:r>
              <a:rPr lang="en-IN" i="1" dirty="0"/>
              <a:t> </a:t>
            </a:r>
            <a:r>
              <a:rPr lang="en-IN" dirty="0"/>
              <a:t>(for historical reasons</a:t>
            </a:r>
            <a:r>
              <a:rPr lang="en-IN" dirty="0" smtClean="0"/>
              <a:t>).</a:t>
            </a:r>
          </a:p>
          <a:p>
            <a:r>
              <a:rPr lang="en-IN" dirty="0" smtClean="0"/>
              <a:t> </a:t>
            </a:r>
            <a:r>
              <a:rPr lang="en-IN" dirty="0"/>
              <a:t>The second level is also one single node </a:t>
            </a:r>
            <a:r>
              <a:rPr lang="en-IN" dirty="0" smtClean="0"/>
              <a:t>named </a:t>
            </a:r>
            <a:r>
              <a:rPr lang="en-IN" i="1" dirty="0" smtClean="0"/>
              <a:t>in-</a:t>
            </a:r>
            <a:r>
              <a:rPr lang="en-IN" i="1" dirty="0" err="1" smtClean="0"/>
              <a:t>addr</a:t>
            </a:r>
            <a:r>
              <a:rPr lang="en-IN" i="1" dirty="0" smtClean="0"/>
              <a:t> </a:t>
            </a:r>
            <a:r>
              <a:rPr lang="en-IN" dirty="0"/>
              <a:t>(for inverse address</a:t>
            </a:r>
            <a:r>
              <a:rPr lang="en-IN"/>
              <a:t>). </a:t>
            </a:r>
            <a:endParaRPr lang="en-IN" smtClean="0"/>
          </a:p>
          <a:p>
            <a:r>
              <a:rPr lang="en-IN" smtClean="0"/>
              <a:t>The </a:t>
            </a:r>
            <a:r>
              <a:rPr lang="en-IN" dirty="0"/>
              <a:t>rest of the domain defines IP addresses</a:t>
            </a:r>
          </a:p>
        </p:txBody>
      </p:sp>
    </p:spTree>
    <p:extLst>
      <p:ext uri="{BB962C8B-B14F-4D97-AF65-F5344CB8AC3E}">
        <p14:creationId xmlns:p14="http://schemas.microsoft.com/office/powerpoint/2010/main" xmlns="" val="12665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50627"/>
          </a:xfrm>
        </p:spPr>
        <p:txBody>
          <a:bodyPr>
            <a:normAutofit fontScale="90000"/>
          </a:bodyPr>
          <a:lstStyle/>
          <a:p>
            <a:r>
              <a:rPr lang="en-IN" dirty="0"/>
              <a:t>Client (Browser)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965816"/>
            <a:ext cx="7519917" cy="5892184"/>
          </a:xfrm>
        </p:spPr>
        <p:txBody>
          <a:bodyPr>
            <a:normAutofit/>
          </a:bodyPr>
          <a:lstStyle/>
          <a:p>
            <a:r>
              <a:rPr lang="en-IN" dirty="0"/>
              <a:t>Each browser usually consists of </a:t>
            </a:r>
            <a:r>
              <a:rPr lang="en-IN" dirty="0" smtClean="0"/>
              <a:t>three parts</a:t>
            </a:r>
            <a:r>
              <a:rPr lang="en-IN" dirty="0"/>
              <a:t>: </a:t>
            </a:r>
            <a:endParaRPr lang="en-IN" dirty="0" smtClean="0"/>
          </a:p>
          <a:p>
            <a:pPr>
              <a:buNone/>
            </a:pPr>
            <a:r>
              <a:rPr lang="en-IN" b="1" dirty="0" smtClean="0"/>
              <a:t>	a </a:t>
            </a:r>
            <a:r>
              <a:rPr lang="en-IN" b="1" dirty="0"/>
              <a:t>controller, client protocol, and interpreters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>
                <a:solidFill>
                  <a:srgbClr val="FF0000"/>
                </a:solidFill>
              </a:rPr>
              <a:t>controller</a:t>
            </a:r>
            <a:r>
              <a:rPr lang="en-IN" dirty="0"/>
              <a:t> receives input </a:t>
            </a:r>
            <a:r>
              <a:rPr lang="en-IN" dirty="0" smtClean="0"/>
              <a:t>from the </a:t>
            </a:r>
            <a:r>
              <a:rPr lang="en-IN" dirty="0"/>
              <a:t>keyboard or the mouse and uses the client programs to access the document. </a:t>
            </a:r>
            <a:endParaRPr lang="en-IN" dirty="0" smtClean="0"/>
          </a:p>
          <a:p>
            <a:r>
              <a:rPr lang="en-IN" dirty="0" smtClean="0"/>
              <a:t>After the </a:t>
            </a:r>
            <a:r>
              <a:rPr lang="en-IN" dirty="0"/>
              <a:t>document has been accessed, the controller uses one of the interpreters to display </a:t>
            </a:r>
            <a:r>
              <a:rPr lang="en-IN" dirty="0" smtClean="0"/>
              <a:t>the document </a:t>
            </a:r>
            <a:r>
              <a:rPr lang="en-IN" dirty="0"/>
              <a:t>on the screen.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>
                <a:solidFill>
                  <a:srgbClr val="FF0000"/>
                </a:solidFill>
              </a:rPr>
              <a:t>client protocol </a:t>
            </a:r>
            <a:r>
              <a:rPr lang="en-IN" dirty="0"/>
              <a:t>can be one of the protocols described </a:t>
            </a:r>
            <a:r>
              <a:rPr lang="en-IN" dirty="0" smtClean="0"/>
              <a:t>previously such </a:t>
            </a:r>
            <a:r>
              <a:rPr lang="en-IN" dirty="0"/>
              <a:t>as </a:t>
            </a:r>
            <a:r>
              <a:rPr lang="en-IN" dirty="0" smtClean="0"/>
              <a:t>FTP </a:t>
            </a:r>
            <a:r>
              <a:rPr lang="en-IN" dirty="0"/>
              <a:t>or </a:t>
            </a:r>
            <a:r>
              <a:rPr lang="en-IN" dirty="0" smtClean="0"/>
              <a:t>HTTP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>
                <a:solidFill>
                  <a:srgbClr val="FF0000"/>
                </a:solidFill>
              </a:rPr>
              <a:t>interpreter</a:t>
            </a:r>
            <a:r>
              <a:rPr lang="en-IN" dirty="0"/>
              <a:t> can be HTML</a:t>
            </a:r>
            <a:r>
              <a:rPr lang="en-IN" dirty="0" smtClean="0"/>
              <a:t>, Java</a:t>
            </a:r>
            <a:r>
              <a:rPr lang="en-IN" dirty="0"/>
              <a:t>, or JavaScript, depending on the type of document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463" y="1811977"/>
            <a:ext cx="4067033" cy="296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31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34" y="1"/>
            <a:ext cx="10420066" cy="1037230"/>
          </a:xfrm>
        </p:spPr>
        <p:txBody>
          <a:bodyPr/>
          <a:lstStyle/>
          <a:p>
            <a:r>
              <a:rPr lang="en-IN" dirty="0"/>
              <a:t>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31" y="890860"/>
            <a:ext cx="11540320" cy="2678136"/>
          </a:xfrm>
        </p:spPr>
        <p:txBody>
          <a:bodyPr/>
          <a:lstStyle/>
          <a:p>
            <a:r>
              <a:rPr lang="en-IN" dirty="0"/>
              <a:t>The Web page is stored at the server. Each time a client request arrives, the </a:t>
            </a:r>
            <a:r>
              <a:rPr lang="en-IN" dirty="0" smtClean="0"/>
              <a:t>corresponding document </a:t>
            </a:r>
            <a:r>
              <a:rPr lang="en-IN" dirty="0"/>
              <a:t>is sent to the client. </a:t>
            </a:r>
            <a:endParaRPr lang="en-IN" dirty="0" smtClean="0"/>
          </a:p>
          <a:p>
            <a:r>
              <a:rPr lang="en-IN" dirty="0" smtClean="0"/>
              <a:t>To </a:t>
            </a:r>
            <a:r>
              <a:rPr lang="en-IN" dirty="0"/>
              <a:t>improve efficiency, servers normally store </a:t>
            </a:r>
            <a:r>
              <a:rPr lang="en-IN" dirty="0" smtClean="0"/>
              <a:t>requested files </a:t>
            </a:r>
            <a:r>
              <a:rPr lang="en-IN" dirty="0"/>
              <a:t>in a cache in memory; memory is faster to access than disk.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server can </a:t>
            </a:r>
            <a:r>
              <a:rPr lang="en-IN" dirty="0" smtClean="0"/>
              <a:t>also become </a:t>
            </a:r>
            <a:r>
              <a:rPr lang="en-IN" dirty="0"/>
              <a:t>more efficient through multithreading or </a:t>
            </a:r>
            <a:r>
              <a:rPr lang="en-IN" dirty="0" smtClean="0"/>
              <a:t>multiprocessing</a:t>
            </a:r>
            <a:r>
              <a:rPr lang="en-IN" dirty="0" smtClean="0"/>
              <a:t>.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00965" y="3484590"/>
            <a:ext cx="4304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i="0" u="sng" strike="noStrike" baseline="0" dirty="0" smtClean="0">
                <a:latin typeface="Times New Roman" panose="02020603050405020304" pitchFamily="18" charset="0"/>
              </a:rPr>
              <a:t>Uniform Resource Locator</a:t>
            </a:r>
            <a:endParaRPr lang="en-IN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24940" y="3952395"/>
            <a:ext cx="105997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The uniform resource locator (URL) is a standard for specifying any kind of information on the Internet. </a:t>
            </a:r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The URL </a:t>
            </a:r>
            <a:r>
              <a:rPr lang="en-IN" sz="2400" b="0" i="0" u="none" strike="noStrike" baseline="0" dirty="0" smtClean="0">
                <a:latin typeface="Times New Roman" panose="02020603050405020304" pitchFamily="18" charset="0"/>
              </a:rPr>
              <a:t>defines four things: protocol, host computer, port, and path.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210" y="5034824"/>
            <a:ext cx="5947222" cy="131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79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0521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URL Parts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3" y="805219"/>
            <a:ext cx="11360800" cy="5663820"/>
          </a:xfrm>
        </p:spPr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i="1" u="sng" dirty="0">
                <a:solidFill>
                  <a:srgbClr val="FF0000"/>
                </a:solidFill>
              </a:rPr>
              <a:t>protocol</a:t>
            </a:r>
            <a:r>
              <a:rPr lang="en-IN" i="1" dirty="0"/>
              <a:t> </a:t>
            </a:r>
            <a:r>
              <a:rPr lang="en-IN" dirty="0"/>
              <a:t>is the client/server program used to retrieve the document. </a:t>
            </a:r>
            <a:endParaRPr lang="en-IN" dirty="0" smtClean="0"/>
          </a:p>
          <a:p>
            <a:r>
              <a:rPr lang="en-IN" dirty="0" smtClean="0"/>
              <a:t>Many different </a:t>
            </a:r>
            <a:r>
              <a:rPr lang="en-IN" dirty="0"/>
              <a:t>protocols can retrieve a document; among them are FTP or HTTP. </a:t>
            </a:r>
            <a:r>
              <a:rPr lang="en-IN" dirty="0" smtClean="0"/>
              <a:t>The </a:t>
            </a:r>
            <a:r>
              <a:rPr lang="en-IN" dirty="0" smtClean="0"/>
              <a:t>most common </a:t>
            </a:r>
            <a:r>
              <a:rPr lang="en-IN" dirty="0"/>
              <a:t>today is HTTP</a:t>
            </a:r>
            <a:r>
              <a:rPr lang="en-IN" dirty="0" smtClean="0"/>
              <a:t>. </a:t>
            </a:r>
            <a:endParaRPr lang="en-IN" dirty="0"/>
          </a:p>
          <a:p>
            <a:r>
              <a:rPr lang="en-IN" dirty="0"/>
              <a:t>The </a:t>
            </a:r>
            <a:r>
              <a:rPr lang="en-IN" u="sng" dirty="0">
                <a:solidFill>
                  <a:srgbClr val="FF0000"/>
                </a:solidFill>
              </a:rPr>
              <a:t>host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/>
              <a:t>is the computer on which the information is located, although the name </a:t>
            </a:r>
            <a:r>
              <a:rPr lang="en-IN" dirty="0" err="1" smtClean="0"/>
              <a:t>ofthe</a:t>
            </a:r>
            <a:r>
              <a:rPr lang="en-IN" dirty="0" smtClean="0"/>
              <a:t> </a:t>
            </a:r>
            <a:r>
              <a:rPr lang="en-IN" dirty="0"/>
              <a:t>computer can be an alias</a:t>
            </a:r>
            <a:r>
              <a:rPr lang="en-IN" dirty="0" smtClean="0"/>
              <a:t>.</a:t>
            </a:r>
            <a:endParaRPr lang="en-IN" dirty="0"/>
          </a:p>
          <a:p>
            <a:r>
              <a:rPr lang="en-IN" dirty="0"/>
              <a:t>The </a:t>
            </a:r>
            <a:r>
              <a:rPr lang="en-IN" u="sng" dirty="0">
                <a:solidFill>
                  <a:srgbClr val="FF0000"/>
                </a:solidFill>
              </a:rPr>
              <a:t>URL</a:t>
            </a:r>
            <a:r>
              <a:rPr lang="en-IN" dirty="0"/>
              <a:t> can optionally contain the port number of the server. </a:t>
            </a:r>
            <a:endParaRPr lang="en-IN" dirty="0" smtClean="0"/>
          </a:p>
          <a:p>
            <a:r>
              <a:rPr lang="en-IN" dirty="0" smtClean="0"/>
              <a:t>If </a:t>
            </a:r>
            <a:r>
              <a:rPr lang="en-IN" dirty="0"/>
              <a:t>the </a:t>
            </a:r>
            <a:r>
              <a:rPr lang="en-IN" i="1" u="sng" dirty="0">
                <a:solidFill>
                  <a:srgbClr val="FF0000"/>
                </a:solidFill>
              </a:rPr>
              <a:t>port</a:t>
            </a:r>
            <a:r>
              <a:rPr lang="en-IN" i="1" dirty="0"/>
              <a:t> </a:t>
            </a:r>
            <a:r>
              <a:rPr lang="en-IN" dirty="0" smtClean="0"/>
              <a:t>is included</a:t>
            </a:r>
            <a:r>
              <a:rPr lang="en-IN" dirty="0"/>
              <a:t>, it is inserted between the host and the path, and it is separated from the </a:t>
            </a:r>
            <a:r>
              <a:rPr lang="en-IN" dirty="0" smtClean="0"/>
              <a:t>host by </a:t>
            </a:r>
            <a:r>
              <a:rPr lang="en-IN" dirty="0"/>
              <a:t>a colon.</a:t>
            </a:r>
          </a:p>
          <a:p>
            <a:r>
              <a:rPr lang="en-IN" dirty="0">
                <a:solidFill>
                  <a:srgbClr val="FF0000"/>
                </a:solidFill>
              </a:rPr>
              <a:t>Path</a:t>
            </a:r>
            <a:r>
              <a:rPr lang="en-IN" dirty="0"/>
              <a:t> is the pathname of the file where the information is located. </a:t>
            </a:r>
          </a:p>
        </p:txBody>
      </p:sp>
    </p:spTree>
    <p:extLst>
      <p:ext uri="{BB962C8B-B14F-4D97-AF65-F5344CB8AC3E}">
        <p14:creationId xmlns:p14="http://schemas.microsoft.com/office/powerpoint/2010/main" xmlns="" val="42886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18866"/>
          </a:xfrm>
        </p:spPr>
        <p:txBody>
          <a:bodyPr/>
          <a:lstStyle/>
          <a:p>
            <a:r>
              <a:rPr lang="en-IN" b="1" dirty="0"/>
              <a:t>WEB DOCUMENTS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950" y="818867"/>
            <a:ext cx="10515600" cy="4351338"/>
          </a:xfrm>
        </p:spPr>
        <p:txBody>
          <a:bodyPr/>
          <a:lstStyle/>
          <a:p>
            <a:r>
              <a:rPr lang="en-IN" dirty="0"/>
              <a:t>The documents in the </a:t>
            </a:r>
            <a:r>
              <a:rPr lang="en-IN" dirty="0" smtClean="0"/>
              <a:t>WWW can </a:t>
            </a:r>
            <a:r>
              <a:rPr lang="en-IN" dirty="0"/>
              <a:t>be grouped into three broad categories: </a:t>
            </a:r>
            <a:r>
              <a:rPr lang="en-IN" b="1" dirty="0"/>
              <a:t>static, dynamic</a:t>
            </a:r>
            <a:r>
              <a:rPr lang="en-IN" b="1" dirty="0" smtClean="0"/>
              <a:t>, and </a:t>
            </a:r>
            <a:r>
              <a:rPr lang="en-IN" b="1" dirty="0"/>
              <a:t>active</a:t>
            </a:r>
            <a:r>
              <a:rPr lang="en-IN" dirty="0" smtClean="0"/>
              <a:t>.</a:t>
            </a:r>
          </a:p>
          <a:p>
            <a:r>
              <a:rPr lang="en-IN" b="1" u="sng" dirty="0">
                <a:solidFill>
                  <a:srgbClr val="FF0000"/>
                </a:solidFill>
              </a:rPr>
              <a:t>Static </a:t>
            </a:r>
            <a:r>
              <a:rPr lang="en-IN" b="1" u="sng" dirty="0" smtClean="0">
                <a:solidFill>
                  <a:srgbClr val="FF0000"/>
                </a:solidFill>
              </a:rPr>
              <a:t>Documents :  </a:t>
            </a:r>
            <a:r>
              <a:rPr lang="en-IN" dirty="0"/>
              <a:t>Static documents are fixed-content documents that are created and stored in a server</a:t>
            </a:r>
            <a:r>
              <a:rPr lang="en-IN" dirty="0" smtClean="0"/>
              <a:t>. The </a:t>
            </a:r>
            <a:r>
              <a:rPr lang="en-IN" dirty="0"/>
              <a:t>client can get only a copy of the document.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440" y="3179449"/>
            <a:ext cx="5910958" cy="251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74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811"/>
            <a:ext cx="10515600" cy="793942"/>
          </a:xfrm>
        </p:spPr>
        <p:txBody>
          <a:bodyPr>
            <a:normAutofit fontScale="90000"/>
          </a:bodyPr>
          <a:lstStyle/>
          <a:p>
            <a:r>
              <a:rPr lang="en-IN" i="1" dirty="0"/>
              <a:t>HTML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70" y="1074998"/>
            <a:ext cx="10515600" cy="4351338"/>
          </a:xfrm>
        </p:spPr>
        <p:txBody>
          <a:bodyPr/>
          <a:lstStyle/>
          <a:p>
            <a:r>
              <a:rPr lang="en-IN" dirty="0"/>
              <a:t>Hypertext </a:t>
            </a:r>
            <a:r>
              <a:rPr lang="en-IN" dirty="0" err="1"/>
              <a:t>Markup</a:t>
            </a:r>
            <a:r>
              <a:rPr lang="en-IN" dirty="0"/>
              <a:t> Language (HTML) is a language for creating Web pages. </a:t>
            </a:r>
            <a:r>
              <a:rPr lang="en-IN" dirty="0" smtClean="0"/>
              <a:t>The term </a:t>
            </a:r>
            <a:r>
              <a:rPr lang="en-IN" i="1" dirty="0" err="1"/>
              <a:t>markup</a:t>
            </a:r>
            <a:r>
              <a:rPr lang="en-IN" i="1" dirty="0"/>
              <a:t> language </a:t>
            </a:r>
            <a:r>
              <a:rPr lang="en-IN" dirty="0"/>
              <a:t>comes from the book publishing industry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416" y="2500432"/>
            <a:ext cx="5983485" cy="22489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9416" y="4903212"/>
            <a:ext cx="5718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0" i="0" u="none" strike="noStrike" baseline="0" dirty="0" smtClean="0">
                <a:latin typeface="Times New Roman" panose="02020603050405020304" pitchFamily="18" charset="0"/>
              </a:rPr>
              <a:t>The two tags &lt;B&gt; and &lt;/B&gt; are instructions for the browser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279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716</TotalTime>
  <Words>3618</Words>
  <Application>Microsoft Office PowerPoint</Application>
  <PresentationFormat>Custom</PresentationFormat>
  <Paragraphs>213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Flow</vt:lpstr>
      <vt:lpstr>WWW  and  HTTP &amp; DNS</vt:lpstr>
      <vt:lpstr>Definition </vt:lpstr>
      <vt:lpstr>ARCHITECTURE</vt:lpstr>
      <vt:lpstr>Slide 4</vt:lpstr>
      <vt:lpstr>Client (Browser)</vt:lpstr>
      <vt:lpstr>Server</vt:lpstr>
      <vt:lpstr>URL Parts</vt:lpstr>
      <vt:lpstr>WEB DOCUMENTS</vt:lpstr>
      <vt:lpstr>HTML</vt:lpstr>
      <vt:lpstr>Slide 10</vt:lpstr>
      <vt:lpstr>Dynamic Documents</vt:lpstr>
      <vt:lpstr>Common Gateway Interface (CGI)</vt:lpstr>
      <vt:lpstr>Input</vt:lpstr>
      <vt:lpstr>Active Documents</vt:lpstr>
      <vt:lpstr>HTTP</vt:lpstr>
      <vt:lpstr>HTTP Transaction</vt:lpstr>
      <vt:lpstr>Request type.  This field is used in the request message. In version 1.1 of HTTP, several request types are defined.</vt:lpstr>
      <vt:lpstr>Slide 18</vt:lpstr>
      <vt:lpstr>HTTP connections</vt:lpstr>
      <vt:lpstr>Proxy Server</vt:lpstr>
      <vt:lpstr>Chapter- 26 :ELECTRONIC MAIL</vt:lpstr>
      <vt:lpstr>Architecture- 4 scenarios</vt:lpstr>
      <vt:lpstr>Second Scenario</vt:lpstr>
      <vt:lpstr>Third Scenario</vt:lpstr>
      <vt:lpstr>Fourth Scenario</vt:lpstr>
      <vt:lpstr>FILE TRANSFER</vt:lpstr>
      <vt:lpstr>Slide 27</vt:lpstr>
      <vt:lpstr>Communication over Control Connection</vt:lpstr>
      <vt:lpstr>Communication over Data Connection</vt:lpstr>
      <vt:lpstr>Data Structure</vt:lpstr>
      <vt:lpstr>Transmission Mode</vt:lpstr>
      <vt:lpstr>Chapter -25 :DOMAIN NAME SPACE</vt:lpstr>
      <vt:lpstr>Label</vt:lpstr>
      <vt:lpstr>Fully Qualified Domain Name</vt:lpstr>
      <vt:lpstr>Partially Qualified Domain Name</vt:lpstr>
      <vt:lpstr>Domain</vt:lpstr>
      <vt:lpstr>DISTRIBUTION OF NAME SPACE</vt:lpstr>
      <vt:lpstr>Zone</vt:lpstr>
      <vt:lpstr>Root Server</vt:lpstr>
      <vt:lpstr>Slide 40</vt:lpstr>
      <vt:lpstr>DNS IN THE INTERNET</vt:lpstr>
      <vt:lpstr>Generic Domains</vt:lpstr>
      <vt:lpstr>Country Domains</vt:lpstr>
      <vt:lpstr>Inverse Domain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WWWandHTTP</dc:title>
  <dc:creator>user</dc:creator>
  <cp:lastModifiedBy>s</cp:lastModifiedBy>
  <cp:revision>81</cp:revision>
  <dcterms:created xsi:type="dcterms:W3CDTF">2019-02-11T03:28:03Z</dcterms:created>
  <dcterms:modified xsi:type="dcterms:W3CDTF">2020-04-01T16:30:25Z</dcterms:modified>
</cp:coreProperties>
</file>