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iraa kursith" initials="sk" lastIdx="1" clrIdx="0">
    <p:extLst>
      <p:ext uri="{19B8F6BF-5375-455C-9EA6-DF929625EA0E}">
        <p15:presenceInfo xmlns:p15="http://schemas.microsoft.com/office/powerpoint/2012/main" xmlns="" userId="d28dd16feecf64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6" d="100"/>
          <a:sy n="86" d="100"/>
        </p:scale>
        <p:origin x="-102"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9EE972-A470-4CE6-9CA1-6049E1737873}" type="datetimeFigureOut">
              <a:rPr lang="en-IN" smtClean="0"/>
              <a:t>18-05-2020</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3189152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9EE972-A470-4CE6-9CA1-6049E1737873}" type="datetimeFigureOut">
              <a:rPr lang="en-IN" smtClean="0"/>
              <a:t>18-05-2020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7259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EE972-A470-4CE6-9CA1-6049E1737873}" type="datetimeFigureOut">
              <a:rPr lang="en-IN" smtClean="0"/>
              <a:t>18-05-2020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82004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EE972-A470-4CE6-9CA1-6049E1737873}" type="datetimeFigureOut">
              <a:rPr lang="en-IN" smtClean="0"/>
              <a:t>18-05-2020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1438773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EE972-A470-4CE6-9CA1-6049E1737873}" type="datetimeFigureOut">
              <a:rPr lang="en-IN" smtClean="0"/>
              <a:t>18-05-2020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411367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EE972-A470-4CE6-9CA1-6049E1737873}" type="datetimeFigureOut">
              <a:rPr lang="en-IN" smtClean="0"/>
              <a:t>18-05-2020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4217972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EE972-A470-4CE6-9CA1-6049E1737873}" type="datetimeFigureOut">
              <a:rPr lang="en-IN" smtClean="0"/>
              <a:t>18-05-2020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102369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EE972-A470-4CE6-9CA1-6049E1737873}" type="datetimeFigureOut">
              <a:rPr lang="en-IN" smtClean="0"/>
              <a:t>18-05-2020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69641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EE972-A470-4CE6-9CA1-6049E1737873}" type="datetimeFigureOut">
              <a:rPr lang="en-IN" smtClean="0"/>
              <a:t>18-05-2020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98043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EE972-A470-4CE6-9CA1-6049E1737873}" type="datetimeFigureOut">
              <a:rPr lang="en-IN" smtClean="0"/>
              <a:t>18-05-2020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384937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EE972-A470-4CE6-9CA1-6049E1737873}" type="datetimeFigureOut">
              <a:rPr lang="en-IN" smtClean="0"/>
              <a:t>18-05-2020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33276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9EE972-A470-4CE6-9CA1-6049E1737873}" type="datetimeFigureOut">
              <a:rPr lang="en-IN" smtClean="0"/>
              <a:t>18-05-2020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416001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9EE972-A470-4CE6-9CA1-6049E1737873}" type="datetimeFigureOut">
              <a:rPr lang="en-IN" smtClean="0"/>
              <a:t>18-05-2020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337839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9EE972-A470-4CE6-9CA1-6049E1737873}" type="datetimeFigureOut">
              <a:rPr lang="en-IN" smtClean="0"/>
              <a:t>18-05-2020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42468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EE972-A470-4CE6-9CA1-6049E1737873}" type="datetimeFigureOut">
              <a:rPr lang="en-IN" smtClean="0"/>
              <a:t>18-05-2020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333900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9EE972-A470-4CE6-9CA1-6049E1737873}" type="datetimeFigureOut">
              <a:rPr lang="en-IN" smtClean="0"/>
              <a:t>18-05-2020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239693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9EE972-A470-4CE6-9CA1-6049E1737873}" type="datetimeFigureOut">
              <a:rPr lang="en-IN" smtClean="0"/>
              <a:t>18-05-2020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49D309-35C3-41CD-8A5C-BE4487B16820}" type="slidenum">
              <a:rPr lang="en-IN" smtClean="0"/>
              <a:t>‹#›</a:t>
            </a:fld>
            <a:endParaRPr lang="en-IN"/>
          </a:p>
        </p:txBody>
      </p:sp>
    </p:spTree>
    <p:extLst>
      <p:ext uri="{BB962C8B-B14F-4D97-AF65-F5344CB8AC3E}">
        <p14:creationId xmlns:p14="http://schemas.microsoft.com/office/powerpoint/2010/main" val="11708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9EE972-A470-4CE6-9CA1-6049E1737873}" type="datetimeFigureOut">
              <a:rPr lang="en-IN" smtClean="0"/>
              <a:t>18-05-2020</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49D309-35C3-41CD-8A5C-BE4487B16820}" type="slidenum">
              <a:rPr lang="en-IN" smtClean="0"/>
              <a:t>‹#›</a:t>
            </a:fld>
            <a:endParaRPr lang="en-IN"/>
          </a:p>
        </p:txBody>
      </p:sp>
    </p:spTree>
    <p:extLst>
      <p:ext uri="{BB962C8B-B14F-4D97-AF65-F5344CB8AC3E}">
        <p14:creationId xmlns:p14="http://schemas.microsoft.com/office/powerpoint/2010/main" val="881669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A0ECE7D-9FD7-456B-B73B-4C01FA535BC1}"/>
              </a:ext>
            </a:extLst>
          </p:cNvPr>
          <p:cNvSpPr txBox="1"/>
          <p:nvPr/>
        </p:nvSpPr>
        <p:spPr>
          <a:xfrm>
            <a:off x="2379216" y="390617"/>
            <a:ext cx="8575829" cy="5324535"/>
          </a:xfrm>
          <a:prstGeom prst="rect">
            <a:avLst/>
          </a:prstGeom>
          <a:noFill/>
        </p:spPr>
        <p:txBody>
          <a:bodyPr wrap="square" rtlCol="0">
            <a:spAutoFit/>
          </a:bodyPr>
          <a:lstStyle/>
          <a:p>
            <a:pPr algn="ctr"/>
            <a:r>
              <a:rPr lang="en-US" sz="8000" b="1" dirty="0">
                <a:latin typeface="Calibri" panose="020F0502020204030204" pitchFamily="34" charset="0"/>
                <a:cs typeface="Calibri" panose="020F0502020204030204" pitchFamily="34" charset="0"/>
              </a:rPr>
              <a:t>CHEMISTRY </a:t>
            </a:r>
          </a:p>
          <a:p>
            <a:pPr algn="ctr"/>
            <a:r>
              <a:rPr lang="en-US" sz="8000" b="1" dirty="0">
                <a:latin typeface="Calibri" panose="020F0502020204030204" pitchFamily="34" charset="0"/>
                <a:cs typeface="Calibri" panose="020F0502020204030204" pitchFamily="34" charset="0"/>
              </a:rPr>
              <a:t>OF </a:t>
            </a:r>
          </a:p>
          <a:p>
            <a:pPr algn="ctr"/>
            <a:r>
              <a:rPr lang="en-US" sz="8000" b="1" dirty="0">
                <a:latin typeface="Calibri" panose="020F0502020204030204" pitchFamily="34" charset="0"/>
                <a:cs typeface="Calibri" panose="020F0502020204030204" pitchFamily="34" charset="0"/>
              </a:rPr>
              <a:t>PHENOLS</a:t>
            </a:r>
          </a:p>
          <a:p>
            <a:pPr algn="ctr"/>
            <a:endParaRPr lang="en-IN" sz="2000" b="1" dirty="0">
              <a:latin typeface="Calibri" panose="020F0502020204030204" pitchFamily="34" charset="0"/>
              <a:cs typeface="Calibri" panose="020F0502020204030204" pitchFamily="34" charset="0"/>
            </a:endParaRPr>
          </a:p>
          <a:p>
            <a:pPr algn="r"/>
            <a:r>
              <a:rPr lang="en-IN" sz="2000" b="1" dirty="0" err="1" smtClean="0">
                <a:latin typeface="Calibri" panose="020F0502020204030204" pitchFamily="34" charset="0"/>
                <a:cs typeface="Calibri" panose="020F0502020204030204" pitchFamily="34" charset="0"/>
              </a:rPr>
              <a:t>Ms.</a:t>
            </a:r>
            <a:r>
              <a:rPr lang="en-IN" sz="2000" b="1" dirty="0" smtClean="0">
                <a:latin typeface="Calibri" panose="020F0502020204030204" pitchFamily="34" charset="0"/>
                <a:cs typeface="Calibri" panose="020F0502020204030204" pitchFamily="34" charset="0"/>
              </a:rPr>
              <a:t> J. Princess </a:t>
            </a:r>
            <a:r>
              <a:rPr lang="en-IN" sz="2000" b="1" dirty="0" err="1" smtClean="0">
                <a:latin typeface="Calibri" panose="020F0502020204030204" pitchFamily="34" charset="0"/>
                <a:cs typeface="Calibri" panose="020F0502020204030204" pitchFamily="34" charset="0"/>
              </a:rPr>
              <a:t>Gracia</a:t>
            </a:r>
            <a:r>
              <a:rPr lang="en-IN" sz="2000" b="1" dirty="0" smtClean="0">
                <a:latin typeface="Calibri" panose="020F0502020204030204" pitchFamily="34" charset="0"/>
                <a:cs typeface="Calibri" panose="020F0502020204030204" pitchFamily="34" charset="0"/>
              </a:rPr>
              <a:t>, M.</a:t>
            </a:r>
            <a:r>
              <a:rPr lang="en-IN" sz="2000" b="1" dirty="0" err="1" smtClean="0">
                <a:latin typeface="Calibri" panose="020F0502020204030204" pitchFamily="34" charset="0"/>
                <a:cs typeface="Calibri" panose="020F0502020204030204" pitchFamily="34" charset="0"/>
              </a:rPr>
              <a:t>Sc</a:t>
            </a:r>
            <a:r>
              <a:rPr lang="en-IN" sz="2000" b="1" dirty="0" smtClean="0">
                <a:latin typeface="Calibri" panose="020F0502020204030204" pitchFamily="34" charset="0"/>
                <a:cs typeface="Calibri" panose="020F0502020204030204" pitchFamily="34" charset="0"/>
              </a:rPr>
              <a:t>.,M.Phil.,</a:t>
            </a:r>
          </a:p>
          <a:p>
            <a:pPr algn="r"/>
            <a:r>
              <a:rPr lang="en-IN" sz="2000" b="1" dirty="0" smtClean="0">
                <a:latin typeface="Calibri" panose="020F0502020204030204" pitchFamily="34" charset="0"/>
                <a:cs typeface="Calibri" panose="020F0502020204030204" pitchFamily="34" charset="0"/>
              </a:rPr>
              <a:t>Assistant Professor,</a:t>
            </a:r>
            <a:endParaRPr lang="en-IN" sz="2000" b="1" dirty="0" smtClean="0">
              <a:latin typeface="Calibri" panose="020F0502020204030204" pitchFamily="34" charset="0"/>
              <a:cs typeface="Calibri" panose="020F0502020204030204" pitchFamily="34" charset="0"/>
            </a:endParaRPr>
          </a:p>
          <a:p>
            <a:pPr algn="r"/>
            <a:r>
              <a:rPr lang="en-IN" sz="2000" b="1" dirty="0" smtClean="0">
                <a:latin typeface="Calibri" panose="020F0502020204030204" pitchFamily="34" charset="0"/>
                <a:cs typeface="Calibri" panose="020F0502020204030204" pitchFamily="34" charset="0"/>
              </a:rPr>
              <a:t>Department of </a:t>
            </a:r>
            <a:r>
              <a:rPr lang="en-IN" sz="2000" b="1" dirty="0" smtClean="0">
                <a:latin typeface="Calibri" panose="020F0502020204030204" pitchFamily="34" charset="0"/>
                <a:cs typeface="Calibri" panose="020F0502020204030204" pitchFamily="34" charset="0"/>
              </a:rPr>
              <a:t>Chemistry,</a:t>
            </a:r>
            <a:endParaRPr lang="en-IN" sz="2000" b="1" dirty="0" smtClean="0">
              <a:latin typeface="Calibri" panose="020F0502020204030204" pitchFamily="34" charset="0"/>
              <a:cs typeface="Calibri" panose="020F0502020204030204" pitchFamily="34" charset="0"/>
            </a:endParaRPr>
          </a:p>
          <a:p>
            <a:pPr algn="r"/>
            <a:r>
              <a:rPr lang="en-IN" sz="2000" b="1" dirty="0" smtClean="0">
                <a:latin typeface="Calibri" panose="020F0502020204030204" pitchFamily="34" charset="0"/>
                <a:cs typeface="Calibri" panose="020F0502020204030204" pitchFamily="34" charset="0"/>
              </a:rPr>
              <a:t>Bon Secours College for Women, </a:t>
            </a:r>
            <a:r>
              <a:rPr lang="en-IN" sz="2000" b="1" dirty="0" err="1" smtClean="0">
                <a:latin typeface="Calibri" panose="020F0502020204030204" pitchFamily="34" charset="0"/>
                <a:cs typeface="Calibri" panose="020F0502020204030204" pitchFamily="34" charset="0"/>
              </a:rPr>
              <a:t>Thanjavur</a:t>
            </a:r>
            <a:r>
              <a:rPr lang="en-IN" sz="2000" b="1" smtClean="0">
                <a:latin typeface="Calibri" panose="020F0502020204030204" pitchFamily="34" charset="0"/>
                <a:cs typeface="Calibri" panose="020F0502020204030204" pitchFamily="34" charset="0"/>
              </a:rPr>
              <a:t>.</a:t>
            </a:r>
            <a:endParaRPr lang="en-IN"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105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C48E3D0-572B-4D73-95AB-FE652C967B90}"/>
              </a:ext>
            </a:extLst>
          </p:cNvPr>
          <p:cNvSpPr txBox="1"/>
          <p:nvPr/>
        </p:nvSpPr>
        <p:spPr>
          <a:xfrm>
            <a:off x="1926454" y="355107"/>
            <a:ext cx="8664606" cy="830997"/>
          </a:xfrm>
          <a:prstGeom prst="rect">
            <a:avLst/>
          </a:prstGeom>
          <a:noFill/>
        </p:spPr>
        <p:txBody>
          <a:bodyPr wrap="square" rtlCol="0">
            <a:spAutoFit/>
          </a:bodyPr>
          <a:lstStyle/>
          <a:p>
            <a:r>
              <a:rPr lang="en-US" sz="2400" b="1" dirty="0"/>
              <a:t>FRIES REARRANGEMENT – </a:t>
            </a:r>
          </a:p>
          <a:p>
            <a:r>
              <a:rPr lang="en-IN" sz="2400" b="1" dirty="0"/>
              <a:t>                                                              </a:t>
            </a:r>
            <a:endParaRPr lang="en-US" sz="2400" b="1" dirty="0"/>
          </a:p>
        </p:txBody>
      </p:sp>
      <p:pic>
        <p:nvPicPr>
          <p:cNvPr id="4" name="Picture 3">
            <a:extLst>
              <a:ext uri="{FF2B5EF4-FFF2-40B4-BE49-F238E27FC236}">
                <a16:creationId xmlns:a16="http://schemas.microsoft.com/office/drawing/2014/main" xmlns="" id="{5A2D77E0-126E-4D0D-90EC-17273A2A1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386" y="1186104"/>
            <a:ext cx="7528264" cy="4797446"/>
          </a:xfrm>
          <a:prstGeom prst="rect">
            <a:avLst/>
          </a:prstGeom>
        </p:spPr>
      </p:pic>
    </p:spTree>
    <p:extLst>
      <p:ext uri="{BB962C8B-B14F-4D97-AF65-F5344CB8AC3E}">
        <p14:creationId xmlns:p14="http://schemas.microsoft.com/office/powerpoint/2010/main" val="48665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69651FD-9B12-4843-8FEF-B90A7F9D4CF4}"/>
              </a:ext>
            </a:extLst>
          </p:cNvPr>
          <p:cNvSpPr txBox="1"/>
          <p:nvPr/>
        </p:nvSpPr>
        <p:spPr>
          <a:xfrm>
            <a:off x="1988598" y="523783"/>
            <a:ext cx="8886548"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ACETYLATION - </a:t>
            </a:r>
            <a:endParaRPr lang="en-IN" sz="28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65797013-F810-43E2-A81A-9B15E120BEBB}"/>
              </a:ext>
            </a:extLst>
          </p:cNvPr>
          <p:cNvPicPr>
            <a:picLocks noChangeAspect="1"/>
          </p:cNvPicPr>
          <p:nvPr/>
        </p:nvPicPr>
        <p:blipFill rotWithShape="1">
          <a:blip r:embed="rId2">
            <a:extLst>
              <a:ext uri="{28A0092B-C50C-407E-A947-70E740481C1C}">
                <a14:useLocalDpi xmlns:a14="http://schemas.microsoft.com/office/drawing/2010/main" val="0"/>
              </a:ext>
            </a:extLst>
          </a:blip>
          <a:srcRect t="18375" r="994"/>
          <a:stretch/>
        </p:blipFill>
        <p:spPr>
          <a:xfrm>
            <a:off x="2073653" y="1349263"/>
            <a:ext cx="8044694" cy="4026166"/>
          </a:xfrm>
          <a:prstGeom prst="rect">
            <a:avLst/>
          </a:prstGeom>
        </p:spPr>
      </p:pic>
    </p:spTree>
    <p:extLst>
      <p:ext uri="{BB962C8B-B14F-4D97-AF65-F5344CB8AC3E}">
        <p14:creationId xmlns:p14="http://schemas.microsoft.com/office/powerpoint/2010/main" val="2980106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1ED586-92D3-4441-88B8-7125BF94C19B}"/>
              </a:ext>
            </a:extLst>
          </p:cNvPr>
          <p:cNvSpPr txBox="1"/>
          <p:nvPr/>
        </p:nvSpPr>
        <p:spPr>
          <a:xfrm>
            <a:off x="1642369" y="497149"/>
            <a:ext cx="8167456" cy="2800767"/>
          </a:xfrm>
          <a:prstGeom prst="rect">
            <a:avLst/>
          </a:prstGeom>
          <a:noFill/>
        </p:spPr>
        <p:txBody>
          <a:bodyPr wrap="square" rtlCol="0">
            <a:noAutofit/>
          </a:bodyPr>
          <a:lstStyle/>
          <a:p>
            <a:r>
              <a:rPr lang="en-US" sz="2800" b="1" dirty="0">
                <a:latin typeface="Calibri" panose="020F0502020204030204" pitchFamily="34" charset="0"/>
                <a:cs typeface="Calibri" panose="020F0502020204030204" pitchFamily="34" charset="0"/>
              </a:rPr>
              <a:t>NITRATION –</a:t>
            </a:r>
          </a:p>
          <a:p>
            <a:endParaRPr lang="en-US" sz="2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REACTION WITH DIL.HNO</a:t>
            </a:r>
            <a:r>
              <a:rPr lang="en-US" sz="2800" b="1" baseline="-25000" dirty="0">
                <a:latin typeface="Calibri" panose="020F0502020204030204" pitchFamily="34" charset="0"/>
                <a:cs typeface="Calibri" panose="020F0502020204030204" pitchFamily="34" charset="0"/>
              </a:rPr>
              <a:t>3</a:t>
            </a:r>
            <a:r>
              <a:rPr lang="en-US" sz="2800" b="1" dirty="0"/>
              <a:t> </a:t>
            </a:r>
            <a:r>
              <a:rPr lang="en-US" sz="2800" b="1" dirty="0">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                                                           </a:t>
            </a:r>
            <a:endParaRPr lang="en-IN" sz="2400" dirty="0">
              <a:latin typeface="Calibri" panose="020F0502020204030204" pitchFamily="34" charset="0"/>
              <a:cs typeface="Calibri" panose="020F0502020204030204" pitchFamily="34" charset="0"/>
            </a:endParaRPr>
          </a:p>
          <a:p>
            <a:endParaRPr lang="en-IN"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a:t>
            </a:r>
            <a:r>
              <a:rPr lang="en-IN" sz="3200" dirty="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6FE22E3C-5D7E-4A72-8036-B8B62FC5E201}"/>
              </a:ext>
            </a:extLst>
          </p:cNvPr>
          <p:cNvPicPr>
            <a:picLocks noChangeAspect="1"/>
          </p:cNvPicPr>
          <p:nvPr/>
        </p:nvPicPr>
        <p:blipFill rotWithShape="1">
          <a:blip r:embed="rId2">
            <a:extLst>
              <a:ext uri="{28A0092B-C50C-407E-A947-70E740481C1C}">
                <a14:useLocalDpi xmlns:a14="http://schemas.microsoft.com/office/drawing/2010/main" val="0"/>
              </a:ext>
            </a:extLst>
          </a:blip>
          <a:srcRect l="-1" t="26022" r="257"/>
          <a:stretch/>
        </p:blipFill>
        <p:spPr>
          <a:xfrm>
            <a:off x="2151494" y="2203794"/>
            <a:ext cx="7889012" cy="3549767"/>
          </a:xfrm>
          <a:prstGeom prst="rect">
            <a:avLst/>
          </a:prstGeom>
        </p:spPr>
      </p:pic>
    </p:spTree>
    <p:extLst>
      <p:ext uri="{BB962C8B-B14F-4D97-AF65-F5344CB8AC3E}">
        <p14:creationId xmlns:p14="http://schemas.microsoft.com/office/powerpoint/2010/main" val="721150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6D93515-C5C9-42B0-A7F7-B28CE8A19EC6}"/>
              </a:ext>
            </a:extLst>
          </p:cNvPr>
          <p:cNvSpPr txBox="1"/>
          <p:nvPr/>
        </p:nvSpPr>
        <p:spPr>
          <a:xfrm>
            <a:off x="1766656" y="372862"/>
            <a:ext cx="9339309" cy="1077218"/>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REACTION WITH CONCENTRATED HNO </a:t>
            </a:r>
            <a:r>
              <a:rPr lang="en-US" sz="2800" b="1" baseline="-25000" dirty="0">
                <a:latin typeface="Calibri" panose="020F0502020204030204" pitchFamily="34" charset="0"/>
                <a:cs typeface="Calibri" panose="020F0502020204030204" pitchFamily="34" charset="0"/>
              </a:rPr>
              <a:t>3</a:t>
            </a:r>
            <a:r>
              <a:rPr lang="en-US" sz="2800" b="1" dirty="0">
                <a:latin typeface="Calibri" panose="020F0502020204030204" pitchFamily="34" charset="0"/>
                <a:cs typeface="Calibri" panose="020F0502020204030204" pitchFamily="34" charset="0"/>
              </a:rPr>
              <a:t> :</a:t>
            </a:r>
            <a:endParaRPr lang="en-IN" sz="2800" b="1" dirty="0">
              <a:latin typeface="Calibri" panose="020F0502020204030204" pitchFamily="34" charset="0"/>
              <a:cs typeface="Calibri" panose="020F0502020204030204" pitchFamily="34" charset="0"/>
            </a:endParaRPr>
          </a:p>
          <a:p>
            <a:endParaRPr lang="en-IN" dirty="0"/>
          </a:p>
          <a:p>
            <a:endParaRPr lang="en-IN" dirty="0"/>
          </a:p>
        </p:txBody>
      </p:sp>
      <p:pic>
        <p:nvPicPr>
          <p:cNvPr id="4" name="Picture 3">
            <a:extLst>
              <a:ext uri="{FF2B5EF4-FFF2-40B4-BE49-F238E27FC236}">
                <a16:creationId xmlns:a16="http://schemas.microsoft.com/office/drawing/2014/main" xmlns="" id="{82F887DE-B3B1-41A5-86BD-F8C1454F106E}"/>
              </a:ext>
            </a:extLst>
          </p:cNvPr>
          <p:cNvPicPr>
            <a:picLocks noChangeAspect="1"/>
          </p:cNvPicPr>
          <p:nvPr/>
        </p:nvPicPr>
        <p:blipFill rotWithShape="1">
          <a:blip r:embed="rId2">
            <a:extLst>
              <a:ext uri="{28A0092B-C50C-407E-A947-70E740481C1C}">
                <a14:useLocalDpi xmlns:a14="http://schemas.microsoft.com/office/drawing/2010/main" val="0"/>
              </a:ext>
            </a:extLst>
          </a:blip>
          <a:srcRect t="21144" r="62"/>
          <a:stretch/>
        </p:blipFill>
        <p:spPr>
          <a:xfrm>
            <a:off x="2032743" y="1291434"/>
            <a:ext cx="8185729" cy="4345885"/>
          </a:xfrm>
          <a:prstGeom prst="rect">
            <a:avLst/>
          </a:prstGeom>
        </p:spPr>
      </p:pic>
    </p:spTree>
    <p:extLst>
      <p:ext uri="{BB962C8B-B14F-4D97-AF65-F5344CB8AC3E}">
        <p14:creationId xmlns:p14="http://schemas.microsoft.com/office/powerpoint/2010/main" val="318911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02B032D-0F1E-405C-898D-62E9A7A19AE2}"/>
              </a:ext>
            </a:extLst>
          </p:cNvPr>
          <p:cNvSpPr txBox="1"/>
          <p:nvPr/>
        </p:nvSpPr>
        <p:spPr>
          <a:xfrm>
            <a:off x="1793289" y="390618"/>
            <a:ext cx="9676661" cy="1815882"/>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HALOGENATION –</a:t>
            </a:r>
          </a:p>
          <a:p>
            <a:endParaRPr lang="en-IN" sz="2800" dirty="0"/>
          </a:p>
          <a:p>
            <a:r>
              <a:rPr lang="en-IN" sz="2800" b="1" dirty="0">
                <a:latin typeface="Calibri" panose="020F0502020204030204" pitchFamily="34" charset="0"/>
                <a:cs typeface="Calibri" panose="020F0502020204030204" pitchFamily="34" charset="0"/>
              </a:rPr>
              <a:t>BROMINATION IN SOLVENTS OF LOW POLARITY LIKE </a:t>
            </a:r>
            <a:r>
              <a:rPr lang="en-US" sz="2800" b="1" dirty="0">
                <a:latin typeface="Calibri" panose="020F0502020204030204" pitchFamily="34" charset="0"/>
                <a:cs typeface="Calibri" panose="020F0502020204030204" pitchFamily="34" charset="0"/>
              </a:rPr>
              <a:t>CS</a:t>
            </a:r>
            <a:r>
              <a:rPr lang="en-US" sz="2800" b="1" baseline="-25000" dirty="0">
                <a:latin typeface="Calibri" panose="020F0502020204030204" pitchFamily="34" charset="0"/>
                <a:cs typeface="Calibri" panose="020F0502020204030204" pitchFamily="34" charset="0"/>
              </a:rPr>
              <a:t>2</a:t>
            </a:r>
            <a:r>
              <a:rPr lang="en-US" sz="2800" b="1" dirty="0">
                <a:latin typeface="Calibri" panose="020F0502020204030204" pitchFamily="34" charset="0"/>
                <a:cs typeface="Calibri" panose="020F0502020204030204" pitchFamily="34" charset="0"/>
              </a:rPr>
              <a:t> :</a:t>
            </a:r>
            <a:endParaRPr lang="en-IN" sz="2800" b="1" dirty="0">
              <a:latin typeface="Calibri" panose="020F0502020204030204" pitchFamily="34" charset="0"/>
              <a:cs typeface="Calibri" panose="020F0502020204030204" pitchFamily="34" charset="0"/>
            </a:endParaRPr>
          </a:p>
          <a:p>
            <a:endParaRPr lang="en-US" sz="2800" dirty="0"/>
          </a:p>
        </p:txBody>
      </p:sp>
      <p:pic>
        <p:nvPicPr>
          <p:cNvPr id="4" name="Picture 3">
            <a:extLst>
              <a:ext uri="{FF2B5EF4-FFF2-40B4-BE49-F238E27FC236}">
                <a16:creationId xmlns:a16="http://schemas.microsoft.com/office/drawing/2014/main" xmlns="" id="{E9FEFD59-7352-4369-9B20-293F8F4B2F9B}"/>
              </a:ext>
            </a:extLst>
          </p:cNvPr>
          <p:cNvPicPr>
            <a:picLocks noChangeAspect="1"/>
          </p:cNvPicPr>
          <p:nvPr/>
        </p:nvPicPr>
        <p:blipFill rotWithShape="1">
          <a:blip r:embed="rId2">
            <a:extLst>
              <a:ext uri="{28A0092B-C50C-407E-A947-70E740481C1C}">
                <a14:useLocalDpi xmlns:a14="http://schemas.microsoft.com/office/drawing/2010/main" val="0"/>
              </a:ext>
            </a:extLst>
          </a:blip>
          <a:srcRect l="1" t="29385" r="22"/>
          <a:stretch/>
        </p:blipFill>
        <p:spPr>
          <a:xfrm>
            <a:off x="2007189" y="2111540"/>
            <a:ext cx="7882535" cy="4107267"/>
          </a:xfrm>
          <a:prstGeom prst="rect">
            <a:avLst/>
          </a:prstGeom>
        </p:spPr>
      </p:pic>
    </p:spTree>
    <p:extLst>
      <p:ext uri="{BB962C8B-B14F-4D97-AF65-F5344CB8AC3E}">
        <p14:creationId xmlns:p14="http://schemas.microsoft.com/office/powerpoint/2010/main" val="3607942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F2FFF0A-839B-4CA3-A8C8-4A31D36E511F}"/>
              </a:ext>
            </a:extLst>
          </p:cNvPr>
          <p:cNvSpPr txBox="1"/>
          <p:nvPr/>
        </p:nvSpPr>
        <p:spPr>
          <a:xfrm>
            <a:off x="1997476" y="435006"/>
            <a:ext cx="9579006" cy="523220"/>
          </a:xfrm>
          <a:prstGeom prst="rect">
            <a:avLst/>
          </a:prstGeom>
          <a:noFill/>
        </p:spPr>
        <p:txBody>
          <a:bodyPr wrap="square" rtlCol="0">
            <a:spAutoFit/>
          </a:bodyPr>
          <a:lstStyle/>
          <a:p>
            <a:r>
              <a:rPr lang="en-US" sz="2800" b="1" dirty="0"/>
              <a:t>THE REACTION OF PHENOL WITH BROMINE WATER -</a:t>
            </a:r>
            <a:endParaRPr lang="en-IN" sz="2800" b="1" dirty="0"/>
          </a:p>
        </p:txBody>
      </p:sp>
      <p:pic>
        <p:nvPicPr>
          <p:cNvPr id="4" name="Picture 3">
            <a:extLst>
              <a:ext uri="{FF2B5EF4-FFF2-40B4-BE49-F238E27FC236}">
                <a16:creationId xmlns:a16="http://schemas.microsoft.com/office/drawing/2014/main" xmlns="" id="{5D83D610-AA9E-4842-9CBB-6F54248A676C}"/>
              </a:ext>
            </a:extLst>
          </p:cNvPr>
          <p:cNvPicPr>
            <a:picLocks noChangeAspect="1"/>
          </p:cNvPicPr>
          <p:nvPr/>
        </p:nvPicPr>
        <p:blipFill rotWithShape="1">
          <a:blip r:embed="rId2">
            <a:extLst>
              <a:ext uri="{28A0092B-C50C-407E-A947-70E740481C1C}">
                <a14:useLocalDpi xmlns:a14="http://schemas.microsoft.com/office/drawing/2010/main" val="0"/>
              </a:ext>
            </a:extLst>
          </a:blip>
          <a:srcRect l="1" t="27983" r="-216"/>
          <a:stretch/>
        </p:blipFill>
        <p:spPr>
          <a:xfrm>
            <a:off x="1842764" y="1369103"/>
            <a:ext cx="9202353" cy="4339238"/>
          </a:xfrm>
          <a:prstGeom prst="rect">
            <a:avLst/>
          </a:prstGeom>
        </p:spPr>
      </p:pic>
    </p:spTree>
    <p:extLst>
      <p:ext uri="{BB962C8B-B14F-4D97-AF65-F5344CB8AC3E}">
        <p14:creationId xmlns:p14="http://schemas.microsoft.com/office/powerpoint/2010/main" val="1907157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AF307D-54F8-4CD0-8252-73AB18EC7B8E}"/>
              </a:ext>
            </a:extLst>
          </p:cNvPr>
          <p:cNvSpPr txBox="1"/>
          <p:nvPr/>
        </p:nvSpPr>
        <p:spPr>
          <a:xfrm>
            <a:off x="1855433" y="-71021"/>
            <a:ext cx="9215021" cy="6863417"/>
          </a:xfrm>
          <a:prstGeom prst="rect">
            <a:avLst/>
          </a:prstGeom>
          <a:noFill/>
        </p:spPr>
        <p:txBody>
          <a:bodyPr wrap="square" rtlCol="0">
            <a:spAutoFit/>
          </a:bodyPr>
          <a:lstStyle/>
          <a:p>
            <a:r>
              <a:rPr lang="en-US" sz="2800" b="1" dirty="0"/>
              <a:t>USES- </a:t>
            </a: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t>The main use of phenol is as precursors for plastics</a:t>
            </a:r>
          </a:p>
          <a:p>
            <a:endParaRPr lang="en-US" sz="2400" b="1" dirty="0"/>
          </a:p>
          <a:p>
            <a:pPr marL="457200" indent="-457200">
              <a:buFont typeface="Arial" panose="020B0604020202020204" pitchFamily="34" charset="0"/>
              <a:buChar char="•"/>
            </a:pPr>
            <a:r>
              <a:rPr lang="en-US" sz="2400" dirty="0"/>
              <a:t>Phenol is also a useful precursor to a huge collection of drugs, most notably</a:t>
            </a:r>
            <a:r>
              <a:rPr lang="en-US" sz="2400" b="1" dirty="0"/>
              <a:t> </a:t>
            </a:r>
            <a:r>
              <a:rPr lang="en-US" sz="2400" dirty="0"/>
              <a:t>aspirin but also several herbicides and pharmaceutical drugs.</a:t>
            </a:r>
          </a:p>
          <a:p>
            <a:endParaRPr lang="en-US" sz="2400" b="1" dirty="0"/>
          </a:p>
          <a:p>
            <a:pPr marL="457200" indent="-457200">
              <a:buFont typeface="Arial" panose="020B0604020202020204" pitchFamily="34" charset="0"/>
              <a:buChar char="•"/>
            </a:pPr>
            <a:r>
              <a:rPr lang="en-US" sz="2400" dirty="0"/>
              <a:t>Phenol is an element in liquid / liquid phenol – chloroform abstraction technique used in molecular biology for procurement of nucleic acids from tissues or cell culture samples.</a:t>
            </a:r>
            <a:r>
              <a:rPr lang="en-US" sz="2400" b="1" dirty="0"/>
              <a:t>         </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It is used as an antiseptic</a:t>
            </a:r>
          </a:p>
          <a:p>
            <a:pPr marL="457200" indent="-4572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It is used as a disinfectant in household cleaners.</a:t>
            </a:r>
          </a:p>
          <a:p>
            <a:pPr marL="457200" indent="-4572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It is used in the preparation of resins , dyes, explosives,</a:t>
            </a:r>
            <a:r>
              <a:rPr lang="en-US" sz="2400" dirty="0"/>
              <a:t> lubricants , pesticides etc.</a:t>
            </a:r>
            <a:r>
              <a:rPr lang="en-US" sz="2400" b="1" dirty="0"/>
              <a:t>  </a:t>
            </a:r>
            <a:endParaRPr lang="en-IN" sz="2400" b="1" dirty="0"/>
          </a:p>
        </p:txBody>
      </p:sp>
    </p:spTree>
    <p:extLst>
      <p:ext uri="{BB962C8B-B14F-4D97-AF65-F5344CB8AC3E}">
        <p14:creationId xmlns:p14="http://schemas.microsoft.com/office/powerpoint/2010/main" val="2871793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D4C764-CDB2-40AD-B7F3-E4ABF54821A3}"/>
              </a:ext>
            </a:extLst>
          </p:cNvPr>
          <p:cNvSpPr txBox="1"/>
          <p:nvPr/>
        </p:nvSpPr>
        <p:spPr>
          <a:xfrm>
            <a:off x="2272683" y="701336"/>
            <a:ext cx="8123068" cy="369332"/>
          </a:xfrm>
          <a:prstGeom prst="rect">
            <a:avLst/>
          </a:prstGeom>
          <a:noFill/>
        </p:spPr>
        <p:txBody>
          <a:bodyPr wrap="square" rtlCol="0">
            <a:spAutoFit/>
          </a:bodyPr>
          <a:lstStyle/>
          <a:p>
            <a:endParaRPr lang="en-IN" dirty="0"/>
          </a:p>
        </p:txBody>
      </p:sp>
      <p:pic>
        <p:nvPicPr>
          <p:cNvPr id="5" name="Picture 4">
            <a:extLst>
              <a:ext uri="{FF2B5EF4-FFF2-40B4-BE49-F238E27FC236}">
                <a16:creationId xmlns:a16="http://schemas.microsoft.com/office/drawing/2014/main" xmlns="" id="{CBAAE148-173D-436F-B62F-D3578ADE9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996" y="273158"/>
            <a:ext cx="7131729" cy="5248753"/>
          </a:xfrm>
          <a:prstGeom prst="rect">
            <a:avLst/>
          </a:prstGeom>
        </p:spPr>
      </p:pic>
      <p:sp>
        <p:nvSpPr>
          <p:cNvPr id="6" name="TextBox 5">
            <a:extLst>
              <a:ext uri="{FF2B5EF4-FFF2-40B4-BE49-F238E27FC236}">
                <a16:creationId xmlns:a16="http://schemas.microsoft.com/office/drawing/2014/main" xmlns="" id="{D3859376-4E4B-4331-865C-72DB69627326}"/>
              </a:ext>
            </a:extLst>
          </p:cNvPr>
          <p:cNvSpPr txBox="1"/>
          <p:nvPr/>
        </p:nvSpPr>
        <p:spPr>
          <a:xfrm>
            <a:off x="3133817" y="5939161"/>
            <a:ext cx="6622742" cy="523220"/>
          </a:xfrm>
          <a:prstGeom prst="rect">
            <a:avLst/>
          </a:prstGeom>
          <a:noFill/>
        </p:spPr>
        <p:txBody>
          <a:bodyPr wrap="square" rtlCol="0">
            <a:spAutoFit/>
          </a:bodyPr>
          <a:lstStyle/>
          <a:p>
            <a:r>
              <a:rPr lang="en-US" sz="2800" b="1" dirty="0"/>
              <a:t>                             THANK YOU !!!!!</a:t>
            </a:r>
            <a:endParaRPr lang="en-IN" b="1" dirty="0"/>
          </a:p>
        </p:txBody>
      </p:sp>
    </p:spTree>
    <p:extLst>
      <p:ext uri="{BB962C8B-B14F-4D97-AF65-F5344CB8AC3E}">
        <p14:creationId xmlns:p14="http://schemas.microsoft.com/office/powerpoint/2010/main" val="1224748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79BF064-83D7-4BA7-A6C7-63CF744A11DE}"/>
              </a:ext>
            </a:extLst>
          </p:cNvPr>
          <p:cNvSpPr txBox="1"/>
          <p:nvPr/>
        </p:nvSpPr>
        <p:spPr>
          <a:xfrm>
            <a:off x="1633492" y="346230"/>
            <a:ext cx="5805996" cy="6309420"/>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Introduction-</a:t>
            </a:r>
          </a:p>
          <a:p>
            <a:r>
              <a:rPr lang="en-US" sz="24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Phenols also called as phenolics are a class of chemical compounds consisting of a hydroxyl group (-OH) bonded directly to an aromatic hydrocarbon group.</a:t>
            </a:r>
          </a:p>
          <a:p>
            <a:r>
              <a:rPr lang="en-US" sz="20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The simplest of the class is phenol </a:t>
            </a:r>
            <a:r>
              <a:rPr lang="en-US" sz="2000" b="1" dirty="0">
                <a:latin typeface="Calibri" panose="020F0502020204030204" pitchFamily="34" charset="0"/>
                <a:cs typeface="Calibri" panose="020F0502020204030204" pitchFamily="34" charset="0"/>
              </a:rPr>
              <a:t>C</a:t>
            </a:r>
            <a:r>
              <a:rPr lang="en-US" sz="2000" b="1" baseline="-25000" dirty="0">
                <a:latin typeface="Calibri" panose="020F0502020204030204" pitchFamily="34" charset="0"/>
                <a:cs typeface="Calibri" panose="020F0502020204030204" pitchFamily="34" charset="0"/>
              </a:rPr>
              <a:t>6</a:t>
            </a:r>
            <a:r>
              <a:rPr lang="en-US" sz="2000" b="1" dirty="0">
                <a:latin typeface="Calibri" panose="020F0502020204030204" pitchFamily="34" charset="0"/>
                <a:cs typeface="Calibri" panose="020F0502020204030204" pitchFamily="34" charset="0"/>
              </a:rPr>
              <a:t>H</a:t>
            </a:r>
            <a:r>
              <a:rPr lang="en-US" sz="2000" b="1" baseline="-25000" dirty="0">
                <a:latin typeface="Calibri" panose="020F0502020204030204" pitchFamily="34" charset="0"/>
                <a:cs typeface="Calibri" panose="020F0502020204030204" pitchFamily="34" charset="0"/>
              </a:rPr>
              <a:t>5</a:t>
            </a:r>
            <a:r>
              <a:rPr lang="en-US" sz="2000" b="1" dirty="0">
                <a:latin typeface="Calibri" panose="020F0502020204030204" pitchFamily="34" charset="0"/>
                <a:cs typeface="Calibri" panose="020F0502020204030204" pitchFamily="34" charset="0"/>
              </a:rPr>
              <a:t>OH</a:t>
            </a:r>
            <a:r>
              <a:rPr lang="en-US" sz="2000" b="1" dirty="0"/>
              <a:t>.</a:t>
            </a:r>
          </a:p>
          <a:p>
            <a:endParaRPr lang="en-US" sz="2000" b="1" dirty="0"/>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Phenolic compounds are classified as simple phenols or polyphenols based on the number of phenol units in the molecule.</a:t>
            </a:r>
          </a:p>
          <a:p>
            <a:pPr marL="342900" indent="-34290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Phenols are synthesized industrially and produced by plants and micro organisms , with variation between and within species.</a:t>
            </a:r>
          </a:p>
          <a:p>
            <a:r>
              <a:rPr lang="en-US" sz="2400" dirty="0">
                <a:latin typeface="Calibri" panose="020F0502020204030204" pitchFamily="34" charset="0"/>
                <a:cs typeface="Calibri" panose="020F0502020204030204" pitchFamily="34" charset="0"/>
              </a:rPr>
              <a:t> </a:t>
            </a:r>
          </a:p>
          <a:p>
            <a:r>
              <a:rPr lang="en-US" sz="2000" dirty="0"/>
              <a:t>                                    </a:t>
            </a:r>
            <a:endParaRPr lang="en-IN" sz="2000" dirty="0"/>
          </a:p>
          <a:p>
            <a:endParaRPr lang="en-IN"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951AAA6F-B857-4F7A-9C9B-397862240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664" y="1162975"/>
            <a:ext cx="3841673" cy="3749289"/>
          </a:xfrm>
          <a:prstGeom prst="rect">
            <a:avLst/>
          </a:prstGeom>
        </p:spPr>
      </p:pic>
    </p:spTree>
    <p:extLst>
      <p:ext uri="{BB962C8B-B14F-4D97-AF65-F5344CB8AC3E}">
        <p14:creationId xmlns:p14="http://schemas.microsoft.com/office/powerpoint/2010/main" val="4240920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1C6D263-5920-4A0C-8C8B-92F19284B18D}"/>
              </a:ext>
            </a:extLst>
          </p:cNvPr>
          <p:cNvSpPr txBox="1"/>
          <p:nvPr/>
        </p:nvSpPr>
        <p:spPr>
          <a:xfrm>
            <a:off x="1731146" y="408373"/>
            <a:ext cx="9632271" cy="4093428"/>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                                PREPARATION OF PHENOLS  </a:t>
            </a:r>
          </a:p>
          <a:p>
            <a:endParaRPr lang="en-US" sz="28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FROM HALOARENES – </a:t>
            </a:r>
          </a:p>
          <a:p>
            <a:r>
              <a:rPr lang="en-US" sz="28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chlorobenzene is an example of haloarenes which is formed by the mono substitution of benzene ring. when chlorobenzene is fused with sodium hydroxide at 623K and 320 atm sodium phenoxide is produced.</a:t>
            </a:r>
          </a:p>
          <a:p>
            <a:r>
              <a:rPr lang="en-US" sz="2400" dirty="0">
                <a:latin typeface="Calibri" panose="020F0502020204030204" pitchFamily="34" charset="0"/>
                <a:cs typeface="Calibri" panose="020F0502020204030204" pitchFamily="34" charset="0"/>
              </a:rPr>
              <a:t>                                            Finally ,sodium phenoxide on acidification gives phenols.</a:t>
            </a:r>
          </a:p>
          <a:p>
            <a:r>
              <a:rPr lang="en-US" sz="2800" b="1" dirty="0">
                <a:latin typeface="Calibri" panose="020F0502020204030204" pitchFamily="34" charset="0"/>
                <a:cs typeface="Calibri" panose="020F0502020204030204" pitchFamily="34" charset="0"/>
              </a:rPr>
              <a:t>                                              </a:t>
            </a:r>
            <a:endParaRPr lang="en-IN" sz="28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3C2D818F-BA3D-4110-9C6C-FC3930638946}"/>
              </a:ext>
            </a:extLst>
          </p:cNvPr>
          <p:cNvPicPr>
            <a:picLocks noChangeAspect="1"/>
          </p:cNvPicPr>
          <p:nvPr/>
        </p:nvPicPr>
        <p:blipFill rotWithShape="1">
          <a:blip r:embed="rId2">
            <a:extLst>
              <a:ext uri="{28A0092B-C50C-407E-A947-70E740481C1C}">
                <a14:useLocalDpi xmlns:a14="http://schemas.microsoft.com/office/drawing/2010/main" val="0"/>
              </a:ext>
            </a:extLst>
          </a:blip>
          <a:srcRect l="6056" t="1758" r="4356" b="2417"/>
          <a:stretch/>
        </p:blipFill>
        <p:spPr>
          <a:xfrm>
            <a:off x="2894120" y="4358935"/>
            <a:ext cx="6960094" cy="1935333"/>
          </a:xfrm>
          <a:prstGeom prst="rect">
            <a:avLst/>
          </a:prstGeom>
        </p:spPr>
      </p:pic>
    </p:spTree>
    <p:extLst>
      <p:ext uri="{BB962C8B-B14F-4D97-AF65-F5344CB8AC3E}">
        <p14:creationId xmlns:p14="http://schemas.microsoft.com/office/powerpoint/2010/main" val="3438234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2FB91B7-C022-4BEB-90AF-D106DB617A23}"/>
              </a:ext>
            </a:extLst>
          </p:cNvPr>
          <p:cNvSpPr txBox="1"/>
          <p:nvPr/>
        </p:nvSpPr>
        <p:spPr>
          <a:xfrm>
            <a:off x="1979720" y="355106"/>
            <a:ext cx="9179510" cy="2862322"/>
          </a:xfrm>
          <a:prstGeom prst="rect">
            <a:avLst/>
          </a:prstGeom>
          <a:noFill/>
        </p:spPr>
        <p:txBody>
          <a:bodyPr wrap="square" rtlCol="0">
            <a:spAutoFit/>
          </a:bodyPr>
          <a:lstStyle/>
          <a:p>
            <a:endParaRPr lang="en-US" sz="2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FROM BENZENE SULPHONIC ACID - </a:t>
            </a:r>
          </a:p>
          <a:p>
            <a:r>
              <a:rPr lang="en-US" sz="28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Benzene </a:t>
            </a:r>
            <a:r>
              <a:rPr lang="en-US" sz="2400" dirty="0" err="1">
                <a:latin typeface="Calibri" panose="020F0502020204030204" pitchFamily="34" charset="0"/>
                <a:cs typeface="Calibri" panose="020F0502020204030204" pitchFamily="34" charset="0"/>
              </a:rPr>
              <a:t>sulphonic</a:t>
            </a:r>
            <a:r>
              <a:rPr lang="en-US" sz="2400" dirty="0">
                <a:latin typeface="Calibri" panose="020F0502020204030204" pitchFamily="34" charset="0"/>
                <a:cs typeface="Calibri" panose="020F0502020204030204" pitchFamily="34" charset="0"/>
              </a:rPr>
              <a:t> acid can be obtained from benzene by reacting it with oleum.</a:t>
            </a:r>
          </a:p>
          <a:p>
            <a:r>
              <a:rPr lang="en-US" sz="2400" dirty="0">
                <a:latin typeface="Calibri" panose="020F0502020204030204" pitchFamily="34" charset="0"/>
                <a:cs typeface="Calibri" panose="020F0502020204030204" pitchFamily="34" charset="0"/>
              </a:rPr>
              <a:t>Benzene </a:t>
            </a:r>
            <a:r>
              <a:rPr lang="en-US" sz="2400" dirty="0" err="1">
                <a:latin typeface="Calibri" panose="020F0502020204030204" pitchFamily="34" charset="0"/>
                <a:cs typeface="Calibri" panose="020F0502020204030204" pitchFamily="34" charset="0"/>
              </a:rPr>
              <a:t>sulphonic</a:t>
            </a:r>
            <a:r>
              <a:rPr lang="en-US" sz="2400" dirty="0">
                <a:latin typeface="Calibri" panose="020F0502020204030204" pitchFamily="34" charset="0"/>
                <a:cs typeface="Calibri" panose="020F0502020204030204" pitchFamily="34" charset="0"/>
              </a:rPr>
              <a:t> acid thus formed is treated with molten sodium hydroxide at high temperature which leads to the formation of sodium phenoxide on acidification gives phenols.</a:t>
            </a:r>
            <a:endParaRPr lang="en-IN" sz="24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37447283-4D7B-4366-A555-B96E37189A67}"/>
              </a:ext>
            </a:extLst>
          </p:cNvPr>
          <p:cNvPicPr>
            <a:picLocks noChangeAspect="1"/>
          </p:cNvPicPr>
          <p:nvPr/>
        </p:nvPicPr>
        <p:blipFill rotWithShape="1">
          <a:blip r:embed="rId2">
            <a:extLst>
              <a:ext uri="{28A0092B-C50C-407E-A947-70E740481C1C}">
                <a14:useLocalDpi xmlns:a14="http://schemas.microsoft.com/office/drawing/2010/main" val="0"/>
              </a:ext>
            </a:extLst>
          </a:blip>
          <a:srcRect l="7357" t="3580" r="11100" b="4916"/>
          <a:stretch/>
        </p:blipFill>
        <p:spPr>
          <a:xfrm>
            <a:off x="3293617" y="3429000"/>
            <a:ext cx="6667129" cy="2662615"/>
          </a:xfrm>
          <a:prstGeom prst="rect">
            <a:avLst/>
          </a:prstGeom>
        </p:spPr>
      </p:pic>
    </p:spTree>
    <p:extLst>
      <p:ext uri="{BB962C8B-B14F-4D97-AF65-F5344CB8AC3E}">
        <p14:creationId xmlns:p14="http://schemas.microsoft.com/office/powerpoint/2010/main" val="1885515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CD27369-F110-4FAD-BC0C-2A399121797D}"/>
              </a:ext>
            </a:extLst>
          </p:cNvPr>
          <p:cNvSpPr txBox="1"/>
          <p:nvPr/>
        </p:nvSpPr>
        <p:spPr>
          <a:xfrm>
            <a:off x="1784412" y="621437"/>
            <a:ext cx="9587883" cy="3600986"/>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FROM DIAZONIUM SALTS</a:t>
            </a:r>
          </a:p>
          <a:p>
            <a:r>
              <a:rPr lang="en-US" sz="28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When an aromatic primary amine is treated with nitrous (</a:t>
            </a:r>
            <a:r>
              <a:rPr lang="en-US" sz="2400" b="1" dirty="0">
                <a:latin typeface="Calibri" panose="020F0502020204030204" pitchFamily="34" charset="0"/>
                <a:cs typeface="Calibri" panose="020F0502020204030204" pitchFamily="34" charset="0"/>
              </a:rPr>
              <a:t>NaNO</a:t>
            </a:r>
            <a:r>
              <a:rPr lang="en-US" sz="2400" b="1" baseline="-25000" dirty="0">
                <a:latin typeface="Calibri" panose="020F0502020204030204" pitchFamily="34" charset="0"/>
                <a:cs typeface="Calibri" panose="020F0502020204030204" pitchFamily="34" charset="0"/>
              </a:rPr>
              <a:t>2</a:t>
            </a:r>
            <a:r>
              <a:rPr lang="en-US" sz="2400" b="1" dirty="0">
                <a:latin typeface="Calibri" panose="020F0502020204030204" pitchFamily="34" charset="0"/>
                <a:cs typeface="Calibri" panose="020F0502020204030204" pitchFamily="34" charset="0"/>
              </a:rPr>
              <a:t> + HCL ) </a:t>
            </a:r>
            <a:r>
              <a:rPr lang="en-US" sz="2400" dirty="0">
                <a:latin typeface="Calibri" panose="020F0502020204030204" pitchFamily="34" charset="0"/>
                <a:cs typeface="Calibri" panose="020F0502020204030204" pitchFamily="34" charset="0"/>
              </a:rPr>
              <a:t>acid at 273 – 278 k , diazonium salts are highly reactive in </a:t>
            </a:r>
            <a:r>
              <a:rPr lang="en-US" sz="2400" dirty="0" err="1">
                <a:latin typeface="Calibri" panose="020F0502020204030204" pitchFamily="34" charset="0"/>
                <a:cs typeface="Calibri" panose="020F0502020204030204" pitchFamily="34" charset="0"/>
              </a:rPr>
              <a:t>nature.upon</a:t>
            </a:r>
            <a:r>
              <a:rPr lang="en-US" sz="2400" dirty="0">
                <a:latin typeface="Calibri" panose="020F0502020204030204" pitchFamily="34" charset="0"/>
                <a:cs typeface="Calibri" panose="020F0502020204030204" pitchFamily="34" charset="0"/>
              </a:rPr>
              <a:t> warming with water , these diazonium salts hydrolyze to phenols.</a:t>
            </a:r>
          </a:p>
          <a:p>
            <a:r>
              <a:rPr lang="en-US" sz="2400" dirty="0">
                <a:latin typeface="Calibri" panose="020F0502020204030204" pitchFamily="34" charset="0"/>
                <a:cs typeface="Calibri" panose="020F0502020204030204" pitchFamily="34" charset="0"/>
              </a:rPr>
              <a:t>                                      Phenols can also be obtained from diazonium salts by treating it with dilute acids.</a:t>
            </a:r>
          </a:p>
          <a:p>
            <a:r>
              <a:rPr lang="en-US" sz="2400" b="1" baseline="-25000" dirty="0">
                <a:latin typeface="Calibri" panose="020F0502020204030204" pitchFamily="34" charset="0"/>
                <a:cs typeface="Calibri" panose="020F0502020204030204" pitchFamily="34" charset="0"/>
              </a:rPr>
              <a:t>                                                                </a:t>
            </a:r>
            <a:endParaRPr lang="en-IN" sz="2400" b="1" dirty="0">
              <a:latin typeface="Calibri" panose="020F0502020204030204" pitchFamily="34" charset="0"/>
              <a:cs typeface="Calibri" panose="020F0502020204030204" pitchFamily="34" charset="0"/>
            </a:endParaRPr>
          </a:p>
          <a:p>
            <a:endParaRPr lang="en-IN" sz="28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A4B9071B-8AA8-4B43-8B71-6253CEA4494F}"/>
              </a:ext>
            </a:extLst>
          </p:cNvPr>
          <p:cNvPicPr>
            <a:picLocks noChangeAspect="1"/>
          </p:cNvPicPr>
          <p:nvPr/>
        </p:nvPicPr>
        <p:blipFill rotWithShape="1">
          <a:blip r:embed="rId2">
            <a:extLst>
              <a:ext uri="{28A0092B-C50C-407E-A947-70E740481C1C}">
                <a14:useLocalDpi xmlns:a14="http://schemas.microsoft.com/office/drawing/2010/main" val="0"/>
              </a:ext>
            </a:extLst>
          </a:blip>
          <a:srcRect l="5551" t="7353" r="673" b="6529"/>
          <a:stretch/>
        </p:blipFill>
        <p:spPr>
          <a:xfrm>
            <a:off x="3286218" y="3754179"/>
            <a:ext cx="5619564" cy="2779786"/>
          </a:xfrm>
          <a:prstGeom prst="rect">
            <a:avLst/>
          </a:prstGeom>
        </p:spPr>
      </p:pic>
    </p:spTree>
    <p:extLst>
      <p:ext uri="{BB962C8B-B14F-4D97-AF65-F5344CB8AC3E}">
        <p14:creationId xmlns:p14="http://schemas.microsoft.com/office/powerpoint/2010/main" val="2940944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43AD37-51B4-42FB-A622-C1E93AFD5FF7}"/>
              </a:ext>
            </a:extLst>
          </p:cNvPr>
          <p:cNvSpPr txBox="1"/>
          <p:nvPr/>
        </p:nvSpPr>
        <p:spPr>
          <a:xfrm>
            <a:off x="1819922" y="390617"/>
            <a:ext cx="9365942" cy="353943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FROM CUMENE – </a:t>
            </a:r>
          </a:p>
          <a:p>
            <a:r>
              <a:rPr lang="en-US" sz="28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Cumene is an organic compound obtained by Friedel crafts alkylation of benzene with propylene. upon oxidation of cumene (isopropyl benzene) in the presence of air , cumene hydroperoxide is obtained. Upon further treatment of cumene hydroperoxide with dilute acid , phenols are obtained.</a:t>
            </a:r>
          </a:p>
          <a:p>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Acetone is also produced as one of the by-products of this reaction in large quantities by these methods need purifications.</a:t>
            </a:r>
            <a:endParaRPr lang="en-IN"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FABEC545-6997-4BF9-9FDA-00F6E42C5468}"/>
              </a:ext>
            </a:extLst>
          </p:cNvPr>
          <p:cNvPicPr>
            <a:picLocks noChangeAspect="1"/>
          </p:cNvPicPr>
          <p:nvPr/>
        </p:nvPicPr>
        <p:blipFill rotWithShape="1">
          <a:blip r:embed="rId2">
            <a:extLst>
              <a:ext uri="{28A0092B-C50C-407E-A947-70E740481C1C}">
                <a14:useLocalDpi xmlns:a14="http://schemas.microsoft.com/office/drawing/2010/main" val="0"/>
              </a:ext>
            </a:extLst>
          </a:blip>
          <a:srcRect t="1984" r="-58"/>
          <a:stretch/>
        </p:blipFill>
        <p:spPr>
          <a:xfrm>
            <a:off x="3352106" y="3930047"/>
            <a:ext cx="5487788" cy="2707603"/>
          </a:xfrm>
          <a:prstGeom prst="rect">
            <a:avLst/>
          </a:prstGeom>
        </p:spPr>
      </p:pic>
    </p:spTree>
    <p:extLst>
      <p:ext uri="{BB962C8B-B14F-4D97-AF65-F5344CB8AC3E}">
        <p14:creationId xmlns:p14="http://schemas.microsoft.com/office/powerpoint/2010/main" val="7035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2F8748C-494E-45EA-8F7A-B626AAB88E11}"/>
              </a:ext>
            </a:extLst>
          </p:cNvPr>
          <p:cNvSpPr txBox="1"/>
          <p:nvPr/>
        </p:nvSpPr>
        <p:spPr>
          <a:xfrm>
            <a:off x="1757779" y="186431"/>
            <a:ext cx="9374819" cy="7755969"/>
          </a:xfrm>
          <a:prstGeom prst="rect">
            <a:avLst/>
          </a:prstGeom>
          <a:noFill/>
        </p:spPr>
        <p:txBody>
          <a:bodyPr wrap="square" rtlCol="0">
            <a:spAutoFit/>
          </a:bodyPr>
          <a:lstStyle/>
          <a:p>
            <a:r>
              <a:rPr lang="en-US" sz="2400" b="1" dirty="0"/>
              <a:t>PHYSICAL PROPERTIES-</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They are colorless liquids or crystalline solids but become colored due to slow oxidation with air.</a:t>
            </a: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Due to the presence of strong intermolecular hydrogen bonding , phenols have a higher boiling point than the corresponding hydrocarbon or aryl </a:t>
            </a:r>
            <a:r>
              <a:rPr lang="en-US" sz="2400" dirty="0" err="1">
                <a:latin typeface="Calibri" panose="020F0502020204030204" pitchFamily="34" charset="0"/>
                <a:cs typeface="Calibri" panose="020F0502020204030204" pitchFamily="34" charset="0"/>
              </a:rPr>
              <a:t>haildes</a:t>
            </a:r>
            <a:r>
              <a:rPr lang="en-U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Due to their ability to form hydrogen bonds with water , phenols are moderately soluble in H</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O.</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They are acidic in nature and stronger acids than alcohols. This is due to the fact Sp</a:t>
            </a:r>
            <a:r>
              <a:rPr lang="en-US" sz="2400" baseline="30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hybridized carbon of phenol to which –OH is attached, is highly electronegative which causes a decrease in electron density on oxygen.</a:t>
            </a:r>
            <a:endParaRPr lang="en-US" sz="2400" baseline="30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IN" sz="2400" dirty="0">
              <a:latin typeface="Calibri" panose="020F0502020204030204" pitchFamily="34" charset="0"/>
              <a:cs typeface="Calibri" panose="020F0502020204030204" pitchFamily="34" charset="0"/>
            </a:endParaRPr>
          </a:p>
          <a:p>
            <a:endParaRPr lang="en-IN" sz="2400" dirty="0">
              <a:latin typeface="Calibri" panose="020F0502020204030204" pitchFamily="34" charset="0"/>
              <a:cs typeface="Calibri" panose="020F0502020204030204" pitchFamily="34" charset="0"/>
            </a:endParaRPr>
          </a:p>
          <a:p>
            <a:endParaRPr lang="en-IN" b="1" dirty="0"/>
          </a:p>
        </p:txBody>
      </p:sp>
    </p:spTree>
    <p:extLst>
      <p:ext uri="{BB962C8B-B14F-4D97-AF65-F5344CB8AC3E}">
        <p14:creationId xmlns:p14="http://schemas.microsoft.com/office/powerpoint/2010/main" val="3239598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16E13A6-A5F0-4677-A121-A9E2A521A0B9}"/>
              </a:ext>
            </a:extLst>
          </p:cNvPr>
          <p:cNvSpPr txBox="1"/>
          <p:nvPr/>
        </p:nvSpPr>
        <p:spPr>
          <a:xfrm>
            <a:off x="1819922" y="559293"/>
            <a:ext cx="8975325" cy="646331"/>
          </a:xfrm>
          <a:prstGeom prst="rect">
            <a:avLst/>
          </a:prstGeom>
          <a:noFill/>
        </p:spPr>
        <p:txBody>
          <a:bodyPr wrap="square" rtlCol="0">
            <a:spAutoFit/>
          </a:bodyPr>
          <a:lstStyle/>
          <a:p>
            <a:endParaRPr lang="en-IN" dirty="0"/>
          </a:p>
          <a:p>
            <a:r>
              <a:rPr lang="en-IN" dirty="0"/>
              <a:t>   </a:t>
            </a:r>
          </a:p>
        </p:txBody>
      </p:sp>
      <p:sp>
        <p:nvSpPr>
          <p:cNvPr id="3" name="TextBox 2">
            <a:extLst>
              <a:ext uri="{FF2B5EF4-FFF2-40B4-BE49-F238E27FC236}">
                <a16:creationId xmlns:a16="http://schemas.microsoft.com/office/drawing/2014/main" xmlns="" id="{6C687D47-EA91-476D-9F15-A4724D114277}"/>
              </a:ext>
            </a:extLst>
          </p:cNvPr>
          <p:cNvSpPr txBox="1"/>
          <p:nvPr/>
        </p:nvSpPr>
        <p:spPr>
          <a:xfrm>
            <a:off x="1722268" y="488272"/>
            <a:ext cx="9969623" cy="2215991"/>
          </a:xfrm>
          <a:prstGeom prst="rect">
            <a:avLst/>
          </a:prstGeom>
          <a:noFill/>
        </p:spPr>
        <p:txBody>
          <a:bodyPr wrap="square" rtlCol="0">
            <a:spAutoFit/>
          </a:bodyPr>
          <a:lstStyle/>
          <a:p>
            <a:r>
              <a:rPr lang="en-US" sz="2400" b="1" dirty="0"/>
              <a:t>  REACTIONS OF PHENOL INVOLVING THE CLEAVAGE OF O-H BOND</a:t>
            </a:r>
          </a:p>
          <a:p>
            <a:endParaRPr lang="en-US" sz="2400" b="1" dirty="0"/>
          </a:p>
          <a:p>
            <a:endParaRPr lang="en-US" sz="2400" b="1" dirty="0"/>
          </a:p>
          <a:p>
            <a:r>
              <a:rPr lang="en-US" sz="2400" b="1" dirty="0"/>
              <a:t>KOLBE’S REACTION – </a:t>
            </a:r>
          </a:p>
          <a:p>
            <a:endParaRPr lang="en-US" sz="2400" dirty="0"/>
          </a:p>
          <a:p>
            <a:endParaRPr lang="en-IN" b="1" dirty="0"/>
          </a:p>
        </p:txBody>
      </p:sp>
      <p:pic>
        <p:nvPicPr>
          <p:cNvPr id="5" name="Picture 4">
            <a:extLst>
              <a:ext uri="{FF2B5EF4-FFF2-40B4-BE49-F238E27FC236}">
                <a16:creationId xmlns:a16="http://schemas.microsoft.com/office/drawing/2014/main" xmlns="" id="{1BCAFFDF-DDF9-489C-9AB4-FBFA8A6F4888}"/>
              </a:ext>
            </a:extLst>
          </p:cNvPr>
          <p:cNvPicPr>
            <a:picLocks noChangeAspect="1"/>
          </p:cNvPicPr>
          <p:nvPr/>
        </p:nvPicPr>
        <p:blipFill rotWithShape="1">
          <a:blip r:embed="rId2">
            <a:extLst>
              <a:ext uri="{28A0092B-C50C-407E-A947-70E740481C1C}">
                <a14:useLocalDpi xmlns:a14="http://schemas.microsoft.com/office/drawing/2010/main" val="0"/>
              </a:ext>
            </a:extLst>
          </a:blip>
          <a:srcRect t="31755" r="-281"/>
          <a:stretch/>
        </p:blipFill>
        <p:spPr>
          <a:xfrm>
            <a:off x="2468936" y="2433781"/>
            <a:ext cx="7630728" cy="2839556"/>
          </a:xfrm>
          <a:prstGeom prst="rect">
            <a:avLst/>
          </a:prstGeom>
        </p:spPr>
      </p:pic>
    </p:spTree>
    <p:extLst>
      <p:ext uri="{BB962C8B-B14F-4D97-AF65-F5344CB8AC3E}">
        <p14:creationId xmlns:p14="http://schemas.microsoft.com/office/powerpoint/2010/main" val="3914951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4D80D2-D215-4E91-A2E9-A74A7C73AE86}"/>
              </a:ext>
            </a:extLst>
          </p:cNvPr>
          <p:cNvSpPr txBox="1"/>
          <p:nvPr/>
        </p:nvSpPr>
        <p:spPr>
          <a:xfrm>
            <a:off x="1828800" y="514905"/>
            <a:ext cx="8540319" cy="1200329"/>
          </a:xfrm>
          <a:prstGeom prst="rect">
            <a:avLst/>
          </a:prstGeom>
          <a:noFill/>
        </p:spPr>
        <p:txBody>
          <a:bodyPr wrap="square" rtlCol="0">
            <a:spAutoFit/>
          </a:bodyPr>
          <a:lstStyle/>
          <a:p>
            <a:r>
              <a:rPr lang="en-US" sz="2400" b="1" dirty="0"/>
              <a:t>REIMER – TIEMANN REACTION – </a:t>
            </a:r>
          </a:p>
          <a:p>
            <a:endParaRPr lang="en-US" sz="2400" b="1" dirty="0"/>
          </a:p>
          <a:p>
            <a:endParaRPr lang="en-IN" sz="2400" b="1" dirty="0"/>
          </a:p>
        </p:txBody>
      </p:sp>
      <p:pic>
        <p:nvPicPr>
          <p:cNvPr id="4" name="Picture 3">
            <a:extLst>
              <a:ext uri="{FF2B5EF4-FFF2-40B4-BE49-F238E27FC236}">
                <a16:creationId xmlns:a16="http://schemas.microsoft.com/office/drawing/2014/main" xmlns="" id="{AABC3E78-DAFE-477E-8E62-6F737C21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769" y="1208743"/>
            <a:ext cx="7590408" cy="5134352"/>
          </a:xfrm>
          <a:prstGeom prst="rect">
            <a:avLst/>
          </a:prstGeom>
        </p:spPr>
      </p:pic>
    </p:spTree>
    <p:extLst>
      <p:ext uri="{BB962C8B-B14F-4D97-AF65-F5344CB8AC3E}">
        <p14:creationId xmlns:p14="http://schemas.microsoft.com/office/powerpoint/2010/main" val="493338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139</TotalTime>
  <Words>606</Words>
  <Application>Microsoft Office PowerPoint</Application>
  <PresentationFormat>Custom</PresentationFormat>
  <Paragraphs>83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shahiraa kursith</dc:creator>
  <cp:lastModifiedBy>ismail - [2010]</cp:lastModifiedBy>
  <cp:revision>21</cp:revision>
  <dcterms:created xsi:type="dcterms:W3CDTF">2020-04-08T09:53:38Z</dcterms:created>
  <dcterms:modified xsi:type="dcterms:W3CDTF">2020-05-18T10:33:20Z</dcterms:modified>
</cp:coreProperties>
</file>