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7" r:id="rId5"/>
    <p:sldId id="260" r:id="rId6"/>
    <p:sldId id="261" r:id="rId7"/>
    <p:sldId id="268" r:id="rId8"/>
    <p:sldId id="262" r:id="rId9"/>
    <p:sldId id="269" r:id="rId10"/>
    <p:sldId id="263" r:id="rId11"/>
    <p:sldId id="264" r:id="rId12"/>
    <p:sldId id="270" r:id="rId13"/>
    <p:sldId id="265" r:id="rId14"/>
    <p:sldId id="271" r:id="rId15"/>
    <p:sldId id="266"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2E8BEE59-A840-4150-BB91-C0C12E4EFC85}" type="datetimeFigureOut">
              <a:rPr lang="en-US" smtClean="0"/>
              <a:t>5/24/2020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4678BFA0-480A-465B-8F4D-714A3BFA3BAF}"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8BEE59-A840-4150-BB91-C0C12E4EFC85}"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78BFA0-480A-465B-8F4D-714A3BFA3BA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8BEE59-A840-4150-BB91-C0C12E4EFC85}"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78BFA0-480A-465B-8F4D-714A3BFA3BA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8BEE59-A840-4150-BB91-C0C12E4EFC85}"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78BFA0-480A-465B-8F4D-714A3BFA3BA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E8BEE59-A840-4150-BB91-C0C12E4EFC85}"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4678BFA0-480A-465B-8F4D-714A3BFA3BA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E8BEE59-A840-4150-BB91-C0C12E4EFC85}"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78BFA0-480A-465B-8F4D-714A3BFA3BA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E8BEE59-A840-4150-BB91-C0C12E4EFC85}" type="datetimeFigureOut">
              <a:rPr lang="en-US" smtClean="0"/>
              <a:t>5/24/2020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78BFA0-480A-465B-8F4D-714A3BFA3BA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E8BEE59-A840-4150-BB91-C0C12E4EFC85}" type="datetimeFigureOut">
              <a:rPr lang="en-US" smtClean="0"/>
              <a:t>5/24/2020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78BFA0-480A-465B-8F4D-714A3BFA3BA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8BEE59-A840-4150-BB91-C0C12E4EFC85}" type="datetimeFigureOut">
              <a:rPr lang="en-US" smtClean="0"/>
              <a:t>5/24/2020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78BFA0-480A-465B-8F4D-714A3BFA3BA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E8BEE59-A840-4150-BB91-C0C12E4EFC85}"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78BFA0-480A-465B-8F4D-714A3BFA3BA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E8BEE59-A840-4150-BB91-C0C12E4EFC85}"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78BFA0-480A-465B-8F4D-714A3BFA3BA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E8BEE59-A840-4150-BB91-C0C12E4EFC85}" type="datetimeFigureOut">
              <a:rPr lang="en-US" smtClean="0"/>
              <a:t>5/24/2020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678BFA0-480A-465B-8F4D-714A3BFA3BAF}"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Isoquinoline" TargetMode="External"/><Relationship Id="rId2" Type="http://schemas.openxmlformats.org/officeDocument/2006/relationships/hyperlink" Target="https://en.wikipedia.org/wiki/Indole" TargetMode="External"/><Relationship Id="rId1" Type="http://schemas.openxmlformats.org/officeDocument/2006/relationships/slideLayout" Target="../slideLayouts/slideLayout2.xml"/><Relationship Id="rId4" Type="http://schemas.openxmlformats.org/officeDocument/2006/relationships/hyperlink" Target="https://en.wikipedia.org/wiki/Ornithin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Pyrrolidine" TargetMode="External"/><Relationship Id="rId2" Type="http://schemas.openxmlformats.org/officeDocument/2006/relationships/hyperlink" Target="https://en.wikipedia.org/wiki/Nicotinamid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Sanguinarine" TargetMode="External"/><Relationship Id="rId2" Type="http://schemas.openxmlformats.org/officeDocument/2006/relationships/hyperlink" Target="https://en.wikipedia.org/wiki/Berberin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en.wikipedia.org/wiki/1,2-dichloroethane" TargetMode="External"/><Relationship Id="rId13" Type="http://schemas.openxmlformats.org/officeDocument/2006/relationships/hyperlink" Target="https://en.wikipedia.org/wiki/Nicotine" TargetMode="External"/><Relationship Id="rId3" Type="http://schemas.openxmlformats.org/officeDocument/2006/relationships/hyperlink" Target="https://en.wikipedia.org/wiki/Theophylline" TargetMode="External"/><Relationship Id="rId7" Type="http://schemas.openxmlformats.org/officeDocument/2006/relationships/hyperlink" Target="https://en.wikipedia.org/wiki/Chloroform" TargetMode="External"/><Relationship Id="rId12" Type="http://schemas.openxmlformats.org/officeDocument/2006/relationships/hyperlink" Target="https://en.wikipedia.org/wiki/Codeine" TargetMode="External"/><Relationship Id="rId2" Type="http://schemas.openxmlformats.org/officeDocument/2006/relationships/hyperlink" Target="https://en.wikipedia.org/wiki/Theobromine" TargetMode="External"/><Relationship Id="rId1" Type="http://schemas.openxmlformats.org/officeDocument/2006/relationships/slideLayout" Target="../slideLayouts/slideLayout2.xml"/><Relationship Id="rId6" Type="http://schemas.openxmlformats.org/officeDocument/2006/relationships/hyperlink" Target="https://en.wikipedia.org/wiki/Diethyl_ether" TargetMode="External"/><Relationship Id="rId11" Type="http://schemas.openxmlformats.org/officeDocument/2006/relationships/hyperlink" Target="https://en.wikipedia.org/wiki/Cocaine" TargetMode="External"/><Relationship Id="rId5" Type="http://schemas.openxmlformats.org/officeDocument/2006/relationships/hyperlink" Target="https://en.wikipedia.org/wiki/Organic_solvent" TargetMode="External"/><Relationship Id="rId15" Type="http://schemas.openxmlformats.org/officeDocument/2006/relationships/hyperlink" Target="https://en.wikipedia.org/wiki/Yohimbine" TargetMode="External"/><Relationship Id="rId10" Type="http://schemas.openxmlformats.org/officeDocument/2006/relationships/hyperlink" Target="https://en.wikipedia.org/wiki/Alkaloid" TargetMode="External"/><Relationship Id="rId4" Type="http://schemas.openxmlformats.org/officeDocument/2006/relationships/hyperlink" Target="https://en.wikipedia.org/wiki/Amphoteric" TargetMode="External"/><Relationship Id="rId9" Type="http://schemas.openxmlformats.org/officeDocument/2006/relationships/hyperlink" Target="https://en.wikipedia.org/wiki/Caffeine" TargetMode="External"/><Relationship Id="rId14" Type="http://schemas.openxmlformats.org/officeDocument/2006/relationships/hyperlink" Target="https://en.wikipedia.org/wiki/Morphine"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Hyoscine_hydrobromide" TargetMode="External"/><Relationship Id="rId2" Type="http://schemas.openxmlformats.org/officeDocument/2006/relationships/hyperlink" Target="https://en.wikipedia.org/wiki/Ethano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Veratrum_californicum" TargetMode="External"/><Relationship Id="rId2" Type="http://schemas.openxmlformats.org/officeDocument/2006/relationships/hyperlink" Target="https://en.wikipedia.org/wiki/Cyclopamine" TargetMode="External"/><Relationship Id="rId1" Type="http://schemas.openxmlformats.org/officeDocument/2006/relationships/slideLayout" Target="../slideLayouts/slideLayout2.xml"/><Relationship Id="rId4" Type="http://schemas.openxmlformats.org/officeDocument/2006/relationships/hyperlink" Target="https://en.wikipedia.org/wiki/Cyclopi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438400"/>
            <a:ext cx="8229600" cy="1143000"/>
          </a:xfrm>
        </p:spPr>
        <p:txBody>
          <a:bodyPr/>
          <a:lstStyle/>
          <a:p>
            <a:r>
              <a:rPr lang="en-US" dirty="0" smtClean="0">
                <a:solidFill>
                  <a:schemeClr val="bg1"/>
                </a:solidFill>
                <a:latin typeface="Algerian" pitchFamily="82" charset="0"/>
              </a:rPr>
              <a:t>Alkaloids </a:t>
            </a:r>
            <a:endParaRPr lang="en-US" dirty="0">
              <a:solidFill>
                <a:schemeClr val="bg1"/>
              </a:solidFill>
              <a:latin typeface="Algerian"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itchFamily="82" charset="0"/>
              </a:rPr>
              <a:t>Biosynthesis</a:t>
            </a:r>
            <a:endParaRPr lang="en-US" dirty="0">
              <a:latin typeface="Algerian" pitchFamily="82" charset="0"/>
            </a:endParaRPr>
          </a:p>
        </p:txBody>
      </p:sp>
      <p:sp>
        <p:nvSpPr>
          <p:cNvPr id="3" name="Content Placeholder 2"/>
          <p:cNvSpPr>
            <a:spLocks noGrp="1"/>
          </p:cNvSpPr>
          <p:nvPr>
            <p:ph idx="1"/>
          </p:nvPr>
        </p:nvSpPr>
        <p:spPr/>
        <p:txBody>
          <a:bodyPr>
            <a:normAutofit lnSpcReduction="10000"/>
          </a:bodyPr>
          <a:lstStyle/>
          <a:p>
            <a:r>
              <a:rPr lang="en-US" dirty="0" smtClean="0">
                <a:solidFill>
                  <a:schemeClr val="bg1"/>
                </a:solidFill>
                <a:latin typeface="Times New Roman" pitchFamily="18" charset="0"/>
                <a:cs typeface="Times New Roman" pitchFamily="18" charset="0"/>
              </a:rPr>
              <a:t>Biological precursors of most alkaloids are amino acids, </a:t>
            </a:r>
            <a:r>
              <a:rPr lang="en-US" dirty="0" smtClean="0">
                <a:solidFill>
                  <a:schemeClr val="bg1"/>
                </a:solidFill>
                <a:latin typeface="Times New Roman" pitchFamily="18" charset="0"/>
                <a:cs typeface="Times New Roman" pitchFamily="18" charset="0"/>
              </a:rPr>
              <a:t>such as</a:t>
            </a:r>
            <a:r>
              <a:rPr lang="en-US" dirty="0" smtClean="0">
                <a:solidFill>
                  <a:schemeClr val="bg1"/>
                </a:solidFill>
                <a:latin typeface="Times New Roman" pitchFamily="18" charset="0"/>
                <a:cs typeface="Times New Roman" pitchFamily="18" charset="0"/>
              </a:rPr>
              <a:t> ornithine, lysine, phenylalanine, tyrosine, tryptophan, histidine, aspartic acid, and anthranilic acid</a:t>
            </a:r>
            <a:r>
              <a:rPr lang="en-US" dirty="0" smtClean="0">
                <a:solidFill>
                  <a:schemeClr val="bg1"/>
                </a:solidFill>
                <a:latin typeface="Times New Roman" pitchFamily="18" charset="0"/>
                <a:cs typeface="Times New Roman" pitchFamily="18" charset="0"/>
              </a:rPr>
              <a:t>.</a:t>
            </a:r>
            <a:r>
              <a:rPr lang="en-US" dirty="0" smtClean="0">
                <a:solidFill>
                  <a:schemeClr val="bg1"/>
                </a:solidFill>
                <a:latin typeface="Times New Roman" pitchFamily="18" charset="0"/>
                <a:cs typeface="Times New Roman" pitchFamily="18" charset="0"/>
              </a:rPr>
              <a:t> Nicotinic acid can be synthesized from tryptophan or aspartic </a:t>
            </a:r>
            <a:r>
              <a:rPr lang="en-US" dirty="0" smtClean="0">
                <a:solidFill>
                  <a:schemeClr val="bg1"/>
                </a:solidFill>
                <a:latin typeface="Times New Roman" pitchFamily="18" charset="0"/>
                <a:cs typeface="Times New Roman" pitchFamily="18" charset="0"/>
              </a:rPr>
              <a:t>acid.</a:t>
            </a:r>
          </a:p>
          <a:p>
            <a:r>
              <a:rPr lang="en-US" dirty="0" smtClean="0">
                <a:solidFill>
                  <a:schemeClr val="bg1"/>
                </a:solidFill>
                <a:latin typeface="Times New Roman" pitchFamily="18" charset="0"/>
                <a:cs typeface="Times New Roman" pitchFamily="18" charset="0"/>
              </a:rPr>
              <a:t>Ways </a:t>
            </a:r>
            <a:r>
              <a:rPr lang="en-US" dirty="0" smtClean="0">
                <a:solidFill>
                  <a:schemeClr val="bg1"/>
                </a:solidFill>
                <a:latin typeface="Times New Roman" pitchFamily="18" charset="0"/>
                <a:cs typeface="Times New Roman" pitchFamily="18" charset="0"/>
              </a:rPr>
              <a:t>of alkaloid biosynthesis are too numerous and cannot be easily classified</a:t>
            </a:r>
            <a:r>
              <a:rPr lang="en-US" dirty="0" smtClean="0">
                <a:solidFill>
                  <a:schemeClr val="bg1"/>
                </a:solidFill>
                <a:latin typeface="Times New Roman" pitchFamily="18" charset="0"/>
                <a:cs typeface="Times New Roman" pitchFamily="18" charset="0"/>
              </a:rPr>
              <a:t>.</a:t>
            </a:r>
            <a:r>
              <a:rPr lang="en-US" dirty="0" smtClean="0">
                <a:solidFill>
                  <a:schemeClr val="bg1"/>
                </a:solidFill>
                <a:latin typeface="Times New Roman" pitchFamily="18" charset="0"/>
                <a:cs typeface="Times New Roman" pitchFamily="18" charset="0"/>
              </a:rPr>
              <a:t> However, there are a few typical reactions involved in the biosynthesis of various classes of alkaloids, including synthesis of Schiff bases and Mannich reaction</a:t>
            </a:r>
            <a:r>
              <a:rPr lang="en-US" dirty="0" smtClean="0">
                <a:solidFill>
                  <a:schemeClr val="bg1"/>
                </a:solidFill>
                <a:latin typeface="Times New Roman" pitchFamily="18" charset="0"/>
                <a:cs typeface="Times New Roman" pitchFamily="18" charset="0"/>
              </a:rPr>
              <a:t>.</a:t>
            </a:r>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smtClean="0">
                <a:latin typeface="Algerian" pitchFamily="82" charset="0"/>
              </a:rPr>
              <a:t>Biological role</a:t>
            </a:r>
            <a:r>
              <a:rPr lang="en-US" b="0" dirty="0" smtClean="0"/>
              <a:t/>
            </a:r>
            <a:br>
              <a:rPr lang="en-US" b="0" dirty="0" smtClean="0"/>
            </a:br>
            <a:endParaRPr lang="en-US" dirty="0"/>
          </a:p>
        </p:txBody>
      </p:sp>
      <p:sp>
        <p:nvSpPr>
          <p:cNvPr id="3" name="Content Placeholder 2"/>
          <p:cNvSpPr>
            <a:spLocks noGrp="1"/>
          </p:cNvSpPr>
          <p:nvPr>
            <p:ph idx="1"/>
          </p:nvPr>
        </p:nvSpPr>
        <p:spPr/>
        <p:txBody>
          <a:bodyPr>
            <a:noAutofit/>
          </a:bodyPr>
          <a:lstStyle/>
          <a:p>
            <a:r>
              <a:rPr lang="en-US" dirty="0" smtClean="0">
                <a:solidFill>
                  <a:schemeClr val="bg1"/>
                </a:solidFill>
                <a:latin typeface="Times New Roman" pitchFamily="18" charset="0"/>
                <a:cs typeface="Times New Roman" pitchFamily="18" charset="0"/>
              </a:rPr>
              <a:t>The role of alkaloids for living organisms that produce them is still </a:t>
            </a:r>
            <a:r>
              <a:rPr lang="en-US" dirty="0" smtClean="0">
                <a:solidFill>
                  <a:schemeClr val="bg1"/>
                </a:solidFill>
                <a:latin typeface="Times New Roman" pitchFamily="18" charset="0"/>
                <a:cs typeface="Times New Roman" pitchFamily="18" charset="0"/>
              </a:rPr>
              <a:t>unclear.</a:t>
            </a:r>
            <a:r>
              <a:rPr lang="en-US" baseline="30000"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It </a:t>
            </a:r>
            <a:r>
              <a:rPr lang="en-US" dirty="0" smtClean="0">
                <a:solidFill>
                  <a:schemeClr val="bg1"/>
                </a:solidFill>
                <a:latin typeface="Times New Roman" pitchFamily="18" charset="0"/>
                <a:cs typeface="Times New Roman" pitchFamily="18" charset="0"/>
              </a:rPr>
              <a:t>was initially assumed that the alkaloids are the final products of nitrogen metabolism in plants, as urea in mammals. It was later shown that alkaloid concentration varies over time, and this hypothesis was </a:t>
            </a:r>
            <a:r>
              <a:rPr lang="en-US" dirty="0" smtClean="0">
                <a:solidFill>
                  <a:schemeClr val="bg1"/>
                </a:solidFill>
                <a:latin typeface="Times New Roman" pitchFamily="18" charset="0"/>
                <a:cs typeface="Times New Roman" pitchFamily="18" charset="0"/>
              </a:rPr>
              <a:t>refuted.</a:t>
            </a:r>
            <a:r>
              <a:rPr lang="en-US" baseline="30000"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A </a:t>
            </a:r>
            <a:r>
              <a:rPr lang="en-US" dirty="0" smtClean="0">
                <a:solidFill>
                  <a:schemeClr val="bg1"/>
                </a:solidFill>
                <a:latin typeface="Times New Roman" pitchFamily="18" charset="0"/>
                <a:cs typeface="Times New Roman" pitchFamily="18" charset="0"/>
              </a:rPr>
              <a:t>number of ants are suggested to also produce alkaloids as venom components, however the exact biosynthesis pathways have not been empirically demonstrated</a:t>
            </a:r>
            <a:r>
              <a:rPr lang="en-US" dirty="0" smtClean="0">
                <a:solidFill>
                  <a:schemeClr val="bg1"/>
                </a:solidFill>
                <a:latin typeface="Times New Roman" pitchFamily="18" charset="0"/>
                <a:cs typeface="Times New Roman" pitchFamily="18" charset="0"/>
              </a:rPr>
              <a:t>.</a:t>
            </a:r>
            <a:endParaRPr lang="en-US" dirty="0" smtClean="0">
              <a:solidFill>
                <a:schemeClr val="bg1"/>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solidFill>
                  <a:schemeClr val="bg1"/>
                </a:solidFill>
                <a:latin typeface="Times New Roman" pitchFamily="18" charset="0"/>
                <a:cs typeface="Times New Roman" pitchFamily="18" charset="0"/>
              </a:rPr>
              <a:t>Most of the known functions of alkaloids are related to protection. For example, aporphine alkaloid liriodenine produced by the tulip tree protects it from parasitic mushrooms. In addition, the presence of alkaloids in the plant prevents insects and chordate animals from eating it. </a:t>
            </a:r>
            <a:endParaRPr lang="en-US" dirty="0" smtClean="0">
              <a:solidFill>
                <a:schemeClr val="bg1"/>
              </a:solidFill>
            </a:endParaRPr>
          </a:p>
          <a:p>
            <a:r>
              <a:rPr lang="en-US" dirty="0" smtClean="0">
                <a:solidFill>
                  <a:schemeClr val="bg1"/>
                </a:solidFill>
                <a:latin typeface="Times New Roman" pitchFamily="18" charset="0"/>
                <a:cs typeface="Times New Roman" pitchFamily="18" charset="0"/>
              </a:rPr>
              <a:t>However, some animals are adapted to alkaloids and even use them in their own metabolism.</a:t>
            </a:r>
            <a:r>
              <a:rPr lang="en-US" baseline="30000"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 Such alkaloid-related substances as serotonin, dopamine and histamine are important neurotransmitters in animals. Alkaloids are also known to regulate plant growth.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solidFill>
                  <a:schemeClr val="bg1"/>
                </a:solidFill>
                <a:latin typeface="Times New Roman" pitchFamily="18" charset="0"/>
                <a:cs typeface="Times New Roman" pitchFamily="18" charset="0"/>
              </a:rPr>
              <a:t>One </a:t>
            </a:r>
            <a:r>
              <a:rPr lang="en-US" dirty="0" smtClean="0">
                <a:solidFill>
                  <a:schemeClr val="bg1"/>
                </a:solidFill>
                <a:latin typeface="Times New Roman" pitchFamily="18" charset="0"/>
                <a:cs typeface="Times New Roman" pitchFamily="18" charset="0"/>
              </a:rPr>
              <a:t>example of an organism that uses alkaloids for protection is the Utetheisa ornatrix, more commonly known as the ornate moth. Pyrrolizidine alkaloids render these larvae and adult moths unpalatable to many of their natural enemies like coccinelid beetles, green lacewings, insectivorous hemiptera and insectivorous </a:t>
            </a:r>
            <a:r>
              <a:rPr lang="en-US" dirty="0" smtClean="0">
                <a:solidFill>
                  <a:schemeClr val="bg1"/>
                </a:solidFill>
                <a:latin typeface="Times New Roman" pitchFamily="18" charset="0"/>
                <a:cs typeface="Times New Roman" pitchFamily="18" charset="0"/>
              </a:rPr>
              <a:t>bats.</a:t>
            </a:r>
            <a:r>
              <a:rPr lang="en-US" baseline="30000"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Another </a:t>
            </a:r>
            <a:r>
              <a:rPr lang="en-US" dirty="0" smtClean="0">
                <a:solidFill>
                  <a:schemeClr val="bg1"/>
                </a:solidFill>
                <a:latin typeface="Times New Roman" pitchFamily="18" charset="0"/>
                <a:cs typeface="Times New Roman" pitchFamily="18" charset="0"/>
              </a:rPr>
              <a:t>example of alkaloids being utilized occurs in the poison hemlock moth (</a:t>
            </a:r>
            <a:r>
              <a:rPr lang="en-US" i="1" dirty="0" smtClean="0">
                <a:solidFill>
                  <a:schemeClr val="bg1"/>
                </a:solidFill>
                <a:latin typeface="Times New Roman" pitchFamily="18" charset="0"/>
                <a:cs typeface="Times New Roman" pitchFamily="18" charset="0"/>
              </a:rPr>
              <a:t>Agonopterix alstroemeriana).</a:t>
            </a:r>
            <a:r>
              <a:rPr lang="en-US" dirty="0" smtClean="0">
                <a:solidFill>
                  <a:schemeClr val="bg1"/>
                </a:solidFill>
                <a:latin typeface="Times New Roman" pitchFamily="18" charset="0"/>
                <a:cs typeface="Times New Roman" pitchFamily="18" charset="0"/>
              </a:rPr>
              <a:t>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noAutofit/>
          </a:bodyPr>
          <a:lstStyle/>
          <a:p>
            <a:r>
              <a:rPr lang="en-US" dirty="0" smtClean="0">
                <a:solidFill>
                  <a:schemeClr val="bg1"/>
                </a:solidFill>
                <a:latin typeface="Times New Roman" pitchFamily="18" charset="0"/>
                <a:cs typeface="Times New Roman" pitchFamily="18" charset="0"/>
              </a:rPr>
              <a:t>This moth feeds on its highly toxic and alkaloid-rich host plant poison hemlock (</a:t>
            </a:r>
            <a:r>
              <a:rPr lang="en-US" i="1" dirty="0" smtClean="0">
                <a:solidFill>
                  <a:schemeClr val="bg1"/>
                </a:solidFill>
                <a:latin typeface="Times New Roman" pitchFamily="18" charset="0"/>
                <a:cs typeface="Times New Roman" pitchFamily="18" charset="0"/>
              </a:rPr>
              <a:t>Conium maculatum</a:t>
            </a:r>
            <a:r>
              <a:rPr lang="en-US" dirty="0" smtClean="0">
                <a:solidFill>
                  <a:schemeClr val="bg1"/>
                </a:solidFill>
                <a:latin typeface="Times New Roman" pitchFamily="18" charset="0"/>
                <a:cs typeface="Times New Roman" pitchFamily="18" charset="0"/>
              </a:rPr>
              <a:t>) during its larval stage. </a:t>
            </a:r>
            <a:r>
              <a:rPr lang="en-US" i="1" dirty="0" smtClean="0">
                <a:solidFill>
                  <a:schemeClr val="bg1"/>
                </a:solidFill>
                <a:latin typeface="Times New Roman" pitchFamily="18" charset="0"/>
                <a:cs typeface="Times New Roman" pitchFamily="18" charset="0"/>
              </a:rPr>
              <a:t>A. asltroemeriana</a:t>
            </a:r>
            <a:r>
              <a:rPr lang="en-US" dirty="0" smtClean="0">
                <a:solidFill>
                  <a:schemeClr val="bg1"/>
                </a:solidFill>
                <a:latin typeface="Times New Roman" pitchFamily="18" charset="0"/>
                <a:cs typeface="Times New Roman" pitchFamily="18" charset="0"/>
              </a:rPr>
              <a:t> may benefit twofold from the toxicity of the naturally-occurring alkaloids, both through the unpalatability of the species to predators and through the ability of </a:t>
            </a:r>
            <a:r>
              <a:rPr lang="en-US" i="1" dirty="0" smtClean="0">
                <a:solidFill>
                  <a:schemeClr val="bg1"/>
                </a:solidFill>
                <a:latin typeface="Times New Roman" pitchFamily="18" charset="0"/>
                <a:cs typeface="Times New Roman" pitchFamily="18" charset="0"/>
              </a:rPr>
              <a:t>A. alstroemeriana</a:t>
            </a:r>
            <a:r>
              <a:rPr lang="en-US" dirty="0" smtClean="0">
                <a:solidFill>
                  <a:schemeClr val="bg1"/>
                </a:solidFill>
                <a:latin typeface="Times New Roman" pitchFamily="18" charset="0"/>
                <a:cs typeface="Times New Roman" pitchFamily="18" charset="0"/>
              </a:rPr>
              <a:t> to recognize </a:t>
            </a:r>
            <a:r>
              <a:rPr lang="en-US" i="1" dirty="0" smtClean="0">
                <a:solidFill>
                  <a:schemeClr val="bg1"/>
                </a:solidFill>
                <a:latin typeface="Times New Roman" pitchFamily="18" charset="0"/>
                <a:cs typeface="Times New Roman" pitchFamily="18" charset="0"/>
              </a:rPr>
              <a:t>Conium maculatum</a:t>
            </a:r>
            <a:r>
              <a:rPr lang="en-US" dirty="0" smtClean="0">
                <a:solidFill>
                  <a:schemeClr val="bg1"/>
                </a:solidFill>
                <a:latin typeface="Times New Roman" pitchFamily="18" charset="0"/>
                <a:cs typeface="Times New Roman" pitchFamily="18" charset="0"/>
              </a:rPr>
              <a:t> as the correct location for oviposition. A fire ant venom alkaloid known as solenopsin has been demonstrated to protect queens of invasive fire ants during the foundation of new nests, thus playing a central role in the spread of this pest ant species around the world.</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itchFamily="82" charset="0"/>
              </a:rPr>
              <a:t>Applications</a:t>
            </a:r>
            <a:endParaRPr lang="en-US" dirty="0">
              <a:latin typeface="Algerian" pitchFamily="82" charset="0"/>
            </a:endParaRPr>
          </a:p>
        </p:txBody>
      </p:sp>
      <p:sp>
        <p:nvSpPr>
          <p:cNvPr id="3" name="Content Placeholder 2"/>
          <p:cNvSpPr>
            <a:spLocks noGrp="1"/>
          </p:cNvSpPr>
          <p:nvPr>
            <p:ph idx="1"/>
          </p:nvPr>
        </p:nvSpPr>
        <p:spPr>
          <a:xfrm>
            <a:off x="457200" y="1371600"/>
            <a:ext cx="8229600" cy="4937760"/>
          </a:xfrm>
        </p:spPr>
        <p:txBody>
          <a:bodyPr>
            <a:normAutofit fontScale="92500" lnSpcReduction="20000"/>
          </a:bodyPr>
          <a:lstStyle/>
          <a:p>
            <a:r>
              <a:rPr lang="en-US" sz="3000" b="1" dirty="0" smtClean="0">
                <a:solidFill>
                  <a:schemeClr val="bg1"/>
                </a:solidFill>
                <a:latin typeface="Times New Roman" pitchFamily="18" charset="0"/>
                <a:cs typeface="Times New Roman" pitchFamily="18" charset="0"/>
              </a:rPr>
              <a:t>In </a:t>
            </a:r>
            <a:r>
              <a:rPr lang="en-US" sz="3000" b="1" dirty="0" smtClean="0">
                <a:solidFill>
                  <a:schemeClr val="bg1"/>
                </a:solidFill>
                <a:latin typeface="Times New Roman" pitchFamily="18" charset="0"/>
                <a:cs typeface="Times New Roman" pitchFamily="18" charset="0"/>
              </a:rPr>
              <a:t>medicine </a:t>
            </a:r>
          </a:p>
          <a:p>
            <a:r>
              <a:rPr lang="en-US" sz="3000" dirty="0" smtClean="0">
                <a:solidFill>
                  <a:schemeClr val="bg1"/>
                </a:solidFill>
                <a:latin typeface="Times New Roman" pitchFamily="18" charset="0"/>
                <a:cs typeface="Times New Roman" pitchFamily="18" charset="0"/>
              </a:rPr>
              <a:t>Medical use of alkaloid-containing plants has a long history, and, thus, when the first alkaloids were isolated in the 19th century, they immediately found application in clinical </a:t>
            </a:r>
            <a:r>
              <a:rPr lang="en-US" sz="3000" dirty="0" smtClean="0">
                <a:solidFill>
                  <a:schemeClr val="bg1"/>
                </a:solidFill>
                <a:latin typeface="Times New Roman" pitchFamily="18" charset="0"/>
                <a:cs typeface="Times New Roman" pitchFamily="18" charset="0"/>
              </a:rPr>
              <a:t>practice.</a:t>
            </a:r>
            <a:r>
              <a:rPr lang="en-US" sz="3000" baseline="30000" dirty="0" smtClean="0">
                <a:solidFill>
                  <a:schemeClr val="bg1"/>
                </a:solidFill>
                <a:latin typeface="Times New Roman" pitchFamily="18" charset="0"/>
                <a:cs typeface="Times New Roman" pitchFamily="18" charset="0"/>
              </a:rPr>
              <a:t> </a:t>
            </a:r>
            <a:r>
              <a:rPr lang="en-US" sz="3000" dirty="0" smtClean="0">
                <a:solidFill>
                  <a:schemeClr val="bg1"/>
                </a:solidFill>
                <a:latin typeface="Times New Roman" pitchFamily="18" charset="0"/>
                <a:cs typeface="Times New Roman" pitchFamily="18" charset="0"/>
              </a:rPr>
              <a:t>Many </a:t>
            </a:r>
            <a:r>
              <a:rPr lang="en-US" sz="3000" dirty="0" smtClean="0">
                <a:solidFill>
                  <a:schemeClr val="bg1"/>
                </a:solidFill>
                <a:latin typeface="Times New Roman" pitchFamily="18" charset="0"/>
                <a:cs typeface="Times New Roman" pitchFamily="18" charset="0"/>
              </a:rPr>
              <a:t>alkaloids are still used in medicine, usually in the form of salts widely </a:t>
            </a:r>
            <a:r>
              <a:rPr lang="en-US" sz="3000" dirty="0" smtClean="0">
                <a:solidFill>
                  <a:schemeClr val="bg1"/>
                </a:solidFill>
                <a:latin typeface="Times New Roman" pitchFamily="18" charset="0"/>
                <a:cs typeface="Times New Roman" pitchFamily="18" charset="0"/>
              </a:rPr>
              <a:t>used.</a:t>
            </a:r>
          </a:p>
          <a:p>
            <a:r>
              <a:rPr lang="en-US" sz="3000" dirty="0" smtClean="0">
                <a:solidFill>
                  <a:schemeClr val="bg1"/>
                </a:solidFill>
                <a:latin typeface="Times New Roman" pitchFamily="18" charset="0"/>
                <a:cs typeface="Times New Roman" pitchFamily="18" charset="0"/>
              </a:rPr>
              <a:t>Many synthetic and semisynthetic drugs are structural modifications of the alkaloids, which were designed to enhance or change the primary effect of the drug and reduce unwanted side-effects</a:t>
            </a:r>
            <a:r>
              <a:rPr lang="en-US" sz="3000" dirty="0" smtClean="0">
                <a:solidFill>
                  <a:schemeClr val="bg1"/>
                </a:solidFill>
                <a:latin typeface="Times New Roman" pitchFamily="18" charset="0"/>
                <a:cs typeface="Times New Roman" pitchFamily="18" charset="0"/>
              </a:rPr>
              <a:t>. For </a:t>
            </a:r>
            <a:r>
              <a:rPr lang="en-US" sz="3000" dirty="0" smtClean="0">
                <a:solidFill>
                  <a:schemeClr val="bg1"/>
                </a:solidFill>
                <a:latin typeface="Times New Roman" pitchFamily="18" charset="0"/>
                <a:cs typeface="Times New Roman" pitchFamily="18" charset="0"/>
              </a:rPr>
              <a:t>example, naloxone, an opioid receptor antagonist, is a derivative of thebaine that is present in opium</a:t>
            </a:r>
            <a:r>
              <a:rPr lang="en-US" sz="3000" dirty="0" smtClean="0">
                <a:solidFill>
                  <a:schemeClr val="bg1"/>
                </a:solidFill>
                <a:latin typeface="Times New Roman" pitchFamily="18" charset="0"/>
                <a:cs typeface="Times New Roman" pitchFamily="18" charset="0"/>
              </a:rPr>
              <a:t>.</a:t>
            </a:r>
            <a:endParaRPr lang="en-US" sz="3000" b="1" dirty="0" smtClean="0">
              <a:solidFill>
                <a:schemeClr val="bg1"/>
              </a:solidFill>
              <a:latin typeface="Times New Roman" pitchFamily="18" charset="0"/>
              <a:cs typeface="Times New Roman" pitchFamily="18" charset="0"/>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gerian" pitchFamily="82" charset="0"/>
              </a:rPr>
              <a:t>In agriculture</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solidFill>
                  <a:schemeClr val="bg1"/>
                </a:solidFill>
                <a:latin typeface="Times New Roman" pitchFamily="18" charset="0"/>
                <a:cs typeface="Times New Roman" pitchFamily="18" charset="0"/>
              </a:rPr>
              <a:t>Prior to the development of a wide range of relatively low-toxic synthetic pesticides, some alkaloids, such as salts of nicotine and anabasine, were used as insecticides. Their use was limited by their high toxicity to humans.</a:t>
            </a:r>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gerian" pitchFamily="82" charset="0"/>
              </a:rPr>
              <a:t>Use as psychoactive drugs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solidFill>
                  <a:schemeClr val="bg1"/>
                </a:solidFill>
                <a:latin typeface="Times New Roman" pitchFamily="18" charset="0"/>
                <a:cs typeface="Times New Roman" pitchFamily="18" charset="0"/>
              </a:rPr>
              <a:t>Preparations of plants containing alkaloids and their extracts, and later pure alkaloids, have long been used as psychoactive substances. Cocaine, caffeine, and cathinone are stimulants of the central nervous </a:t>
            </a:r>
            <a:r>
              <a:rPr lang="en-US" dirty="0" smtClean="0">
                <a:solidFill>
                  <a:schemeClr val="bg1"/>
                </a:solidFill>
                <a:latin typeface="Times New Roman" pitchFamily="18" charset="0"/>
                <a:cs typeface="Times New Roman" pitchFamily="18" charset="0"/>
              </a:rPr>
              <a:t>system.</a:t>
            </a:r>
            <a:r>
              <a:rPr lang="en-US" baseline="30000"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Mescaline</a:t>
            </a:r>
            <a:r>
              <a:rPr lang="en-US" dirty="0" smtClean="0">
                <a:solidFill>
                  <a:schemeClr val="bg1"/>
                </a:solidFill>
                <a:latin typeface="Times New Roman" pitchFamily="18" charset="0"/>
                <a:cs typeface="Times New Roman" pitchFamily="18" charset="0"/>
              </a:rPr>
              <a:t> and many indole alkaloids (such as psilocybin, dimethyltryptamine and ibogaine) have </a:t>
            </a:r>
            <a:r>
              <a:rPr lang="en-US" dirty="0" smtClean="0">
                <a:solidFill>
                  <a:schemeClr val="bg1"/>
                </a:solidFill>
                <a:latin typeface="Times New Roman" pitchFamily="18" charset="0"/>
                <a:cs typeface="Times New Roman" pitchFamily="18" charset="0"/>
              </a:rPr>
              <a:t>hallucinogenic</a:t>
            </a:r>
            <a:r>
              <a:rPr lang="en-US"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effect.</a:t>
            </a:r>
          </a:p>
          <a:p>
            <a:r>
              <a:rPr lang="en-US" dirty="0" smtClean="0">
                <a:solidFill>
                  <a:schemeClr val="bg1"/>
                </a:solidFill>
                <a:latin typeface="Times New Roman" pitchFamily="18" charset="0"/>
                <a:cs typeface="Times New Roman" pitchFamily="18" charset="0"/>
              </a:rPr>
              <a:t>Morphine</a:t>
            </a:r>
            <a:r>
              <a:rPr lang="en-US" dirty="0" smtClean="0">
                <a:solidFill>
                  <a:schemeClr val="bg1"/>
                </a:solidFill>
                <a:latin typeface="Times New Roman" pitchFamily="18" charset="0"/>
                <a:cs typeface="Times New Roman" pitchFamily="18" charset="0"/>
              </a:rPr>
              <a:t> and codeine are strong narcotic pain killers</a:t>
            </a:r>
            <a:r>
              <a:rPr lang="en-US" dirty="0" smtClean="0">
                <a:solidFill>
                  <a:schemeClr val="bg1"/>
                </a:solidFill>
                <a:latin typeface="Times New Roman" pitchFamily="18" charset="0"/>
                <a:cs typeface="Times New Roman" pitchFamily="18" charset="0"/>
              </a:rPr>
              <a:t>.</a:t>
            </a:r>
            <a:endParaRPr lang="en-US" dirty="0" smtClean="0">
              <a:solidFill>
                <a:schemeClr val="bg1"/>
              </a:solidFill>
              <a:latin typeface="Times New Roman" pitchFamily="18" charset="0"/>
              <a:cs typeface="Times New Roman" pitchFamily="18" charset="0"/>
            </a:endParaRP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686800" cy="4709160"/>
          </a:xfrm>
        </p:spPr>
        <p:txBody>
          <a:bodyPr/>
          <a:lstStyle/>
          <a:p>
            <a:r>
              <a:rPr lang="en-US" dirty="0" smtClean="0">
                <a:solidFill>
                  <a:schemeClr val="bg1"/>
                </a:solidFill>
                <a:latin typeface="Times New Roman" pitchFamily="18" charset="0"/>
                <a:cs typeface="Times New Roman" pitchFamily="18" charset="0"/>
              </a:rPr>
              <a:t>There are alkaloids that do not have strong psychoactive effect themselves, but are precursors for semi-synthetic psychoactive drugs. </a:t>
            </a:r>
            <a:endParaRPr lang="en-US" dirty="0" smtClean="0">
              <a:solidFill>
                <a:schemeClr val="bg1"/>
              </a:solidFill>
              <a:latin typeface="Times New Roman" pitchFamily="18" charset="0"/>
              <a:cs typeface="Times New Roman" pitchFamily="18" charset="0"/>
            </a:endParaRPr>
          </a:p>
          <a:p>
            <a:r>
              <a:rPr lang="en-US" dirty="0" smtClean="0">
                <a:solidFill>
                  <a:schemeClr val="bg1"/>
                </a:solidFill>
                <a:latin typeface="Times New Roman" pitchFamily="18" charset="0"/>
                <a:cs typeface="Times New Roman" pitchFamily="18" charset="0"/>
              </a:rPr>
              <a:t>For </a:t>
            </a:r>
            <a:r>
              <a:rPr lang="en-US" dirty="0" smtClean="0">
                <a:solidFill>
                  <a:schemeClr val="bg1"/>
                </a:solidFill>
                <a:latin typeface="Times New Roman" pitchFamily="18" charset="0"/>
                <a:cs typeface="Times New Roman" pitchFamily="18" charset="0"/>
              </a:rPr>
              <a:t>example, ephedrine and pseudoephedrine are used </a:t>
            </a:r>
            <a:r>
              <a:rPr lang="en-US" dirty="0" smtClean="0">
                <a:solidFill>
                  <a:schemeClr val="bg1"/>
                </a:solidFill>
                <a:latin typeface="Times New Roman" pitchFamily="18" charset="0"/>
                <a:cs typeface="Times New Roman" pitchFamily="18" charset="0"/>
              </a:rPr>
              <a:t>to produce</a:t>
            </a:r>
            <a:r>
              <a:rPr lang="en-US" dirty="0" smtClean="0">
                <a:solidFill>
                  <a:schemeClr val="bg1"/>
                </a:solidFill>
                <a:latin typeface="Times New Roman" pitchFamily="18" charset="0"/>
                <a:cs typeface="Times New Roman" pitchFamily="18" charset="0"/>
              </a:rPr>
              <a:t> methcathinone and methamphetamine. </a:t>
            </a:r>
            <a:endParaRPr lang="en-US" dirty="0" smtClean="0">
              <a:solidFill>
                <a:schemeClr val="bg1"/>
              </a:solidFill>
              <a:latin typeface="Times New Roman" pitchFamily="18" charset="0"/>
              <a:cs typeface="Times New Roman" pitchFamily="18" charset="0"/>
            </a:endParaRPr>
          </a:p>
          <a:p>
            <a:r>
              <a:rPr lang="en-US" dirty="0" smtClean="0">
                <a:solidFill>
                  <a:schemeClr val="bg1"/>
                </a:solidFill>
                <a:latin typeface="Times New Roman" pitchFamily="18" charset="0"/>
                <a:cs typeface="Times New Roman" pitchFamily="18" charset="0"/>
              </a:rPr>
              <a:t>Thebaine</a:t>
            </a:r>
            <a:r>
              <a:rPr lang="en-US" dirty="0" smtClean="0">
                <a:solidFill>
                  <a:schemeClr val="bg1"/>
                </a:solidFill>
                <a:latin typeface="Times New Roman" pitchFamily="18" charset="0"/>
                <a:cs typeface="Times New Roman" pitchFamily="18" charset="0"/>
              </a:rPr>
              <a:t> is used in the synthesis of many painkillers such as oxycodone.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itchFamily="82" charset="0"/>
              </a:rPr>
              <a:t>What is an Alkaloid?</a:t>
            </a:r>
            <a:endParaRPr lang="en-US" dirty="0">
              <a:latin typeface="Algerian" pitchFamily="82" charset="0"/>
            </a:endParaRPr>
          </a:p>
        </p:txBody>
      </p:sp>
      <p:sp>
        <p:nvSpPr>
          <p:cNvPr id="3" name="Content Placeholder 2"/>
          <p:cNvSpPr>
            <a:spLocks noGrp="1"/>
          </p:cNvSpPr>
          <p:nvPr>
            <p:ph idx="1"/>
          </p:nvPr>
        </p:nvSpPr>
        <p:spPr/>
        <p:txBody>
          <a:bodyPr>
            <a:noAutofit/>
          </a:bodyPr>
          <a:lstStyle/>
          <a:p>
            <a:r>
              <a:rPr lang="en-US" b="1" dirty="0" smtClean="0">
                <a:solidFill>
                  <a:schemeClr val="bg1"/>
                </a:solidFill>
                <a:latin typeface="Times New Roman" pitchFamily="18" charset="0"/>
                <a:cs typeface="Times New Roman" pitchFamily="18" charset="0"/>
              </a:rPr>
              <a:t>Alkaloids</a:t>
            </a:r>
            <a:r>
              <a:rPr lang="en-US" dirty="0" smtClean="0">
                <a:solidFill>
                  <a:schemeClr val="bg1"/>
                </a:solidFill>
                <a:latin typeface="Times New Roman" pitchFamily="18" charset="0"/>
                <a:cs typeface="Times New Roman" pitchFamily="18" charset="0"/>
              </a:rPr>
              <a:t> are a class of naturally occurring organic compounds that mostly contain basic nitrogen atoms. </a:t>
            </a:r>
            <a:endParaRPr lang="en-US" dirty="0" smtClean="0">
              <a:solidFill>
                <a:schemeClr val="bg1"/>
              </a:solidFill>
              <a:latin typeface="Times New Roman" pitchFamily="18" charset="0"/>
              <a:cs typeface="Times New Roman" pitchFamily="18" charset="0"/>
            </a:endParaRPr>
          </a:p>
          <a:p>
            <a:r>
              <a:rPr lang="en-US" dirty="0" smtClean="0">
                <a:solidFill>
                  <a:schemeClr val="bg1"/>
                </a:solidFill>
                <a:latin typeface="Times New Roman" pitchFamily="18" charset="0"/>
                <a:cs typeface="Times New Roman" pitchFamily="18" charset="0"/>
              </a:rPr>
              <a:t>This </a:t>
            </a:r>
            <a:r>
              <a:rPr lang="en-US" dirty="0" smtClean="0">
                <a:solidFill>
                  <a:schemeClr val="bg1"/>
                </a:solidFill>
                <a:latin typeface="Times New Roman" pitchFamily="18" charset="0"/>
                <a:cs typeface="Times New Roman" pitchFamily="18" charset="0"/>
              </a:rPr>
              <a:t>group also includes some related compounds with </a:t>
            </a:r>
            <a:r>
              <a:rPr lang="en-US" dirty="0" smtClean="0">
                <a:solidFill>
                  <a:schemeClr val="bg1"/>
                </a:solidFill>
                <a:latin typeface="Times New Roman" pitchFamily="18" charset="0"/>
                <a:cs typeface="Times New Roman" pitchFamily="18" charset="0"/>
              </a:rPr>
              <a:t>neutral</a:t>
            </a:r>
            <a:r>
              <a:rPr lang="en-US" dirty="0" smtClean="0">
                <a:solidFill>
                  <a:schemeClr val="bg1"/>
                </a:solidFill>
                <a:latin typeface="Times New Roman" pitchFamily="18" charset="0"/>
                <a:cs typeface="Times New Roman" pitchFamily="18" charset="0"/>
              </a:rPr>
              <a:t> and </a:t>
            </a:r>
            <a:r>
              <a:rPr lang="en-US" dirty="0" smtClean="0">
                <a:solidFill>
                  <a:schemeClr val="bg1"/>
                </a:solidFill>
                <a:latin typeface="Times New Roman" pitchFamily="18" charset="0"/>
                <a:cs typeface="Times New Roman" pitchFamily="18" charset="0"/>
              </a:rPr>
              <a:t>even</a:t>
            </a:r>
            <a:r>
              <a:rPr lang="en-US" dirty="0" smtClean="0">
                <a:solidFill>
                  <a:schemeClr val="bg1"/>
                </a:solidFill>
                <a:latin typeface="Times New Roman" pitchFamily="18" charset="0"/>
                <a:cs typeface="Times New Roman" pitchFamily="18" charset="0"/>
              </a:rPr>
              <a:t> weakly acidic </a:t>
            </a:r>
            <a:r>
              <a:rPr lang="en-US" dirty="0" smtClean="0">
                <a:solidFill>
                  <a:schemeClr val="bg1"/>
                </a:solidFill>
                <a:latin typeface="Times New Roman" pitchFamily="18" charset="0"/>
                <a:cs typeface="Times New Roman" pitchFamily="18" charset="0"/>
              </a:rPr>
              <a:t>properties.</a:t>
            </a:r>
          </a:p>
          <a:p>
            <a:r>
              <a:rPr lang="en-US" dirty="0" smtClean="0">
                <a:solidFill>
                  <a:schemeClr val="bg1"/>
                </a:solidFill>
                <a:latin typeface="Times New Roman" pitchFamily="18" charset="0"/>
                <a:cs typeface="Times New Roman" pitchFamily="18" charset="0"/>
              </a:rPr>
              <a:t> Some synthetic compounds of similar structure may also be termed alkaloids</a:t>
            </a:r>
            <a:r>
              <a:rPr lang="en-US" dirty="0" smtClean="0">
                <a:solidFill>
                  <a:schemeClr val="bg1"/>
                </a:solidFill>
                <a:latin typeface="Times New Roman" pitchFamily="18" charset="0"/>
                <a:cs typeface="Times New Roman" pitchFamily="18" charset="0"/>
              </a:rPr>
              <a:t>.</a:t>
            </a:r>
            <a:r>
              <a:rPr lang="en-US" dirty="0" smtClean="0">
                <a:solidFill>
                  <a:schemeClr val="bg1"/>
                </a:solidFill>
                <a:latin typeface="Times New Roman" pitchFamily="18" charset="0"/>
                <a:cs typeface="Times New Roman" pitchFamily="18" charset="0"/>
              </a:rPr>
              <a:t> In addition to carbon, hydrogen and nitrogen, alkaloids may also contain oxygen, sulfur and, more rarely, other elements such as chlorine, bromine, and phosphorus</a:t>
            </a:r>
            <a:r>
              <a:rPr lang="en-US" dirty="0" smtClean="0">
                <a:solidFill>
                  <a:schemeClr val="bg1"/>
                </a:solidFill>
                <a:latin typeface="Times New Roman" pitchFamily="18" charset="0"/>
                <a:cs typeface="Times New Roman" pitchFamily="18" charset="0"/>
              </a:rPr>
              <a:t>.</a:t>
            </a:r>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lgerian" pitchFamily="82" charset="0"/>
              </a:rPr>
              <a:t>Classifications</a:t>
            </a:r>
            <a:endParaRPr lang="en-US" dirty="0">
              <a:latin typeface="Algerian" pitchFamily="82" charset="0"/>
            </a:endParaRPr>
          </a:p>
        </p:txBody>
      </p:sp>
      <p:sp>
        <p:nvSpPr>
          <p:cNvPr id="3" name="Content Placeholder 2"/>
          <p:cNvSpPr>
            <a:spLocks noGrp="1"/>
          </p:cNvSpPr>
          <p:nvPr>
            <p:ph idx="1"/>
          </p:nvPr>
        </p:nvSpPr>
        <p:spPr>
          <a:noFill/>
        </p:spPr>
        <p:txBody>
          <a:bodyPr>
            <a:noAutofit/>
          </a:bodyPr>
          <a:lstStyle/>
          <a:p>
            <a:r>
              <a:rPr lang="en-US" dirty="0" smtClean="0">
                <a:solidFill>
                  <a:schemeClr val="bg1"/>
                </a:solidFill>
                <a:latin typeface="Times New Roman" pitchFamily="18" charset="0"/>
                <a:cs typeface="Times New Roman" pitchFamily="18" charset="0"/>
              </a:rPr>
              <a:t>Compared with most other classes of natural compounds, alkaloids are characterized by a great structural diversity. There is no uniform classification</a:t>
            </a:r>
            <a:r>
              <a:rPr lang="en-US" dirty="0" smtClean="0">
                <a:solidFill>
                  <a:schemeClr val="bg1"/>
                </a:solidFill>
                <a:latin typeface="Times New Roman" pitchFamily="18" charset="0"/>
                <a:cs typeface="Times New Roman" pitchFamily="18" charset="0"/>
              </a:rPr>
              <a:t>.</a:t>
            </a:r>
          </a:p>
          <a:p>
            <a:r>
              <a:rPr lang="en-US" dirty="0" smtClean="0">
                <a:solidFill>
                  <a:schemeClr val="bg1"/>
                </a:solidFill>
                <a:latin typeface="Times New Roman" pitchFamily="18" charset="0"/>
                <a:cs typeface="Times New Roman" pitchFamily="18" charset="0"/>
              </a:rPr>
              <a:t>More recent classifications are based on similarity of the carbon skeleton (</a:t>
            </a:r>
            <a:r>
              <a:rPr lang="en-US" i="1" dirty="0" smtClean="0">
                <a:solidFill>
                  <a:schemeClr val="bg1"/>
                </a:solidFill>
                <a:latin typeface="Times New Roman" pitchFamily="18" charset="0"/>
                <a:cs typeface="Times New Roman" pitchFamily="18" charset="0"/>
              </a:rPr>
              <a:t>e.g.</a:t>
            </a:r>
            <a:r>
              <a:rPr lang="en-US" dirty="0" smtClean="0">
                <a:solidFill>
                  <a:schemeClr val="bg1"/>
                </a:solidFill>
                <a:latin typeface="Times New Roman" pitchFamily="18" charset="0"/>
                <a:cs typeface="Times New Roman" pitchFamily="18" charset="0"/>
              </a:rPr>
              <a:t>, </a:t>
            </a:r>
            <a:r>
              <a:rPr lang="en-US" dirty="0" err="1" smtClean="0">
                <a:solidFill>
                  <a:schemeClr val="bg1"/>
                </a:solidFill>
                <a:latin typeface="Times New Roman" pitchFamily="18" charset="0"/>
                <a:cs typeface="Times New Roman" pitchFamily="18" charset="0"/>
                <a:hlinkClick r:id="rId2" tooltip="Indole"/>
              </a:rPr>
              <a:t>indole</a:t>
            </a:r>
            <a:r>
              <a:rPr lang="en-US" dirty="0" smtClean="0">
                <a:solidFill>
                  <a:schemeClr val="bg1"/>
                </a:solidFill>
                <a:latin typeface="Times New Roman" pitchFamily="18" charset="0"/>
                <a:cs typeface="Times New Roman" pitchFamily="18" charset="0"/>
              </a:rPr>
              <a:t>-, </a:t>
            </a:r>
            <a:r>
              <a:rPr lang="en-US" dirty="0" err="1" smtClean="0">
                <a:solidFill>
                  <a:schemeClr val="bg1"/>
                </a:solidFill>
                <a:latin typeface="Times New Roman" pitchFamily="18" charset="0"/>
                <a:cs typeface="Times New Roman" pitchFamily="18" charset="0"/>
                <a:hlinkClick r:id="rId3" tooltip="Isoquinoline"/>
              </a:rPr>
              <a:t>isoquinoline</a:t>
            </a:r>
            <a:r>
              <a:rPr lang="en-US" dirty="0" smtClean="0">
                <a:solidFill>
                  <a:schemeClr val="bg1"/>
                </a:solidFill>
                <a:latin typeface="Times New Roman" pitchFamily="18" charset="0"/>
                <a:cs typeface="Times New Roman" pitchFamily="18" charset="0"/>
              </a:rPr>
              <a:t>-, and pyridine-like) or biochemical precursor (</a:t>
            </a:r>
            <a:r>
              <a:rPr lang="en-US" dirty="0" smtClean="0">
                <a:solidFill>
                  <a:schemeClr val="bg1"/>
                </a:solidFill>
                <a:latin typeface="Times New Roman" pitchFamily="18" charset="0"/>
                <a:cs typeface="Times New Roman" pitchFamily="18" charset="0"/>
                <a:hlinkClick r:id="rId4" tooltip="Ornithine"/>
              </a:rPr>
              <a:t>ornithine</a:t>
            </a:r>
            <a:r>
              <a:rPr lang="en-US" dirty="0" smtClean="0">
                <a:solidFill>
                  <a:schemeClr val="bg1"/>
                </a:solidFill>
                <a:latin typeface="Times New Roman" pitchFamily="18" charset="0"/>
                <a:cs typeface="Times New Roman" pitchFamily="18" charset="0"/>
              </a:rPr>
              <a:t>, lysine, tyrosine, tryptophan, etc</a:t>
            </a:r>
            <a:r>
              <a:rPr lang="en-US" dirty="0" smtClean="0">
                <a:solidFill>
                  <a:schemeClr val="bg1"/>
                </a:solidFill>
                <a:latin typeface="Times New Roman" pitchFamily="18" charset="0"/>
                <a:cs typeface="Times New Roman" pitchFamily="18" charset="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chemeClr val="bg1"/>
                </a:solidFill>
                <a:latin typeface="Times New Roman" pitchFamily="18" charset="0"/>
                <a:cs typeface="Times New Roman" pitchFamily="18" charset="0"/>
              </a:rPr>
              <a:t>However, they require compromises in borderline cases; for example, nicotine contains a pyridine fragment from </a:t>
            </a:r>
            <a:r>
              <a:rPr lang="en-US" dirty="0" err="1" smtClean="0">
                <a:solidFill>
                  <a:schemeClr val="bg1"/>
                </a:solidFill>
                <a:latin typeface="Times New Roman" pitchFamily="18" charset="0"/>
                <a:cs typeface="Times New Roman" pitchFamily="18" charset="0"/>
                <a:hlinkClick r:id="rId2" tooltip="Nicotinamide"/>
              </a:rPr>
              <a:t>nicotinamide</a:t>
            </a:r>
            <a:r>
              <a:rPr lang="en-US" dirty="0" smtClean="0">
                <a:solidFill>
                  <a:schemeClr val="bg1"/>
                </a:solidFill>
                <a:latin typeface="Times New Roman" pitchFamily="18" charset="0"/>
                <a:cs typeface="Times New Roman" pitchFamily="18" charset="0"/>
              </a:rPr>
              <a:t> and a </a:t>
            </a:r>
            <a:r>
              <a:rPr lang="en-US" dirty="0" err="1" smtClean="0">
                <a:solidFill>
                  <a:schemeClr val="bg1"/>
                </a:solidFill>
                <a:latin typeface="Times New Roman" pitchFamily="18" charset="0"/>
                <a:cs typeface="Times New Roman" pitchFamily="18" charset="0"/>
                <a:hlinkClick r:id="rId3" tooltip="Pyrrolidine"/>
              </a:rPr>
              <a:t>pyrrolidine</a:t>
            </a:r>
            <a:r>
              <a:rPr lang="en-US" dirty="0" smtClean="0">
                <a:solidFill>
                  <a:schemeClr val="bg1"/>
                </a:solidFill>
                <a:latin typeface="Times New Roman" pitchFamily="18" charset="0"/>
                <a:cs typeface="Times New Roman" pitchFamily="18" charset="0"/>
              </a:rPr>
              <a:t> part from ornithine and therefore can be assigned to both classes.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gerian" pitchFamily="82" charset="0"/>
              </a:rPr>
              <a:t>They are classified as follows:</a:t>
            </a:r>
            <a:endParaRPr lang="en-US" dirty="0">
              <a:latin typeface="Algerian" pitchFamily="82" charset="0"/>
            </a:endParaRPr>
          </a:p>
        </p:txBody>
      </p:sp>
      <p:sp>
        <p:nvSpPr>
          <p:cNvPr id="3" name="Content Placeholder 2"/>
          <p:cNvSpPr>
            <a:spLocks noGrp="1"/>
          </p:cNvSpPr>
          <p:nvPr>
            <p:ph idx="1"/>
          </p:nvPr>
        </p:nvSpPr>
        <p:spPr/>
        <p:txBody>
          <a:bodyPr/>
          <a:lstStyle/>
          <a:p>
            <a:r>
              <a:rPr lang="en-US" dirty="0" smtClean="0">
                <a:solidFill>
                  <a:schemeClr val="bg1"/>
                </a:solidFill>
                <a:latin typeface="Times New Roman" pitchFamily="18" charset="0"/>
                <a:cs typeface="Times New Roman" pitchFamily="18" charset="0"/>
              </a:rPr>
              <a:t>True alkaloids</a:t>
            </a:r>
          </a:p>
          <a:p>
            <a:endParaRPr lang="en-US" dirty="0" smtClean="0">
              <a:solidFill>
                <a:schemeClr val="bg1"/>
              </a:solidFill>
              <a:latin typeface="Times New Roman" pitchFamily="18" charset="0"/>
              <a:cs typeface="Times New Roman" pitchFamily="18" charset="0"/>
            </a:endParaRPr>
          </a:p>
          <a:p>
            <a:r>
              <a:rPr lang="en-US" dirty="0" smtClean="0">
                <a:solidFill>
                  <a:schemeClr val="bg1"/>
                </a:solidFill>
                <a:latin typeface="Times New Roman" pitchFamily="18" charset="0"/>
                <a:cs typeface="Times New Roman" pitchFamily="18" charset="0"/>
              </a:rPr>
              <a:t>Protoalkaloids</a:t>
            </a:r>
          </a:p>
          <a:p>
            <a:endParaRPr lang="en-US" dirty="0" smtClean="0">
              <a:solidFill>
                <a:schemeClr val="bg1"/>
              </a:solidFill>
              <a:latin typeface="Times New Roman" pitchFamily="18" charset="0"/>
              <a:cs typeface="Times New Roman" pitchFamily="18" charset="0"/>
            </a:endParaRPr>
          </a:p>
          <a:p>
            <a:r>
              <a:rPr lang="en-US" dirty="0" smtClean="0">
                <a:solidFill>
                  <a:schemeClr val="bg1"/>
                </a:solidFill>
                <a:latin typeface="Times New Roman" pitchFamily="18" charset="0"/>
                <a:cs typeface="Times New Roman" pitchFamily="18" charset="0"/>
              </a:rPr>
              <a:t>Polyamine </a:t>
            </a:r>
            <a:r>
              <a:rPr lang="en-US" dirty="0" smtClean="0">
                <a:solidFill>
                  <a:schemeClr val="bg1"/>
                </a:solidFill>
                <a:latin typeface="Times New Roman" pitchFamily="18" charset="0"/>
                <a:cs typeface="Times New Roman" pitchFamily="18" charset="0"/>
              </a:rPr>
              <a:t>alkaloids</a:t>
            </a:r>
          </a:p>
          <a:p>
            <a:pPr>
              <a:buNone/>
            </a:pPr>
            <a:endParaRPr lang="en-US" dirty="0" smtClean="0">
              <a:solidFill>
                <a:schemeClr val="bg1"/>
              </a:solidFill>
              <a:latin typeface="Times New Roman" pitchFamily="18" charset="0"/>
              <a:cs typeface="Times New Roman" pitchFamily="18" charset="0"/>
            </a:endParaRPr>
          </a:p>
          <a:p>
            <a:r>
              <a:rPr lang="en-US" dirty="0" smtClean="0">
                <a:solidFill>
                  <a:schemeClr val="bg1"/>
                </a:solidFill>
                <a:latin typeface="Times New Roman" pitchFamily="18" charset="0"/>
                <a:cs typeface="Times New Roman" pitchFamily="18" charset="0"/>
              </a:rPr>
              <a:t>Peptide and cyclopeptide alkaloids</a:t>
            </a:r>
            <a:r>
              <a:rPr lang="en-US" dirty="0" smtClean="0">
                <a:solidFill>
                  <a:schemeClr val="bg1"/>
                </a:solidFill>
                <a:latin typeface="Times New Roman" pitchFamily="18" charset="0"/>
                <a:cs typeface="Times New Roman" pitchFamily="18" charset="0"/>
              </a:rPr>
              <a:t>.</a:t>
            </a:r>
          </a:p>
          <a:p>
            <a:endParaRPr lang="en-US" dirty="0" smtClean="0">
              <a:solidFill>
                <a:schemeClr val="bg1"/>
              </a:solidFill>
              <a:latin typeface="Times New Roman" pitchFamily="18" charset="0"/>
              <a:cs typeface="Times New Roman" pitchFamily="18" charset="0"/>
            </a:endParaRPr>
          </a:p>
          <a:p>
            <a:r>
              <a:rPr lang="en-US" dirty="0" smtClean="0">
                <a:solidFill>
                  <a:schemeClr val="bg1"/>
                </a:solidFill>
                <a:latin typeface="Times New Roman" pitchFamily="18" charset="0"/>
                <a:cs typeface="Times New Roman" pitchFamily="18" charset="0"/>
              </a:rPr>
              <a:t>Pseudoalkaloids</a:t>
            </a:r>
            <a:r>
              <a:rPr lang="en-US" dirty="0" smtClean="0">
                <a:solidFill>
                  <a:schemeClr val="bg1"/>
                </a:solidFill>
              </a:rPr>
              <a:t> </a:t>
            </a:r>
            <a:endParaRPr lang="en-US"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itchFamily="82" charset="0"/>
              </a:rPr>
              <a:t>Properties</a:t>
            </a:r>
            <a:endParaRPr lang="en-US" dirty="0">
              <a:latin typeface="Algerian" pitchFamily="82" charset="0"/>
            </a:endParaRPr>
          </a:p>
        </p:txBody>
      </p:sp>
      <p:sp>
        <p:nvSpPr>
          <p:cNvPr id="3" name="Content Placeholder 2"/>
          <p:cNvSpPr>
            <a:spLocks noGrp="1"/>
          </p:cNvSpPr>
          <p:nvPr>
            <p:ph idx="1"/>
          </p:nvPr>
        </p:nvSpPr>
        <p:spPr/>
        <p:txBody>
          <a:bodyPr>
            <a:normAutofit/>
          </a:bodyPr>
          <a:lstStyle/>
          <a:p>
            <a:r>
              <a:rPr lang="en-US" sz="3000" dirty="0" smtClean="0">
                <a:solidFill>
                  <a:schemeClr val="bg1"/>
                </a:solidFill>
                <a:latin typeface="Times New Roman" pitchFamily="18" charset="0"/>
                <a:cs typeface="Times New Roman" pitchFamily="18" charset="0"/>
              </a:rPr>
              <a:t>Most alkaloids contain oxygen in their molecular structure; those compounds are usually colorless crystals at ambient conditions. Oxygen-free alkaloids, such as </a:t>
            </a:r>
            <a:r>
              <a:rPr lang="en-US" sz="3000" b="1" dirty="0" smtClean="0">
                <a:solidFill>
                  <a:schemeClr val="bg1"/>
                </a:solidFill>
                <a:latin typeface="Times New Roman" pitchFamily="18" charset="0"/>
                <a:cs typeface="Times New Roman" pitchFamily="18" charset="0"/>
              </a:rPr>
              <a:t>nicotine</a:t>
            </a:r>
            <a:r>
              <a:rPr lang="en-US" sz="3000" b="1" dirty="0" smtClean="0">
                <a:solidFill>
                  <a:schemeClr val="bg1"/>
                </a:solidFill>
                <a:latin typeface="Times New Roman" pitchFamily="18" charset="0"/>
                <a:cs typeface="Times New Roman" pitchFamily="18" charset="0"/>
              </a:rPr>
              <a:t> or </a:t>
            </a:r>
            <a:r>
              <a:rPr lang="en-US" sz="3000" b="1" dirty="0" smtClean="0">
                <a:solidFill>
                  <a:schemeClr val="bg1"/>
                </a:solidFill>
                <a:latin typeface="Times New Roman" pitchFamily="18" charset="0"/>
                <a:cs typeface="Times New Roman" pitchFamily="18" charset="0"/>
              </a:rPr>
              <a:t>coniine, </a:t>
            </a:r>
            <a:r>
              <a:rPr lang="en-US" sz="3000" dirty="0" smtClean="0">
                <a:solidFill>
                  <a:schemeClr val="bg1"/>
                </a:solidFill>
                <a:latin typeface="Times New Roman" pitchFamily="18" charset="0"/>
                <a:cs typeface="Times New Roman" pitchFamily="18" charset="0"/>
              </a:rPr>
              <a:t>are </a:t>
            </a:r>
            <a:r>
              <a:rPr lang="en-US" sz="3000" dirty="0" smtClean="0">
                <a:solidFill>
                  <a:schemeClr val="bg1"/>
                </a:solidFill>
                <a:latin typeface="Times New Roman" pitchFamily="18" charset="0"/>
                <a:cs typeface="Times New Roman" pitchFamily="18" charset="0"/>
              </a:rPr>
              <a:t>typically volatile, colorless, oily </a:t>
            </a:r>
            <a:r>
              <a:rPr lang="en-US" sz="3000" dirty="0" smtClean="0">
                <a:solidFill>
                  <a:schemeClr val="bg1"/>
                </a:solidFill>
                <a:latin typeface="Times New Roman" pitchFamily="18" charset="0"/>
                <a:cs typeface="Times New Roman" pitchFamily="18" charset="0"/>
              </a:rPr>
              <a:t>liquids. Some </a:t>
            </a:r>
            <a:r>
              <a:rPr lang="en-US" sz="3000" dirty="0" smtClean="0">
                <a:solidFill>
                  <a:schemeClr val="bg1"/>
                </a:solidFill>
                <a:latin typeface="Times New Roman" pitchFamily="18" charset="0"/>
                <a:cs typeface="Times New Roman" pitchFamily="18" charset="0"/>
              </a:rPr>
              <a:t>alkaloids are colored, like </a:t>
            </a:r>
            <a:r>
              <a:rPr lang="en-US" sz="3000" dirty="0" err="1" smtClean="0">
                <a:solidFill>
                  <a:schemeClr val="bg1"/>
                </a:solidFill>
                <a:latin typeface="Times New Roman" pitchFamily="18" charset="0"/>
                <a:cs typeface="Times New Roman" pitchFamily="18" charset="0"/>
                <a:hlinkClick r:id="rId2" tooltip="Berberine"/>
              </a:rPr>
              <a:t>berberine</a:t>
            </a:r>
            <a:r>
              <a:rPr lang="en-US" sz="3000" dirty="0" smtClean="0">
                <a:solidFill>
                  <a:schemeClr val="bg1"/>
                </a:solidFill>
                <a:latin typeface="Times New Roman" pitchFamily="18" charset="0"/>
                <a:cs typeface="Times New Roman" pitchFamily="18" charset="0"/>
              </a:rPr>
              <a:t> (yellow) and </a:t>
            </a:r>
            <a:r>
              <a:rPr lang="en-US" sz="3000" dirty="0" err="1" smtClean="0">
                <a:solidFill>
                  <a:schemeClr val="bg1"/>
                </a:solidFill>
                <a:latin typeface="Times New Roman" pitchFamily="18" charset="0"/>
                <a:cs typeface="Times New Roman" pitchFamily="18" charset="0"/>
                <a:hlinkClick r:id="rId3" tooltip="Sanguinarine"/>
              </a:rPr>
              <a:t>sanguinarine</a:t>
            </a:r>
            <a:r>
              <a:rPr lang="en-US" sz="3000" dirty="0" smtClean="0">
                <a:solidFill>
                  <a:schemeClr val="bg1"/>
                </a:solidFill>
                <a:latin typeface="Times New Roman" pitchFamily="18" charset="0"/>
                <a:cs typeface="Times New Roman" pitchFamily="18" charset="0"/>
              </a:rPr>
              <a:t> (orange</a:t>
            </a:r>
            <a:r>
              <a:rPr lang="en-US" sz="3000" dirty="0" smtClean="0">
                <a:solidFill>
                  <a:schemeClr val="bg1"/>
                </a:solidFill>
                <a:latin typeface="Times New Roman" pitchFamily="18" charset="0"/>
                <a:cs typeface="Times New Roman" pitchFamily="18" charset="0"/>
              </a:rPr>
              <a:t>).</a:t>
            </a:r>
            <a:endParaRPr lang="en-US" sz="3000" dirty="0" smtClean="0">
              <a:solidFill>
                <a:schemeClr val="bg1"/>
              </a:solidFill>
              <a:latin typeface="Times New Roman" pitchFamily="18" charset="0"/>
              <a:cs typeface="Times New Roman" pitchFamily="18" charset="0"/>
            </a:endParaRPr>
          </a:p>
          <a:p>
            <a:pPr>
              <a:buNone/>
            </a:pPr>
            <a:endParaRPr lang="en-US"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solidFill>
                  <a:schemeClr val="bg1"/>
                </a:solidFill>
                <a:latin typeface="Times New Roman" pitchFamily="18" charset="0"/>
                <a:cs typeface="Times New Roman" pitchFamily="18" charset="0"/>
              </a:rPr>
              <a:t>Most alkaloids are weak bases, but some, such as </a:t>
            </a:r>
            <a:r>
              <a:rPr lang="en-US" dirty="0" smtClean="0">
                <a:solidFill>
                  <a:schemeClr val="bg1"/>
                </a:solidFill>
                <a:latin typeface="Times New Roman" pitchFamily="18" charset="0"/>
                <a:cs typeface="Times New Roman" pitchFamily="18" charset="0"/>
                <a:hlinkClick r:id="rId2" tooltip="Theobromine"/>
              </a:rPr>
              <a:t>theobromine</a:t>
            </a:r>
            <a:r>
              <a:rPr lang="en-US" dirty="0" smtClean="0">
                <a:solidFill>
                  <a:schemeClr val="bg1"/>
                </a:solidFill>
                <a:latin typeface="Times New Roman" pitchFamily="18" charset="0"/>
                <a:cs typeface="Times New Roman" pitchFamily="18" charset="0"/>
              </a:rPr>
              <a:t> and </a:t>
            </a:r>
            <a:r>
              <a:rPr lang="en-US" dirty="0" smtClean="0">
                <a:solidFill>
                  <a:schemeClr val="bg1"/>
                </a:solidFill>
                <a:latin typeface="Times New Roman" pitchFamily="18" charset="0"/>
                <a:cs typeface="Times New Roman" pitchFamily="18" charset="0"/>
                <a:hlinkClick r:id="rId3" tooltip="Theophylline"/>
              </a:rPr>
              <a:t>theophylline</a:t>
            </a:r>
            <a:r>
              <a:rPr lang="en-US" dirty="0" smtClean="0">
                <a:solidFill>
                  <a:schemeClr val="bg1"/>
                </a:solidFill>
                <a:latin typeface="Times New Roman" pitchFamily="18" charset="0"/>
                <a:cs typeface="Times New Roman" pitchFamily="18" charset="0"/>
              </a:rPr>
              <a:t>, are </a:t>
            </a:r>
            <a:r>
              <a:rPr lang="en-US" dirty="0" err="1" smtClean="0">
                <a:solidFill>
                  <a:schemeClr val="bg1"/>
                </a:solidFill>
                <a:latin typeface="Times New Roman" pitchFamily="18" charset="0"/>
                <a:cs typeface="Times New Roman" pitchFamily="18" charset="0"/>
                <a:hlinkClick r:id="rId4" tooltip="Amphoteric"/>
              </a:rPr>
              <a:t>amphoteric</a:t>
            </a:r>
            <a:r>
              <a:rPr lang="en-US" dirty="0" err="1" smtClean="0">
                <a:solidFill>
                  <a:schemeClr val="bg1"/>
                </a:solidFill>
                <a:latin typeface="Times New Roman" pitchFamily="18" charset="0"/>
                <a:cs typeface="Times New Roman" pitchFamily="18" charset="0"/>
              </a:rPr>
              <a:t>.Many</a:t>
            </a:r>
            <a:r>
              <a:rPr lang="en-US" dirty="0" smtClean="0">
                <a:solidFill>
                  <a:schemeClr val="bg1"/>
                </a:solidFill>
                <a:latin typeface="Times New Roman" pitchFamily="18" charset="0"/>
                <a:cs typeface="Times New Roman" pitchFamily="18" charset="0"/>
              </a:rPr>
              <a:t> alkaloids dissolve poorly in water but readily dissolve in </a:t>
            </a:r>
            <a:r>
              <a:rPr lang="en-US" dirty="0" smtClean="0">
                <a:solidFill>
                  <a:schemeClr val="bg1"/>
                </a:solidFill>
                <a:latin typeface="Times New Roman" pitchFamily="18" charset="0"/>
                <a:cs typeface="Times New Roman" pitchFamily="18" charset="0"/>
                <a:hlinkClick r:id="rId5" tooltip="Organic solvent"/>
              </a:rPr>
              <a:t>organic  solvents</a:t>
            </a:r>
            <a:r>
              <a:rPr lang="en-US" dirty="0" smtClean="0">
                <a:solidFill>
                  <a:schemeClr val="bg1"/>
                </a:solidFill>
                <a:latin typeface="Times New Roman" pitchFamily="18" charset="0"/>
                <a:cs typeface="Times New Roman" pitchFamily="18" charset="0"/>
              </a:rPr>
              <a:t>, such as </a:t>
            </a:r>
            <a:r>
              <a:rPr lang="en-US" dirty="0" smtClean="0">
                <a:solidFill>
                  <a:schemeClr val="bg1"/>
                </a:solidFill>
                <a:latin typeface="Times New Roman" pitchFamily="18" charset="0"/>
                <a:cs typeface="Times New Roman" pitchFamily="18" charset="0"/>
                <a:hlinkClick r:id="rId6" tooltip="Diethyl ether"/>
              </a:rPr>
              <a:t>diethyl ether</a:t>
            </a:r>
            <a:r>
              <a:rPr lang="en-US"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hlinkClick r:id="rId7" tooltip="Chloroform"/>
              </a:rPr>
              <a:t>chloroform</a:t>
            </a:r>
            <a:r>
              <a:rPr lang="en-US" dirty="0" smtClean="0">
                <a:solidFill>
                  <a:schemeClr val="bg1"/>
                </a:solidFill>
                <a:latin typeface="Times New Roman" pitchFamily="18" charset="0"/>
                <a:cs typeface="Times New Roman" pitchFamily="18" charset="0"/>
              </a:rPr>
              <a:t> or </a:t>
            </a:r>
            <a:r>
              <a:rPr lang="en-US" dirty="0" smtClean="0">
                <a:solidFill>
                  <a:schemeClr val="bg1"/>
                </a:solidFill>
                <a:latin typeface="Times New Roman" pitchFamily="18" charset="0"/>
                <a:cs typeface="Times New Roman" pitchFamily="18" charset="0"/>
                <a:hlinkClick r:id="rId8" tooltip="1,2-dichloroethane"/>
              </a:rPr>
              <a:t>1,2-dichloroethane</a:t>
            </a:r>
            <a:r>
              <a:rPr lang="en-US"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hlinkClick r:id="rId9" tooltip="Caffeine"/>
              </a:rPr>
              <a:t>Caffeine</a:t>
            </a:r>
            <a:r>
              <a:rPr lang="en-US" dirty="0" smtClean="0">
                <a:solidFill>
                  <a:schemeClr val="bg1"/>
                </a:solidFill>
                <a:latin typeface="Times New Roman" pitchFamily="18" charset="0"/>
                <a:cs typeface="Times New Roman" pitchFamily="18" charset="0"/>
              </a:rPr>
              <a:t>,</a:t>
            </a:r>
            <a:r>
              <a:rPr lang="en-US" baseline="30000" dirty="0" smtClean="0">
                <a:solidFill>
                  <a:schemeClr val="bg1"/>
                </a:solidFill>
                <a:latin typeface="Times New Roman" pitchFamily="18" charset="0"/>
                <a:cs typeface="Times New Roman" pitchFamily="18" charset="0"/>
                <a:hlinkClick r:id="rId10"/>
              </a:rPr>
              <a:t>[162]</a:t>
            </a:r>
            <a:r>
              <a:rPr lang="en-US"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hlinkClick r:id="rId11" tooltip="Cocaine"/>
              </a:rPr>
              <a:t>cocaine</a:t>
            </a:r>
            <a:r>
              <a:rPr lang="en-US" dirty="0" smtClean="0">
                <a:solidFill>
                  <a:schemeClr val="bg1"/>
                </a:solidFill>
                <a:latin typeface="Times New Roman" pitchFamily="18" charset="0"/>
                <a:cs typeface="Times New Roman" pitchFamily="18" charset="0"/>
              </a:rPr>
              <a:t>,</a:t>
            </a:r>
            <a:r>
              <a:rPr lang="en-US" baseline="30000" dirty="0" smtClean="0">
                <a:solidFill>
                  <a:schemeClr val="bg1"/>
                </a:solidFill>
                <a:latin typeface="Times New Roman" pitchFamily="18" charset="0"/>
                <a:cs typeface="Times New Roman" pitchFamily="18" charset="0"/>
                <a:hlinkClick r:id="rId10"/>
              </a:rPr>
              <a:t>[163]</a:t>
            </a:r>
            <a:r>
              <a:rPr lang="en-US"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hlinkClick r:id="rId12" tooltip="Codeine"/>
              </a:rPr>
              <a:t>codeine</a:t>
            </a:r>
            <a:r>
              <a:rPr lang="en-US" baseline="30000" dirty="0" smtClean="0">
                <a:solidFill>
                  <a:schemeClr val="bg1"/>
                </a:solidFill>
                <a:latin typeface="Times New Roman" pitchFamily="18" charset="0"/>
                <a:cs typeface="Times New Roman" pitchFamily="18" charset="0"/>
                <a:hlinkClick r:id="rId10"/>
              </a:rPr>
              <a:t>[164]</a:t>
            </a:r>
            <a:r>
              <a:rPr lang="en-US" dirty="0" smtClean="0">
                <a:solidFill>
                  <a:schemeClr val="bg1"/>
                </a:solidFill>
                <a:latin typeface="Times New Roman" pitchFamily="18" charset="0"/>
                <a:cs typeface="Times New Roman" pitchFamily="18" charset="0"/>
              </a:rPr>
              <a:t> and </a:t>
            </a:r>
            <a:r>
              <a:rPr lang="en-US" dirty="0" smtClean="0">
                <a:solidFill>
                  <a:schemeClr val="bg1"/>
                </a:solidFill>
                <a:latin typeface="Times New Roman" pitchFamily="18" charset="0"/>
                <a:cs typeface="Times New Roman" pitchFamily="18" charset="0"/>
                <a:hlinkClick r:id="rId13" tooltip="Nicotine"/>
              </a:rPr>
              <a:t>nicotine</a:t>
            </a:r>
            <a:r>
              <a:rPr lang="en-US" baseline="30000" dirty="0" smtClean="0">
                <a:solidFill>
                  <a:schemeClr val="bg1"/>
                </a:solidFill>
                <a:latin typeface="Times New Roman" pitchFamily="18" charset="0"/>
                <a:cs typeface="Times New Roman" pitchFamily="18" charset="0"/>
              </a:rPr>
              <a:t>[</a:t>
            </a:r>
            <a:r>
              <a:rPr lang="en-US" dirty="0" smtClean="0">
                <a:solidFill>
                  <a:schemeClr val="bg1"/>
                </a:solidFill>
                <a:latin typeface="Times New Roman" pitchFamily="18" charset="0"/>
                <a:cs typeface="Times New Roman" pitchFamily="18" charset="0"/>
              </a:rPr>
              <a:t> are slightly soluble in water (with a solubility of ≥1g/L), whereas others, including </a:t>
            </a:r>
            <a:r>
              <a:rPr lang="en-US" dirty="0" smtClean="0">
                <a:solidFill>
                  <a:schemeClr val="bg1"/>
                </a:solidFill>
                <a:latin typeface="Times New Roman" pitchFamily="18" charset="0"/>
                <a:cs typeface="Times New Roman" pitchFamily="18" charset="0"/>
                <a:hlinkClick r:id="rId14" tooltip="Morphine"/>
              </a:rPr>
              <a:t>morphine</a:t>
            </a:r>
            <a:r>
              <a:rPr lang="en-US" baseline="30000"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and </a:t>
            </a:r>
            <a:r>
              <a:rPr lang="en-US" dirty="0" err="1" smtClean="0">
                <a:solidFill>
                  <a:schemeClr val="bg1"/>
                </a:solidFill>
                <a:latin typeface="Times New Roman" pitchFamily="18" charset="0"/>
                <a:cs typeface="Times New Roman" pitchFamily="18" charset="0"/>
                <a:hlinkClick r:id="rId15" tooltip="Yohimbine"/>
              </a:rPr>
              <a:t>yohimbine</a:t>
            </a:r>
            <a:r>
              <a:rPr lang="en-US" dirty="0" err="1" smtClean="0">
                <a:solidFill>
                  <a:schemeClr val="bg1"/>
                </a:solidFill>
                <a:latin typeface="Times New Roman" pitchFamily="18" charset="0"/>
                <a:cs typeface="Times New Roman" pitchFamily="18" charset="0"/>
              </a:rPr>
              <a:t>are</a:t>
            </a:r>
            <a:r>
              <a:rPr lang="en-US" dirty="0" smtClean="0">
                <a:solidFill>
                  <a:schemeClr val="bg1"/>
                </a:solidFill>
                <a:latin typeface="Times New Roman" pitchFamily="18" charset="0"/>
                <a:cs typeface="Times New Roman" pitchFamily="18" charset="0"/>
              </a:rPr>
              <a:t> very slightly water-soluble (0.1–1 g/L). Alkaloids and acids form salts of various strengths.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dirty="0" smtClean="0">
                <a:solidFill>
                  <a:schemeClr val="bg1"/>
                </a:solidFill>
                <a:latin typeface="Times New Roman" pitchFamily="18" charset="0"/>
                <a:cs typeface="Times New Roman" pitchFamily="18" charset="0"/>
              </a:rPr>
              <a:t>These salts are usually freely soluble in water and </a:t>
            </a:r>
            <a:r>
              <a:rPr lang="en-US" dirty="0" smtClean="0">
                <a:solidFill>
                  <a:schemeClr val="bg1"/>
                </a:solidFill>
                <a:latin typeface="Times New Roman" pitchFamily="18" charset="0"/>
                <a:cs typeface="Times New Roman" pitchFamily="18" charset="0"/>
                <a:hlinkClick r:id="rId2" tooltip="Ethanol"/>
              </a:rPr>
              <a:t>ethanol</a:t>
            </a:r>
            <a:r>
              <a:rPr lang="en-US" dirty="0" smtClean="0">
                <a:solidFill>
                  <a:schemeClr val="bg1"/>
                </a:solidFill>
                <a:latin typeface="Times New Roman" pitchFamily="18" charset="0"/>
                <a:cs typeface="Times New Roman" pitchFamily="18" charset="0"/>
              </a:rPr>
              <a:t> and poorly soluble in most organic solvents. Exceptions include </a:t>
            </a:r>
            <a:r>
              <a:rPr lang="en-US" dirty="0" smtClean="0">
                <a:solidFill>
                  <a:schemeClr val="bg1"/>
                </a:solidFill>
                <a:latin typeface="Times New Roman" pitchFamily="18" charset="0"/>
                <a:cs typeface="Times New Roman" pitchFamily="18" charset="0"/>
                <a:hlinkClick r:id="rId3" tooltip="Hyoscine hydrobromide"/>
              </a:rPr>
              <a:t>scopolamine</a:t>
            </a:r>
            <a:r>
              <a:rPr lang="en-US" dirty="0" smtClean="0">
                <a:solidFill>
                  <a:schemeClr val="bg1"/>
                </a:solidFill>
                <a:latin typeface="Times New Roman" pitchFamily="18" charset="0"/>
                <a:cs typeface="Times New Roman" pitchFamily="18" charset="0"/>
              </a:rPr>
              <a:t> </a:t>
            </a:r>
            <a:r>
              <a:rPr lang="en-US" dirty="0" err="1" smtClean="0">
                <a:solidFill>
                  <a:schemeClr val="bg1"/>
                </a:solidFill>
                <a:latin typeface="Times New Roman" pitchFamily="18" charset="0"/>
                <a:cs typeface="Times New Roman" pitchFamily="18" charset="0"/>
              </a:rPr>
              <a:t>hydrobromide</a:t>
            </a:r>
            <a:r>
              <a:rPr lang="en-US" dirty="0" smtClean="0">
                <a:solidFill>
                  <a:schemeClr val="bg1"/>
                </a:solidFill>
                <a:latin typeface="Times New Roman" pitchFamily="18" charset="0"/>
                <a:cs typeface="Times New Roman" pitchFamily="18" charset="0"/>
              </a:rPr>
              <a:t>, which is soluble in organic solvents, and the water-soluble quinine sulfate</a:t>
            </a:r>
            <a:r>
              <a:rPr lang="en-US" dirty="0" smtClean="0">
                <a:solidFill>
                  <a:schemeClr val="bg1"/>
                </a:solidFill>
                <a:latin typeface="Times New Roman" pitchFamily="18" charset="0"/>
                <a:cs typeface="Times New Roman" pitchFamily="18" charset="0"/>
              </a:rPr>
              <a:t>.</a:t>
            </a:r>
            <a:endParaRPr lang="en-US" dirty="0" smtClean="0">
              <a:solidFill>
                <a:schemeClr val="bg1"/>
              </a:solidFill>
              <a:latin typeface="Times New Roman" pitchFamily="18" charset="0"/>
              <a:cs typeface="Times New Roman" pitchFamily="18" charset="0"/>
            </a:endParaRPr>
          </a:p>
          <a:p>
            <a:r>
              <a:rPr lang="en-US" dirty="0" smtClean="0">
                <a:solidFill>
                  <a:schemeClr val="bg1"/>
                </a:solidFill>
                <a:latin typeface="Times New Roman" pitchFamily="18" charset="0"/>
                <a:cs typeface="Times New Roman" pitchFamily="18" charset="0"/>
              </a:rPr>
              <a:t>Most alkaloids have a bitter taste or are poisonous when ingested. Alkaloid production in plants appeared to have evolved in response to feeding by herbivorous animals; however, some animals have evolved the ability to detoxify alkaloids</a:t>
            </a:r>
            <a:r>
              <a:rPr lang="en-US" dirty="0" smtClean="0">
                <a:solidFill>
                  <a:schemeClr val="bg1"/>
                </a:solidFill>
                <a:latin typeface="Times New Roman" pitchFamily="18" charset="0"/>
                <a:cs typeface="Times New Roman" pitchFamily="18" charset="0"/>
              </a:rPr>
              <a:t>.</a:t>
            </a:r>
            <a:endParaRPr lang="en-US" baseline="30000" dirty="0" smtClean="0">
              <a:solidFill>
                <a:schemeClr val="bg1"/>
              </a:solidFill>
              <a:latin typeface="Times New Roman" pitchFamily="18" charset="0"/>
              <a:cs typeface="Times New Roman" pitchFamily="18" charset="0"/>
            </a:endParaRP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solidFill>
                  <a:schemeClr val="bg1"/>
                </a:solidFill>
                <a:latin typeface="Times New Roman" pitchFamily="18" charset="0"/>
                <a:cs typeface="Times New Roman" pitchFamily="18" charset="0"/>
              </a:rPr>
              <a:t>Some alkaloids can produce developmental defects in the offspring of animals that consume but cannot detoxify the alkaloids. One example is the alkaloid </a:t>
            </a:r>
            <a:r>
              <a:rPr lang="en-US" dirty="0" err="1" smtClean="0">
                <a:solidFill>
                  <a:schemeClr val="bg1"/>
                </a:solidFill>
                <a:latin typeface="Times New Roman" pitchFamily="18" charset="0"/>
                <a:cs typeface="Times New Roman" pitchFamily="18" charset="0"/>
                <a:hlinkClick r:id="rId2" tooltip="Cyclopamine"/>
              </a:rPr>
              <a:t>cyclopamine</a:t>
            </a:r>
            <a:r>
              <a:rPr lang="en-US" dirty="0" smtClean="0">
                <a:solidFill>
                  <a:schemeClr val="bg1"/>
                </a:solidFill>
                <a:latin typeface="Times New Roman" pitchFamily="18" charset="0"/>
                <a:cs typeface="Times New Roman" pitchFamily="18" charset="0"/>
              </a:rPr>
              <a:t>, produced in the leaves of </a:t>
            </a:r>
            <a:r>
              <a:rPr lang="en-US" dirty="0" smtClean="0">
                <a:solidFill>
                  <a:schemeClr val="bg1"/>
                </a:solidFill>
                <a:latin typeface="Times New Roman" pitchFamily="18" charset="0"/>
                <a:cs typeface="Times New Roman" pitchFamily="18" charset="0"/>
                <a:hlinkClick r:id="rId3" tooltip="Veratrum californicum"/>
              </a:rPr>
              <a:t>corn lily</a:t>
            </a:r>
            <a:r>
              <a:rPr lang="en-US" dirty="0" smtClean="0">
                <a:solidFill>
                  <a:schemeClr val="bg1"/>
                </a:solidFill>
                <a:latin typeface="Times New Roman" pitchFamily="18" charset="0"/>
                <a:cs typeface="Times New Roman" pitchFamily="18" charset="0"/>
              </a:rPr>
              <a:t>. During the 1950s, up to 25% of lambs born by sheep that had grazed on corn lily had serious facial deformations. These ranged from deformed jaws to </a:t>
            </a:r>
            <a:r>
              <a:rPr lang="en-US" dirty="0" err="1" smtClean="0">
                <a:solidFill>
                  <a:schemeClr val="bg1"/>
                </a:solidFill>
                <a:latin typeface="Times New Roman" pitchFamily="18" charset="0"/>
                <a:cs typeface="Times New Roman" pitchFamily="18" charset="0"/>
                <a:hlinkClick r:id="rId4" tooltip="Cyclopia"/>
              </a:rPr>
              <a:t>cyclopia</a:t>
            </a:r>
            <a:r>
              <a:rPr lang="en-US" dirty="0" smtClean="0">
                <a:solidFill>
                  <a:schemeClr val="bg1"/>
                </a:solidFill>
                <a:latin typeface="Times New Roman" pitchFamily="18" charset="0"/>
                <a:cs typeface="Times New Roman" pitchFamily="18" charset="0"/>
              </a:rPr>
              <a:t> (see picture). After decades of research, in the 1980s, the compound responsible for these deformities was identified as the alkaloid 11-deoxyjervine, later renamed to </a:t>
            </a:r>
            <a:r>
              <a:rPr lang="en-US" dirty="0" err="1" smtClean="0">
                <a:solidFill>
                  <a:schemeClr val="bg1"/>
                </a:solidFill>
                <a:latin typeface="Times New Roman" pitchFamily="18" charset="0"/>
                <a:cs typeface="Times New Roman" pitchFamily="18" charset="0"/>
              </a:rPr>
              <a:t>cyclopamine</a:t>
            </a:r>
            <a:r>
              <a:rPr lang="en-US" dirty="0" smtClean="0">
                <a:solidFill>
                  <a:schemeClr val="bg1"/>
                </a:solidFill>
                <a:latin typeface="Times New Roman" pitchFamily="18" charset="0"/>
                <a:cs typeface="Times New Roman" pitchFamily="18" charset="0"/>
              </a:rPr>
              <a:t>.</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41</TotalTime>
  <Words>354</Words>
  <Application>Microsoft Office PowerPoint</Application>
  <PresentationFormat>On-screen Show (4:3)</PresentationFormat>
  <Paragraphs>46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Apex</vt:lpstr>
      <vt:lpstr>Alkaloids </vt:lpstr>
      <vt:lpstr>What is an Alkaloid?</vt:lpstr>
      <vt:lpstr>Classifications</vt:lpstr>
      <vt:lpstr>Slide 4</vt:lpstr>
      <vt:lpstr>They are classified as follows:</vt:lpstr>
      <vt:lpstr>Properties</vt:lpstr>
      <vt:lpstr>Slide 7</vt:lpstr>
      <vt:lpstr>Slide 8</vt:lpstr>
      <vt:lpstr>Slide 9</vt:lpstr>
      <vt:lpstr>Biosynthesis</vt:lpstr>
      <vt:lpstr>Biological role </vt:lpstr>
      <vt:lpstr>Slide 12</vt:lpstr>
      <vt:lpstr>Slide 13</vt:lpstr>
      <vt:lpstr>Slide 14</vt:lpstr>
      <vt:lpstr>Applications</vt:lpstr>
      <vt:lpstr>In agriculture </vt:lpstr>
      <vt:lpstr>Use as psychoactive drugs </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Alkaloids </dc:title>
  <dc:creator>Admin</dc:creator>
  <cp:lastModifiedBy>Admin</cp:lastModifiedBy>
  <cp:revision>14</cp:revision>
  <dcterms:created xsi:type="dcterms:W3CDTF">2020-05-24T14:20:40Z</dcterms:created>
  <dcterms:modified xsi:type="dcterms:W3CDTF">2020-05-24T15:02:07Z</dcterms:modified>
</cp:coreProperties>
</file>