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57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80848849-280C-451F-B0E4-207435EF5DF0}" type="datetimeFigureOut">
              <a:rPr lang="en-US" smtClean="0"/>
              <a:t>5/24/2020</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3955FA19-A701-4B27-B852-A777A36FB145}" type="slidenum">
              <a:rPr lang="en-US" smtClean="0"/>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0848849-280C-451F-B0E4-207435EF5DF0}" type="datetimeFigureOut">
              <a:rPr lang="en-US" smtClean="0"/>
              <a:t>5/24/2020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55FA19-A701-4B27-B852-A777A36FB14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0848849-280C-451F-B0E4-207435EF5DF0}" type="datetimeFigureOut">
              <a:rPr lang="en-US" smtClean="0"/>
              <a:t>5/24/2020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55FA19-A701-4B27-B852-A777A36FB14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0848849-280C-451F-B0E4-207435EF5DF0}" type="datetimeFigureOut">
              <a:rPr lang="en-US" smtClean="0"/>
              <a:t>5/24/2020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55FA19-A701-4B27-B852-A777A36FB14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0848849-280C-451F-B0E4-207435EF5DF0}" type="datetimeFigureOut">
              <a:rPr lang="en-US" smtClean="0"/>
              <a:t>5/24/2020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3955FA19-A701-4B27-B852-A777A36FB145}"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0848849-280C-451F-B0E4-207435EF5DF0}" type="datetimeFigureOut">
              <a:rPr lang="en-US" smtClean="0"/>
              <a:t>5/24/2020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55FA19-A701-4B27-B852-A777A36FB14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80848849-280C-451F-B0E4-207435EF5DF0}" type="datetimeFigureOut">
              <a:rPr lang="en-US" smtClean="0"/>
              <a:t>5/24/2020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955FA19-A701-4B27-B852-A777A36FB14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0848849-280C-451F-B0E4-207435EF5DF0}" type="datetimeFigureOut">
              <a:rPr lang="en-US" smtClean="0"/>
              <a:t>5/24/2020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955FA19-A701-4B27-B852-A777A36FB14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0848849-280C-451F-B0E4-207435EF5DF0}" type="datetimeFigureOut">
              <a:rPr lang="en-US" smtClean="0"/>
              <a:t>5/24/2020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955FA19-A701-4B27-B852-A777A36FB14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0848849-280C-451F-B0E4-207435EF5DF0}" type="datetimeFigureOut">
              <a:rPr lang="en-US" smtClean="0"/>
              <a:t>5/24/2020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55FA19-A701-4B27-B852-A777A36FB14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0848849-280C-451F-B0E4-207435EF5DF0}" type="datetimeFigureOut">
              <a:rPr lang="en-US" smtClean="0"/>
              <a:t>5/24/2020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55FA19-A701-4B27-B852-A777A36FB14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80848849-280C-451F-B0E4-207435EF5DF0}" type="datetimeFigureOut">
              <a:rPr lang="en-US" smtClean="0"/>
              <a:t>5/24/2020</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3955FA19-A701-4B27-B852-A777A36FB145}"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209800"/>
            <a:ext cx="8229600" cy="1524000"/>
          </a:xfrm>
        </p:spPr>
        <p:txBody>
          <a:bodyPr>
            <a:normAutofit fontScale="90000"/>
          </a:bodyPr>
          <a:lstStyle/>
          <a:p>
            <a:r>
              <a:rPr lang="en-US" sz="7200" dirty="0" smtClean="0">
                <a:latin typeface="Algerian" pitchFamily="82" charset="0"/>
              </a:rPr>
              <a:t>NICOTINE</a:t>
            </a:r>
            <a:br>
              <a:rPr lang="en-US" sz="7200" dirty="0" smtClean="0">
                <a:latin typeface="Algerian" pitchFamily="82" charset="0"/>
              </a:rPr>
            </a:br>
            <a:r>
              <a:rPr lang="en-US" dirty="0" smtClean="0"/>
              <a:t> </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685800"/>
            <a:ext cx="8686800" cy="5791200"/>
          </a:xfrm>
        </p:spPr>
        <p:txBody>
          <a:bodyPr/>
          <a:lstStyle/>
          <a:p>
            <a:r>
              <a:rPr lang="en-US" dirty="0" smtClean="0">
                <a:solidFill>
                  <a:schemeClr val="bg1"/>
                </a:solidFill>
                <a:latin typeface="Times New Roman" pitchFamily="18" charset="0"/>
                <a:cs typeface="Times New Roman" pitchFamily="18" charset="0"/>
              </a:rPr>
              <a:t>Combining nicotine patch use with a faster acting nicotine replacement, like gum or spray, improves the odds of treatment </a:t>
            </a:r>
            <a:r>
              <a:rPr lang="en-US" dirty="0" smtClean="0">
                <a:solidFill>
                  <a:schemeClr val="bg1"/>
                </a:solidFill>
                <a:latin typeface="Times New Roman" pitchFamily="18" charset="0"/>
                <a:cs typeface="Times New Roman" pitchFamily="18" charset="0"/>
              </a:rPr>
              <a:t>success.</a:t>
            </a:r>
            <a:r>
              <a:rPr lang="en-US" baseline="30000" dirty="0" smtClean="0">
                <a:solidFill>
                  <a:schemeClr val="bg1"/>
                </a:solidFill>
                <a:latin typeface="Times New Roman" pitchFamily="18" charset="0"/>
                <a:cs typeface="Times New Roman" pitchFamily="18" charset="0"/>
              </a:rPr>
              <a:t> </a:t>
            </a:r>
            <a:r>
              <a:rPr lang="en-US" dirty="0" smtClean="0">
                <a:solidFill>
                  <a:schemeClr val="bg1"/>
                </a:solidFill>
                <a:latin typeface="Times New Roman" pitchFamily="18" charset="0"/>
                <a:cs typeface="Times New Roman" pitchFamily="18" charset="0"/>
              </a:rPr>
              <a:t>4</a:t>
            </a:r>
            <a:r>
              <a:rPr lang="en-US" dirty="0" smtClean="0">
                <a:solidFill>
                  <a:schemeClr val="bg1"/>
                </a:solidFill>
                <a:latin typeface="Times New Roman" pitchFamily="18" charset="0"/>
                <a:cs typeface="Times New Roman" pitchFamily="18" charset="0"/>
              </a:rPr>
              <a:t> mg versus 2 mg nicotine gum also increase the chances of success</a:t>
            </a:r>
            <a:r>
              <a:rPr lang="en-US" dirty="0" smtClean="0">
                <a:solidFill>
                  <a:schemeClr val="bg1"/>
                </a:solidFill>
                <a:latin typeface="Times New Roman" pitchFamily="18" charset="0"/>
                <a:cs typeface="Times New Roman" pitchFamily="18" charset="0"/>
              </a:rPr>
              <a:t>.</a:t>
            </a:r>
            <a:endParaRPr lang="en-US" dirty="0" smtClean="0">
              <a:solidFill>
                <a:schemeClr val="bg1"/>
              </a:solidFill>
              <a:latin typeface="Times New Roman" pitchFamily="18" charset="0"/>
              <a:cs typeface="Times New Roman" pitchFamily="18" charset="0"/>
            </a:endParaRPr>
          </a:p>
          <a:p>
            <a:r>
              <a:rPr lang="en-US" dirty="0" smtClean="0">
                <a:solidFill>
                  <a:schemeClr val="bg1"/>
                </a:solidFill>
                <a:latin typeface="Times New Roman" pitchFamily="18" charset="0"/>
                <a:cs typeface="Times New Roman" pitchFamily="18" charset="0"/>
              </a:rPr>
              <a:t>In contrast to recreational nicotine products, which have been designed to maximize the likelihood of addiction, nicotine replacement products (NRTs) are designed to minimize addictiveness</a:t>
            </a:r>
            <a:r>
              <a:rPr lang="en-US" dirty="0" smtClean="0">
                <a:solidFill>
                  <a:schemeClr val="bg1"/>
                </a:solidFill>
                <a:latin typeface="Times New Roman" pitchFamily="18" charset="0"/>
                <a:cs typeface="Times New Roman" pitchFamily="18" charset="0"/>
              </a:rPr>
              <a:t>.</a:t>
            </a:r>
            <a:r>
              <a:rPr lang="en-US" dirty="0" smtClean="0">
                <a:solidFill>
                  <a:schemeClr val="bg1"/>
                </a:solidFill>
                <a:latin typeface="Times New Roman" pitchFamily="18" charset="0"/>
                <a:cs typeface="Times New Roman" pitchFamily="18" charset="0"/>
              </a:rPr>
              <a:t> The more quickly a dose of nicotine is delivered and absorbed, the higher the addiction risk</a:t>
            </a:r>
            <a:r>
              <a:rPr lang="en-US" dirty="0" smtClean="0">
                <a:solidFill>
                  <a:schemeClr val="bg1"/>
                </a:solidFill>
                <a:latin typeface="Times New Roman" pitchFamily="18" charset="0"/>
                <a:cs typeface="Times New Roman" pitchFamily="18" charset="0"/>
              </a:rPr>
              <a:t>.</a:t>
            </a:r>
            <a:endParaRPr lang="en-US" dirty="0" smtClean="0">
              <a:solidFill>
                <a:schemeClr val="bg1"/>
              </a:solidFill>
              <a:latin typeface="Times New Roman" pitchFamily="18" charset="0"/>
              <a:cs typeface="Times New Roman" pitchFamily="18" charset="0"/>
            </a:endParaRP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Algerian" pitchFamily="82" charset="0"/>
              </a:rPr>
              <a:t>Pesticide</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r>
              <a:rPr lang="en-US" dirty="0" smtClean="0">
                <a:solidFill>
                  <a:schemeClr val="bg1"/>
                </a:solidFill>
                <a:latin typeface="Times New Roman" pitchFamily="18" charset="0"/>
                <a:cs typeface="Times New Roman" pitchFamily="18" charset="0"/>
              </a:rPr>
              <a:t>Nicotine has been used as an insecticide since at least the 1690s, in the form of tobacco </a:t>
            </a:r>
            <a:r>
              <a:rPr lang="en-US" dirty="0" smtClean="0">
                <a:solidFill>
                  <a:schemeClr val="bg1"/>
                </a:solidFill>
                <a:latin typeface="Times New Roman" pitchFamily="18" charset="0"/>
                <a:cs typeface="Times New Roman" pitchFamily="18" charset="0"/>
              </a:rPr>
              <a:t>extracts</a:t>
            </a:r>
            <a:r>
              <a:rPr lang="en-US" baseline="30000" dirty="0" smtClean="0">
                <a:solidFill>
                  <a:schemeClr val="bg1"/>
                </a:solidFill>
                <a:latin typeface="Times New Roman" pitchFamily="18" charset="0"/>
                <a:cs typeface="Times New Roman" pitchFamily="18" charset="0"/>
              </a:rPr>
              <a:t> </a:t>
            </a:r>
            <a:r>
              <a:rPr lang="en-US" dirty="0" smtClean="0">
                <a:solidFill>
                  <a:schemeClr val="bg1"/>
                </a:solidFill>
                <a:latin typeface="Times New Roman" pitchFamily="18" charset="0"/>
                <a:cs typeface="Times New Roman" pitchFamily="18" charset="0"/>
              </a:rPr>
              <a:t>(although </a:t>
            </a:r>
            <a:r>
              <a:rPr lang="en-US" dirty="0" smtClean="0">
                <a:solidFill>
                  <a:schemeClr val="bg1"/>
                </a:solidFill>
                <a:latin typeface="Times New Roman" pitchFamily="18" charset="0"/>
                <a:cs typeface="Times New Roman" pitchFamily="18" charset="0"/>
              </a:rPr>
              <a:t>other components of tobacco also seem to have pesticide effects</a:t>
            </a:r>
            <a:r>
              <a:rPr lang="en-US" dirty="0" smtClean="0">
                <a:solidFill>
                  <a:schemeClr val="bg1"/>
                </a:solidFill>
                <a:latin typeface="Times New Roman" pitchFamily="18" charset="0"/>
                <a:cs typeface="Times New Roman" pitchFamily="18" charset="0"/>
              </a:rPr>
              <a:t>).Nicotine </a:t>
            </a:r>
            <a:r>
              <a:rPr lang="en-US" dirty="0" smtClean="0">
                <a:solidFill>
                  <a:schemeClr val="bg1"/>
                </a:solidFill>
                <a:latin typeface="Times New Roman" pitchFamily="18" charset="0"/>
                <a:cs typeface="Times New Roman" pitchFamily="18" charset="0"/>
              </a:rPr>
              <a:t>pesticides have not been commercially available in the US since </a:t>
            </a:r>
            <a:r>
              <a:rPr lang="en-US" dirty="0" smtClean="0">
                <a:solidFill>
                  <a:schemeClr val="bg1"/>
                </a:solidFill>
                <a:latin typeface="Times New Roman" pitchFamily="18" charset="0"/>
                <a:cs typeface="Times New Roman" pitchFamily="18" charset="0"/>
              </a:rPr>
              <a:t>2014,</a:t>
            </a:r>
            <a:r>
              <a:rPr lang="en-US" baseline="30000" dirty="0" smtClean="0">
                <a:solidFill>
                  <a:schemeClr val="bg1"/>
                </a:solidFill>
                <a:latin typeface="Times New Roman" pitchFamily="18" charset="0"/>
                <a:cs typeface="Times New Roman" pitchFamily="18" charset="0"/>
              </a:rPr>
              <a:t> </a:t>
            </a:r>
            <a:r>
              <a:rPr lang="en-US" dirty="0" smtClean="0">
                <a:solidFill>
                  <a:schemeClr val="bg1"/>
                </a:solidFill>
                <a:latin typeface="Times New Roman" pitchFamily="18" charset="0"/>
                <a:cs typeface="Times New Roman" pitchFamily="18" charset="0"/>
              </a:rPr>
              <a:t>and </a:t>
            </a:r>
            <a:r>
              <a:rPr lang="en-US" dirty="0" smtClean="0">
                <a:solidFill>
                  <a:schemeClr val="bg1"/>
                </a:solidFill>
                <a:latin typeface="Times New Roman" pitchFamily="18" charset="0"/>
                <a:cs typeface="Times New Roman" pitchFamily="18" charset="0"/>
              </a:rPr>
              <a:t>homemade pesticides are banned on organic </a:t>
            </a:r>
            <a:r>
              <a:rPr lang="en-US" dirty="0" smtClean="0">
                <a:solidFill>
                  <a:schemeClr val="bg1"/>
                </a:solidFill>
                <a:latin typeface="Times New Roman" pitchFamily="18" charset="0"/>
                <a:cs typeface="Times New Roman" pitchFamily="18" charset="0"/>
              </a:rPr>
              <a:t>crops</a:t>
            </a:r>
            <a:r>
              <a:rPr lang="en-US" baseline="30000" dirty="0" smtClean="0">
                <a:solidFill>
                  <a:schemeClr val="bg1"/>
                </a:solidFill>
                <a:latin typeface="Times New Roman" pitchFamily="18" charset="0"/>
                <a:cs typeface="Times New Roman" pitchFamily="18" charset="0"/>
              </a:rPr>
              <a:t> </a:t>
            </a:r>
            <a:r>
              <a:rPr lang="en-US" dirty="0" smtClean="0">
                <a:solidFill>
                  <a:schemeClr val="bg1"/>
                </a:solidFill>
                <a:latin typeface="Times New Roman" pitchFamily="18" charset="0"/>
                <a:cs typeface="Times New Roman" pitchFamily="18" charset="0"/>
              </a:rPr>
              <a:t>and </a:t>
            </a:r>
            <a:r>
              <a:rPr lang="en-US" dirty="0" smtClean="0">
                <a:solidFill>
                  <a:schemeClr val="bg1"/>
                </a:solidFill>
                <a:latin typeface="Times New Roman" pitchFamily="18" charset="0"/>
                <a:cs typeface="Times New Roman" pitchFamily="18" charset="0"/>
              </a:rPr>
              <a:t>not recommended for small </a:t>
            </a:r>
            <a:r>
              <a:rPr lang="en-US" dirty="0" smtClean="0">
                <a:solidFill>
                  <a:schemeClr val="bg1"/>
                </a:solidFill>
                <a:latin typeface="Times New Roman" pitchFamily="18" charset="0"/>
                <a:cs typeface="Times New Roman" pitchFamily="18" charset="0"/>
              </a:rPr>
              <a:t>gardeners. Nicotine </a:t>
            </a:r>
            <a:r>
              <a:rPr lang="en-US" dirty="0" smtClean="0">
                <a:solidFill>
                  <a:schemeClr val="bg1"/>
                </a:solidFill>
                <a:latin typeface="Times New Roman" pitchFamily="18" charset="0"/>
                <a:cs typeface="Times New Roman" pitchFamily="18" charset="0"/>
              </a:rPr>
              <a:t>pesticides have been banned in the EU since 2009</a:t>
            </a:r>
            <a:r>
              <a:rPr lang="en-US" dirty="0" smtClean="0">
                <a:solidFill>
                  <a:schemeClr val="bg1"/>
                </a:solidFill>
                <a:latin typeface="Times New Roman" pitchFamily="18" charset="0"/>
                <a:cs typeface="Times New Roman" pitchFamily="18" charset="0"/>
              </a:rPr>
              <a:t>.</a:t>
            </a:r>
            <a:endParaRPr lang="en-US" dirty="0">
              <a:solidFill>
                <a:schemeClr val="bg1"/>
              </a:solidFill>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699760"/>
          </a:xfrm>
        </p:spPr>
        <p:txBody>
          <a:bodyPr>
            <a:normAutofit/>
          </a:bodyPr>
          <a:lstStyle/>
          <a:p>
            <a:r>
              <a:rPr lang="en-US" dirty="0" smtClean="0">
                <a:solidFill>
                  <a:schemeClr val="bg1"/>
                </a:solidFill>
                <a:latin typeface="Times New Roman" pitchFamily="18" charset="0"/>
                <a:cs typeface="Times New Roman" pitchFamily="18" charset="0"/>
              </a:rPr>
              <a:t>Foods are imported from countries in which nicotine pesticides are allowed, such as China, but foods may not exceed maximum nicotine </a:t>
            </a:r>
            <a:r>
              <a:rPr lang="en-US" dirty="0" smtClean="0">
                <a:solidFill>
                  <a:schemeClr val="bg1"/>
                </a:solidFill>
                <a:latin typeface="Times New Roman" pitchFamily="18" charset="0"/>
                <a:cs typeface="Times New Roman" pitchFamily="18" charset="0"/>
              </a:rPr>
              <a:t>levels.</a:t>
            </a:r>
            <a:r>
              <a:rPr lang="en-US" baseline="30000" dirty="0" smtClean="0">
                <a:solidFill>
                  <a:schemeClr val="bg1"/>
                </a:solidFill>
                <a:latin typeface="Times New Roman" pitchFamily="18" charset="0"/>
                <a:cs typeface="Times New Roman" pitchFamily="18" charset="0"/>
              </a:rPr>
              <a:t> </a:t>
            </a:r>
            <a:r>
              <a:rPr lang="en-US" dirty="0" smtClean="0">
                <a:solidFill>
                  <a:schemeClr val="bg1"/>
                </a:solidFill>
                <a:latin typeface="Times New Roman" pitchFamily="18" charset="0"/>
                <a:cs typeface="Times New Roman" pitchFamily="18" charset="0"/>
              </a:rPr>
              <a:t>Neonicotinoids</a:t>
            </a:r>
            <a:r>
              <a:rPr lang="en-US" dirty="0" smtClean="0">
                <a:solidFill>
                  <a:schemeClr val="bg1"/>
                </a:solidFill>
                <a:latin typeface="Times New Roman" pitchFamily="18" charset="0"/>
                <a:cs typeface="Times New Roman" pitchFamily="18" charset="0"/>
              </a:rPr>
              <a:t>, which are derived from and structurally similar to nicotine, are widely used as agricultural and veterinary pesticides as of 2016</a:t>
            </a:r>
            <a:r>
              <a:rPr lang="en-US" dirty="0" smtClean="0">
                <a:solidFill>
                  <a:schemeClr val="bg1"/>
                </a:solidFill>
                <a:latin typeface="Times New Roman" pitchFamily="18" charset="0"/>
                <a:cs typeface="Times New Roman" pitchFamily="18" charset="0"/>
              </a:rPr>
              <a:t>.</a:t>
            </a:r>
            <a:endParaRPr lang="en-US" dirty="0" smtClean="0">
              <a:solidFill>
                <a:schemeClr val="bg1"/>
              </a:solidFill>
              <a:latin typeface="Times New Roman" pitchFamily="18" charset="0"/>
              <a:cs typeface="Times New Roman" pitchFamily="18" charset="0"/>
            </a:endParaRPr>
          </a:p>
          <a:p>
            <a:r>
              <a:rPr lang="en-US" dirty="0" smtClean="0">
                <a:solidFill>
                  <a:schemeClr val="bg1"/>
                </a:solidFill>
                <a:latin typeface="Times New Roman" pitchFamily="18" charset="0"/>
                <a:cs typeface="Times New Roman" pitchFamily="18" charset="0"/>
              </a:rPr>
              <a:t>In nicotine-producing plants, nicotine functions as an antiherbivory chemical; consequently, nicotine has been widely used as an </a:t>
            </a:r>
            <a:r>
              <a:rPr lang="en-US" dirty="0" smtClean="0">
                <a:solidFill>
                  <a:schemeClr val="bg1"/>
                </a:solidFill>
                <a:latin typeface="Times New Roman" pitchFamily="18" charset="0"/>
                <a:cs typeface="Times New Roman" pitchFamily="18" charset="0"/>
              </a:rPr>
              <a:t>insecticide and</a:t>
            </a:r>
            <a:r>
              <a:rPr lang="en-US" dirty="0" smtClean="0">
                <a:solidFill>
                  <a:schemeClr val="bg1"/>
                </a:solidFill>
                <a:latin typeface="Times New Roman" pitchFamily="18" charset="0"/>
                <a:cs typeface="Times New Roman" pitchFamily="18" charset="0"/>
              </a:rPr>
              <a:t> neonicotinoids, such as imidacloprid, are widely used.</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Algerian" pitchFamily="82" charset="0"/>
              </a:rPr>
              <a:t>Performance</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r>
              <a:rPr lang="en-US" dirty="0" smtClean="0">
                <a:solidFill>
                  <a:schemeClr val="bg1"/>
                </a:solidFill>
                <a:latin typeface="Times New Roman" pitchFamily="18" charset="0"/>
                <a:cs typeface="Times New Roman" pitchFamily="18" charset="0"/>
              </a:rPr>
              <a:t>Nicotine-containing products are sometimes used for the performance-enhancing effects of nicotine on </a:t>
            </a:r>
            <a:r>
              <a:rPr lang="en-US" dirty="0" smtClean="0">
                <a:solidFill>
                  <a:schemeClr val="bg1"/>
                </a:solidFill>
                <a:latin typeface="Times New Roman" pitchFamily="18" charset="0"/>
                <a:cs typeface="Times New Roman" pitchFamily="18" charset="0"/>
              </a:rPr>
              <a:t>cognition.</a:t>
            </a:r>
            <a:r>
              <a:rPr lang="en-US" baseline="30000" dirty="0" smtClean="0">
                <a:solidFill>
                  <a:schemeClr val="bg1"/>
                </a:solidFill>
                <a:latin typeface="Times New Roman" pitchFamily="18" charset="0"/>
                <a:cs typeface="Times New Roman" pitchFamily="18" charset="0"/>
              </a:rPr>
              <a:t> </a:t>
            </a:r>
            <a:r>
              <a:rPr lang="en-US" dirty="0" smtClean="0">
                <a:solidFill>
                  <a:schemeClr val="bg1"/>
                </a:solidFill>
                <a:latin typeface="Times New Roman" pitchFamily="18" charset="0"/>
                <a:cs typeface="Times New Roman" pitchFamily="18" charset="0"/>
              </a:rPr>
              <a:t>A </a:t>
            </a:r>
            <a:r>
              <a:rPr lang="en-US" dirty="0" smtClean="0">
                <a:solidFill>
                  <a:schemeClr val="bg1"/>
                </a:solidFill>
                <a:latin typeface="Times New Roman" pitchFamily="18" charset="0"/>
                <a:cs typeface="Times New Roman" pitchFamily="18" charset="0"/>
              </a:rPr>
              <a:t>meta-analysis of 41 double-blind, placebo-controlled studies concluded that nicotine or smoking had significant positive effects on aspects of fine motor abilities, alerting and orienting attention, and episodic and working memory</a:t>
            </a:r>
            <a:r>
              <a:rPr lang="en-US" dirty="0" smtClean="0">
                <a:solidFill>
                  <a:schemeClr val="bg1"/>
                </a:solidFill>
                <a:latin typeface="Times New Roman" pitchFamily="18" charset="0"/>
                <a:cs typeface="Times New Roman" pitchFamily="18" charset="0"/>
              </a:rPr>
              <a:t>.</a:t>
            </a:r>
            <a:endParaRPr lang="en-US" dirty="0">
              <a:solidFill>
                <a:schemeClr val="bg1"/>
              </a:solidFill>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004560"/>
          </a:xfrm>
        </p:spPr>
        <p:txBody>
          <a:bodyPr/>
          <a:lstStyle/>
          <a:p>
            <a:r>
              <a:rPr lang="en-US" dirty="0" smtClean="0">
                <a:solidFill>
                  <a:schemeClr val="bg1"/>
                </a:solidFill>
                <a:latin typeface="Times New Roman" pitchFamily="18" charset="0"/>
                <a:cs typeface="Times New Roman" pitchFamily="18" charset="0"/>
              </a:rPr>
              <a:t>A 2015 review noted that stimulation of the α4β2 nicotinic receptor is responsible for certain improvements in attentional performance; among the nicotinic receptor subtypes, nicotine has the highest binding affinity at the α4β2 receptor (k</a:t>
            </a:r>
            <a:r>
              <a:rPr lang="en-US" baseline="-25000" dirty="0" smtClean="0">
                <a:solidFill>
                  <a:schemeClr val="bg1"/>
                </a:solidFill>
                <a:latin typeface="Times New Roman" pitchFamily="18" charset="0"/>
                <a:cs typeface="Times New Roman" pitchFamily="18" charset="0"/>
              </a:rPr>
              <a:t>i</a:t>
            </a:r>
            <a:r>
              <a:rPr lang="en-US" dirty="0" smtClean="0">
                <a:solidFill>
                  <a:schemeClr val="bg1"/>
                </a:solidFill>
                <a:latin typeface="Times New Roman" pitchFamily="18" charset="0"/>
                <a:cs typeface="Times New Roman" pitchFamily="18" charset="0"/>
              </a:rPr>
              <a:t>=1 nM), which is also the biological target that mediates nicotine's addictive properties. Nicotine has potential beneficial effects, but it also has paradoxical effects, which may be due to the inverted U-shape of the dose-response curve or pharmacokinetic features.</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Algerian" pitchFamily="82" charset="0"/>
              </a:rPr>
              <a:t>Recreational</a:t>
            </a:r>
            <a:r>
              <a:rPr lang="en-US" dirty="0" smtClean="0"/>
              <a:t/>
            </a:r>
            <a:br>
              <a:rPr lang="en-US" dirty="0" smtClean="0"/>
            </a:br>
            <a:endParaRPr lang="en-US" dirty="0"/>
          </a:p>
        </p:txBody>
      </p:sp>
      <p:sp>
        <p:nvSpPr>
          <p:cNvPr id="3" name="Content Placeholder 2"/>
          <p:cNvSpPr>
            <a:spLocks noGrp="1"/>
          </p:cNvSpPr>
          <p:nvPr>
            <p:ph idx="1"/>
          </p:nvPr>
        </p:nvSpPr>
        <p:spPr>
          <a:xfrm>
            <a:off x="304800" y="1219200"/>
            <a:ext cx="8382000" cy="5090160"/>
          </a:xfrm>
        </p:spPr>
        <p:txBody>
          <a:bodyPr>
            <a:noAutofit/>
          </a:bodyPr>
          <a:lstStyle/>
          <a:p>
            <a:r>
              <a:rPr lang="en-US" dirty="0" smtClean="0">
                <a:solidFill>
                  <a:schemeClr val="bg1"/>
                </a:solidFill>
                <a:latin typeface="Times New Roman" pitchFamily="18" charset="0"/>
                <a:cs typeface="Times New Roman" pitchFamily="18" charset="0"/>
              </a:rPr>
              <a:t>Nicotine is used as a recreational </a:t>
            </a:r>
            <a:r>
              <a:rPr lang="en-US" dirty="0" smtClean="0">
                <a:solidFill>
                  <a:schemeClr val="bg1"/>
                </a:solidFill>
                <a:latin typeface="Times New Roman" pitchFamily="18" charset="0"/>
                <a:cs typeface="Times New Roman" pitchFamily="18" charset="0"/>
              </a:rPr>
              <a:t>drug.</a:t>
            </a:r>
            <a:r>
              <a:rPr lang="en-US" baseline="30000" dirty="0" smtClean="0">
                <a:solidFill>
                  <a:schemeClr val="bg1"/>
                </a:solidFill>
                <a:latin typeface="Times New Roman" pitchFamily="18" charset="0"/>
                <a:cs typeface="Times New Roman" pitchFamily="18" charset="0"/>
              </a:rPr>
              <a:t> </a:t>
            </a:r>
            <a:r>
              <a:rPr lang="en-US" dirty="0" smtClean="0">
                <a:solidFill>
                  <a:schemeClr val="bg1"/>
                </a:solidFill>
                <a:latin typeface="Times New Roman" pitchFamily="18" charset="0"/>
                <a:cs typeface="Times New Roman" pitchFamily="18" charset="0"/>
              </a:rPr>
              <a:t>It </a:t>
            </a:r>
            <a:r>
              <a:rPr lang="en-US" dirty="0" smtClean="0">
                <a:solidFill>
                  <a:schemeClr val="bg1"/>
                </a:solidFill>
                <a:latin typeface="Times New Roman" pitchFamily="18" charset="0"/>
                <a:cs typeface="Times New Roman" pitchFamily="18" charset="0"/>
              </a:rPr>
              <a:t>is widely used because it is highly addictive and hard to discontinue using </a:t>
            </a:r>
            <a:r>
              <a:rPr lang="en-US" dirty="0" smtClean="0">
                <a:solidFill>
                  <a:schemeClr val="bg1"/>
                </a:solidFill>
                <a:latin typeface="Times New Roman" pitchFamily="18" charset="0"/>
                <a:cs typeface="Times New Roman" pitchFamily="18" charset="0"/>
              </a:rPr>
              <a:t>it.</a:t>
            </a:r>
            <a:r>
              <a:rPr lang="en-US" baseline="30000" dirty="0" smtClean="0">
                <a:solidFill>
                  <a:schemeClr val="bg1"/>
                </a:solidFill>
                <a:latin typeface="Times New Roman" pitchFamily="18" charset="0"/>
                <a:cs typeface="Times New Roman" pitchFamily="18" charset="0"/>
              </a:rPr>
              <a:t> </a:t>
            </a:r>
            <a:r>
              <a:rPr lang="en-US" dirty="0" smtClean="0">
                <a:solidFill>
                  <a:schemeClr val="bg1"/>
                </a:solidFill>
                <a:latin typeface="Times New Roman" pitchFamily="18" charset="0"/>
                <a:cs typeface="Times New Roman" pitchFamily="18" charset="0"/>
              </a:rPr>
              <a:t>Nicotine </a:t>
            </a:r>
            <a:r>
              <a:rPr lang="en-US" dirty="0" smtClean="0">
                <a:solidFill>
                  <a:schemeClr val="bg1"/>
                </a:solidFill>
                <a:latin typeface="Times New Roman" pitchFamily="18" charset="0"/>
                <a:cs typeface="Times New Roman" pitchFamily="18" charset="0"/>
              </a:rPr>
              <a:t>is often used compulsively</a:t>
            </a:r>
            <a:r>
              <a:rPr lang="en-US" dirty="0" smtClean="0">
                <a:solidFill>
                  <a:schemeClr val="bg1"/>
                </a:solidFill>
                <a:latin typeface="Times New Roman" pitchFamily="18" charset="0"/>
                <a:cs typeface="Times New Roman" pitchFamily="18" charset="0"/>
              </a:rPr>
              <a:t>,</a:t>
            </a:r>
            <a:r>
              <a:rPr lang="en-US" dirty="0" smtClean="0">
                <a:solidFill>
                  <a:schemeClr val="bg1"/>
                </a:solidFill>
                <a:latin typeface="Times New Roman" pitchFamily="18" charset="0"/>
                <a:cs typeface="Times New Roman" pitchFamily="18" charset="0"/>
              </a:rPr>
              <a:t> and dependence can develop within </a:t>
            </a:r>
            <a:r>
              <a:rPr lang="en-US" dirty="0" smtClean="0">
                <a:solidFill>
                  <a:schemeClr val="bg1"/>
                </a:solidFill>
                <a:latin typeface="Times New Roman" pitchFamily="18" charset="0"/>
                <a:cs typeface="Times New Roman" pitchFamily="18" charset="0"/>
              </a:rPr>
              <a:t>days.</a:t>
            </a:r>
            <a:r>
              <a:rPr lang="en-US" baseline="30000" dirty="0" smtClean="0">
                <a:solidFill>
                  <a:schemeClr val="bg1"/>
                </a:solidFill>
                <a:latin typeface="Times New Roman" pitchFamily="18" charset="0"/>
                <a:cs typeface="Times New Roman" pitchFamily="18" charset="0"/>
              </a:rPr>
              <a:t> </a:t>
            </a:r>
            <a:r>
              <a:rPr lang="en-US" dirty="0" smtClean="0">
                <a:solidFill>
                  <a:schemeClr val="bg1"/>
                </a:solidFill>
                <a:latin typeface="Times New Roman" pitchFamily="18" charset="0"/>
                <a:cs typeface="Times New Roman" pitchFamily="18" charset="0"/>
              </a:rPr>
              <a:t>Recreational </a:t>
            </a:r>
            <a:r>
              <a:rPr lang="en-US" dirty="0" smtClean="0">
                <a:solidFill>
                  <a:schemeClr val="bg1"/>
                </a:solidFill>
                <a:latin typeface="Times New Roman" pitchFamily="18" charset="0"/>
                <a:cs typeface="Times New Roman" pitchFamily="18" charset="0"/>
              </a:rPr>
              <a:t>drug users commonly use nicotine for its mood-altering </a:t>
            </a:r>
            <a:r>
              <a:rPr lang="en-US" dirty="0" smtClean="0">
                <a:solidFill>
                  <a:schemeClr val="bg1"/>
                </a:solidFill>
                <a:latin typeface="Times New Roman" pitchFamily="18" charset="0"/>
                <a:cs typeface="Times New Roman" pitchFamily="18" charset="0"/>
              </a:rPr>
              <a:t>effects.</a:t>
            </a:r>
            <a:r>
              <a:rPr lang="en-US" baseline="30000" dirty="0" smtClean="0">
                <a:solidFill>
                  <a:schemeClr val="bg1"/>
                </a:solidFill>
                <a:latin typeface="Times New Roman" pitchFamily="18" charset="0"/>
                <a:cs typeface="Times New Roman" pitchFamily="18" charset="0"/>
              </a:rPr>
              <a:t> </a:t>
            </a:r>
            <a:r>
              <a:rPr lang="en-US" dirty="0" smtClean="0">
                <a:solidFill>
                  <a:schemeClr val="bg1"/>
                </a:solidFill>
                <a:latin typeface="Times New Roman" pitchFamily="18" charset="0"/>
                <a:cs typeface="Times New Roman" pitchFamily="18" charset="0"/>
              </a:rPr>
              <a:t>Other </a:t>
            </a:r>
            <a:r>
              <a:rPr lang="en-US" dirty="0" smtClean="0">
                <a:solidFill>
                  <a:schemeClr val="bg1"/>
                </a:solidFill>
                <a:latin typeface="Times New Roman" pitchFamily="18" charset="0"/>
                <a:cs typeface="Times New Roman" pitchFamily="18" charset="0"/>
              </a:rPr>
              <a:t>recreational nicotine products include chewing </a:t>
            </a:r>
            <a:r>
              <a:rPr lang="en-US" dirty="0" smtClean="0">
                <a:solidFill>
                  <a:schemeClr val="bg1"/>
                </a:solidFill>
                <a:latin typeface="Times New Roman" pitchFamily="18" charset="0"/>
                <a:cs typeface="Times New Roman" pitchFamily="18" charset="0"/>
              </a:rPr>
              <a:t>tobacco, cigars,</a:t>
            </a:r>
            <a:r>
              <a:rPr lang="en-US" dirty="0" smtClean="0">
                <a:solidFill>
                  <a:schemeClr val="bg1"/>
                </a:solidFill>
                <a:latin typeface="Times New Roman" pitchFamily="18" charset="0"/>
                <a:cs typeface="Times New Roman" pitchFamily="18" charset="0"/>
              </a:rPr>
              <a:t> cigarettes</a:t>
            </a:r>
            <a:r>
              <a:rPr lang="en-US" dirty="0" smtClean="0">
                <a:solidFill>
                  <a:schemeClr val="bg1"/>
                </a:solidFill>
                <a:latin typeface="Times New Roman" pitchFamily="18" charset="0"/>
                <a:cs typeface="Times New Roman" pitchFamily="18" charset="0"/>
              </a:rPr>
              <a:t>,</a:t>
            </a:r>
            <a:r>
              <a:rPr lang="en-US" dirty="0" smtClean="0">
                <a:solidFill>
                  <a:schemeClr val="bg1"/>
                </a:solidFill>
                <a:latin typeface="Times New Roman" pitchFamily="18" charset="0"/>
                <a:cs typeface="Times New Roman" pitchFamily="18" charset="0"/>
              </a:rPr>
              <a:t> e-cigarettes</a:t>
            </a:r>
            <a:r>
              <a:rPr lang="en-US" dirty="0" smtClean="0">
                <a:solidFill>
                  <a:schemeClr val="bg1"/>
                </a:solidFill>
                <a:latin typeface="Times New Roman" pitchFamily="18" charset="0"/>
                <a:cs typeface="Times New Roman" pitchFamily="18" charset="0"/>
              </a:rPr>
              <a:t>,</a:t>
            </a:r>
            <a:r>
              <a:rPr lang="en-US" dirty="0" smtClean="0">
                <a:solidFill>
                  <a:schemeClr val="bg1"/>
                </a:solidFill>
                <a:latin typeface="Times New Roman" pitchFamily="18" charset="0"/>
                <a:cs typeface="Times New Roman" pitchFamily="18" charset="0"/>
              </a:rPr>
              <a:t> </a:t>
            </a:r>
            <a:r>
              <a:rPr lang="en-US" dirty="0" smtClean="0">
                <a:solidFill>
                  <a:schemeClr val="bg1"/>
                </a:solidFill>
                <a:latin typeface="Times New Roman" pitchFamily="18" charset="0"/>
                <a:cs typeface="Times New Roman" pitchFamily="18" charset="0"/>
              </a:rPr>
              <a:t>snuff,pipe </a:t>
            </a:r>
            <a:r>
              <a:rPr lang="en-US" dirty="0" smtClean="0">
                <a:solidFill>
                  <a:schemeClr val="bg1"/>
                </a:solidFill>
                <a:latin typeface="Times New Roman" pitchFamily="18" charset="0"/>
                <a:cs typeface="Times New Roman" pitchFamily="18" charset="0"/>
              </a:rPr>
              <a:t>tobacco</a:t>
            </a:r>
            <a:r>
              <a:rPr lang="en-US" dirty="0" smtClean="0">
                <a:solidFill>
                  <a:schemeClr val="bg1"/>
                </a:solidFill>
                <a:latin typeface="Times New Roman" pitchFamily="18" charset="0"/>
                <a:cs typeface="Times New Roman" pitchFamily="18" charset="0"/>
              </a:rPr>
              <a:t>,</a:t>
            </a:r>
            <a:r>
              <a:rPr lang="en-US" dirty="0" smtClean="0">
                <a:solidFill>
                  <a:schemeClr val="bg1"/>
                </a:solidFill>
                <a:latin typeface="Times New Roman" pitchFamily="18" charset="0"/>
                <a:cs typeface="Times New Roman" pitchFamily="18" charset="0"/>
              </a:rPr>
              <a:t> and snus</a:t>
            </a:r>
            <a:r>
              <a:rPr lang="en-US" dirty="0" smtClean="0">
                <a:solidFill>
                  <a:schemeClr val="bg1"/>
                </a:solidFill>
                <a:latin typeface="Times New Roman" pitchFamily="18" charset="0"/>
                <a:cs typeface="Times New Roman" pitchFamily="18" charset="0"/>
              </a:rPr>
              <a:t>.</a:t>
            </a:r>
            <a:endParaRPr lang="en-US" dirty="0">
              <a:solidFill>
                <a:schemeClr val="bg1"/>
              </a:solidFill>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Nicotine?</a:t>
            </a:r>
            <a:endParaRPr lang="en-US" dirty="0"/>
          </a:p>
        </p:txBody>
      </p:sp>
      <p:sp>
        <p:nvSpPr>
          <p:cNvPr id="4" name="Content Placeholder 3"/>
          <p:cNvSpPr>
            <a:spLocks noGrp="1"/>
          </p:cNvSpPr>
          <p:nvPr>
            <p:ph idx="1"/>
          </p:nvPr>
        </p:nvSpPr>
        <p:spPr>
          <a:xfrm>
            <a:off x="0" y="1219200"/>
            <a:ext cx="8915400" cy="5638800"/>
          </a:xfrm>
        </p:spPr>
        <p:txBody>
          <a:bodyPr/>
          <a:lstStyle/>
          <a:p>
            <a:r>
              <a:rPr lang="en-US" b="1" dirty="0" smtClean="0">
                <a:solidFill>
                  <a:schemeClr val="bg1"/>
                </a:solidFill>
                <a:latin typeface="Times New Roman" pitchFamily="18" charset="0"/>
                <a:cs typeface="Times New Roman" pitchFamily="18" charset="0"/>
              </a:rPr>
              <a:t>Nicotine</a:t>
            </a:r>
            <a:r>
              <a:rPr lang="en-US" dirty="0" smtClean="0">
                <a:solidFill>
                  <a:schemeClr val="bg1"/>
                </a:solidFill>
                <a:latin typeface="Times New Roman" pitchFamily="18" charset="0"/>
                <a:cs typeface="Times New Roman" pitchFamily="18" charset="0"/>
              </a:rPr>
              <a:t> </a:t>
            </a:r>
            <a:r>
              <a:rPr lang="en-US" dirty="0" err="1" smtClean="0">
                <a:solidFill>
                  <a:schemeClr val="bg1"/>
                </a:solidFill>
                <a:latin typeface="Times New Roman" pitchFamily="18" charset="0"/>
                <a:cs typeface="Times New Roman" pitchFamily="18" charset="0"/>
              </a:rPr>
              <a:t>isa</a:t>
            </a:r>
            <a:r>
              <a:rPr lang="en-US" dirty="0" smtClean="0">
                <a:solidFill>
                  <a:schemeClr val="bg1"/>
                </a:solidFill>
                <a:latin typeface="Times New Roman" pitchFamily="18" charset="0"/>
                <a:cs typeface="Times New Roman" pitchFamily="18" charset="0"/>
              </a:rPr>
              <a:t> stimulant</a:t>
            </a:r>
            <a:r>
              <a:rPr lang="en-US" dirty="0" smtClean="0">
                <a:solidFill>
                  <a:schemeClr val="bg1"/>
                </a:solidFill>
                <a:latin typeface="Times New Roman" pitchFamily="18" charset="0"/>
                <a:cs typeface="Times New Roman" pitchFamily="18" charset="0"/>
              </a:rPr>
              <a:t> and potent parasympathomimetic alkaloid that is naturally produced in the nightshade family of plants. It is used for smoking cessation to relieve withdrawal symptoms</a:t>
            </a:r>
            <a:r>
              <a:rPr lang="en-US" dirty="0" smtClean="0">
                <a:solidFill>
                  <a:schemeClr val="bg1"/>
                </a:solidFill>
                <a:latin typeface="Times New Roman" pitchFamily="18" charset="0"/>
                <a:cs typeface="Times New Roman" pitchFamily="18" charset="0"/>
              </a:rPr>
              <a:t>.</a:t>
            </a:r>
            <a:r>
              <a:rPr lang="en-US" dirty="0" smtClean="0">
                <a:solidFill>
                  <a:schemeClr val="bg1"/>
                </a:solidFill>
                <a:latin typeface="Times New Roman" pitchFamily="18" charset="0"/>
                <a:cs typeface="Times New Roman" pitchFamily="18" charset="0"/>
              </a:rPr>
              <a:t> Nicotine acts as a receptor agonist at most nicotinic acetylcholine receptors (nAChRs</a:t>
            </a:r>
            <a:r>
              <a:rPr lang="en-US" dirty="0" smtClean="0">
                <a:solidFill>
                  <a:schemeClr val="bg1"/>
                </a:solidFill>
                <a:latin typeface="Times New Roman" pitchFamily="18" charset="0"/>
                <a:cs typeface="Times New Roman" pitchFamily="18" charset="0"/>
              </a:rPr>
              <a:t>),</a:t>
            </a:r>
            <a:r>
              <a:rPr lang="en-US" dirty="0" smtClean="0">
                <a:solidFill>
                  <a:schemeClr val="bg1"/>
                </a:solidFill>
                <a:latin typeface="Times New Roman" pitchFamily="18" charset="0"/>
                <a:cs typeface="Times New Roman" pitchFamily="18" charset="0"/>
              </a:rPr>
              <a:t> except at two nicotinic receptor subunits (nAChRα9 and nAChRα10) where it acts as a receptor antagonist</a:t>
            </a:r>
            <a:r>
              <a:rPr lang="en-US" dirty="0" smtClean="0">
                <a:solidFill>
                  <a:schemeClr val="bg1"/>
                </a:solidFill>
                <a:latin typeface="Times New Roman" pitchFamily="18" charset="0"/>
                <a:cs typeface="Times New Roman" pitchFamily="18" charset="0"/>
              </a:rPr>
              <a:t>.</a:t>
            </a:r>
            <a:endParaRPr lang="en-US" dirty="0">
              <a:solidFill>
                <a:schemeClr val="bg1"/>
              </a:solidFill>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0" dirty="0" smtClean="0">
                <a:latin typeface="Algerian" pitchFamily="82" charset="0"/>
              </a:rPr>
              <a:t>Chemistry</a:t>
            </a:r>
            <a:br>
              <a:rPr lang="en-US" b="0" dirty="0" smtClean="0">
                <a:latin typeface="Algerian" pitchFamily="82" charset="0"/>
              </a:rPr>
            </a:br>
            <a:endParaRPr lang="en-US" dirty="0">
              <a:latin typeface="Algerian" pitchFamily="82" charset="0"/>
            </a:endParaRPr>
          </a:p>
        </p:txBody>
      </p:sp>
      <p:sp>
        <p:nvSpPr>
          <p:cNvPr id="3" name="Content Placeholder 2"/>
          <p:cNvSpPr>
            <a:spLocks noGrp="1"/>
          </p:cNvSpPr>
          <p:nvPr>
            <p:ph idx="1"/>
          </p:nvPr>
        </p:nvSpPr>
        <p:spPr>
          <a:xfrm>
            <a:off x="457200" y="1066800"/>
            <a:ext cx="8229600" cy="5242560"/>
          </a:xfrm>
        </p:spPr>
        <p:txBody>
          <a:bodyPr>
            <a:normAutofit fontScale="92500" lnSpcReduction="20000"/>
          </a:bodyPr>
          <a:lstStyle/>
          <a:p>
            <a:r>
              <a:rPr lang="en-US" sz="3000" dirty="0" smtClean="0">
                <a:solidFill>
                  <a:schemeClr val="bg1"/>
                </a:solidFill>
                <a:latin typeface="Times New Roman" pitchFamily="18" charset="0"/>
                <a:cs typeface="Times New Roman" pitchFamily="18" charset="0"/>
              </a:rPr>
              <a:t>Nicotine is a hygroscopic, colorless to yellow-brown, oily liquid, that is readily soluble in alcohol, ether or light petroleum. It is miscible with water in its neutral amine base form between 60 °C and 210 °C. It is a dibasic nitrogenous base, having K</a:t>
            </a:r>
            <a:r>
              <a:rPr lang="en-US" sz="3000" baseline="-25000" dirty="0" smtClean="0">
                <a:solidFill>
                  <a:schemeClr val="bg1"/>
                </a:solidFill>
                <a:latin typeface="Times New Roman" pitchFamily="18" charset="0"/>
                <a:cs typeface="Times New Roman" pitchFamily="18" charset="0"/>
              </a:rPr>
              <a:t>b1</a:t>
            </a:r>
            <a:r>
              <a:rPr lang="en-US" sz="3000" dirty="0" smtClean="0">
                <a:solidFill>
                  <a:schemeClr val="bg1"/>
                </a:solidFill>
                <a:latin typeface="Times New Roman" pitchFamily="18" charset="0"/>
                <a:cs typeface="Times New Roman" pitchFamily="18" charset="0"/>
              </a:rPr>
              <a:t>=1×10⁻⁶, K</a:t>
            </a:r>
            <a:r>
              <a:rPr lang="en-US" sz="3000" baseline="-25000" dirty="0" smtClean="0">
                <a:solidFill>
                  <a:schemeClr val="bg1"/>
                </a:solidFill>
                <a:latin typeface="Times New Roman" pitchFamily="18" charset="0"/>
                <a:cs typeface="Times New Roman" pitchFamily="18" charset="0"/>
              </a:rPr>
              <a:t>b2</a:t>
            </a:r>
            <a:r>
              <a:rPr lang="en-US" sz="3000" dirty="0" smtClean="0">
                <a:solidFill>
                  <a:schemeClr val="bg1"/>
                </a:solidFill>
                <a:latin typeface="Times New Roman" pitchFamily="18" charset="0"/>
                <a:cs typeface="Times New Roman" pitchFamily="18" charset="0"/>
              </a:rPr>
              <a:t>=1×10⁻¹¹</a:t>
            </a:r>
            <a:r>
              <a:rPr lang="en-US" sz="3000" dirty="0" smtClean="0">
                <a:solidFill>
                  <a:schemeClr val="bg1"/>
                </a:solidFill>
                <a:latin typeface="Times New Roman" pitchFamily="18" charset="0"/>
                <a:cs typeface="Times New Roman" pitchFamily="18" charset="0"/>
              </a:rPr>
              <a:t>.</a:t>
            </a:r>
            <a:r>
              <a:rPr lang="en-US" sz="3000" dirty="0" smtClean="0">
                <a:solidFill>
                  <a:schemeClr val="bg1"/>
                </a:solidFill>
                <a:latin typeface="Times New Roman" pitchFamily="18" charset="0"/>
                <a:cs typeface="Times New Roman" pitchFamily="18" charset="0"/>
              </a:rPr>
              <a:t> It readily forms ammonium salts with acids that are usually solid and water-soluble. Its flash point is 95 °C and its auto-ignition temperature is 244 °</a:t>
            </a:r>
            <a:r>
              <a:rPr lang="en-US" sz="3000" dirty="0" smtClean="0">
                <a:solidFill>
                  <a:schemeClr val="bg1"/>
                </a:solidFill>
                <a:latin typeface="Times New Roman" pitchFamily="18" charset="0"/>
                <a:cs typeface="Times New Roman" pitchFamily="18" charset="0"/>
              </a:rPr>
              <a:t>C.Nicotine </a:t>
            </a:r>
            <a:r>
              <a:rPr lang="en-US" sz="3000" dirty="0" smtClean="0">
                <a:solidFill>
                  <a:schemeClr val="bg1"/>
                </a:solidFill>
                <a:latin typeface="Times New Roman" pitchFamily="18" charset="0"/>
                <a:cs typeface="Times New Roman" pitchFamily="18" charset="0"/>
              </a:rPr>
              <a:t>is readily volatile (vapor pressure 5.5 ㎩ at 25 ℃</a:t>
            </a:r>
            <a:r>
              <a:rPr lang="en-US" sz="3000" dirty="0" smtClean="0">
                <a:solidFill>
                  <a:schemeClr val="bg1"/>
                </a:solidFill>
                <a:latin typeface="Times New Roman" pitchFamily="18" charset="0"/>
                <a:cs typeface="Times New Roman" pitchFamily="18" charset="0"/>
              </a:rPr>
              <a:t>)</a:t>
            </a:r>
            <a:r>
              <a:rPr lang="en-US" sz="3000" baseline="30000" dirty="0" smtClean="0">
                <a:solidFill>
                  <a:schemeClr val="bg1"/>
                </a:solidFill>
                <a:latin typeface="Times New Roman" pitchFamily="18" charset="0"/>
                <a:cs typeface="Times New Roman" pitchFamily="18" charset="0"/>
              </a:rPr>
              <a:t> </a:t>
            </a:r>
            <a:r>
              <a:rPr lang="en-US" sz="3000" dirty="0" smtClean="0">
                <a:solidFill>
                  <a:schemeClr val="bg1"/>
                </a:solidFill>
                <a:latin typeface="Times New Roman" pitchFamily="18" charset="0"/>
                <a:cs typeface="Times New Roman" pitchFamily="18" charset="0"/>
              </a:rPr>
              <a:t>On </a:t>
            </a:r>
            <a:r>
              <a:rPr lang="en-US" sz="3000" dirty="0" smtClean="0">
                <a:solidFill>
                  <a:schemeClr val="bg1"/>
                </a:solidFill>
                <a:latin typeface="Times New Roman" pitchFamily="18" charset="0"/>
                <a:cs typeface="Times New Roman" pitchFamily="18" charset="0"/>
              </a:rPr>
              <a:t>exposure to ultraviolet light or various oxidizing agents, nicotine is converted to nicotine oxide, nicotinic acid (niacin, vitamin B3), and </a:t>
            </a:r>
            <a:r>
              <a:rPr lang="en-US" sz="3000" dirty="0" smtClean="0">
                <a:solidFill>
                  <a:schemeClr val="bg1"/>
                </a:solidFill>
                <a:latin typeface="Times New Roman" pitchFamily="18" charset="0"/>
                <a:cs typeface="Times New Roman" pitchFamily="18" charset="0"/>
              </a:rPr>
              <a:t>methylamine.</a:t>
            </a:r>
            <a:endParaRPr lang="en-US" sz="3000" dirty="0" smtClean="0">
              <a:solidFill>
                <a:schemeClr val="bg1"/>
              </a:solidFill>
              <a:latin typeface="Times New Roman" pitchFamily="18" charset="0"/>
              <a:cs typeface="Times New Roman" pitchFamily="18" charset="0"/>
            </a:endParaRP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471160"/>
          </a:xfrm>
        </p:spPr>
        <p:txBody>
          <a:bodyPr>
            <a:normAutofit fontScale="92500" lnSpcReduction="10000"/>
          </a:bodyPr>
          <a:lstStyle/>
          <a:p>
            <a:r>
              <a:rPr lang="en-US" sz="3000" dirty="0" smtClean="0">
                <a:solidFill>
                  <a:schemeClr val="bg1"/>
                </a:solidFill>
                <a:latin typeface="Times New Roman" pitchFamily="18" charset="0"/>
                <a:cs typeface="Times New Roman" pitchFamily="18" charset="0"/>
              </a:rPr>
              <a:t>Nicotine is optically active, having two enantiomeric forms. The naturally occurring form of nicotine is levorotatory with a specific rotation of [α]</a:t>
            </a:r>
            <a:r>
              <a:rPr lang="en-US" sz="3000" baseline="-25000" dirty="0" smtClean="0">
                <a:solidFill>
                  <a:schemeClr val="bg1"/>
                </a:solidFill>
                <a:latin typeface="Times New Roman" pitchFamily="18" charset="0"/>
                <a:cs typeface="Times New Roman" pitchFamily="18" charset="0"/>
              </a:rPr>
              <a:t>D</a:t>
            </a:r>
            <a:r>
              <a:rPr lang="en-US" sz="3000" dirty="0" smtClean="0">
                <a:solidFill>
                  <a:schemeClr val="bg1"/>
                </a:solidFill>
                <a:latin typeface="Times New Roman" pitchFamily="18" charset="0"/>
                <a:cs typeface="Times New Roman" pitchFamily="18" charset="0"/>
              </a:rPr>
              <a:t>=–166.4° ((−)-nicotine). The dextrorotatory form, (+)-nicotine is physiologically less active than (−)-nicotine. (−)-nicotine is more toxic than (+)-nicotine</a:t>
            </a:r>
            <a:r>
              <a:rPr lang="en-US" sz="3000" dirty="0" smtClean="0">
                <a:solidFill>
                  <a:schemeClr val="bg1"/>
                </a:solidFill>
                <a:latin typeface="Times New Roman" pitchFamily="18" charset="0"/>
                <a:cs typeface="Times New Roman" pitchFamily="18" charset="0"/>
              </a:rPr>
              <a:t>.</a:t>
            </a:r>
            <a:r>
              <a:rPr lang="en-US" sz="3000" dirty="0" smtClean="0">
                <a:solidFill>
                  <a:schemeClr val="bg1"/>
                </a:solidFill>
                <a:latin typeface="Times New Roman" pitchFamily="18" charset="0"/>
                <a:cs typeface="Times New Roman" pitchFamily="18" charset="0"/>
              </a:rPr>
              <a:t> The salts of (+)-nicotine are usually dextrorotatory; this conversion between levorotatory and dextrorotatory upon protonation is common among alkaloids</a:t>
            </a:r>
            <a:r>
              <a:rPr lang="en-US" sz="3000" dirty="0" smtClean="0">
                <a:solidFill>
                  <a:schemeClr val="bg1"/>
                </a:solidFill>
                <a:latin typeface="Times New Roman" pitchFamily="18" charset="0"/>
                <a:cs typeface="Times New Roman" pitchFamily="18" charset="0"/>
              </a:rPr>
              <a:t>.</a:t>
            </a:r>
            <a:r>
              <a:rPr lang="en-US" sz="3000" dirty="0" smtClean="0">
                <a:solidFill>
                  <a:schemeClr val="bg1"/>
                </a:solidFill>
                <a:latin typeface="Times New Roman" pitchFamily="18" charset="0"/>
                <a:cs typeface="Times New Roman" pitchFamily="18" charset="0"/>
              </a:rPr>
              <a:t> The hydrochloride and sulfate salts become optically inactive if heated in a closed vessel above 180 °</a:t>
            </a:r>
            <a:r>
              <a:rPr lang="en-US" sz="3000" dirty="0" smtClean="0">
                <a:solidFill>
                  <a:schemeClr val="bg1"/>
                </a:solidFill>
                <a:latin typeface="Times New Roman" pitchFamily="18" charset="0"/>
                <a:cs typeface="Times New Roman" pitchFamily="18" charset="0"/>
              </a:rPr>
              <a:t>C.</a:t>
            </a:r>
            <a:r>
              <a:rPr lang="en-US" sz="3000" baseline="30000" dirty="0" smtClean="0">
                <a:solidFill>
                  <a:schemeClr val="bg1"/>
                </a:solidFill>
                <a:latin typeface="Times New Roman" pitchFamily="18" charset="0"/>
                <a:cs typeface="Times New Roman" pitchFamily="18" charset="0"/>
              </a:rPr>
              <a:t> </a:t>
            </a:r>
            <a:r>
              <a:rPr lang="en-US" sz="3000" dirty="0" smtClean="0">
                <a:solidFill>
                  <a:schemeClr val="bg1"/>
                </a:solidFill>
                <a:latin typeface="Times New Roman" pitchFamily="18" charset="0"/>
                <a:cs typeface="Times New Roman" pitchFamily="18" charset="0"/>
              </a:rPr>
              <a:t>Anabasine</a:t>
            </a:r>
            <a:r>
              <a:rPr lang="en-US" sz="3000" dirty="0" smtClean="0">
                <a:solidFill>
                  <a:schemeClr val="bg1"/>
                </a:solidFill>
                <a:latin typeface="Times New Roman" pitchFamily="18" charset="0"/>
                <a:cs typeface="Times New Roman" pitchFamily="18" charset="0"/>
              </a:rPr>
              <a:t> is a structural isomer of nicotine, as both compounds have the molecular formula </a:t>
            </a:r>
            <a:r>
              <a:rPr lang="en-US" sz="3000" b="1" dirty="0" smtClean="0">
                <a:solidFill>
                  <a:schemeClr val="bg1"/>
                </a:solidFill>
                <a:latin typeface="Times New Roman" pitchFamily="18" charset="0"/>
                <a:cs typeface="Times New Roman" pitchFamily="18" charset="0"/>
              </a:rPr>
              <a:t>C</a:t>
            </a:r>
            <a:r>
              <a:rPr lang="en-US" sz="3000" b="1" baseline="-25000" dirty="0" smtClean="0">
                <a:solidFill>
                  <a:schemeClr val="bg1"/>
                </a:solidFill>
                <a:latin typeface="Times New Roman" pitchFamily="18" charset="0"/>
                <a:cs typeface="Times New Roman" pitchFamily="18" charset="0"/>
              </a:rPr>
              <a:t>10</a:t>
            </a:r>
            <a:r>
              <a:rPr lang="en-US" sz="3000" b="1" dirty="0" smtClean="0">
                <a:solidFill>
                  <a:schemeClr val="bg1"/>
                </a:solidFill>
                <a:latin typeface="Times New Roman" pitchFamily="18" charset="0"/>
                <a:cs typeface="Times New Roman" pitchFamily="18" charset="0"/>
              </a:rPr>
              <a:t>H</a:t>
            </a:r>
            <a:r>
              <a:rPr lang="en-US" sz="3000" b="1" baseline="-25000" dirty="0" smtClean="0">
                <a:solidFill>
                  <a:schemeClr val="bg1"/>
                </a:solidFill>
                <a:latin typeface="Times New Roman" pitchFamily="18" charset="0"/>
                <a:cs typeface="Times New Roman" pitchFamily="18" charset="0"/>
              </a:rPr>
              <a:t>14</a:t>
            </a:r>
            <a:r>
              <a:rPr lang="en-US" sz="3000" b="1" dirty="0" smtClean="0">
                <a:solidFill>
                  <a:schemeClr val="bg1"/>
                </a:solidFill>
                <a:latin typeface="Times New Roman" pitchFamily="18" charset="0"/>
                <a:cs typeface="Times New Roman" pitchFamily="18" charset="0"/>
              </a:rPr>
              <a:t>N</a:t>
            </a:r>
            <a:r>
              <a:rPr lang="en-US" sz="3000" b="1" baseline="-25000" dirty="0" smtClean="0">
                <a:solidFill>
                  <a:schemeClr val="bg1"/>
                </a:solidFill>
                <a:latin typeface="Times New Roman" pitchFamily="18" charset="0"/>
                <a:cs typeface="Times New Roman" pitchFamily="18" charset="0"/>
              </a:rPr>
              <a:t>2</a:t>
            </a:r>
            <a:r>
              <a:rPr lang="en-US" sz="3000" b="1" dirty="0" smtClean="0">
                <a:solidFill>
                  <a:schemeClr val="bg1"/>
                </a:solidFill>
                <a:latin typeface="Times New Roman" pitchFamily="18" charset="0"/>
                <a:cs typeface="Times New Roman" pitchFamily="18" charset="0"/>
              </a:rPr>
              <a:t>.</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Algerian" pitchFamily="82" charset="0"/>
              </a:rPr>
              <a:t>Occurrence</a:t>
            </a:r>
            <a:r>
              <a:rPr lang="en-US" dirty="0" smtClean="0"/>
              <a:t/>
            </a:r>
            <a:br>
              <a:rPr lang="en-US" dirty="0" smtClean="0"/>
            </a:br>
            <a:endParaRPr lang="en-US" dirty="0"/>
          </a:p>
        </p:txBody>
      </p:sp>
      <p:sp>
        <p:nvSpPr>
          <p:cNvPr id="3" name="Content Placeholder 2"/>
          <p:cNvSpPr>
            <a:spLocks noGrp="1"/>
          </p:cNvSpPr>
          <p:nvPr>
            <p:ph idx="1"/>
          </p:nvPr>
        </p:nvSpPr>
        <p:spPr>
          <a:xfrm>
            <a:off x="152400" y="1524000"/>
            <a:ext cx="8991600" cy="5334000"/>
          </a:xfrm>
        </p:spPr>
        <p:txBody>
          <a:bodyPr/>
          <a:lstStyle/>
          <a:p>
            <a:r>
              <a:rPr lang="en-US" dirty="0" smtClean="0">
                <a:solidFill>
                  <a:schemeClr val="bg1"/>
                </a:solidFill>
                <a:latin typeface="Times New Roman" pitchFamily="18" charset="0"/>
                <a:cs typeface="Times New Roman" pitchFamily="18" charset="0"/>
              </a:rPr>
              <a:t>Nicotine is a natural product of tobacco, occurring in the leaves of Nicotiana tabacum in a range of 0.5 to 7.5% depending on variety</a:t>
            </a:r>
            <a:r>
              <a:rPr lang="en-US" dirty="0" smtClean="0">
                <a:solidFill>
                  <a:schemeClr val="bg1"/>
                </a:solidFill>
                <a:latin typeface="Times New Roman" pitchFamily="18" charset="0"/>
                <a:cs typeface="Times New Roman" pitchFamily="18" charset="0"/>
              </a:rPr>
              <a:t>.</a:t>
            </a:r>
            <a:r>
              <a:rPr lang="en-US" dirty="0" smtClean="0">
                <a:solidFill>
                  <a:schemeClr val="bg1"/>
                </a:solidFill>
                <a:latin typeface="Times New Roman" pitchFamily="18" charset="0"/>
                <a:cs typeface="Times New Roman" pitchFamily="18" charset="0"/>
              </a:rPr>
              <a:t> Nicotine is also found in the leaves of Nicotiana rustica, in amounts of 2–14%; in Duboisia hopwoodii; and in</a:t>
            </a:r>
            <a:r>
              <a:rPr lang="en-US" i="1" dirty="0" smtClean="0">
                <a:solidFill>
                  <a:schemeClr val="bg1"/>
                </a:solidFill>
                <a:latin typeface="Times New Roman" pitchFamily="18" charset="0"/>
                <a:cs typeface="Times New Roman" pitchFamily="18" charset="0"/>
              </a:rPr>
              <a:t> Asclepias syriaca</a:t>
            </a:r>
            <a:r>
              <a:rPr lang="en-US" dirty="0" smtClean="0">
                <a:solidFill>
                  <a:schemeClr val="bg1"/>
                </a:solidFill>
                <a:latin typeface="Times New Roman" pitchFamily="18" charset="0"/>
                <a:cs typeface="Times New Roman" pitchFamily="18" charset="0"/>
              </a:rPr>
              <a:t>.</a:t>
            </a:r>
            <a:endParaRPr lang="en-US" dirty="0" smtClean="0">
              <a:solidFill>
                <a:schemeClr val="bg1"/>
              </a:solidFill>
              <a:latin typeface="Times New Roman" pitchFamily="18" charset="0"/>
              <a:cs typeface="Times New Roman" pitchFamily="18" charset="0"/>
            </a:endParaRP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solidFill>
                  <a:schemeClr val="bg1"/>
                </a:solidFill>
                <a:latin typeface="Times New Roman" pitchFamily="18" charset="0"/>
                <a:cs typeface="Times New Roman" pitchFamily="18" charset="0"/>
              </a:rPr>
              <a:t>Nicotine also naturally occurs in smaller amounts (varying from 2–7 µg/kg, or 20–70 millionths of a percent wet </a:t>
            </a:r>
            <a:r>
              <a:rPr lang="en-US" dirty="0" smtClean="0">
                <a:solidFill>
                  <a:schemeClr val="bg1"/>
                </a:solidFill>
                <a:latin typeface="Times New Roman" pitchFamily="18" charset="0"/>
                <a:cs typeface="Times New Roman" pitchFamily="18" charset="0"/>
              </a:rPr>
              <a:t>weight) </a:t>
            </a:r>
            <a:r>
              <a:rPr lang="en-US" dirty="0" smtClean="0">
                <a:solidFill>
                  <a:schemeClr val="bg1"/>
                </a:solidFill>
                <a:latin typeface="Times New Roman" pitchFamily="18" charset="0"/>
                <a:cs typeface="Times New Roman" pitchFamily="18" charset="0"/>
              </a:rPr>
              <a:t>in Solanaceaein plants from the family Solanaceae (such as potatoes, tomatoes, eggplant, and </a:t>
            </a:r>
            <a:r>
              <a:rPr lang="en-US" dirty="0" smtClean="0">
                <a:solidFill>
                  <a:schemeClr val="bg1"/>
                </a:solidFill>
                <a:latin typeface="Times New Roman" pitchFamily="18" charset="0"/>
                <a:cs typeface="Times New Roman" pitchFamily="18" charset="0"/>
              </a:rPr>
              <a:t>peppers)</a:t>
            </a:r>
            <a:endParaRPr lang="en-US" dirty="0" smtClean="0">
              <a:solidFill>
                <a:schemeClr val="bg1"/>
              </a:solidFill>
              <a:latin typeface="Times New Roman" pitchFamily="18" charset="0"/>
              <a:cs typeface="Times New Roman" pitchFamily="18" charset="0"/>
            </a:endParaRPr>
          </a:p>
          <a:p>
            <a:endParaRPr lang="en-US" dirty="0">
              <a:solidFill>
                <a:schemeClr val="bg1"/>
              </a:solidFill>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lgerian" pitchFamily="82" charset="0"/>
              </a:rPr>
              <a:t>Biosynthesis</a:t>
            </a:r>
            <a:endParaRPr lang="en-US" dirty="0">
              <a:latin typeface="Algerian" pitchFamily="82" charset="0"/>
            </a:endParaRPr>
          </a:p>
        </p:txBody>
      </p:sp>
      <p:sp>
        <p:nvSpPr>
          <p:cNvPr id="3" name="Content Placeholder 2"/>
          <p:cNvSpPr>
            <a:spLocks noGrp="1"/>
          </p:cNvSpPr>
          <p:nvPr>
            <p:ph idx="1"/>
          </p:nvPr>
        </p:nvSpPr>
        <p:spPr/>
        <p:txBody>
          <a:bodyPr>
            <a:normAutofit/>
          </a:bodyPr>
          <a:lstStyle/>
          <a:p>
            <a:r>
              <a:rPr lang="en-US" dirty="0" smtClean="0">
                <a:solidFill>
                  <a:schemeClr val="bg1"/>
                </a:solidFill>
                <a:latin typeface="Times New Roman" pitchFamily="18" charset="0"/>
                <a:cs typeface="Times New Roman" pitchFamily="18" charset="0"/>
              </a:rPr>
              <a:t>The biosynthetic pathway of nicotine involves a coupling reaction between the two cyclic structures that comprise nicotine. Metabolic studies show that the pyridine ring of nicotine is derived from niacin (nicotinic acid) while the pyrrolidine is derived from </a:t>
            </a:r>
            <a:r>
              <a:rPr lang="en-US" i="1" dirty="0" smtClean="0">
                <a:solidFill>
                  <a:schemeClr val="bg1"/>
                </a:solidFill>
                <a:latin typeface="Times New Roman" pitchFamily="18" charset="0"/>
                <a:cs typeface="Times New Roman" pitchFamily="18" charset="0"/>
              </a:rPr>
              <a:t>N</a:t>
            </a:r>
            <a:r>
              <a:rPr lang="en-US" dirty="0" smtClean="0">
                <a:solidFill>
                  <a:schemeClr val="bg1"/>
                </a:solidFill>
                <a:latin typeface="Times New Roman" pitchFamily="18" charset="0"/>
                <a:cs typeface="Times New Roman" pitchFamily="18" charset="0"/>
              </a:rPr>
              <a:t>-methyl-</a:t>
            </a:r>
            <a:r>
              <a:rPr lang="el-GR" dirty="0" smtClean="0">
                <a:solidFill>
                  <a:schemeClr val="bg1"/>
                </a:solidFill>
                <a:latin typeface="Times New Roman" pitchFamily="18" charset="0"/>
                <a:cs typeface="Times New Roman" pitchFamily="18" charset="0"/>
              </a:rPr>
              <a:t>Δ</a:t>
            </a:r>
            <a:r>
              <a:rPr lang="el-GR" baseline="30000" dirty="0" smtClean="0">
                <a:solidFill>
                  <a:schemeClr val="bg1"/>
                </a:solidFill>
                <a:latin typeface="Times New Roman" pitchFamily="18" charset="0"/>
                <a:cs typeface="Times New Roman" pitchFamily="18" charset="0"/>
              </a:rPr>
              <a:t>1</a:t>
            </a:r>
            <a:r>
              <a:rPr lang="el-GR" dirty="0" smtClean="0">
                <a:solidFill>
                  <a:schemeClr val="bg1"/>
                </a:solidFill>
                <a:latin typeface="Times New Roman" pitchFamily="18" charset="0"/>
                <a:cs typeface="Times New Roman" pitchFamily="18" charset="0"/>
              </a:rPr>
              <a:t>-</a:t>
            </a:r>
            <a:r>
              <a:rPr lang="en-US" dirty="0" smtClean="0">
                <a:solidFill>
                  <a:schemeClr val="bg1"/>
                </a:solidFill>
                <a:latin typeface="Times New Roman" pitchFamily="18" charset="0"/>
                <a:cs typeface="Times New Roman" pitchFamily="18" charset="0"/>
              </a:rPr>
              <a:t>pyrrollidium cation</a:t>
            </a:r>
            <a:r>
              <a:rPr lang="en-US" dirty="0" smtClean="0">
                <a:solidFill>
                  <a:schemeClr val="bg1"/>
                </a:solidFill>
                <a:latin typeface="Times New Roman" pitchFamily="18" charset="0"/>
                <a:cs typeface="Times New Roman" pitchFamily="18" charset="0"/>
              </a:rPr>
              <a:t>.</a:t>
            </a:r>
            <a:r>
              <a:rPr lang="en-US" dirty="0" smtClean="0">
                <a:solidFill>
                  <a:schemeClr val="bg1"/>
                </a:solidFill>
                <a:latin typeface="Times New Roman" pitchFamily="18" charset="0"/>
                <a:cs typeface="Times New Roman" pitchFamily="18" charset="0"/>
              </a:rPr>
              <a:t> Biosynthesis of the two component structures proceeds via two independent syntheses, the NAD pathway for niacin and the tropane pathway for </a:t>
            </a:r>
            <a:r>
              <a:rPr lang="en-US" i="1" dirty="0" smtClean="0">
                <a:solidFill>
                  <a:schemeClr val="bg1"/>
                </a:solidFill>
                <a:latin typeface="Times New Roman" pitchFamily="18" charset="0"/>
                <a:cs typeface="Times New Roman" pitchFamily="18" charset="0"/>
              </a:rPr>
              <a:t>N</a:t>
            </a:r>
            <a:r>
              <a:rPr lang="en-US" dirty="0" smtClean="0">
                <a:solidFill>
                  <a:schemeClr val="bg1"/>
                </a:solidFill>
                <a:latin typeface="Times New Roman" pitchFamily="18" charset="0"/>
                <a:cs typeface="Times New Roman" pitchFamily="18" charset="0"/>
              </a:rPr>
              <a:t>-methyl-</a:t>
            </a:r>
            <a:r>
              <a:rPr lang="el-GR" dirty="0" smtClean="0">
                <a:solidFill>
                  <a:schemeClr val="bg1"/>
                </a:solidFill>
                <a:latin typeface="Times New Roman" pitchFamily="18" charset="0"/>
                <a:cs typeface="Times New Roman" pitchFamily="18" charset="0"/>
              </a:rPr>
              <a:t>Δ</a:t>
            </a:r>
            <a:r>
              <a:rPr lang="el-GR" baseline="30000" dirty="0" smtClean="0">
                <a:solidFill>
                  <a:schemeClr val="bg1"/>
                </a:solidFill>
                <a:latin typeface="Times New Roman" pitchFamily="18" charset="0"/>
                <a:cs typeface="Times New Roman" pitchFamily="18" charset="0"/>
              </a:rPr>
              <a:t>1</a:t>
            </a:r>
            <a:r>
              <a:rPr lang="el-GR" dirty="0" smtClean="0">
                <a:solidFill>
                  <a:schemeClr val="bg1"/>
                </a:solidFill>
                <a:latin typeface="Times New Roman" pitchFamily="18" charset="0"/>
                <a:cs typeface="Times New Roman" pitchFamily="18" charset="0"/>
              </a:rPr>
              <a:t>-</a:t>
            </a:r>
            <a:r>
              <a:rPr lang="en-US" dirty="0" smtClean="0">
                <a:solidFill>
                  <a:schemeClr val="bg1"/>
                </a:solidFill>
                <a:latin typeface="Times New Roman" pitchFamily="18" charset="0"/>
                <a:cs typeface="Times New Roman" pitchFamily="18" charset="0"/>
              </a:rPr>
              <a:t>pyrrollidium cation.</a:t>
            </a:r>
            <a:endParaRPr lang="en-US" dirty="0">
              <a:solidFill>
                <a:schemeClr val="bg1"/>
              </a:solidFill>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Algerian" pitchFamily="82" charset="0"/>
              </a:rPr>
              <a:t>Detection in body fluids</a:t>
            </a:r>
            <a:r>
              <a:rPr lang="en-US" dirty="0" smtClean="0"/>
              <a:t/>
            </a:r>
            <a:br>
              <a:rPr lang="en-US" dirty="0" smtClean="0"/>
            </a:br>
            <a:endParaRPr lang="en-US" dirty="0"/>
          </a:p>
        </p:txBody>
      </p:sp>
      <p:sp>
        <p:nvSpPr>
          <p:cNvPr id="3" name="Content Placeholder 2"/>
          <p:cNvSpPr>
            <a:spLocks noGrp="1"/>
          </p:cNvSpPr>
          <p:nvPr>
            <p:ph idx="1"/>
          </p:nvPr>
        </p:nvSpPr>
        <p:spPr>
          <a:xfrm>
            <a:off x="457200" y="1143000"/>
            <a:ext cx="8382000" cy="5715000"/>
          </a:xfrm>
        </p:spPr>
        <p:txBody>
          <a:bodyPr>
            <a:noAutofit/>
          </a:bodyPr>
          <a:lstStyle/>
          <a:p>
            <a:r>
              <a:rPr lang="en-US" dirty="0" smtClean="0">
                <a:solidFill>
                  <a:schemeClr val="bg1"/>
                </a:solidFill>
                <a:latin typeface="Times New Roman" pitchFamily="18" charset="0"/>
                <a:cs typeface="Times New Roman" pitchFamily="18" charset="0"/>
              </a:rPr>
              <a:t>Nicotine can be quantified in blood, plasma, or urine to confirm a diagnosis of poisoning or to facilitate a medicolegal death investigation. Urinary or salivary cotinine concentrations are frequently measured for the purposes of pre-employment and health insurance medical screening programs. Careful interpretation of results is important, since passive exposure to cigarette smoke can result in significant accumulation of nicotine, followed by the appearance of its metabolites in various body </a:t>
            </a:r>
            <a:r>
              <a:rPr lang="en-US" dirty="0" smtClean="0">
                <a:solidFill>
                  <a:schemeClr val="bg1"/>
                </a:solidFill>
                <a:latin typeface="Times New Roman" pitchFamily="18" charset="0"/>
                <a:cs typeface="Times New Roman" pitchFamily="18" charset="0"/>
              </a:rPr>
              <a:t>fluids. Nicotine </a:t>
            </a:r>
            <a:r>
              <a:rPr lang="en-US" dirty="0" smtClean="0">
                <a:solidFill>
                  <a:schemeClr val="bg1"/>
                </a:solidFill>
                <a:latin typeface="Times New Roman" pitchFamily="18" charset="0"/>
                <a:cs typeface="Times New Roman" pitchFamily="18" charset="0"/>
              </a:rPr>
              <a:t>use is not regulated in competitive sports programs</a:t>
            </a:r>
            <a:r>
              <a:rPr lang="en-US" dirty="0" smtClean="0">
                <a:solidFill>
                  <a:schemeClr val="bg1"/>
                </a:solidFill>
                <a:latin typeface="Times New Roman" pitchFamily="18" charset="0"/>
                <a:cs typeface="Times New Roman" pitchFamily="18" charset="0"/>
              </a:rPr>
              <a:t>.</a:t>
            </a:r>
            <a:endParaRPr lang="en-US" dirty="0">
              <a:solidFill>
                <a:schemeClr val="bg1"/>
              </a:solidFill>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Algerian" pitchFamily="82" charset="0"/>
              </a:rPr>
              <a:t>Uses</a:t>
            </a:r>
            <a:br>
              <a:rPr lang="en-US" dirty="0" smtClean="0">
                <a:latin typeface="Algerian" pitchFamily="82" charset="0"/>
              </a:rPr>
            </a:br>
            <a:r>
              <a:rPr lang="en-US" dirty="0" smtClean="0">
                <a:latin typeface="Algerian" pitchFamily="82" charset="0"/>
              </a:rPr>
              <a:t>Medical </a:t>
            </a:r>
            <a:endParaRPr lang="en-US" dirty="0">
              <a:latin typeface="Algerian" pitchFamily="82" charset="0"/>
            </a:endParaRPr>
          </a:p>
        </p:txBody>
      </p:sp>
      <p:sp>
        <p:nvSpPr>
          <p:cNvPr id="3" name="Content Placeholder 2"/>
          <p:cNvSpPr>
            <a:spLocks noGrp="1"/>
          </p:cNvSpPr>
          <p:nvPr>
            <p:ph idx="1"/>
          </p:nvPr>
        </p:nvSpPr>
        <p:spPr/>
        <p:txBody>
          <a:bodyPr>
            <a:normAutofit lnSpcReduction="10000"/>
          </a:bodyPr>
          <a:lstStyle/>
          <a:p>
            <a:r>
              <a:rPr lang="en-US" dirty="0" smtClean="0">
                <a:solidFill>
                  <a:schemeClr val="bg1"/>
                </a:solidFill>
                <a:latin typeface="Times New Roman" pitchFamily="18" charset="0"/>
                <a:cs typeface="Times New Roman" pitchFamily="18" charset="0"/>
              </a:rPr>
              <a:t>The primary therapeutic use of nicotine is treating nicotine dependence to eliminate smoking and the damage it does to health. Controlled levels of nicotine are given to patients through gums, dermal patches, lozenges, inhalers, electronic/substitute cigarettes or nasal sprays to wean them off their dependence. A 2018 Cochrane Collaboration review found high quality evidence that all current forms of nicotine replacement therapy (gum, patch, lozenges, inhaler, and nasal spray) therapies increase the chances of successfully quitting smoking by 50–60%, regardless of setting</a:t>
            </a:r>
            <a:r>
              <a:rPr lang="en-US" dirty="0" smtClean="0">
                <a:solidFill>
                  <a:schemeClr val="bg1"/>
                </a:solidFill>
                <a:latin typeface="Times New Roman" pitchFamily="18" charset="0"/>
                <a:cs typeface="Times New Roman" pitchFamily="18" charset="0"/>
              </a:rPr>
              <a:t>.</a:t>
            </a:r>
            <a:endParaRPr lang="en-US" dirty="0" smtClean="0">
              <a:solidFill>
                <a:schemeClr val="bg1"/>
              </a:solidFill>
              <a:latin typeface="Times New Roman" pitchFamily="18" charset="0"/>
              <a:cs typeface="Times New Roman" pitchFamily="18" charset="0"/>
            </a:endParaRP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19</TotalTime>
  <Words>243</Words>
  <Application>Microsoft Office PowerPoint</Application>
  <PresentationFormat>On-screen Show (4:3)</PresentationFormat>
  <Paragraphs>26</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Apex</vt:lpstr>
      <vt:lpstr>NICOTINE  </vt:lpstr>
      <vt:lpstr>What is Nicotine?</vt:lpstr>
      <vt:lpstr>Chemistry </vt:lpstr>
      <vt:lpstr>Slide 4</vt:lpstr>
      <vt:lpstr>Occurrence </vt:lpstr>
      <vt:lpstr>Slide 6</vt:lpstr>
      <vt:lpstr>Biosynthesis</vt:lpstr>
      <vt:lpstr>Detection in body fluids </vt:lpstr>
      <vt:lpstr>Uses Medical </vt:lpstr>
      <vt:lpstr>Slide 10</vt:lpstr>
      <vt:lpstr>Pesticide </vt:lpstr>
      <vt:lpstr>Slide 12</vt:lpstr>
      <vt:lpstr>Performance </vt:lpstr>
      <vt:lpstr>Slide 14</vt:lpstr>
      <vt:lpstr>Recreational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NICOTINE  </dc:title>
  <dc:creator>Admin</dc:creator>
  <cp:lastModifiedBy>Admin</cp:lastModifiedBy>
  <cp:revision>13</cp:revision>
  <dcterms:created xsi:type="dcterms:W3CDTF">2020-05-24T15:06:57Z</dcterms:created>
  <dcterms:modified xsi:type="dcterms:W3CDTF">2020-05-24T15:26:18Z</dcterms:modified>
</cp:coreProperties>
</file>