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99CC"/>
    <a:srgbClr val="F90DD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8C099-E514-4701-B606-93766E65519E}" type="datetimeFigureOut">
              <a:rPr lang="en-US" smtClean="0"/>
              <a:pPr/>
              <a:t>5/19/2020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1099F-E907-4BB4-803A-2F6D260A7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 TEMPLATE LIBRARY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5357826"/>
            <a:ext cx="6400800" cy="1323972"/>
          </a:xfrm>
        </p:spPr>
        <p:txBody>
          <a:bodyPr>
            <a:noAutofit/>
          </a:bodyPr>
          <a:lstStyle/>
          <a:p>
            <a:r>
              <a:rPr lang="en-US" sz="20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K.Thamizhselvi</a:t>
            </a:r>
            <a:endParaRPr lang="en-US" sz="2000" b="1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Asst. Prof. of Computer Science,</a:t>
            </a:r>
          </a:p>
          <a:p>
            <a:r>
              <a:rPr lang="en-US" sz="2000" b="1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Bon Secours College for Women, </a:t>
            </a:r>
            <a:r>
              <a:rPr lang="en-US" sz="2000" b="1" i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Thanjavur</a:t>
            </a:r>
            <a:r>
              <a:rPr lang="en-US" sz="2000" b="1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rmAutofit/>
          </a:bodyPr>
          <a:lstStyle/>
          <a:p>
            <a:r>
              <a:rPr lang="en-US" b="1" dirty="0" smtClean="0"/>
              <a:t>Associative Containers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5929330"/>
          </a:xfrm>
        </p:spPr>
        <p:txBody>
          <a:bodyPr/>
          <a:lstStyle/>
          <a:p>
            <a:r>
              <a:rPr lang="en-US" dirty="0" smtClean="0"/>
              <a:t>Designed to support direct access to elements using keys. </a:t>
            </a:r>
          </a:p>
          <a:p>
            <a:pPr lvl="3"/>
            <a:r>
              <a:rPr lang="en-US" sz="3600" dirty="0" smtClean="0"/>
              <a:t>4 types</a:t>
            </a:r>
          </a:p>
          <a:p>
            <a:pPr lvl="5"/>
            <a:r>
              <a:rPr lang="en-US" sz="3600" b="1" dirty="0" smtClean="0"/>
              <a:t>Set</a:t>
            </a:r>
          </a:p>
          <a:p>
            <a:pPr lvl="5"/>
            <a:r>
              <a:rPr lang="en-US" sz="3600" b="1" dirty="0" err="1" smtClean="0"/>
              <a:t>Multiset</a:t>
            </a:r>
            <a:endParaRPr lang="en-US" sz="3600" b="1" dirty="0" smtClean="0"/>
          </a:p>
          <a:p>
            <a:pPr lvl="5"/>
            <a:r>
              <a:rPr lang="en-US" sz="3600" b="1" dirty="0" smtClean="0"/>
              <a:t>Map</a:t>
            </a:r>
          </a:p>
          <a:p>
            <a:pPr lvl="5"/>
            <a:r>
              <a:rPr lang="en-US" sz="3600" b="1" dirty="0" err="1" smtClean="0"/>
              <a:t>Multimap</a:t>
            </a:r>
            <a:endParaRPr lang="en-US" sz="2800" b="1" dirty="0"/>
          </a:p>
          <a:p>
            <a:r>
              <a:rPr lang="en-US" dirty="0" smtClean="0"/>
              <a:t>All these containers store data in a structure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ym typeface="Wingdings" pitchFamily="2" charset="2"/>
              </a:rPr>
              <a:t>Tree</a:t>
            </a:r>
          </a:p>
          <a:p>
            <a:endParaRPr lang="en-US" b="1" dirty="0" smtClean="0">
              <a:sym typeface="Wingdings" pitchFamily="2" charset="2"/>
            </a:endParaRPr>
          </a:p>
          <a:p>
            <a:pPr lvl="1">
              <a:buNone/>
            </a:pPr>
            <a:endParaRPr lang="en-US" b="1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Set &amp; </a:t>
            </a:r>
            <a:r>
              <a:rPr lang="en-US" dirty="0" err="1" smtClean="0"/>
              <a:t>Multiset</a:t>
            </a:r>
            <a:r>
              <a:rPr lang="en-US" dirty="0" smtClean="0"/>
              <a:t> can store no. of items and provide operations for manipulating them using the values as the </a:t>
            </a:r>
            <a:r>
              <a:rPr lang="en-US" b="1" i="1" dirty="0" smtClean="0"/>
              <a:t>keys.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Mutiset</a:t>
            </a:r>
            <a:r>
              <a:rPr lang="en-US" dirty="0" smtClean="0"/>
              <a:t> allows duplicate items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Set does not allows.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Map &amp; </a:t>
            </a:r>
            <a:r>
              <a:rPr lang="en-US" dirty="0" err="1" smtClean="0"/>
              <a:t>Multimap</a:t>
            </a:r>
            <a:r>
              <a:rPr lang="en-US" dirty="0" smtClean="0"/>
              <a:t> are used to store pair of items, one is </a:t>
            </a:r>
            <a:r>
              <a:rPr lang="en-US" b="1" i="1" dirty="0" smtClean="0"/>
              <a:t>key</a:t>
            </a:r>
            <a:r>
              <a:rPr lang="en-US" dirty="0" smtClean="0"/>
              <a:t> and another is </a:t>
            </a:r>
            <a:r>
              <a:rPr lang="en-US" b="1" i="1" dirty="0" smtClean="0"/>
              <a:t>value.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Map allows only one key to store.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Multimap</a:t>
            </a:r>
            <a:r>
              <a:rPr lang="en-US" dirty="0" smtClean="0"/>
              <a:t> permits multiple keys.</a:t>
            </a:r>
          </a:p>
          <a:p>
            <a:pPr algn="just">
              <a:lnSpc>
                <a:spcPct val="150000"/>
              </a:lnSpc>
              <a:buNone/>
            </a:pPr>
            <a:endParaRPr lang="en-US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smtClean="0"/>
              <a:t>DERIVED CONTAINERS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pPr lvl="2"/>
            <a:r>
              <a:rPr lang="en-US" sz="3200" dirty="0" smtClean="0"/>
              <a:t>3 Types:</a:t>
            </a:r>
          </a:p>
          <a:p>
            <a:pPr lvl="3"/>
            <a:r>
              <a:rPr lang="en-US" sz="3200" b="1" dirty="0" smtClean="0"/>
              <a:t>Stack		</a:t>
            </a:r>
          </a:p>
          <a:p>
            <a:pPr lvl="3"/>
            <a:r>
              <a:rPr lang="en-US" sz="3200" b="1" dirty="0" smtClean="0"/>
              <a:t>Queue</a:t>
            </a:r>
          </a:p>
          <a:p>
            <a:pPr lvl="3"/>
            <a:r>
              <a:rPr lang="en-US" sz="3200" b="1" dirty="0" err="1" smtClean="0"/>
              <a:t>Priority_queue</a:t>
            </a:r>
            <a:endParaRPr lang="en-US" sz="2400" b="1" dirty="0" smtClean="0"/>
          </a:p>
          <a:p>
            <a:r>
              <a:rPr lang="en-US" dirty="0" smtClean="0"/>
              <a:t>These are also called </a:t>
            </a:r>
            <a:r>
              <a:rPr lang="en-US" b="1" dirty="0" smtClean="0"/>
              <a:t>container adaptors.</a:t>
            </a:r>
          </a:p>
          <a:p>
            <a:r>
              <a:rPr lang="en-US" dirty="0" smtClean="0"/>
              <a:t>It does not support </a:t>
            </a:r>
            <a:r>
              <a:rPr lang="en-US" dirty="0" err="1" smtClean="0"/>
              <a:t>iterators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cannot be used for data manipulation.</a:t>
            </a:r>
          </a:p>
          <a:p>
            <a:r>
              <a:rPr lang="en-US" dirty="0" smtClean="0"/>
              <a:t>To implement deleting and inserting </a:t>
            </a:r>
            <a:r>
              <a:rPr lang="en-US" b="1" dirty="0" smtClean="0"/>
              <a:t>pop() &amp; push() </a:t>
            </a:r>
            <a:r>
              <a:rPr lang="en-US" dirty="0" smtClean="0"/>
              <a:t>operations are used.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000132"/>
          </a:xfrm>
        </p:spPr>
        <p:txBody>
          <a:bodyPr>
            <a:normAutofit/>
          </a:bodyPr>
          <a:lstStyle/>
          <a:p>
            <a:r>
              <a:rPr lang="en-US" b="1" dirty="0" smtClean="0"/>
              <a:t>ALGORITHMS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just"/>
            <a:r>
              <a:rPr lang="en-US" dirty="0" smtClean="0"/>
              <a:t>Used to work with two different types of containers at the same time.</a:t>
            </a:r>
          </a:p>
          <a:p>
            <a:pPr algn="just"/>
            <a:r>
              <a:rPr lang="en-US" dirty="0" smtClean="0"/>
              <a:t>STL Algorithms are standalone template function.</a:t>
            </a:r>
          </a:p>
          <a:p>
            <a:pPr algn="just"/>
            <a:r>
              <a:rPr lang="en-US" b="1" dirty="0" smtClean="0"/>
              <a:t>&lt;algorithm&gt; </a:t>
            </a:r>
            <a:r>
              <a:rPr lang="en-US" dirty="0" smtClean="0"/>
              <a:t>must be included to access the STL algorithm.</a:t>
            </a:r>
          </a:p>
          <a:p>
            <a:pPr algn="just"/>
            <a:r>
              <a:rPr lang="en-US" dirty="0" smtClean="0"/>
              <a:t>STL provides more than 60 algorithms to support complex operations.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b="1" dirty="0" smtClean="0"/>
              <a:t>ITERATORS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to access containers elements.</a:t>
            </a:r>
          </a:p>
          <a:p>
            <a:r>
              <a:rPr lang="en-US" dirty="0" smtClean="0"/>
              <a:t>The process of traversing from one element to another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i="1" dirty="0" smtClean="0">
                <a:sym typeface="Wingdings" pitchFamily="2" charset="2"/>
              </a:rPr>
              <a:t>iterating .</a:t>
            </a:r>
          </a:p>
          <a:p>
            <a:r>
              <a:rPr lang="en-US" dirty="0" smtClean="0">
                <a:sym typeface="Wingdings" pitchFamily="2" charset="2"/>
              </a:rPr>
              <a:t>Types: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ym typeface="Wingdings" pitchFamily="2" charset="2"/>
              </a:rPr>
              <a:t>	</a:t>
            </a:r>
            <a:r>
              <a:rPr lang="en-US" b="1" dirty="0" smtClean="0">
                <a:sym typeface="Wingdings" pitchFamily="2" charset="2"/>
              </a:rPr>
              <a:t>Input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sym typeface="Wingdings" pitchFamily="2" charset="2"/>
              </a:rPr>
              <a:t>	Output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sym typeface="Wingdings" pitchFamily="2" charset="2"/>
              </a:rPr>
              <a:t>	Forward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sym typeface="Wingdings" pitchFamily="2" charset="2"/>
              </a:rPr>
              <a:t>	Bidirectional</a:t>
            </a:r>
          </a:p>
          <a:p>
            <a:pPr lvl="1">
              <a:buFont typeface="Wingdings" pitchFamily="2" charset="2"/>
              <a:buChar char="v"/>
            </a:pPr>
            <a:r>
              <a:rPr lang="en-US" b="1" dirty="0" smtClean="0">
                <a:sym typeface="Wingdings" pitchFamily="2" charset="2"/>
              </a:rPr>
              <a:t>	Random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Input &amp; Output </a:t>
            </a:r>
            <a:r>
              <a:rPr lang="en-US" dirty="0" err="1" smtClean="0"/>
              <a:t>iterators</a:t>
            </a:r>
            <a:r>
              <a:rPr lang="en-US" dirty="0" smtClean="0"/>
              <a:t> support the least functions and they can be used only to traverse in a container.</a:t>
            </a:r>
          </a:p>
          <a:p>
            <a:pPr algn="just"/>
            <a:r>
              <a:rPr lang="en-US" dirty="0" smtClean="0"/>
              <a:t>The forward supports all operations of input &amp; output and also retains its position in containers.</a:t>
            </a:r>
          </a:p>
          <a:p>
            <a:pPr algn="just"/>
            <a:r>
              <a:rPr lang="en-US" dirty="0" smtClean="0"/>
              <a:t>A bidirectional </a:t>
            </a:r>
            <a:r>
              <a:rPr lang="en-US" dirty="0" err="1" smtClean="0"/>
              <a:t>iterator</a:t>
            </a:r>
            <a:r>
              <a:rPr lang="en-US" dirty="0" smtClean="0"/>
              <a:t> while support all forward </a:t>
            </a:r>
            <a:r>
              <a:rPr lang="en-US" dirty="0" err="1" smtClean="0"/>
              <a:t>iterator</a:t>
            </a:r>
            <a:r>
              <a:rPr lang="en-US" dirty="0" smtClean="0"/>
              <a:t> operations, provide the ability to move in the backward direction.</a:t>
            </a:r>
          </a:p>
          <a:p>
            <a:pPr algn="just"/>
            <a:r>
              <a:rPr lang="en-US" dirty="0" smtClean="0"/>
              <a:t>A random access </a:t>
            </a:r>
            <a:r>
              <a:rPr lang="en-US" dirty="0" err="1" smtClean="0"/>
              <a:t>iterator</a:t>
            </a:r>
            <a:r>
              <a:rPr lang="en-US" dirty="0" smtClean="0"/>
              <a:t> combine the functionality of bidirectional </a:t>
            </a:r>
            <a:r>
              <a:rPr lang="en-US" dirty="0" err="1" smtClean="0"/>
              <a:t>iterators</a:t>
            </a:r>
            <a:r>
              <a:rPr lang="en-US" dirty="0" smtClean="0"/>
              <a:t> with an ability to jump to an arbitrary location.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285992"/>
            <a:ext cx="8229600" cy="161448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500" b="1" dirty="0" smtClean="0"/>
              <a:t>THANK YOU</a:t>
            </a:r>
            <a:endParaRPr lang="en-US" sz="115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Standard Template Library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collection o generic classes and functions is called the </a:t>
            </a:r>
            <a:r>
              <a:rPr lang="en-US" b="1" dirty="0" smtClean="0"/>
              <a:t>Standard Template Library (STL).</a:t>
            </a:r>
          </a:p>
          <a:p>
            <a:r>
              <a:rPr lang="en-US" dirty="0" smtClean="0"/>
              <a:t>STL components are defined in the </a:t>
            </a:r>
            <a:r>
              <a:rPr lang="en-US" b="1" dirty="0" smtClean="0"/>
              <a:t>namespace std.</a:t>
            </a:r>
            <a:r>
              <a:rPr lang="en-US" dirty="0" smtClean="0"/>
              <a:t>  to inform the compiler to use standard C++ library.</a:t>
            </a:r>
          </a:p>
          <a:p>
            <a:r>
              <a:rPr lang="en-US" dirty="0" smtClean="0"/>
              <a:t>Directive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b="1" dirty="0" smtClean="0"/>
              <a:t>using namespace std;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of STL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Using STL we can save time and effort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Leads to high quality programs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Well- written and well-tested components are defined in STL.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Components of STL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600" dirty="0" smtClean="0"/>
              <a:t>Three key components</a:t>
            </a:r>
          </a:p>
          <a:p>
            <a:pPr lvl="2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200" dirty="0" smtClean="0"/>
              <a:t>Containers</a:t>
            </a:r>
          </a:p>
          <a:p>
            <a:pPr lvl="2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200" dirty="0" smtClean="0"/>
              <a:t>Algorithms</a:t>
            </a:r>
          </a:p>
          <a:p>
            <a:pPr lvl="2">
              <a:lnSpc>
                <a:spcPct val="200000"/>
              </a:lnSpc>
              <a:buFont typeface="Wingdings" pitchFamily="2" charset="2"/>
              <a:buChar char="v"/>
            </a:pPr>
            <a:r>
              <a:rPr lang="en-US" sz="3200" dirty="0" err="1" smtClean="0"/>
              <a:t>Iterators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4"/>
            <a:ext cx="9144000" cy="857256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Relationship between Three STL Components</a:t>
            </a:r>
            <a:endParaRPr lang="en-US" sz="3600" b="1" dirty="0"/>
          </a:p>
        </p:txBody>
      </p:sp>
      <p:sp>
        <p:nvSpPr>
          <p:cNvPr id="4" name="Oval 3"/>
          <p:cNvSpPr/>
          <p:nvPr/>
        </p:nvSpPr>
        <p:spPr>
          <a:xfrm>
            <a:off x="2571736" y="1857364"/>
            <a:ext cx="3714776" cy="300039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43240" y="2500306"/>
            <a:ext cx="857256" cy="7143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Object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857752" y="2500306"/>
            <a:ext cx="857256" cy="7143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Object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071934" y="3857628"/>
            <a:ext cx="857256" cy="7143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Object 3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571868" y="5572140"/>
            <a:ext cx="2000264" cy="7143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Algorithm 3</a:t>
            </a:r>
          </a:p>
        </p:txBody>
      </p:sp>
      <p:sp>
        <p:nvSpPr>
          <p:cNvPr id="9" name="Oval 8"/>
          <p:cNvSpPr/>
          <p:nvPr/>
        </p:nvSpPr>
        <p:spPr>
          <a:xfrm>
            <a:off x="1214414" y="1357298"/>
            <a:ext cx="1857388" cy="7143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Algorithm 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857884" y="1428736"/>
            <a:ext cx="1857388" cy="7143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Algorithm 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endCxn id="5" idx="1"/>
          </p:cNvCxnSpPr>
          <p:nvPr/>
        </p:nvCxnSpPr>
        <p:spPr>
          <a:xfrm>
            <a:off x="2357422" y="2071678"/>
            <a:ext cx="911360" cy="53324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7" idx="4"/>
          </p:cNvCxnSpPr>
          <p:nvPr/>
        </p:nvCxnSpPr>
        <p:spPr>
          <a:xfrm rot="5400000" flipH="1" flipV="1">
            <a:off x="4000496" y="5072074"/>
            <a:ext cx="1000132" cy="15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5643570" y="2143116"/>
            <a:ext cx="928694" cy="500066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2976" y="2285992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  </a:t>
            </a:r>
            <a:r>
              <a:rPr lang="en-US" b="1" dirty="0" err="1" smtClean="0"/>
              <a:t>Iterator</a:t>
            </a:r>
            <a:r>
              <a:rPr lang="en-US" b="1" dirty="0" smtClean="0"/>
              <a:t> 1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6429388" y="235743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Iterator</a:t>
            </a:r>
            <a:r>
              <a:rPr lang="en-US" b="1" dirty="0" smtClean="0"/>
              <a:t>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43438" y="5072074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Iterator</a:t>
            </a:r>
            <a:r>
              <a:rPr lang="en-US" b="1" dirty="0" smtClean="0"/>
              <a:t> 3</a:t>
            </a:r>
            <a:endParaRPr lang="en-US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857620" y="150017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Container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3 components work in conjunction with one another to provide support to a variety of programming solutions.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Algorithms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employ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iterators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perform operations stored in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containers.</a:t>
            </a:r>
          </a:p>
          <a:p>
            <a:pPr>
              <a:buNone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 container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an object that actually stores data. It is a way data is organized in memory. Containers are implemented by template classes.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 algorithm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 procedure that is used to process the data contained in the containers. They are implemented by template functions.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iterator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is an object that points to an element in a container. It connect algorithms with containers and play a key role in manipulation of data stored in the containers.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CONTAINERS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25963"/>
          </a:xfrm>
        </p:spPr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Containers are the objects that hold data of same type.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container class defines a set of functions that can be used to manipulate its contents.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42918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Types of Containers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928926" y="1285836"/>
            <a:ext cx="3143272" cy="428628"/>
          </a:xfrm>
          <a:prstGeom prst="ellipse">
            <a:avLst/>
          </a:prstGeom>
          <a:solidFill>
            <a:srgbClr val="FFC000"/>
          </a:solidFill>
          <a:ln>
            <a:solidFill>
              <a:srgbClr val="F90DD7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Containers</a:t>
            </a:r>
            <a:endParaRPr lang="en-US" sz="28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428596" y="2285968"/>
            <a:ext cx="1785950" cy="71438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Sequence Containers</a:t>
            </a:r>
            <a:endParaRPr lang="en-US" b="1" dirty="0"/>
          </a:p>
        </p:txBody>
      </p:sp>
      <p:sp>
        <p:nvSpPr>
          <p:cNvPr id="6" name="Rounded Rectangle 5"/>
          <p:cNvSpPr/>
          <p:nvPr/>
        </p:nvSpPr>
        <p:spPr>
          <a:xfrm>
            <a:off x="7000892" y="2357406"/>
            <a:ext cx="1785950" cy="71438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Derived Containers</a:t>
            </a:r>
            <a:endParaRPr lang="en-US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571868" y="3643290"/>
            <a:ext cx="1785950" cy="714380"/>
          </a:xfrm>
          <a:prstGeom prst="roundRect">
            <a:avLst/>
          </a:prstGeom>
          <a:solidFill>
            <a:srgbClr val="00FFFF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Associative Containers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1500166" y="3571852"/>
            <a:ext cx="1000132" cy="58341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deque</a:t>
            </a:r>
            <a:endParaRPr lang="en-US" sz="1400" b="1" dirty="0"/>
          </a:p>
        </p:txBody>
      </p:sp>
      <p:sp>
        <p:nvSpPr>
          <p:cNvPr id="9" name="Oval 8"/>
          <p:cNvSpPr/>
          <p:nvPr/>
        </p:nvSpPr>
        <p:spPr>
          <a:xfrm>
            <a:off x="642910" y="4357670"/>
            <a:ext cx="1263325" cy="4583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list</a:t>
            </a:r>
            <a:endParaRPr lang="en-US" sz="1400" b="1" dirty="0"/>
          </a:p>
        </p:txBody>
      </p:sp>
      <p:sp>
        <p:nvSpPr>
          <p:cNvPr id="10" name="Oval 9"/>
          <p:cNvSpPr/>
          <p:nvPr/>
        </p:nvSpPr>
        <p:spPr>
          <a:xfrm>
            <a:off x="90229" y="3571852"/>
            <a:ext cx="1052747" cy="50006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vector</a:t>
            </a:r>
            <a:endParaRPr lang="en-US" sz="1400" b="1" dirty="0"/>
          </a:p>
        </p:txBody>
      </p:sp>
      <p:sp>
        <p:nvSpPr>
          <p:cNvPr id="12" name="Oval 11"/>
          <p:cNvSpPr/>
          <p:nvPr/>
        </p:nvSpPr>
        <p:spPr>
          <a:xfrm>
            <a:off x="4572000" y="6072182"/>
            <a:ext cx="1052747" cy="50006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map</a:t>
            </a:r>
            <a:endParaRPr lang="en-US" sz="1400" b="1" dirty="0"/>
          </a:p>
        </p:txBody>
      </p:sp>
      <p:sp>
        <p:nvSpPr>
          <p:cNvPr id="13" name="Oval 12"/>
          <p:cNvSpPr/>
          <p:nvPr/>
        </p:nvSpPr>
        <p:spPr>
          <a:xfrm>
            <a:off x="3090625" y="6072182"/>
            <a:ext cx="1195623" cy="50006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multiset</a:t>
            </a:r>
            <a:endParaRPr lang="en-US" sz="1200" b="1" dirty="0"/>
          </a:p>
        </p:txBody>
      </p:sp>
      <p:sp>
        <p:nvSpPr>
          <p:cNvPr id="14" name="Oval 13"/>
          <p:cNvSpPr/>
          <p:nvPr/>
        </p:nvSpPr>
        <p:spPr>
          <a:xfrm>
            <a:off x="5429256" y="5286364"/>
            <a:ext cx="1409937" cy="50006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multimap</a:t>
            </a:r>
            <a:endParaRPr lang="en-US" sz="1400" b="1" dirty="0"/>
          </a:p>
        </p:txBody>
      </p:sp>
      <p:sp>
        <p:nvSpPr>
          <p:cNvPr id="15" name="Oval 14"/>
          <p:cNvSpPr/>
          <p:nvPr/>
        </p:nvSpPr>
        <p:spPr>
          <a:xfrm>
            <a:off x="2233369" y="5357802"/>
            <a:ext cx="1052747" cy="50006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set</a:t>
            </a:r>
            <a:endParaRPr lang="en-US" sz="1400" b="1" dirty="0"/>
          </a:p>
        </p:txBody>
      </p:sp>
      <p:sp>
        <p:nvSpPr>
          <p:cNvPr id="16" name="Oval 15"/>
          <p:cNvSpPr/>
          <p:nvPr/>
        </p:nvSpPr>
        <p:spPr>
          <a:xfrm>
            <a:off x="7215206" y="4500546"/>
            <a:ext cx="1052747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queue</a:t>
            </a:r>
            <a:endParaRPr lang="en-US" sz="1400" b="1" dirty="0"/>
          </a:p>
        </p:txBody>
      </p:sp>
      <p:sp>
        <p:nvSpPr>
          <p:cNvPr id="17" name="Oval 16"/>
          <p:cNvSpPr/>
          <p:nvPr/>
        </p:nvSpPr>
        <p:spPr>
          <a:xfrm>
            <a:off x="6286512" y="3643290"/>
            <a:ext cx="1052747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stack</a:t>
            </a:r>
            <a:endParaRPr lang="en-US" sz="1400" b="1" dirty="0"/>
          </a:p>
        </p:txBody>
      </p:sp>
      <p:sp>
        <p:nvSpPr>
          <p:cNvPr id="18" name="Oval 17"/>
          <p:cNvSpPr/>
          <p:nvPr/>
        </p:nvSpPr>
        <p:spPr>
          <a:xfrm>
            <a:off x="8001024" y="3714728"/>
            <a:ext cx="1052747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Priority _queue</a:t>
            </a:r>
            <a:endParaRPr lang="en-US" sz="1400" b="1" dirty="0"/>
          </a:p>
        </p:txBody>
      </p:sp>
      <p:cxnSp>
        <p:nvCxnSpPr>
          <p:cNvPr id="20" name="Straight Arrow Connector 19"/>
          <p:cNvCxnSpPr>
            <a:stCxn id="4" idx="3"/>
            <a:endCxn id="5" idx="3"/>
          </p:cNvCxnSpPr>
          <p:nvPr/>
        </p:nvCxnSpPr>
        <p:spPr>
          <a:xfrm rot="5400000">
            <a:off x="2306165" y="1560074"/>
            <a:ext cx="991465" cy="117470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4" idx="5"/>
            <a:endCxn id="6" idx="1"/>
          </p:cNvCxnSpPr>
          <p:nvPr/>
        </p:nvCxnSpPr>
        <p:spPr>
          <a:xfrm rot="16200000" flipH="1">
            <a:off x="5774933" y="1488636"/>
            <a:ext cx="1062903" cy="138901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>
            <a:off x="3464710" y="2678878"/>
            <a:ext cx="1928828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10" idx="0"/>
          </p:cNvCxnSpPr>
          <p:nvPr/>
        </p:nvCxnSpPr>
        <p:spPr>
          <a:xfrm rot="5400000">
            <a:off x="558320" y="3058632"/>
            <a:ext cx="571503" cy="454936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5" idx="2"/>
          </p:cNvCxnSpPr>
          <p:nvPr/>
        </p:nvCxnSpPr>
        <p:spPr>
          <a:xfrm rot="5400000">
            <a:off x="629385" y="3656816"/>
            <a:ext cx="1348655" cy="35719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8" idx="0"/>
          </p:cNvCxnSpPr>
          <p:nvPr/>
        </p:nvCxnSpPr>
        <p:spPr>
          <a:xfrm rot="16200000" flipH="1">
            <a:off x="1500168" y="3071788"/>
            <a:ext cx="571502" cy="428626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6" idx="0"/>
          </p:cNvCxnSpPr>
          <p:nvPr/>
        </p:nvCxnSpPr>
        <p:spPr>
          <a:xfrm rot="5400000">
            <a:off x="7049765" y="3763601"/>
            <a:ext cx="1428760" cy="45130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H="1">
            <a:off x="8143900" y="3143227"/>
            <a:ext cx="642942" cy="500063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6200000" flipH="1">
            <a:off x="5036345" y="4536263"/>
            <a:ext cx="928698" cy="571508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>
            <a:off x="3143241" y="5072051"/>
            <a:ext cx="1714513" cy="285753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12" idx="0"/>
          </p:cNvCxnSpPr>
          <p:nvPr/>
        </p:nvCxnSpPr>
        <p:spPr>
          <a:xfrm rot="16200000" flipH="1">
            <a:off x="4049369" y="5023177"/>
            <a:ext cx="1714512" cy="383498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>
            <a:off x="2826103" y="4389055"/>
            <a:ext cx="991465" cy="928694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10800000" flipV="1">
            <a:off x="6643702" y="3071786"/>
            <a:ext cx="674637" cy="571506"/>
          </a:xfrm>
          <a:prstGeom prst="straightConnector1">
            <a:avLst/>
          </a:prstGeom>
          <a:ln w="38100">
            <a:solidFill>
              <a:srgbClr val="F90DD7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785794"/>
          </a:xfrm>
        </p:spPr>
        <p:txBody>
          <a:bodyPr/>
          <a:lstStyle/>
          <a:p>
            <a:r>
              <a:rPr lang="en-US" b="1" dirty="0" smtClean="0"/>
              <a:t>Sequence Containers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Stores elements in a linear sequence.</a:t>
            </a:r>
          </a:p>
          <a:p>
            <a:pPr>
              <a:buNone/>
            </a:pPr>
            <a:r>
              <a:rPr lang="en-US" b="1" dirty="0" smtClean="0"/>
              <a:t>Element 0		Element 1	        …. 	    Last element</a:t>
            </a:r>
          </a:p>
          <a:p>
            <a:pPr lvl="1">
              <a:buNone/>
            </a:pPr>
            <a:r>
              <a:rPr lang="en-US" dirty="0" smtClean="0"/>
              <a:t>3 types of sequence container:</a:t>
            </a:r>
          </a:p>
          <a:p>
            <a:pPr lvl="3">
              <a:buFont typeface="Wingdings" pitchFamily="2" charset="2"/>
              <a:buChar char="v"/>
            </a:pPr>
            <a:r>
              <a:rPr lang="en-US" sz="2800" b="1" dirty="0" smtClean="0"/>
              <a:t>Vector</a:t>
            </a:r>
          </a:p>
          <a:p>
            <a:pPr lvl="3">
              <a:buFont typeface="Wingdings" pitchFamily="2" charset="2"/>
              <a:buChar char="v"/>
            </a:pPr>
            <a:r>
              <a:rPr lang="en-US" sz="2800" b="1" dirty="0" smtClean="0"/>
              <a:t>List</a:t>
            </a:r>
          </a:p>
          <a:p>
            <a:pPr lvl="3">
              <a:buFont typeface="Wingdings" pitchFamily="2" charset="2"/>
              <a:buChar char="v"/>
            </a:pPr>
            <a:r>
              <a:rPr lang="en-US" sz="2800" b="1" dirty="0" err="1" smtClean="0"/>
              <a:t>Deque</a:t>
            </a:r>
            <a:endParaRPr lang="en-US" sz="2800" b="1" dirty="0"/>
          </a:p>
          <a:p>
            <a:pPr algn="just"/>
            <a:r>
              <a:rPr lang="en-US" b="1" dirty="0" smtClean="0"/>
              <a:t>Vector container </a:t>
            </a:r>
            <a:r>
              <a:rPr lang="en-US" dirty="0" smtClean="0"/>
              <a:t>defines functions for inserting elements, erasing the contents and swapping the contents of two vectors.</a:t>
            </a:r>
          </a:p>
          <a:p>
            <a:pPr algn="just"/>
            <a:r>
              <a:rPr lang="en-US" dirty="0" smtClean="0"/>
              <a:t>Elements in all these containers can be accessed by an </a:t>
            </a:r>
            <a:r>
              <a:rPr lang="en-US" dirty="0" err="1" smtClean="0"/>
              <a:t>iterators</a:t>
            </a:r>
            <a:r>
              <a:rPr lang="en-US" dirty="0" smtClean="0"/>
              <a:t>.</a:t>
            </a:r>
          </a:p>
          <a:p>
            <a:pPr lvl="3">
              <a:buNone/>
            </a:pPr>
            <a:endParaRPr lang="en-US" sz="2800" b="1" dirty="0" smtClean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928794" y="185736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4572000" y="185736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5929322" y="185736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537</Words>
  <Application>Microsoft Office PowerPoint</Application>
  <PresentationFormat>On-screen Show (4:3)</PresentationFormat>
  <Paragraphs>106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STANDARD TEMPLATE LIBRARY</vt:lpstr>
      <vt:lpstr>Standard Template Library</vt:lpstr>
      <vt:lpstr>Benefits of STL</vt:lpstr>
      <vt:lpstr>Components of STL</vt:lpstr>
      <vt:lpstr>Relationship between Three STL Components</vt:lpstr>
      <vt:lpstr>Slide 6</vt:lpstr>
      <vt:lpstr>CONTAINERS</vt:lpstr>
      <vt:lpstr>Types of Containers</vt:lpstr>
      <vt:lpstr>Sequence Containers</vt:lpstr>
      <vt:lpstr>Associative Containers</vt:lpstr>
      <vt:lpstr>Slide 11</vt:lpstr>
      <vt:lpstr>DERIVED CONTAINERS</vt:lpstr>
      <vt:lpstr>ALGORITHMS</vt:lpstr>
      <vt:lpstr>ITERATORS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Template Library</dc:title>
  <dc:creator>Windows User</dc:creator>
  <cp:lastModifiedBy>Windows User</cp:lastModifiedBy>
  <cp:revision>60</cp:revision>
  <dcterms:created xsi:type="dcterms:W3CDTF">2020-03-29T11:51:33Z</dcterms:created>
  <dcterms:modified xsi:type="dcterms:W3CDTF">2020-05-19T16:54:41Z</dcterms:modified>
</cp:coreProperties>
</file>