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8"/>
  </p:notesMasterIdLst>
  <p:sldIdLst>
    <p:sldId id="256" r:id="rId2"/>
    <p:sldId id="257" r:id="rId3"/>
    <p:sldId id="258" r:id="rId4"/>
    <p:sldId id="259" r:id="rId5"/>
    <p:sldId id="265" r:id="rId6"/>
    <p:sldId id="260" r:id="rId7"/>
    <p:sldId id="266" r:id="rId8"/>
    <p:sldId id="261" r:id="rId9"/>
    <p:sldId id="267" r:id="rId10"/>
    <p:sldId id="262" r:id="rId11"/>
    <p:sldId id="268" r:id="rId12"/>
    <p:sldId id="263" r:id="rId13"/>
    <p:sldId id="269" r:id="rId14"/>
    <p:sldId id="264" r:id="rId15"/>
    <p:sldId id="270"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786" y="-96"/>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433EFA-0B92-47F0-B19E-8EE622F347F4}" type="datetimeFigureOut">
              <a:rPr lang="en-US" smtClean="0"/>
              <a:t>4/20/2020</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9F8BC1-F2F2-408C-A94F-3265BF6C6F6D}" type="slidenum">
              <a:rPr lang="en-IN" smtClean="0"/>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THANKYOU</a:t>
            </a:r>
            <a:endParaRPr lang="en-IN" dirty="0"/>
          </a:p>
        </p:txBody>
      </p:sp>
      <p:sp>
        <p:nvSpPr>
          <p:cNvPr id="4" name="Slide Number Placeholder 3"/>
          <p:cNvSpPr>
            <a:spLocks noGrp="1"/>
          </p:cNvSpPr>
          <p:nvPr>
            <p:ph type="sldNum" sz="quarter" idx="10"/>
          </p:nvPr>
        </p:nvSpPr>
        <p:spPr/>
        <p:txBody>
          <a:bodyPr/>
          <a:lstStyle/>
          <a:p>
            <a:fld id="{A79F8BC1-F2F2-408C-A94F-3265BF6C6F6D}" type="slidenum">
              <a:rPr lang="en-IN" smtClean="0"/>
              <a:t>16</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4/20/2020</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pPr/>
              <a:t>4/20/2020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pPr/>
              <a:t>4/20/2020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pPr/>
              <a:t>4/20/2020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pPr/>
              <a:t>4/20/2020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pPr/>
              <a:t>4/20/2020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pPr/>
              <a:t>4/20/2020</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pPr/>
              <a:t>4/20/2020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pPr/>
              <a:t>4/20/2020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pPr/>
              <a:t>4/20/2020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pPr/>
              <a:t>4/20/2020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pPr/>
              <a:t>4/20/2020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pPr/>
              <a:t>4/20/2020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pPr/>
              <a:t>4/20/2020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pPr/>
              <a:t>4/20/2020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pPr/>
              <a:t>4/20/2020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pPr/>
              <a:t>4/20/2020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pPr/>
              <a:t>4/20/2020</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www.garmentsmerchandising.com/flow-chart-of-garments-manufacturing-proces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7D81CBF-9307-D541-97C2-98D435162DF3}"/>
              </a:ext>
            </a:extLst>
          </p:cNvPr>
          <p:cNvSpPr>
            <a:spLocks noGrp="1"/>
          </p:cNvSpPr>
          <p:nvPr>
            <p:ph type="ctrTitle"/>
          </p:nvPr>
        </p:nvSpPr>
        <p:spPr>
          <a:xfrm>
            <a:off x="981773" y="1085382"/>
            <a:ext cx="8825658" cy="2677648"/>
          </a:xfrm>
        </p:spPr>
        <p:txBody>
          <a:bodyPr/>
          <a:lstStyle/>
          <a:p>
            <a:r>
              <a:rPr lang="en-US" sz="6000" dirty="0"/>
              <a:t>Types of stitches</a:t>
            </a:r>
          </a:p>
        </p:txBody>
      </p:sp>
      <p:sp>
        <p:nvSpPr>
          <p:cNvPr id="3" name="Subtitle 2">
            <a:extLst>
              <a:ext uri="{FF2B5EF4-FFF2-40B4-BE49-F238E27FC236}">
                <a16:creationId xmlns="" xmlns:a16="http://schemas.microsoft.com/office/drawing/2014/main" id="{C02DB516-201D-3A42-AFA7-A29DBA1E3F9A}"/>
              </a:ext>
            </a:extLst>
          </p:cNvPr>
          <p:cNvSpPr>
            <a:spLocks noGrp="1"/>
          </p:cNvSpPr>
          <p:nvPr>
            <p:ph type="subTitle" idx="1"/>
          </p:nvPr>
        </p:nvSpPr>
        <p:spPr>
          <a:xfrm>
            <a:off x="1488949" y="4121763"/>
            <a:ext cx="8825658" cy="861420"/>
          </a:xfrm>
        </p:spPr>
        <p:txBody>
          <a:bodyPr>
            <a:noAutofit/>
          </a:bodyPr>
          <a:lstStyle/>
          <a:p>
            <a:r>
              <a:rPr lang="en-GB" b="1" dirty="0" smtClean="0">
                <a:solidFill>
                  <a:schemeClr val="tx1"/>
                </a:solidFill>
              </a:rPr>
              <a:t>K.KATHIROLI </a:t>
            </a:r>
          </a:p>
          <a:p>
            <a:r>
              <a:rPr lang="en-GB" b="1" dirty="0" smtClean="0">
                <a:solidFill>
                  <a:schemeClr val="tx1"/>
                </a:solidFill>
              </a:rPr>
              <a:t>ASST PROFESSOR,</a:t>
            </a:r>
          </a:p>
          <a:p>
            <a:r>
              <a:rPr lang="en-GB" b="1" dirty="0" smtClean="0">
                <a:solidFill>
                  <a:schemeClr val="tx1"/>
                </a:solidFill>
              </a:rPr>
              <a:t>DEPARTMENT OF FASHION TECHNOLOGY &amp; COSTUME DESIGNING,</a:t>
            </a:r>
          </a:p>
          <a:p>
            <a:r>
              <a:rPr lang="en-GB" b="1" dirty="0" smtClean="0">
                <a:solidFill>
                  <a:schemeClr val="tx1"/>
                </a:solidFill>
              </a:rPr>
              <a:t>BON SECOURS COLLEGE FOR WOMEN,THANJAVUR</a:t>
            </a:r>
          </a:p>
        </p:txBody>
      </p:sp>
    </p:spTree>
    <p:extLst>
      <p:ext uri="{BB962C8B-B14F-4D97-AF65-F5344CB8AC3E}">
        <p14:creationId xmlns="" xmlns:p14="http://schemas.microsoft.com/office/powerpoint/2010/main" val="1313414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04AD6E-4112-3046-A20D-4D2A527A9EC2}"/>
              </a:ext>
            </a:extLst>
          </p:cNvPr>
          <p:cNvSpPr>
            <a:spLocks noGrp="1"/>
          </p:cNvSpPr>
          <p:nvPr>
            <p:ph type="title"/>
          </p:nvPr>
        </p:nvSpPr>
        <p:spPr/>
        <p:txBody>
          <a:bodyPr/>
          <a:lstStyle/>
          <a:p>
            <a:r>
              <a:rPr lang="en-US"/>
              <a:t>Class-400(multi thread stitch)</a:t>
            </a:r>
          </a:p>
        </p:txBody>
      </p:sp>
      <p:sp>
        <p:nvSpPr>
          <p:cNvPr id="3" name="Content Placeholder 2">
            <a:extLst>
              <a:ext uri="{FF2B5EF4-FFF2-40B4-BE49-F238E27FC236}">
                <a16:creationId xmlns="" xmlns:a16="http://schemas.microsoft.com/office/drawing/2014/main" id="{43AA2A32-E564-1748-AF7D-41DDC5294DA6}"/>
              </a:ext>
            </a:extLst>
          </p:cNvPr>
          <p:cNvSpPr>
            <a:spLocks noGrp="1"/>
          </p:cNvSpPr>
          <p:nvPr>
            <p:ph idx="1"/>
          </p:nvPr>
        </p:nvSpPr>
        <p:spPr>
          <a:xfrm>
            <a:off x="1377871" y="2220026"/>
            <a:ext cx="8315578" cy="2826987"/>
          </a:xfrm>
        </p:spPr>
        <p:txBody>
          <a:bodyPr>
            <a:noAutofit/>
          </a:bodyPr>
          <a:lstStyle/>
          <a:p>
            <a:r>
              <a:rPr lang="en-GB" sz="2400" b="0" i="0">
                <a:solidFill>
                  <a:srgbClr val="444444"/>
                </a:solidFill>
                <a:effectLst/>
                <a:latin typeface="Ubuntu"/>
              </a:rPr>
              <a:t>Class-400 named as multi thread stitch which is formed with two or more groups of threads. Here, loops of one group of thread are passed through the fabric and are secured by interlacing and interloping with loops of another group. Among two groups, one group is called needle thread and another group is called looper thread.</a:t>
            </a:r>
            <a:endParaRPr lang="en-US" sz="2400" b="0" i="0">
              <a:solidFill>
                <a:srgbClr val="444444"/>
              </a:solidFill>
              <a:effectLst/>
              <a:latin typeface="Ubuntu"/>
            </a:endParaRPr>
          </a:p>
          <a:p>
            <a:pPr fontAlgn="base"/>
            <a:r>
              <a:rPr lang="en-GB" sz="2400" b="0" i="0">
                <a:solidFill>
                  <a:srgbClr val="444444"/>
                </a:solidFill>
                <a:effectLst/>
                <a:latin typeface="Ubuntu"/>
              </a:rPr>
              <a:t>Class-400 (Multi Thread Stitch) has an appearance of lock stitch on the top but has a double chain effect formed by a looper thread on the under-side.</a:t>
            </a:r>
          </a:p>
          <a:p>
            <a:pPr fontAlgn="base"/>
            <a:r>
              <a:rPr lang="en-GB" sz="2400" b="0" i="0">
                <a:solidFill>
                  <a:srgbClr val="444444"/>
                </a:solidFill>
                <a:effectLst/>
                <a:latin typeface="Ubuntu"/>
              </a:rPr>
              <a:t>Class-400 (Multi Thread Stitch) has three types- 401, 404 and 406. These types of stitch is used for setting elastic in waist bands and decorative stitching on belts</a:t>
            </a:r>
          </a:p>
          <a:p>
            <a:endParaRPr lang="en-US" sz="2400"/>
          </a:p>
        </p:txBody>
      </p:sp>
    </p:spTree>
    <p:extLst>
      <p:ext uri="{BB962C8B-B14F-4D97-AF65-F5344CB8AC3E}">
        <p14:creationId xmlns="" xmlns:p14="http://schemas.microsoft.com/office/powerpoint/2010/main" val="3808497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 xmlns:a16="http://schemas.microsoft.com/office/drawing/2014/main" id="{A8072716-636B-D944-98A3-AC2DD21F1804}"/>
              </a:ext>
            </a:extLst>
          </p:cNvPr>
          <p:cNvPicPr>
            <a:picLocks noGrp="1" noChangeAspect="1"/>
          </p:cNvPicPr>
          <p:nvPr>
            <p:ph idx="4294967295"/>
          </p:nvPr>
        </p:nvPicPr>
        <p:blipFill>
          <a:blip r:embed="rId2"/>
          <a:stretch>
            <a:fillRect/>
          </a:stretch>
        </p:blipFill>
        <p:spPr>
          <a:xfrm>
            <a:off x="2238348" y="1785926"/>
            <a:ext cx="6319849" cy="4500594"/>
          </a:xfrm>
        </p:spPr>
      </p:pic>
    </p:spTree>
    <p:extLst>
      <p:ext uri="{BB962C8B-B14F-4D97-AF65-F5344CB8AC3E}">
        <p14:creationId xmlns="" xmlns:p14="http://schemas.microsoft.com/office/powerpoint/2010/main" val="555078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89CA4E1-12EF-0244-9E7E-CB866A655C0E}"/>
              </a:ext>
            </a:extLst>
          </p:cNvPr>
          <p:cNvSpPr>
            <a:spLocks noGrp="1"/>
          </p:cNvSpPr>
          <p:nvPr>
            <p:ph type="title"/>
          </p:nvPr>
        </p:nvSpPr>
        <p:spPr/>
        <p:txBody>
          <a:bodyPr/>
          <a:lstStyle/>
          <a:p>
            <a:r>
              <a:rPr lang="en-US"/>
              <a:t>Class-500(over edge stitch)</a:t>
            </a:r>
          </a:p>
        </p:txBody>
      </p:sp>
      <p:sp>
        <p:nvSpPr>
          <p:cNvPr id="3" name="Content Placeholder 2">
            <a:extLst>
              <a:ext uri="{FF2B5EF4-FFF2-40B4-BE49-F238E27FC236}">
                <a16:creationId xmlns="" xmlns:a16="http://schemas.microsoft.com/office/drawing/2014/main" id="{E7ACEDCD-DFF1-7042-A75B-1A95BBFDEF67}"/>
              </a:ext>
            </a:extLst>
          </p:cNvPr>
          <p:cNvSpPr>
            <a:spLocks noGrp="1"/>
          </p:cNvSpPr>
          <p:nvPr>
            <p:ph idx="1"/>
          </p:nvPr>
        </p:nvSpPr>
        <p:spPr/>
        <p:txBody>
          <a:bodyPr>
            <a:noAutofit/>
          </a:bodyPr>
          <a:lstStyle/>
          <a:p>
            <a:r>
              <a:rPr lang="en-GB" sz="2400" b="0" i="0">
                <a:solidFill>
                  <a:srgbClr val="444444"/>
                </a:solidFill>
                <a:effectLst/>
                <a:latin typeface="Ubuntu"/>
              </a:rPr>
              <a:t>Class-500 named as over edge stitch which is formed with one or more groups of threads. In Class-500 (Over Edge Stitch), one group of thread passes around the edge of fabric so that no thread from the fabric can come out. The most used stitch of this type have one or two needle threads and one or two looper threads and thus forms a narrow band of stitching along the edge of the fabric.</a:t>
            </a:r>
            <a:endParaRPr lang="en-US" sz="2400" b="0" i="0">
              <a:solidFill>
                <a:srgbClr val="444444"/>
              </a:solidFill>
              <a:effectLst/>
              <a:latin typeface="Ubuntu"/>
            </a:endParaRPr>
          </a:p>
          <a:p>
            <a:r>
              <a:rPr lang="en-GB" sz="2400" b="0" i="0">
                <a:solidFill>
                  <a:srgbClr val="444444"/>
                </a:solidFill>
                <a:effectLst/>
                <a:latin typeface="Ubuntu"/>
              </a:rPr>
              <a:t>Class-500 (Over Edge Stitch) has three types- 503, 504 and 512. This type of stitch is used for edge neatening of knitted fabrics, where extensibility of stitches is important, also used for sportswear and dance wear garments.</a:t>
            </a:r>
            <a:endParaRPr lang="en-US" sz="2400"/>
          </a:p>
        </p:txBody>
      </p:sp>
    </p:spTree>
    <p:extLst>
      <p:ext uri="{BB962C8B-B14F-4D97-AF65-F5344CB8AC3E}">
        <p14:creationId xmlns="" xmlns:p14="http://schemas.microsoft.com/office/powerpoint/2010/main" val="3506577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 xmlns:a16="http://schemas.microsoft.com/office/drawing/2014/main" id="{4933330E-978D-C142-A50C-37405CBB7E34}"/>
              </a:ext>
            </a:extLst>
          </p:cNvPr>
          <p:cNvPicPr>
            <a:picLocks noGrp="1" noChangeAspect="1"/>
          </p:cNvPicPr>
          <p:nvPr>
            <p:ph idx="4294967295"/>
          </p:nvPr>
        </p:nvPicPr>
        <p:blipFill>
          <a:blip r:embed="rId2"/>
          <a:stretch>
            <a:fillRect/>
          </a:stretch>
        </p:blipFill>
        <p:spPr>
          <a:xfrm>
            <a:off x="1738282" y="1000108"/>
            <a:ext cx="7858180" cy="4786346"/>
          </a:xfrm>
        </p:spPr>
      </p:pic>
    </p:spTree>
    <p:extLst>
      <p:ext uri="{BB962C8B-B14F-4D97-AF65-F5344CB8AC3E}">
        <p14:creationId xmlns="" xmlns:p14="http://schemas.microsoft.com/office/powerpoint/2010/main" val="74445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40B4881-AADD-1748-B656-9E9D1B968307}"/>
              </a:ext>
            </a:extLst>
          </p:cNvPr>
          <p:cNvSpPr>
            <a:spLocks noGrp="1"/>
          </p:cNvSpPr>
          <p:nvPr>
            <p:ph type="title"/>
          </p:nvPr>
        </p:nvSpPr>
        <p:spPr/>
        <p:txBody>
          <a:bodyPr/>
          <a:lstStyle/>
          <a:p>
            <a:r>
              <a:rPr lang="en-US"/>
              <a:t>Class-600(covering chain stitch)</a:t>
            </a:r>
          </a:p>
        </p:txBody>
      </p:sp>
      <p:sp>
        <p:nvSpPr>
          <p:cNvPr id="3" name="Content Placeholder 2">
            <a:extLst>
              <a:ext uri="{FF2B5EF4-FFF2-40B4-BE49-F238E27FC236}">
                <a16:creationId xmlns="" xmlns:a16="http://schemas.microsoft.com/office/drawing/2014/main" id="{6DD96899-E2F6-284D-AF9C-370A89BDC331}"/>
              </a:ext>
            </a:extLst>
          </p:cNvPr>
          <p:cNvSpPr>
            <a:spLocks noGrp="1"/>
          </p:cNvSpPr>
          <p:nvPr>
            <p:ph idx="1"/>
          </p:nvPr>
        </p:nvSpPr>
        <p:spPr/>
        <p:txBody>
          <a:bodyPr>
            <a:noAutofit/>
          </a:bodyPr>
          <a:lstStyle/>
          <a:p>
            <a:r>
              <a:rPr lang="en-GB" sz="2400" b="0" i="0">
                <a:solidFill>
                  <a:srgbClr val="444444"/>
                </a:solidFill>
                <a:effectLst/>
                <a:latin typeface="Ubuntu"/>
              </a:rPr>
              <a:t>Class-600 named as covering chain stitch which is produced with three groups of threads. Here, threads of two groups can be seen from either side. In class-600 (Covering Chain Stitch), the first group of thread is called needle thread, second group is called top cover thread and the third group is called bottom cover thread.</a:t>
            </a:r>
            <a:endParaRPr lang="en-US" sz="2400" b="0" i="0">
              <a:solidFill>
                <a:srgbClr val="444444"/>
              </a:solidFill>
              <a:effectLst/>
              <a:latin typeface="Ubuntu"/>
            </a:endParaRPr>
          </a:p>
          <a:p>
            <a:pPr fontAlgn="base"/>
            <a:r>
              <a:rPr lang="en-GB" sz="2400" b="0" i="0">
                <a:solidFill>
                  <a:srgbClr val="444444"/>
                </a:solidFill>
                <a:effectLst/>
                <a:latin typeface="Ubuntu"/>
              </a:rPr>
              <a:t>Class-600 (Covering Chain Stitch) is very complex and up to 9 threads can be used in producing this types of stitch.</a:t>
            </a:r>
          </a:p>
          <a:p>
            <a:pPr fontAlgn="base"/>
            <a:r>
              <a:rPr lang="en-GB" sz="2400" b="0" i="0">
                <a:solidFill>
                  <a:srgbClr val="444444"/>
                </a:solidFill>
                <a:effectLst/>
                <a:latin typeface="Ubuntu"/>
              </a:rPr>
              <a:t>Class-600 (Covering Chain Stitch) has three types- 602, 605 and 607. These types of stitch is used for knits, lingerie, binding elastics, decoration, etc.</a:t>
            </a:r>
          </a:p>
          <a:p>
            <a:endParaRPr lang="en-US" sz="2400"/>
          </a:p>
        </p:txBody>
      </p:sp>
    </p:spTree>
    <p:extLst>
      <p:ext uri="{BB962C8B-B14F-4D97-AF65-F5344CB8AC3E}">
        <p14:creationId xmlns="" xmlns:p14="http://schemas.microsoft.com/office/powerpoint/2010/main" val="3999581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 xmlns:a16="http://schemas.microsoft.com/office/drawing/2014/main" id="{5DA74458-F6E8-E842-916C-0CCE23DA6EE4}"/>
              </a:ext>
            </a:extLst>
          </p:cNvPr>
          <p:cNvPicPr>
            <a:picLocks noGrp="1" noChangeAspect="1"/>
          </p:cNvPicPr>
          <p:nvPr>
            <p:ph idx="4294967295"/>
          </p:nvPr>
        </p:nvPicPr>
        <p:blipFill>
          <a:blip r:embed="rId2"/>
          <a:stretch>
            <a:fillRect/>
          </a:stretch>
        </p:blipFill>
        <p:spPr>
          <a:xfrm>
            <a:off x="1166778" y="714356"/>
            <a:ext cx="8786874" cy="5572164"/>
          </a:xfrm>
        </p:spPr>
      </p:pic>
    </p:spTree>
    <p:extLst>
      <p:ext uri="{BB962C8B-B14F-4D97-AF65-F5344CB8AC3E}">
        <p14:creationId xmlns="" xmlns:p14="http://schemas.microsoft.com/office/powerpoint/2010/main" val="42109793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81224" y="2786058"/>
            <a:ext cx="6643734" cy="1323439"/>
          </a:xfrm>
          <a:prstGeom prst="rect">
            <a:avLst/>
          </a:prstGeom>
        </p:spPr>
        <p:txBody>
          <a:bodyPr wrap="square">
            <a:spAutoFit/>
          </a:bodyPr>
          <a:lstStyle/>
          <a:p>
            <a:r>
              <a:rPr lang="en-IN" sz="8000" dirty="0" smtClean="0"/>
              <a:t>THANK YOU</a:t>
            </a:r>
            <a:endParaRPr lang="en-IN" sz="8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9D01B91-6435-3940-8B76-EAA1284ED4AB}"/>
              </a:ext>
            </a:extLst>
          </p:cNvPr>
          <p:cNvSpPr>
            <a:spLocks noGrp="1"/>
          </p:cNvSpPr>
          <p:nvPr>
            <p:ph type="title"/>
          </p:nvPr>
        </p:nvSpPr>
        <p:spPr/>
        <p:txBody>
          <a:bodyPr/>
          <a:lstStyle/>
          <a:p>
            <a:r>
              <a:rPr lang="en-US"/>
              <a:t>Stitch</a:t>
            </a:r>
          </a:p>
        </p:txBody>
      </p:sp>
      <p:sp>
        <p:nvSpPr>
          <p:cNvPr id="3" name="Content Placeholder 2">
            <a:extLst>
              <a:ext uri="{FF2B5EF4-FFF2-40B4-BE49-F238E27FC236}">
                <a16:creationId xmlns="" xmlns:a16="http://schemas.microsoft.com/office/drawing/2014/main" id="{B9A129DE-6918-F64A-81AE-D0302DEED20C}"/>
              </a:ext>
            </a:extLst>
          </p:cNvPr>
          <p:cNvSpPr>
            <a:spLocks noGrp="1"/>
          </p:cNvSpPr>
          <p:nvPr>
            <p:ph idx="1"/>
          </p:nvPr>
        </p:nvSpPr>
        <p:spPr/>
        <p:txBody>
          <a:bodyPr>
            <a:noAutofit/>
          </a:bodyPr>
          <a:lstStyle/>
          <a:p>
            <a:r>
              <a:rPr lang="en-GB" sz="2800" b="0" i="0">
                <a:solidFill>
                  <a:srgbClr val="444444"/>
                </a:solidFill>
                <a:effectLst/>
                <a:latin typeface="Ubuntu"/>
              </a:rPr>
              <a:t>Stitch is very important during </a:t>
            </a:r>
            <a:r>
              <a:rPr lang="en-GB" sz="2800" b="1" i="0" u="none" strike="noStrike">
                <a:solidFill>
                  <a:srgbClr val="0B91EA"/>
                </a:solidFill>
                <a:effectLst/>
                <a:latin typeface="Ubuntu"/>
                <a:hlinkClick r:id="rId2"/>
              </a:rPr>
              <a:t>manufacturing a garment</a:t>
            </a:r>
            <a:r>
              <a:rPr lang="en-GB" sz="2800" b="0" i="0">
                <a:solidFill>
                  <a:srgbClr val="444444"/>
                </a:solidFill>
                <a:effectLst/>
                <a:latin typeface="Ubuntu"/>
              </a:rPr>
              <a:t>. Stitch can be defined as, one unit of conformation resulting from one or more strands or loops of thread by intra-looping, inter-looping and interlacing. Stitch quality is measured with stitch size, stitch length, width, depth, tension, sequence, elongation, elasticity, resilience, fabric distortion, yarn severance and abrasive strength. There are six types of stitch, which are deeply discussed in this article</a:t>
            </a:r>
            <a:endParaRPr lang="en-US" sz="2800"/>
          </a:p>
        </p:txBody>
      </p:sp>
    </p:spTree>
    <p:extLst>
      <p:ext uri="{BB962C8B-B14F-4D97-AF65-F5344CB8AC3E}">
        <p14:creationId xmlns="" xmlns:p14="http://schemas.microsoft.com/office/powerpoint/2010/main" val="3861579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B729E2-354A-AB48-948D-915220C1DEB7}"/>
              </a:ext>
            </a:extLst>
          </p:cNvPr>
          <p:cNvSpPr>
            <a:spLocks noGrp="1"/>
          </p:cNvSpPr>
          <p:nvPr>
            <p:ph type="title"/>
          </p:nvPr>
        </p:nvSpPr>
        <p:spPr/>
        <p:txBody>
          <a:bodyPr/>
          <a:lstStyle/>
          <a:p>
            <a:r>
              <a:rPr lang="en-GB" b="1" i="0">
                <a:effectLst/>
                <a:latin typeface="Ubuntu"/>
              </a:rPr>
              <a:t>Types of Stitch Used in Garments:</a:t>
            </a:r>
            <a:br>
              <a:rPr lang="en-GB" b="1" i="0">
                <a:effectLst/>
                <a:latin typeface="Ubuntu"/>
              </a:rPr>
            </a:br>
            <a:endParaRPr lang="en-US"/>
          </a:p>
        </p:txBody>
      </p:sp>
      <p:sp>
        <p:nvSpPr>
          <p:cNvPr id="3" name="Content Placeholder 2">
            <a:extLst>
              <a:ext uri="{FF2B5EF4-FFF2-40B4-BE49-F238E27FC236}">
                <a16:creationId xmlns="" xmlns:a16="http://schemas.microsoft.com/office/drawing/2014/main" id="{29FC9619-4AF6-D043-BAD4-505CAC5F6453}"/>
              </a:ext>
            </a:extLst>
          </p:cNvPr>
          <p:cNvSpPr>
            <a:spLocks noGrp="1"/>
          </p:cNvSpPr>
          <p:nvPr>
            <p:ph idx="1"/>
          </p:nvPr>
        </p:nvSpPr>
        <p:spPr/>
        <p:txBody>
          <a:bodyPr/>
          <a:lstStyle/>
          <a:p>
            <a:pPr marL="0" indent="0">
              <a:buNone/>
            </a:pPr>
            <a:endParaRPr lang="en-GB" b="1" i="0">
              <a:solidFill>
                <a:srgbClr val="444444"/>
              </a:solidFill>
              <a:effectLst/>
              <a:latin typeface="Ubuntu"/>
            </a:endParaRPr>
          </a:p>
          <a:p>
            <a:endParaRPr lang="en-US"/>
          </a:p>
        </p:txBody>
      </p:sp>
      <p:sp>
        <p:nvSpPr>
          <p:cNvPr id="7" name="TextBox 6">
            <a:extLst>
              <a:ext uri="{FF2B5EF4-FFF2-40B4-BE49-F238E27FC236}">
                <a16:creationId xmlns="" xmlns:a16="http://schemas.microsoft.com/office/drawing/2014/main" id="{712D1F0B-BFCB-664E-BB44-641BD32950E1}"/>
              </a:ext>
            </a:extLst>
          </p:cNvPr>
          <p:cNvSpPr txBox="1"/>
          <p:nvPr/>
        </p:nvSpPr>
        <p:spPr>
          <a:xfrm>
            <a:off x="1401534" y="2603500"/>
            <a:ext cx="9026485" cy="4031873"/>
          </a:xfrm>
          <a:prstGeom prst="rect">
            <a:avLst/>
          </a:prstGeom>
          <a:noFill/>
        </p:spPr>
        <p:txBody>
          <a:bodyPr wrap="square">
            <a:spAutoFit/>
          </a:bodyPr>
          <a:lstStyle/>
          <a:p>
            <a:pPr algn="just" fontAlgn="base"/>
            <a:r>
              <a:rPr lang="en-GB" sz="3200" b="0" i="0">
                <a:solidFill>
                  <a:srgbClr val="444444"/>
                </a:solidFill>
                <a:effectLst/>
                <a:latin typeface="Ubuntu"/>
              </a:rPr>
              <a:t>There are different types of stitch used in garments; those are mentioned in the following:</a:t>
            </a:r>
          </a:p>
          <a:p>
            <a:pPr algn="just" fontAlgn="base">
              <a:buFont typeface="+mj-lt"/>
              <a:buAutoNum type="arabicPeriod"/>
            </a:pPr>
            <a:r>
              <a:rPr lang="en-GB" sz="3200" b="0" i="0">
                <a:solidFill>
                  <a:srgbClr val="444444"/>
                </a:solidFill>
                <a:effectLst/>
                <a:latin typeface="Ubuntu"/>
              </a:rPr>
              <a:t>Class-100 (Chain Stitch),</a:t>
            </a:r>
          </a:p>
          <a:p>
            <a:pPr algn="just" fontAlgn="base">
              <a:buFont typeface="+mj-lt"/>
              <a:buAutoNum type="arabicPeriod"/>
            </a:pPr>
            <a:r>
              <a:rPr lang="en-GB" sz="3200" b="0" i="0">
                <a:solidFill>
                  <a:srgbClr val="444444"/>
                </a:solidFill>
                <a:effectLst/>
                <a:latin typeface="Ubuntu"/>
              </a:rPr>
              <a:t>Class-200 (Hand Stitch),</a:t>
            </a:r>
          </a:p>
          <a:p>
            <a:pPr algn="just" fontAlgn="base">
              <a:buFont typeface="+mj-lt"/>
              <a:buAutoNum type="arabicPeriod"/>
            </a:pPr>
            <a:r>
              <a:rPr lang="en-GB" sz="3200" b="0" i="0">
                <a:solidFill>
                  <a:srgbClr val="444444"/>
                </a:solidFill>
                <a:effectLst/>
                <a:latin typeface="Ubuntu"/>
              </a:rPr>
              <a:t>Class-300 (Lock Stitch),</a:t>
            </a:r>
          </a:p>
          <a:p>
            <a:pPr algn="just" fontAlgn="base">
              <a:buFont typeface="+mj-lt"/>
              <a:buAutoNum type="arabicPeriod"/>
            </a:pPr>
            <a:r>
              <a:rPr lang="en-GB" sz="3200" b="0" i="0">
                <a:solidFill>
                  <a:srgbClr val="444444"/>
                </a:solidFill>
                <a:effectLst/>
                <a:latin typeface="Ubuntu"/>
              </a:rPr>
              <a:t>Class-400 (Multi Thread Stitch),</a:t>
            </a:r>
          </a:p>
          <a:p>
            <a:pPr algn="just" fontAlgn="base">
              <a:buFont typeface="+mj-lt"/>
              <a:buAutoNum type="arabicPeriod"/>
            </a:pPr>
            <a:r>
              <a:rPr lang="en-GB" sz="3200" b="0" i="0">
                <a:solidFill>
                  <a:srgbClr val="444444"/>
                </a:solidFill>
                <a:effectLst/>
                <a:latin typeface="Ubuntu"/>
              </a:rPr>
              <a:t>Class-500 (Over Edge Stitch),</a:t>
            </a:r>
          </a:p>
          <a:p>
            <a:pPr algn="just" fontAlgn="base">
              <a:buFont typeface="+mj-lt"/>
              <a:buAutoNum type="arabicPeriod"/>
            </a:pPr>
            <a:r>
              <a:rPr lang="en-GB" sz="3200" b="0" i="0">
                <a:solidFill>
                  <a:srgbClr val="444444"/>
                </a:solidFill>
                <a:effectLst/>
                <a:latin typeface="Ubuntu"/>
              </a:rPr>
              <a:t>Class-600 (Covering Chain Stitch).</a:t>
            </a:r>
          </a:p>
        </p:txBody>
      </p:sp>
    </p:spTree>
    <p:extLst>
      <p:ext uri="{BB962C8B-B14F-4D97-AF65-F5344CB8AC3E}">
        <p14:creationId xmlns="" xmlns:p14="http://schemas.microsoft.com/office/powerpoint/2010/main" val="3892309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B86AEFA-44E1-5642-9B78-675F36EA46B0}"/>
              </a:ext>
            </a:extLst>
          </p:cNvPr>
          <p:cNvSpPr>
            <a:spLocks noGrp="1"/>
          </p:cNvSpPr>
          <p:nvPr>
            <p:ph type="title"/>
          </p:nvPr>
        </p:nvSpPr>
        <p:spPr/>
        <p:txBody>
          <a:bodyPr/>
          <a:lstStyle/>
          <a:p>
            <a:r>
              <a:rPr lang="en-GB" b="1" i="0">
                <a:solidFill>
                  <a:schemeClr val="bg1"/>
                </a:solidFill>
                <a:effectLst/>
                <a:latin typeface="Ubuntu"/>
              </a:rPr>
              <a:t>Class-100 (Chain Stitch):</a:t>
            </a:r>
            <a:br>
              <a:rPr lang="en-GB" b="1" i="0">
                <a:solidFill>
                  <a:schemeClr val="bg1"/>
                </a:solidFill>
                <a:effectLst/>
                <a:latin typeface="Ubuntu"/>
              </a:rPr>
            </a:br>
            <a:endParaRPr lang="en-US">
              <a:solidFill>
                <a:schemeClr val="bg1"/>
              </a:solidFill>
            </a:endParaRPr>
          </a:p>
        </p:txBody>
      </p:sp>
      <p:sp>
        <p:nvSpPr>
          <p:cNvPr id="3" name="Content Placeholder 2">
            <a:extLst>
              <a:ext uri="{FF2B5EF4-FFF2-40B4-BE49-F238E27FC236}">
                <a16:creationId xmlns="" xmlns:a16="http://schemas.microsoft.com/office/drawing/2014/main" id="{AFAD1D42-84AF-EF4D-BE82-8998CDA88FD5}"/>
              </a:ext>
            </a:extLst>
          </p:cNvPr>
          <p:cNvSpPr>
            <a:spLocks noGrp="1"/>
          </p:cNvSpPr>
          <p:nvPr>
            <p:ph idx="1"/>
          </p:nvPr>
        </p:nvSpPr>
        <p:spPr>
          <a:xfrm>
            <a:off x="1154954" y="2591130"/>
            <a:ext cx="8825659" cy="3416300"/>
          </a:xfrm>
        </p:spPr>
        <p:txBody>
          <a:bodyPr>
            <a:noAutofit/>
          </a:bodyPr>
          <a:lstStyle/>
          <a:p>
            <a:r>
              <a:rPr lang="en-GB" sz="2400" b="0" i="0">
                <a:solidFill>
                  <a:srgbClr val="444444"/>
                </a:solidFill>
                <a:effectLst/>
                <a:latin typeface="Ubuntu"/>
              </a:rPr>
              <a:t>Class-100 named as chain stitch, which is produced by one or more needle threads and are characterized by interloping. In chain stitch, one needle thread is passed through the fabric, form needle loop and is secured by the next loop formed by the same thread. It should be noted that, chain stitch is elastic and thicker than lock stitch and can easily be raveled, where particular care is required to prevent run back from the last stitch</a:t>
            </a:r>
            <a:endParaRPr lang="en-US" sz="2400" b="0" i="0">
              <a:solidFill>
                <a:srgbClr val="444444"/>
              </a:solidFill>
              <a:effectLst/>
              <a:latin typeface="Ubuntu"/>
            </a:endParaRPr>
          </a:p>
          <a:p>
            <a:r>
              <a:rPr lang="en-GB" sz="2400" b="0" i="0">
                <a:solidFill>
                  <a:srgbClr val="444444"/>
                </a:solidFill>
                <a:effectLst/>
                <a:latin typeface="Ubuntu"/>
              </a:rPr>
              <a:t>Class-100 (Chain Stitch) has three types- 101, 103 and 104. These types of stitch is used in hemming, belt loops, padding operations and felling.</a:t>
            </a:r>
            <a:endParaRPr lang="en-US" sz="2400"/>
          </a:p>
        </p:txBody>
      </p:sp>
    </p:spTree>
    <p:extLst>
      <p:ext uri="{BB962C8B-B14F-4D97-AF65-F5344CB8AC3E}">
        <p14:creationId xmlns="" xmlns:p14="http://schemas.microsoft.com/office/powerpoint/2010/main" val="1393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 xmlns:a16="http://schemas.microsoft.com/office/drawing/2014/main" id="{B06F742C-746F-E149-B249-35093FA577BE}"/>
              </a:ext>
            </a:extLst>
          </p:cNvPr>
          <p:cNvPicPr>
            <a:picLocks noGrp="1" noChangeAspect="1"/>
          </p:cNvPicPr>
          <p:nvPr>
            <p:ph idx="1"/>
          </p:nvPr>
        </p:nvPicPr>
        <p:blipFill>
          <a:blip r:embed="rId2"/>
          <a:stretch>
            <a:fillRect/>
          </a:stretch>
        </p:blipFill>
        <p:spPr>
          <a:xfrm>
            <a:off x="3290623" y="2603500"/>
            <a:ext cx="4555066" cy="3416300"/>
          </a:xfrm>
        </p:spPr>
      </p:pic>
    </p:spTree>
    <p:extLst>
      <p:ext uri="{BB962C8B-B14F-4D97-AF65-F5344CB8AC3E}">
        <p14:creationId xmlns="" xmlns:p14="http://schemas.microsoft.com/office/powerpoint/2010/main" val="742932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B9BCE22-24C7-7047-9DBB-AD14FE6AA34A}"/>
              </a:ext>
            </a:extLst>
          </p:cNvPr>
          <p:cNvSpPr>
            <a:spLocks noGrp="1"/>
          </p:cNvSpPr>
          <p:nvPr>
            <p:ph type="title"/>
          </p:nvPr>
        </p:nvSpPr>
        <p:spPr/>
        <p:txBody>
          <a:bodyPr/>
          <a:lstStyle/>
          <a:p>
            <a:r>
              <a:rPr lang="en-GB" b="1" i="0">
                <a:solidFill>
                  <a:schemeClr val="bg1"/>
                </a:solidFill>
                <a:effectLst/>
                <a:latin typeface="Ubuntu"/>
              </a:rPr>
              <a:t>Class-200 (Hand Stitch)</a:t>
            </a:r>
            <a:br>
              <a:rPr lang="en-GB" b="1" i="0">
                <a:solidFill>
                  <a:schemeClr val="bg1"/>
                </a:solidFill>
                <a:effectLst/>
                <a:latin typeface="Ubuntu"/>
              </a:rPr>
            </a:br>
            <a:endParaRPr lang="en-US">
              <a:solidFill>
                <a:schemeClr val="bg1"/>
              </a:solidFill>
            </a:endParaRPr>
          </a:p>
        </p:txBody>
      </p:sp>
      <p:sp>
        <p:nvSpPr>
          <p:cNvPr id="3" name="Content Placeholder 2">
            <a:extLst>
              <a:ext uri="{FF2B5EF4-FFF2-40B4-BE49-F238E27FC236}">
                <a16:creationId xmlns="" xmlns:a16="http://schemas.microsoft.com/office/drawing/2014/main" id="{056538F2-0FAE-884E-8985-9150841FF7D9}"/>
              </a:ext>
            </a:extLst>
          </p:cNvPr>
          <p:cNvSpPr>
            <a:spLocks noGrp="1"/>
          </p:cNvSpPr>
          <p:nvPr>
            <p:ph idx="1"/>
          </p:nvPr>
        </p:nvSpPr>
        <p:spPr/>
        <p:txBody>
          <a:bodyPr>
            <a:noAutofit/>
          </a:bodyPr>
          <a:lstStyle/>
          <a:p>
            <a:r>
              <a:rPr lang="en-GB" sz="2800" b="0" i="0">
                <a:solidFill>
                  <a:srgbClr val="444444"/>
                </a:solidFill>
                <a:effectLst/>
                <a:latin typeface="Ubuntu"/>
              </a:rPr>
              <a:t>Class-200 named as hand stitch which is produced from a single thread. This single thread is passed through the fabric from one side to another and the stitch is secured by the single line of thread passing in and out of the garment.</a:t>
            </a:r>
            <a:endParaRPr lang="en-US" sz="2800" b="0" i="0">
              <a:solidFill>
                <a:srgbClr val="444444"/>
              </a:solidFill>
              <a:effectLst/>
              <a:latin typeface="Ubuntu"/>
            </a:endParaRPr>
          </a:p>
          <a:p>
            <a:r>
              <a:rPr lang="en-GB" sz="2800" b="0" i="0">
                <a:solidFill>
                  <a:srgbClr val="444444"/>
                </a:solidFill>
                <a:effectLst/>
                <a:latin typeface="Ubuntu"/>
              </a:rPr>
              <a:t>Class-200 (Hand Stitch) has four types- running basting, back stitch, diagonal basting and buttonhole stitch. These types of stitch is used for stitching costly dresses, jackets and sample dresses.</a:t>
            </a:r>
            <a:endParaRPr lang="en-US" sz="2800"/>
          </a:p>
        </p:txBody>
      </p:sp>
    </p:spTree>
    <p:extLst>
      <p:ext uri="{BB962C8B-B14F-4D97-AF65-F5344CB8AC3E}">
        <p14:creationId xmlns="" xmlns:p14="http://schemas.microsoft.com/office/powerpoint/2010/main" val="652084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 xmlns:a16="http://schemas.microsoft.com/office/drawing/2014/main" id="{4E5D1659-47EB-6141-B914-6A1ADFDB9194}"/>
              </a:ext>
            </a:extLst>
          </p:cNvPr>
          <p:cNvPicPr>
            <a:picLocks noGrp="1" noChangeAspect="1"/>
          </p:cNvPicPr>
          <p:nvPr>
            <p:ph idx="4294967295"/>
          </p:nvPr>
        </p:nvPicPr>
        <p:blipFill>
          <a:blip r:embed="rId2"/>
          <a:stretch>
            <a:fillRect/>
          </a:stretch>
        </p:blipFill>
        <p:spPr>
          <a:xfrm>
            <a:off x="2452662" y="785794"/>
            <a:ext cx="6929486" cy="5357850"/>
          </a:xfrm>
        </p:spPr>
      </p:pic>
    </p:spTree>
    <p:extLst>
      <p:ext uri="{BB962C8B-B14F-4D97-AF65-F5344CB8AC3E}">
        <p14:creationId xmlns="" xmlns:p14="http://schemas.microsoft.com/office/powerpoint/2010/main" val="3339243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A66318-0E96-5745-8606-683F644B83A6}"/>
              </a:ext>
            </a:extLst>
          </p:cNvPr>
          <p:cNvSpPr>
            <a:spLocks noGrp="1"/>
          </p:cNvSpPr>
          <p:nvPr>
            <p:ph type="title"/>
          </p:nvPr>
        </p:nvSpPr>
        <p:spPr/>
        <p:txBody>
          <a:bodyPr/>
          <a:lstStyle/>
          <a:p>
            <a:r>
              <a:rPr lang="en-US"/>
              <a:t>Class-300(lock stitch )</a:t>
            </a:r>
          </a:p>
        </p:txBody>
      </p:sp>
      <p:sp>
        <p:nvSpPr>
          <p:cNvPr id="3" name="Content Placeholder 2">
            <a:extLst>
              <a:ext uri="{FF2B5EF4-FFF2-40B4-BE49-F238E27FC236}">
                <a16:creationId xmlns="" xmlns:a16="http://schemas.microsoft.com/office/drawing/2014/main" id="{7E593DC4-C89C-D64E-B51C-5810BDE4FABE}"/>
              </a:ext>
            </a:extLst>
          </p:cNvPr>
          <p:cNvSpPr>
            <a:spLocks noGrp="1"/>
          </p:cNvSpPr>
          <p:nvPr>
            <p:ph idx="1"/>
          </p:nvPr>
        </p:nvSpPr>
        <p:spPr/>
        <p:txBody>
          <a:bodyPr>
            <a:noAutofit/>
          </a:bodyPr>
          <a:lstStyle/>
          <a:p>
            <a:r>
              <a:rPr lang="en-GB" sz="2400" b="0" i="0">
                <a:solidFill>
                  <a:srgbClr val="444444"/>
                </a:solidFill>
                <a:effectLst/>
                <a:latin typeface="Ubuntu"/>
              </a:rPr>
              <a:t>Class-300 named as lock stitch which is produced with two or more groups of threads and two threads are joined by interlacing. Here, loops of one group are passed through the fabric and are secured by the thread of second group, where one group is referred as needle thread and other as bobbin thread. Class-300 (Lock Stitch) has enough strength and same appearance on both sides.</a:t>
            </a:r>
            <a:endParaRPr lang="en-US" sz="2400" b="0" i="0">
              <a:solidFill>
                <a:srgbClr val="444444"/>
              </a:solidFill>
              <a:effectLst/>
              <a:latin typeface="Ubuntu"/>
            </a:endParaRPr>
          </a:p>
          <a:p>
            <a:r>
              <a:rPr lang="en-GB" sz="2400" b="0" i="0">
                <a:solidFill>
                  <a:srgbClr val="444444"/>
                </a:solidFill>
                <a:effectLst/>
                <a:latin typeface="Ubuntu"/>
              </a:rPr>
              <a:t>Class-300 (Lock Stitch) has four types- 301. 304, 308 and 309. These types of stitch is used for stitching underwear, most types and apparels and decorative purposes.</a:t>
            </a:r>
            <a:endParaRPr lang="en-US" sz="2400"/>
          </a:p>
        </p:txBody>
      </p:sp>
    </p:spTree>
    <p:extLst>
      <p:ext uri="{BB962C8B-B14F-4D97-AF65-F5344CB8AC3E}">
        <p14:creationId xmlns="" xmlns:p14="http://schemas.microsoft.com/office/powerpoint/2010/main" val="2149495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 xmlns:a16="http://schemas.microsoft.com/office/drawing/2014/main" id="{67B0DDA5-28E3-914F-B61E-0E3AECC17D2F}"/>
              </a:ext>
            </a:extLst>
          </p:cNvPr>
          <p:cNvPicPr>
            <a:picLocks noGrp="1" noChangeAspect="1"/>
          </p:cNvPicPr>
          <p:nvPr>
            <p:ph idx="4294967295"/>
          </p:nvPr>
        </p:nvPicPr>
        <p:blipFill>
          <a:blip r:embed="rId2"/>
          <a:stretch>
            <a:fillRect/>
          </a:stretch>
        </p:blipFill>
        <p:spPr>
          <a:xfrm>
            <a:off x="1452530" y="1000108"/>
            <a:ext cx="8572560" cy="4857784"/>
          </a:xfrm>
        </p:spPr>
      </p:pic>
    </p:spTree>
    <p:extLst>
      <p:ext uri="{BB962C8B-B14F-4D97-AF65-F5344CB8AC3E}">
        <p14:creationId xmlns="" xmlns:p14="http://schemas.microsoft.com/office/powerpoint/2010/main" val="30922654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 xmlns:thm15="http://schemas.microsoft.com/office/thememl/2012/main" name="TF10001029" id="{ED3996BA-162B-43C7-B0E2-A5CA4E649741}" vid="{187088E4-27D7-4455-856F-4A44258D82E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780</Words>
  <Application>Microsoft Office PowerPoint</Application>
  <PresentationFormat>Custom</PresentationFormat>
  <Paragraphs>38</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Ion Boardroom</vt:lpstr>
      <vt:lpstr>Types of stitches</vt:lpstr>
      <vt:lpstr>Stitch</vt:lpstr>
      <vt:lpstr>Types of Stitch Used in Garments: </vt:lpstr>
      <vt:lpstr>Class-100 (Chain Stitch): </vt:lpstr>
      <vt:lpstr>Slide 5</vt:lpstr>
      <vt:lpstr>Class-200 (Hand Stitch) </vt:lpstr>
      <vt:lpstr>Slide 7</vt:lpstr>
      <vt:lpstr>Class-300(lock stitch )</vt:lpstr>
      <vt:lpstr>Slide 9</vt:lpstr>
      <vt:lpstr>Class-400(multi thread stitch)</vt:lpstr>
      <vt:lpstr>Slide 11</vt:lpstr>
      <vt:lpstr>Class-500(over edge stitch)</vt:lpstr>
      <vt:lpstr>Slide 13</vt:lpstr>
      <vt:lpstr>Class-600(covering chain stitch)</vt:lpstr>
      <vt:lpstr>Slide 15</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Types of stitches</dc:title>
  <dc:creator>mcrreshma123@gmail.com</dc:creator>
  <cp:lastModifiedBy>Kathiroli</cp:lastModifiedBy>
  <cp:revision>4</cp:revision>
  <dcterms:created xsi:type="dcterms:W3CDTF">2020-01-07T16:22:04Z</dcterms:created>
  <dcterms:modified xsi:type="dcterms:W3CDTF">2020-04-20T10:58:26Z</dcterms:modified>
</cp:coreProperties>
</file>