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269" r:id="rId2"/>
    <p:sldId id="275" r:id="rId3"/>
    <p:sldId id="277" r:id="rId4"/>
    <p:sldId id="276" r:id="rId5"/>
    <p:sldId id="278" r:id="rId6"/>
    <p:sldId id="279" r:id="rId7"/>
    <p:sldId id="280" r:id="rId8"/>
    <p:sldId id="281" r:id="rId9"/>
    <p:sldId id="282" r:id="rId10"/>
    <p:sldId id="283" r:id="rId11"/>
    <p:sldId id="284" r:id="rId12"/>
    <p:sldId id="285" r:id="rId13"/>
    <p:sldId id="288" r:id="rId14"/>
    <p:sldId id="289" r:id="rId15"/>
    <p:sldId id="290" r:id="rId16"/>
    <p:sldId id="292" r:id="rId17"/>
    <p:sldId id="274"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23BBD6-4838-4E18-823E-0188AE62A36D}" type="datetimeFigureOut">
              <a:rPr lang="en-US" smtClean="0"/>
              <a:pPr/>
              <a:t>5/18/2020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C707B5-A69B-4AAD-B2B2-162F845E806E}"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FABRIC SPREADING</a:t>
            </a:r>
            <a:r>
              <a:rPr lang="en-IN" baseline="0" dirty="0" smtClean="0"/>
              <a:t> PROCESS</a:t>
            </a:r>
            <a:endParaRPr lang="en-IN" dirty="0"/>
          </a:p>
        </p:txBody>
      </p:sp>
      <p:sp>
        <p:nvSpPr>
          <p:cNvPr id="4" name="Slide Number Placeholder 3"/>
          <p:cNvSpPr>
            <a:spLocks noGrp="1"/>
          </p:cNvSpPr>
          <p:nvPr>
            <p:ph type="sldNum" sz="quarter" idx="10"/>
          </p:nvPr>
        </p:nvSpPr>
        <p:spPr/>
        <p:txBody>
          <a:bodyPr/>
          <a:lstStyle/>
          <a:p>
            <a:fld id="{90C707B5-A69B-4AAD-B2B2-162F845E806E}" type="slidenum">
              <a:rPr lang="en-IN" smtClean="0"/>
              <a:pPr/>
              <a:t>1</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TYPES OF COLLECTIVE BARGAINING</a:t>
            </a:r>
            <a:endParaRPr lang="en-IN" dirty="0"/>
          </a:p>
        </p:txBody>
      </p:sp>
      <p:sp>
        <p:nvSpPr>
          <p:cNvPr id="4" name="Slide Number Placeholder 3"/>
          <p:cNvSpPr>
            <a:spLocks noGrp="1"/>
          </p:cNvSpPr>
          <p:nvPr>
            <p:ph type="sldNum" sz="quarter" idx="10"/>
          </p:nvPr>
        </p:nvSpPr>
        <p:spPr/>
        <p:txBody>
          <a:bodyPr/>
          <a:lstStyle/>
          <a:p>
            <a:fld id="{90C707B5-A69B-4AAD-B2B2-162F845E806E}" type="slidenum">
              <a:rPr lang="en-IN" smtClean="0"/>
              <a:pPr/>
              <a:t>4</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Thee</a:t>
            </a:r>
            <a:endParaRPr lang="en-IN" dirty="0"/>
          </a:p>
        </p:txBody>
      </p:sp>
      <p:sp>
        <p:nvSpPr>
          <p:cNvPr id="4" name="Slide Number Placeholder 3"/>
          <p:cNvSpPr>
            <a:spLocks noGrp="1"/>
          </p:cNvSpPr>
          <p:nvPr>
            <p:ph type="sldNum" sz="quarter" idx="10"/>
          </p:nvPr>
        </p:nvSpPr>
        <p:spPr/>
        <p:txBody>
          <a:bodyPr/>
          <a:lstStyle/>
          <a:p>
            <a:fld id="{90C707B5-A69B-4AAD-B2B2-162F845E806E}" type="slidenum">
              <a:rPr lang="en-IN" smtClean="0"/>
              <a:pPr/>
              <a:t>9</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EA9AA4D9-D8B1-430B-BEC0-7D83E94DD49A}" type="datetimeFigureOut">
              <a:rPr lang="en-IN" smtClean="0"/>
              <a:pPr/>
              <a:t>18-May-2020</a:t>
            </a:fld>
            <a:endParaRPr lang="en-IN"/>
          </a:p>
        </p:txBody>
      </p:sp>
      <p:sp>
        <p:nvSpPr>
          <p:cNvPr id="5" name="Footer Placeholder 4"/>
          <p:cNvSpPr>
            <a:spLocks noGrp="1"/>
          </p:cNvSpPr>
          <p:nvPr>
            <p:ph type="ftr" sz="quarter" idx="11"/>
          </p:nvPr>
        </p:nvSpPr>
        <p:spPr>
          <a:xfrm>
            <a:off x="1174044" y="5357592"/>
            <a:ext cx="5034845" cy="365125"/>
          </a:xfrm>
        </p:spPr>
        <p:txBody>
          <a:bodyPr/>
          <a:lstStyle/>
          <a:p>
            <a:endParaRPr lang="en-IN"/>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2B2C559F-A455-4D72-AD8A-51E54F12A383}"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9AA4D9-D8B1-430B-BEC0-7D83E94DD49A}" type="datetimeFigureOut">
              <a:rPr lang="en-IN" smtClean="0"/>
              <a:pPr/>
              <a:t>18-May-2020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B2C559F-A455-4D72-AD8A-51E54F12A383}"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9AA4D9-D8B1-430B-BEC0-7D83E94DD49A}" type="datetimeFigureOut">
              <a:rPr lang="en-IN" smtClean="0"/>
              <a:pPr/>
              <a:t>18-May-2020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B2C559F-A455-4D72-AD8A-51E54F12A383}"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9AA4D9-D8B1-430B-BEC0-7D83E94DD49A}" type="datetimeFigureOut">
              <a:rPr lang="en-IN" smtClean="0"/>
              <a:pPr/>
              <a:t>18-May-2020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B2C559F-A455-4D72-AD8A-51E54F12A383}"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9AA4D9-D8B1-430B-BEC0-7D83E94DD49A}" type="datetimeFigureOut">
              <a:rPr lang="en-IN" smtClean="0"/>
              <a:pPr/>
              <a:t>18-May-2020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B2C559F-A455-4D72-AD8A-51E54F12A383}"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A9AA4D9-D8B1-430B-BEC0-7D83E94DD49A}" type="datetimeFigureOut">
              <a:rPr lang="en-IN" smtClean="0"/>
              <a:pPr/>
              <a:t>18-May-2020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B2C559F-A455-4D72-AD8A-51E54F12A383}" type="slidenum">
              <a:rPr lang="en-IN" smtClean="0"/>
              <a:pPr/>
              <a:t>‹#›</a:t>
            </a:fld>
            <a:endParaRPr lang="en-IN"/>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EA9AA4D9-D8B1-430B-BEC0-7D83E94DD49A}" type="datetimeFigureOut">
              <a:rPr lang="en-IN" smtClean="0"/>
              <a:pPr/>
              <a:t>18-May-2020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2B2C559F-A455-4D72-AD8A-51E54F12A383}" type="slidenum">
              <a:rPr lang="en-IN" smtClean="0"/>
              <a:pPr/>
              <a:t>‹#›</a:t>
            </a:fld>
            <a:endParaRPr lang="en-IN"/>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9AA4D9-D8B1-430B-BEC0-7D83E94DD49A}" type="datetimeFigureOut">
              <a:rPr lang="en-IN" smtClean="0"/>
              <a:pPr/>
              <a:t>18-May-2020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2B2C559F-A455-4D72-AD8A-51E54F12A383}"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9AA4D9-D8B1-430B-BEC0-7D83E94DD49A}" type="datetimeFigureOut">
              <a:rPr lang="en-IN" smtClean="0"/>
              <a:pPr/>
              <a:t>18-May-2020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2B2C559F-A455-4D72-AD8A-51E54F12A383}"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EA9AA4D9-D8B1-430B-BEC0-7D83E94DD49A}" type="datetimeFigureOut">
              <a:rPr lang="en-IN" smtClean="0"/>
              <a:pPr/>
              <a:t>18-May-2020</a:t>
            </a:fld>
            <a:endParaRPr lang="en-IN"/>
          </a:p>
        </p:txBody>
      </p:sp>
      <p:sp>
        <p:nvSpPr>
          <p:cNvPr id="6" name="Footer Placeholder 5"/>
          <p:cNvSpPr>
            <a:spLocks noGrp="1"/>
          </p:cNvSpPr>
          <p:nvPr>
            <p:ph type="ftr" sz="quarter" idx="11"/>
          </p:nvPr>
        </p:nvSpPr>
        <p:spPr>
          <a:xfrm rot="-60000">
            <a:off x="914554" y="5829261"/>
            <a:ext cx="3522607" cy="365125"/>
          </a:xfrm>
        </p:spPr>
        <p:txBody>
          <a:bodyPr/>
          <a:lstStyle/>
          <a:p>
            <a:endParaRPr lang="en-IN"/>
          </a:p>
        </p:txBody>
      </p:sp>
      <p:sp>
        <p:nvSpPr>
          <p:cNvPr id="7" name="Slide Number Placeholder 6"/>
          <p:cNvSpPr>
            <a:spLocks noGrp="1"/>
          </p:cNvSpPr>
          <p:nvPr>
            <p:ph type="sldNum" sz="quarter" idx="12"/>
          </p:nvPr>
        </p:nvSpPr>
        <p:spPr>
          <a:xfrm rot="60000">
            <a:off x="7557313" y="5896961"/>
            <a:ext cx="554023" cy="365125"/>
          </a:xfrm>
        </p:spPr>
        <p:txBody>
          <a:bodyPr/>
          <a:lstStyle/>
          <a:p>
            <a:fld id="{2B2C559F-A455-4D72-AD8A-51E54F12A383}"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EA9AA4D9-D8B1-430B-BEC0-7D83E94DD49A}" type="datetimeFigureOut">
              <a:rPr lang="en-IN" smtClean="0"/>
              <a:pPr/>
              <a:t>18-May-2020</a:t>
            </a:fld>
            <a:endParaRPr lang="en-IN"/>
          </a:p>
        </p:txBody>
      </p:sp>
      <p:sp>
        <p:nvSpPr>
          <p:cNvPr id="6" name="Footer Placeholder 5"/>
          <p:cNvSpPr>
            <a:spLocks noGrp="1"/>
          </p:cNvSpPr>
          <p:nvPr>
            <p:ph type="ftr" sz="quarter" idx="11"/>
          </p:nvPr>
        </p:nvSpPr>
        <p:spPr>
          <a:xfrm rot="-60000">
            <a:off x="914569" y="5831037"/>
            <a:ext cx="3319043" cy="365125"/>
          </a:xfrm>
        </p:spPr>
        <p:txBody>
          <a:bodyPr/>
          <a:lstStyle/>
          <a:p>
            <a:endParaRPr lang="en-IN"/>
          </a:p>
        </p:txBody>
      </p:sp>
      <p:sp>
        <p:nvSpPr>
          <p:cNvPr id="7" name="Slide Number Placeholder 6"/>
          <p:cNvSpPr>
            <a:spLocks noGrp="1"/>
          </p:cNvSpPr>
          <p:nvPr>
            <p:ph type="sldNum" sz="quarter" idx="12"/>
          </p:nvPr>
        </p:nvSpPr>
        <p:spPr>
          <a:xfrm rot="60000">
            <a:off x="7562089" y="5900026"/>
            <a:ext cx="554023" cy="365125"/>
          </a:xfrm>
        </p:spPr>
        <p:txBody>
          <a:bodyPr/>
          <a:lstStyle/>
          <a:p>
            <a:fld id="{2B2C559F-A455-4D72-AD8A-51E54F12A383}"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EA9AA4D9-D8B1-430B-BEC0-7D83E94DD49A}" type="datetimeFigureOut">
              <a:rPr lang="en-IN" smtClean="0"/>
              <a:pPr/>
              <a:t>18-May-2020</a:t>
            </a:fld>
            <a:endParaRPr lang="en-IN"/>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IN"/>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2B2C559F-A455-4D72-AD8A-51E54F12A383}"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google.com/url?sa=i&amp;url=https://garmentmerchendising.com/fabric-spreading-process-in-apparel/&amp;psig=AOvVaw2NCEAOcPWfKf12mJMl1CAI&amp;ust=1589952669903000&amp;source=images&amp;cd=vfe&amp;ved=0CAIQjRxqFwoTCMiZ1ZrmvOkCFQAAAAAdAAAAABAa"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google.com/url?sa=i&amp;url=http://www.carontechnology.com/en/showcase/flash/&amp;psig=AOvVaw2NCEAOcPWfKf12mJMl1CAI&amp;ust=1589952669903000&amp;source=images&amp;cd=vfe&amp;ved=0CAIQjRxqFwoTCMiZ1ZrmvOkCFQAAAAAdAAAAABAU"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google.com/url?sa=i&amp;url=https://fashion2apparel.blogspot.com/2018/01/fabric-spreading-process.html&amp;psig=AOvVaw0v2G9P88Em0Cl8lMUe5xDU&amp;ust=1589950558054000&amp;source=images&amp;cd=vfe&amp;ved=0CAIQjRxqFwoTCJjprqrevOkCFQAAAAAdAAAAABAD" TargetMode="Externa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hyperlink" Target="https://www.google.com/url?sa=i&amp;url=https://www.youtube.com/watch?v=f36vYhrzAuc&amp;psig=AOvVaw0v2G9P88Em0Cl8lMUe5xDU&amp;ust=1589950558054000&amp;source=images&amp;cd=vfe&amp;ved=0CAIQjRxqFwoTCJjprqrevOkCFQAAAAAdAAAAABAO"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57488" y="4786322"/>
            <a:ext cx="5357850" cy="1323439"/>
          </a:xfrm>
          <a:prstGeom prst="rect">
            <a:avLst/>
          </a:prstGeom>
          <a:noFill/>
        </p:spPr>
        <p:txBody>
          <a:bodyPr wrap="square" rtlCol="0">
            <a:spAutoFit/>
          </a:bodyPr>
          <a:lstStyle/>
          <a:p>
            <a:r>
              <a:rPr lang="en-IN" sz="1600" dirty="0" smtClean="0">
                <a:latin typeface="Arial Black" pitchFamily="34" charset="0"/>
                <a:cs typeface="Aharoni" pitchFamily="2" charset="-79"/>
              </a:rPr>
              <a:t>BY,</a:t>
            </a:r>
          </a:p>
          <a:p>
            <a:r>
              <a:rPr lang="en-US" sz="1600" dirty="0" smtClean="0">
                <a:latin typeface="Arial Black" pitchFamily="34" charset="0"/>
                <a:cs typeface="Aharoni" pitchFamily="2" charset="-79"/>
              </a:rPr>
              <a:t>Ms. </a:t>
            </a:r>
            <a:r>
              <a:rPr lang="en-US" sz="1600" dirty="0" smtClean="0">
                <a:latin typeface="Arial Black" pitchFamily="34" charset="0"/>
                <a:cs typeface="Aharoni" pitchFamily="2" charset="-79"/>
              </a:rPr>
              <a:t>K.KATHIROLI</a:t>
            </a:r>
            <a:endParaRPr lang="en-US" sz="1600" dirty="0" smtClean="0">
              <a:latin typeface="Arial Black" pitchFamily="34" charset="0"/>
              <a:cs typeface="Aharoni" pitchFamily="2" charset="-79"/>
            </a:endParaRPr>
          </a:p>
          <a:p>
            <a:r>
              <a:rPr lang="en-US" sz="1600" dirty="0" smtClean="0">
                <a:latin typeface="Arial Black" pitchFamily="34" charset="0"/>
                <a:cs typeface="Aharoni" pitchFamily="2" charset="-79"/>
              </a:rPr>
              <a:t>Assistant </a:t>
            </a:r>
            <a:r>
              <a:rPr lang="en-US" sz="1600" dirty="0" smtClean="0">
                <a:latin typeface="Arial Black" pitchFamily="34" charset="0"/>
                <a:cs typeface="Aharoni" pitchFamily="2" charset="-79"/>
              </a:rPr>
              <a:t>Professor</a:t>
            </a:r>
          </a:p>
          <a:p>
            <a:r>
              <a:rPr lang="en-US" sz="1600" dirty="0" smtClean="0">
                <a:latin typeface="Arial Black" pitchFamily="34" charset="0"/>
                <a:cs typeface="Aharoni" pitchFamily="2" charset="-79"/>
              </a:rPr>
              <a:t>DEPARTMENT OF FASHION TECHNOLOGY</a:t>
            </a:r>
            <a:r>
              <a:rPr lang="en-US" sz="1600" dirty="0" smtClean="0">
                <a:latin typeface="Arial Black" pitchFamily="34" charset="0"/>
                <a:cs typeface="Aharoni" pitchFamily="2" charset="-79"/>
              </a:rPr>
              <a:t> </a:t>
            </a:r>
            <a:endParaRPr lang="en-US" sz="1600" dirty="0" smtClean="0">
              <a:latin typeface="Arial Black" pitchFamily="34" charset="0"/>
              <a:cs typeface="Aharoni" pitchFamily="2" charset="-79"/>
            </a:endParaRPr>
          </a:p>
          <a:p>
            <a:r>
              <a:rPr lang="en-US" sz="1600" dirty="0" smtClean="0">
                <a:latin typeface="Arial Black" pitchFamily="34" charset="0"/>
                <a:cs typeface="Aharoni" pitchFamily="2" charset="-79"/>
              </a:rPr>
              <a:t>Bon Secours College for Women, </a:t>
            </a:r>
            <a:r>
              <a:rPr lang="en-US" sz="1600" dirty="0" err="1" smtClean="0">
                <a:latin typeface="Arial Black" pitchFamily="34" charset="0"/>
                <a:cs typeface="Aharoni" pitchFamily="2" charset="-79"/>
              </a:rPr>
              <a:t>Thanjavur</a:t>
            </a:r>
            <a:endParaRPr lang="en-US" sz="1600" dirty="0" smtClean="0">
              <a:latin typeface="Arial Black" pitchFamily="34" charset="0"/>
              <a:cs typeface="Aharoni" pitchFamily="2" charset="-79"/>
            </a:endParaRPr>
          </a:p>
        </p:txBody>
      </p:sp>
      <p:sp>
        <p:nvSpPr>
          <p:cNvPr id="5" name="Rectangle 4"/>
          <p:cNvSpPr/>
          <p:nvPr/>
        </p:nvSpPr>
        <p:spPr>
          <a:xfrm>
            <a:off x="1285852" y="1000108"/>
            <a:ext cx="5786478" cy="584775"/>
          </a:xfrm>
          <a:prstGeom prst="rect">
            <a:avLst/>
          </a:prstGeom>
        </p:spPr>
        <p:txBody>
          <a:bodyPr wrap="square">
            <a:spAutoFit/>
          </a:bodyPr>
          <a:lstStyle/>
          <a:p>
            <a:r>
              <a:rPr lang="en-IN" sz="3200" dirty="0" smtClean="0">
                <a:latin typeface="Aharoni" pitchFamily="2" charset="-79"/>
                <a:cs typeface="Aharoni" pitchFamily="2" charset="-79"/>
              </a:rPr>
              <a:t>FABRIC SPREADING PROCESS</a:t>
            </a:r>
            <a:endParaRPr lang="en-IN" sz="3200" dirty="0">
              <a:latin typeface="Aharoni" pitchFamily="2" charset="-79"/>
              <a:cs typeface="Aharoni" pitchFamily="2" charset="-79"/>
            </a:endParaRPr>
          </a:p>
        </p:txBody>
      </p:sp>
      <p:pic>
        <p:nvPicPr>
          <p:cNvPr id="1026" name="Picture 2" descr="C:\Users\Kathiroli\Pictures\Automated spreading machine.jpg"/>
          <p:cNvPicPr>
            <a:picLocks noChangeAspect="1" noChangeArrowheads="1"/>
          </p:cNvPicPr>
          <p:nvPr/>
        </p:nvPicPr>
        <p:blipFill>
          <a:blip r:embed="rId3"/>
          <a:srcRect/>
          <a:stretch>
            <a:fillRect/>
          </a:stretch>
        </p:blipFill>
        <p:spPr bwMode="auto">
          <a:xfrm>
            <a:off x="1714500" y="1524000"/>
            <a:ext cx="5572144" cy="3262322"/>
          </a:xfrm>
          <a:prstGeom prst="rect">
            <a:avLst/>
          </a:prstGeom>
          <a:noFill/>
        </p:spPr>
      </p:pic>
    </p:spTree>
    <p:extLst>
      <p:ext uri="{BB962C8B-B14F-4D97-AF65-F5344CB8AC3E}">
        <p14:creationId xmlns:p14="http://schemas.microsoft.com/office/powerpoint/2010/main" xmlns="" val="891119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00000"/>
                </a:solidFill>
              </a:rPr>
              <a:t>Semi-automated Spreading Process</a:t>
            </a:r>
          </a:p>
        </p:txBody>
      </p:sp>
      <p:sp>
        <p:nvSpPr>
          <p:cNvPr id="3" name="Content Placeholder 2"/>
          <p:cNvSpPr>
            <a:spLocks noGrp="1"/>
          </p:cNvSpPr>
          <p:nvPr>
            <p:ph idx="1"/>
          </p:nvPr>
        </p:nvSpPr>
        <p:spPr/>
        <p:txBody>
          <a:bodyPr>
            <a:normAutofit/>
          </a:bodyPr>
          <a:lstStyle/>
          <a:p>
            <a:r>
              <a:rPr lang="en-IN" dirty="0" smtClean="0"/>
              <a:t>In a semi-automated spreading process, the operator moves along the spreading table and follows the spreading process. </a:t>
            </a:r>
            <a:endParaRPr lang="en-IN" dirty="0" smtClean="0"/>
          </a:p>
          <a:p>
            <a:r>
              <a:rPr lang="en-IN" dirty="0" smtClean="0"/>
              <a:t>The </a:t>
            </a:r>
            <a:r>
              <a:rPr lang="en-IN" dirty="0" smtClean="0"/>
              <a:t>operator smoothes the surface of the lay, recognises faults in the spread fabric and makes decisions to leave faults in the spread or cut them </a:t>
            </a:r>
            <a:r>
              <a:rPr lang="en-IN" dirty="0" smtClean="0"/>
              <a:t>out</a:t>
            </a:r>
            <a:endParaRPr lang="en-IN" dirty="0"/>
          </a:p>
        </p:txBody>
      </p:sp>
    </p:spTree>
    <p:extLst>
      <p:ext uri="{BB962C8B-B14F-4D97-AF65-F5344CB8AC3E}">
        <p14:creationId xmlns:p14="http://schemas.microsoft.com/office/powerpoint/2010/main" xmlns="" val="4219956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solidFill>
                  <a:srgbClr val="C00000"/>
                </a:solidFill>
              </a:rPr>
              <a:t>SEMI AUTOMATIC SPREADING MACHINE</a:t>
            </a:r>
            <a:endParaRPr lang="en-IN" b="1" dirty="0">
              <a:solidFill>
                <a:srgbClr val="C00000"/>
              </a:solidFill>
            </a:endParaRPr>
          </a:p>
        </p:txBody>
      </p:sp>
      <p:pic>
        <p:nvPicPr>
          <p:cNvPr id="6" name="Content Placeholder 5" descr="Fabric Spreading Process in Apparel ,advantages &amp; disadvantages">
            <a:hlinkClick r:id="rId2" tgtFrame="&quot;_blank&quot;"/>
          </p:cNvPr>
          <p:cNvPicPr>
            <a:picLocks noGrp="1"/>
          </p:cNvPicPr>
          <p:nvPr>
            <p:ph idx="1"/>
          </p:nvPr>
        </p:nvPicPr>
        <p:blipFill>
          <a:blip r:embed="rId3"/>
          <a:srcRect/>
          <a:stretch>
            <a:fillRect/>
          </a:stretch>
        </p:blipFill>
        <p:spPr bwMode="auto">
          <a:xfrm>
            <a:off x="1669298" y="2119313"/>
            <a:ext cx="6117412" cy="3810017"/>
          </a:xfrm>
          <a:prstGeom prst="rect">
            <a:avLst/>
          </a:prstGeom>
          <a:noFill/>
          <a:ln w="9525">
            <a:noFill/>
            <a:miter lim="800000"/>
            <a:headEnd/>
            <a:tailEnd/>
          </a:ln>
        </p:spPr>
      </p:pic>
    </p:spTree>
    <p:extLst>
      <p:ext uri="{BB962C8B-B14F-4D97-AF65-F5344CB8AC3E}">
        <p14:creationId xmlns:p14="http://schemas.microsoft.com/office/powerpoint/2010/main" xmlns="" val="3656330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00000"/>
                </a:solidFill>
              </a:rPr>
              <a:t>Semi-automated Spreading Process</a:t>
            </a:r>
            <a:endParaRPr lang="en-IN" dirty="0"/>
          </a:p>
        </p:txBody>
      </p:sp>
      <p:sp>
        <p:nvSpPr>
          <p:cNvPr id="3" name="Content Placeholder 2"/>
          <p:cNvSpPr>
            <a:spLocks noGrp="1"/>
          </p:cNvSpPr>
          <p:nvPr>
            <p:ph idx="1"/>
          </p:nvPr>
        </p:nvSpPr>
        <p:spPr>
          <a:xfrm>
            <a:off x="1000100" y="2119257"/>
            <a:ext cx="7072362" cy="3603812"/>
          </a:xfrm>
        </p:spPr>
        <p:txBody>
          <a:bodyPr>
            <a:normAutofit/>
          </a:bodyPr>
          <a:lstStyle/>
          <a:p>
            <a:pPr>
              <a:buNone/>
            </a:pPr>
            <a:r>
              <a:rPr lang="en-US" dirty="0" smtClean="0"/>
              <a:t>ADVANTAGES</a:t>
            </a:r>
          </a:p>
          <a:p>
            <a:r>
              <a:rPr lang="en-US" dirty="0" smtClean="0"/>
              <a:t>Fast &amp; Economical</a:t>
            </a:r>
            <a:endParaRPr lang="en-US" dirty="0" smtClean="0"/>
          </a:p>
          <a:p>
            <a:r>
              <a:rPr lang="en-US" dirty="0" smtClean="0"/>
              <a:t>Proper selvedge alignment</a:t>
            </a:r>
            <a:endParaRPr lang="en-US" dirty="0" smtClean="0"/>
          </a:p>
          <a:p>
            <a:r>
              <a:rPr lang="en-US" dirty="0" smtClean="0"/>
              <a:t>Ease to operate with electronic Clutch</a:t>
            </a:r>
          </a:p>
          <a:p>
            <a:pPr>
              <a:buNone/>
            </a:pPr>
            <a:r>
              <a:rPr lang="en-US" dirty="0" smtClean="0"/>
              <a:t>Disadvantages</a:t>
            </a:r>
            <a:endParaRPr lang="en-US" dirty="0" smtClean="0"/>
          </a:p>
          <a:p>
            <a:r>
              <a:rPr lang="en-US" dirty="0" smtClean="0"/>
              <a:t>Fabric Loading &amp; Cutting is Manual</a:t>
            </a:r>
          </a:p>
          <a:p>
            <a:r>
              <a:rPr lang="en-US" dirty="0" smtClean="0"/>
              <a:t>Not suitable for Large Scale Manufacturing</a:t>
            </a:r>
            <a:endParaRPr lang="en-IN" dirty="0"/>
          </a:p>
        </p:txBody>
      </p:sp>
    </p:spTree>
    <p:extLst>
      <p:ext uri="{BB962C8B-B14F-4D97-AF65-F5344CB8AC3E}">
        <p14:creationId xmlns:p14="http://schemas.microsoft.com/office/powerpoint/2010/main" xmlns="" val="2631166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28728" y="785794"/>
            <a:ext cx="6286544" cy="1077218"/>
          </a:xfrm>
          <a:prstGeom prst="rect">
            <a:avLst/>
          </a:prstGeom>
        </p:spPr>
        <p:txBody>
          <a:bodyPr wrap="square">
            <a:spAutoFit/>
          </a:bodyPr>
          <a:lstStyle/>
          <a:p>
            <a:pPr algn="ctr"/>
            <a:r>
              <a:rPr lang="en-IN" sz="3200" b="1" dirty="0" smtClean="0">
                <a:solidFill>
                  <a:srgbClr val="C00000"/>
                </a:solidFill>
                <a:latin typeface="Arial Black" pitchFamily="34" charset="0"/>
              </a:rPr>
              <a:t>FULLY AUTOMATIC SPREADING PROCESS</a:t>
            </a:r>
            <a:endParaRPr lang="en-IN" sz="3200" b="1" dirty="0">
              <a:solidFill>
                <a:srgbClr val="C00000"/>
              </a:solidFill>
              <a:latin typeface="Arial Black" pitchFamily="34" charset="0"/>
            </a:endParaRPr>
          </a:p>
        </p:txBody>
      </p:sp>
      <p:sp>
        <p:nvSpPr>
          <p:cNvPr id="5" name="Rectangle 4"/>
          <p:cNvSpPr/>
          <p:nvPr/>
        </p:nvSpPr>
        <p:spPr>
          <a:xfrm>
            <a:off x="1285852" y="2214554"/>
            <a:ext cx="6715172" cy="3477875"/>
          </a:xfrm>
          <a:prstGeom prst="rect">
            <a:avLst/>
          </a:prstGeom>
        </p:spPr>
        <p:txBody>
          <a:bodyPr wrap="square">
            <a:spAutoFit/>
          </a:bodyPr>
          <a:lstStyle/>
          <a:p>
            <a:pPr>
              <a:buFont typeface="Wingdings" pitchFamily="2" charset="2"/>
              <a:buChar char="ü"/>
            </a:pPr>
            <a:r>
              <a:rPr lang="en-IN" sz="2000" dirty="0" smtClean="0">
                <a:latin typeface="Times New Roman" pitchFamily="18" charset="0"/>
                <a:cs typeface="Times New Roman" pitchFamily="18" charset="0"/>
              </a:rPr>
              <a:t>The fully automated spreading process is used for high quality materials which are easily spread</a:t>
            </a:r>
            <a:r>
              <a:rPr lang="en-IN" sz="2000" dirty="0" smtClean="0">
                <a:latin typeface="Times New Roman" pitchFamily="18" charset="0"/>
                <a:cs typeface="Times New Roman" pitchFamily="18" charset="0"/>
              </a:rPr>
              <a:t>.</a:t>
            </a:r>
          </a:p>
          <a:p>
            <a:pPr>
              <a:buFont typeface="Wingdings" pitchFamily="2" charset="2"/>
              <a:buChar char="ü"/>
            </a:pPr>
            <a:endParaRPr lang="en-IN" sz="2000" dirty="0" smtClean="0">
              <a:latin typeface="Times New Roman" pitchFamily="18" charset="0"/>
              <a:cs typeface="Times New Roman" pitchFamily="18" charset="0"/>
            </a:endParaRPr>
          </a:p>
          <a:p>
            <a:pPr>
              <a:buFont typeface="Wingdings" pitchFamily="2" charset="2"/>
              <a:buChar char="ü"/>
            </a:pPr>
            <a:r>
              <a:rPr lang="en-IN" sz="2000" dirty="0" smtClean="0">
                <a:latin typeface="Times New Roman" pitchFamily="18" charset="0"/>
                <a:cs typeface="Times New Roman" pitchFamily="18" charset="0"/>
              </a:rPr>
              <a:t> </a:t>
            </a:r>
            <a:r>
              <a:rPr lang="en-IN" sz="2000" dirty="0" smtClean="0">
                <a:latin typeface="Times New Roman" pitchFamily="18" charset="0"/>
                <a:cs typeface="Times New Roman" pitchFamily="18" charset="0"/>
              </a:rPr>
              <a:t>An operator sets the necessary parameters (the length of the lay, the spreading speed, the fabric tension, etc</a:t>
            </a:r>
            <a:r>
              <a:rPr lang="en-IN" sz="2000" dirty="0" smtClean="0">
                <a:latin typeface="Times New Roman" pitchFamily="18" charset="0"/>
                <a:cs typeface="Times New Roman" pitchFamily="18" charset="0"/>
              </a:rPr>
              <a:t>.).</a:t>
            </a:r>
          </a:p>
          <a:p>
            <a:pPr>
              <a:buFont typeface="Wingdings" pitchFamily="2" charset="2"/>
              <a:buChar char="ü"/>
            </a:pPr>
            <a:endParaRPr lang="en-IN" sz="2000" dirty="0" smtClean="0">
              <a:latin typeface="Times New Roman" pitchFamily="18" charset="0"/>
              <a:cs typeface="Times New Roman" pitchFamily="18" charset="0"/>
            </a:endParaRPr>
          </a:p>
          <a:p>
            <a:pPr>
              <a:buFont typeface="Wingdings" pitchFamily="2" charset="2"/>
              <a:buChar char="ü"/>
            </a:pPr>
            <a:r>
              <a:rPr lang="en-IN" sz="2000" dirty="0" smtClean="0">
                <a:latin typeface="Times New Roman" pitchFamily="18" charset="0"/>
                <a:cs typeface="Times New Roman" pitchFamily="18" charset="0"/>
              </a:rPr>
              <a:t> </a:t>
            </a:r>
            <a:r>
              <a:rPr lang="en-IN" sz="2000" dirty="0" smtClean="0">
                <a:latin typeface="Times New Roman" pitchFamily="18" charset="0"/>
                <a:cs typeface="Times New Roman" pitchFamily="18" charset="0"/>
              </a:rPr>
              <a:t>The spreading machine automatically performs the following operations: lays the fabric in the required length of the spread, cuts the material at the end of every ply, counts the number of plies and stops after laying the required number of plies. </a:t>
            </a:r>
            <a:br>
              <a:rPr lang="en-IN" sz="2000" dirty="0" smtClean="0">
                <a:latin typeface="Times New Roman" pitchFamily="18" charset="0"/>
                <a:cs typeface="Times New Roman" pitchFamily="18" charset="0"/>
              </a:rPr>
            </a:br>
            <a:endParaRPr lang="en-IN" sz="2000"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2" descr="Discuss Debate Several People Are Discussed Stock Photo, Picture ..."/>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34820" name="AutoShape 4" descr="Discuss Debate Several People Are Discussed Stock Photo, Picture ..."/>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34822" name="AutoShape 6" descr="Discuss Don't Argue - Hemant Lodha"/>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34824" name="AutoShape 8" descr="Discuss Don't Argue - Hemant Lodha"/>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9" name="Rectangle 8"/>
          <p:cNvSpPr/>
          <p:nvPr/>
        </p:nvSpPr>
        <p:spPr>
          <a:xfrm>
            <a:off x="2285984" y="857232"/>
            <a:ext cx="4572000" cy="646331"/>
          </a:xfrm>
          <a:prstGeom prst="rect">
            <a:avLst/>
          </a:prstGeom>
        </p:spPr>
        <p:txBody>
          <a:bodyPr>
            <a:spAutoFit/>
          </a:bodyPr>
          <a:lstStyle/>
          <a:p>
            <a:pPr algn="ctr"/>
            <a:r>
              <a:rPr lang="en-IN" b="1" dirty="0" smtClean="0">
                <a:solidFill>
                  <a:srgbClr val="C00000"/>
                </a:solidFill>
                <a:latin typeface="Arial Black" pitchFamily="34" charset="0"/>
              </a:rPr>
              <a:t>FULLY AUTOMATIC SPREADING </a:t>
            </a:r>
            <a:r>
              <a:rPr lang="en-IN" b="1" dirty="0" smtClean="0">
                <a:solidFill>
                  <a:srgbClr val="C00000"/>
                </a:solidFill>
                <a:latin typeface="Arial Black" pitchFamily="34" charset="0"/>
              </a:rPr>
              <a:t>MACHINE</a:t>
            </a:r>
            <a:endParaRPr lang="en-IN" b="1" dirty="0">
              <a:solidFill>
                <a:srgbClr val="C00000"/>
              </a:solidFill>
              <a:latin typeface="Arial Black" pitchFamily="34" charset="0"/>
            </a:endParaRPr>
          </a:p>
        </p:txBody>
      </p:sp>
      <p:pic>
        <p:nvPicPr>
          <p:cNvPr id="10" name="Picture 9" descr="Automatic spreader Flash">
            <a:hlinkClick r:id="rId2" tgtFrame="&quot;_blank&quot;"/>
          </p:cNvPr>
          <p:cNvPicPr/>
          <p:nvPr/>
        </p:nvPicPr>
        <p:blipFill>
          <a:blip r:embed="rId3"/>
          <a:srcRect/>
          <a:stretch>
            <a:fillRect/>
          </a:stretch>
        </p:blipFill>
        <p:spPr bwMode="auto">
          <a:xfrm>
            <a:off x="1928795" y="1571612"/>
            <a:ext cx="5000660" cy="371477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00100" y="1071546"/>
            <a:ext cx="6116546" cy="369332"/>
          </a:xfrm>
          <a:prstGeom prst="rect">
            <a:avLst/>
          </a:prstGeom>
        </p:spPr>
        <p:txBody>
          <a:bodyPr wrap="none">
            <a:spAutoFit/>
          </a:bodyPr>
          <a:lstStyle/>
          <a:p>
            <a:r>
              <a:rPr lang="en-IN" b="1" dirty="0" smtClean="0"/>
              <a:t>Comparison of manual and automated spreading processes: </a:t>
            </a:r>
            <a:endParaRPr lang="en-IN" b="1" dirty="0" smtClean="0"/>
          </a:p>
        </p:txBody>
      </p:sp>
      <p:graphicFrame>
        <p:nvGraphicFramePr>
          <p:cNvPr id="5" name="Table 4"/>
          <p:cNvGraphicFramePr>
            <a:graphicFrameLocks noGrp="1"/>
          </p:cNvGraphicFramePr>
          <p:nvPr/>
        </p:nvGraphicFramePr>
        <p:xfrm>
          <a:off x="928662" y="1857364"/>
          <a:ext cx="7072362" cy="3736670"/>
        </p:xfrm>
        <a:graphic>
          <a:graphicData uri="http://schemas.openxmlformats.org/drawingml/2006/table">
            <a:tbl>
              <a:tblPr firstRow="1" bandRow="1">
                <a:tableStyleId>{69C7853C-536D-4A76-A0AE-DD22124D55A5}</a:tableStyleId>
              </a:tblPr>
              <a:tblGrid>
                <a:gridCol w="2357454"/>
                <a:gridCol w="2357454"/>
                <a:gridCol w="2357454"/>
              </a:tblGrid>
              <a:tr h="571504">
                <a:tc>
                  <a:txBody>
                    <a:bodyPr/>
                    <a:lstStyle/>
                    <a:p>
                      <a:pPr fontAlgn="base">
                        <a:spcAft>
                          <a:spcPts val="0"/>
                        </a:spcAft>
                      </a:pPr>
                      <a:r>
                        <a:rPr lang="en-IN" sz="1600" u="none" strike="noStrike" dirty="0"/>
                        <a:t>Parameters</a:t>
                      </a:r>
                      <a:endParaRPr lang="en-IN" sz="1600" u="none" strike="noStrike" dirty="0">
                        <a:latin typeface="Times New Roman" pitchFamily="18" charset="0"/>
                        <a:cs typeface="Times New Roman" pitchFamily="18" charset="0"/>
                      </a:endParaRPr>
                    </a:p>
                  </a:txBody>
                  <a:tcPr marL="68580" marR="68580" marT="0" marB="0"/>
                </a:tc>
                <a:tc>
                  <a:txBody>
                    <a:bodyPr/>
                    <a:lstStyle/>
                    <a:p>
                      <a:pPr fontAlgn="base">
                        <a:spcAft>
                          <a:spcPts val="0"/>
                        </a:spcAft>
                      </a:pPr>
                      <a:r>
                        <a:rPr lang="en-IN" sz="1600" u="none" strike="noStrike"/>
                        <a:t>Manual spreading</a:t>
                      </a:r>
                      <a:endParaRPr lang="en-IN" sz="1600" u="none" strike="noStrike">
                        <a:latin typeface="Times New Roman" pitchFamily="18" charset="0"/>
                        <a:cs typeface="Times New Roman" pitchFamily="18" charset="0"/>
                      </a:endParaRPr>
                    </a:p>
                  </a:txBody>
                  <a:tcPr marL="68580" marR="68580" marT="0" marB="0"/>
                </a:tc>
                <a:tc>
                  <a:txBody>
                    <a:bodyPr/>
                    <a:lstStyle/>
                    <a:p>
                      <a:pPr fontAlgn="base">
                        <a:spcAft>
                          <a:spcPts val="0"/>
                        </a:spcAft>
                      </a:pPr>
                      <a:r>
                        <a:rPr lang="en-IN" sz="1600" u="none" strike="noStrike" dirty="0"/>
                        <a:t>Automated spreading</a:t>
                      </a:r>
                      <a:endParaRPr lang="en-IN" sz="1600" u="none" strike="noStrike" dirty="0">
                        <a:latin typeface="Times New Roman" pitchFamily="18" charset="0"/>
                        <a:cs typeface="Times New Roman" pitchFamily="18" charset="0"/>
                      </a:endParaRPr>
                    </a:p>
                  </a:txBody>
                  <a:tcPr marL="68580" marR="68580" marT="0" marB="0"/>
                </a:tc>
              </a:tr>
              <a:tr h="1214446">
                <a:tc>
                  <a:txBody>
                    <a:bodyPr/>
                    <a:lstStyle/>
                    <a:p>
                      <a:pPr fontAlgn="base">
                        <a:spcAft>
                          <a:spcPts val="0"/>
                        </a:spcAft>
                      </a:pPr>
                      <a:r>
                        <a:rPr lang="en-IN" sz="1600" u="none" strike="noStrike" dirty="0"/>
                        <a:t>Spreading equipment</a:t>
                      </a:r>
                      <a:endParaRPr lang="en-IN" sz="1600" u="none" strike="noStrike" dirty="0">
                        <a:latin typeface="Times New Roman" pitchFamily="18" charset="0"/>
                        <a:cs typeface="Times New Roman" pitchFamily="18" charset="0"/>
                      </a:endParaRPr>
                    </a:p>
                  </a:txBody>
                  <a:tcPr marL="68580" marR="68580" marT="0" marB="0"/>
                </a:tc>
                <a:tc>
                  <a:txBody>
                    <a:bodyPr/>
                    <a:lstStyle/>
                    <a:p>
                      <a:pPr fontAlgn="base">
                        <a:buFont typeface="Arial"/>
                        <a:buChar char="•"/>
                      </a:pPr>
                      <a:r>
                        <a:rPr lang="en-IN" sz="1600" u="none" strike="noStrike"/>
                        <a:t>Spreading table </a:t>
                      </a:r>
                    </a:p>
                    <a:p>
                      <a:pPr fontAlgn="base">
                        <a:buFont typeface="Arial"/>
                        <a:buChar char="•"/>
                      </a:pPr>
                      <a:r>
                        <a:rPr lang="en-IN" sz="1600" u="none" strike="noStrike"/>
                        <a:t>Fabric feeder </a:t>
                      </a:r>
                    </a:p>
                    <a:p>
                      <a:pPr fontAlgn="base">
                        <a:buFont typeface="Arial"/>
                        <a:buChar char="•"/>
                      </a:pPr>
                      <a:r>
                        <a:rPr lang="en-IN" sz="1600" u="none" strike="noStrike"/>
                        <a:t>Cutting device</a:t>
                      </a:r>
                      <a:endParaRPr lang="en-IN" sz="1600" u="none" strike="noStrike">
                        <a:latin typeface="Times New Roman" pitchFamily="18" charset="0"/>
                        <a:cs typeface="Times New Roman" pitchFamily="18" charset="0"/>
                      </a:endParaRPr>
                    </a:p>
                  </a:txBody>
                  <a:tcPr marL="68580" marR="68580" marT="0" marB="0"/>
                </a:tc>
                <a:tc>
                  <a:txBody>
                    <a:bodyPr/>
                    <a:lstStyle/>
                    <a:p>
                      <a:pPr fontAlgn="base">
                        <a:buFont typeface="Arial"/>
                        <a:buChar char="•"/>
                      </a:pPr>
                      <a:r>
                        <a:rPr lang="en-IN" sz="1600" u="none" strike="noStrike"/>
                        <a:t>Spreading table </a:t>
                      </a:r>
                    </a:p>
                    <a:p>
                      <a:pPr fontAlgn="base">
                        <a:buFont typeface="Arial"/>
                        <a:buChar char="•"/>
                      </a:pPr>
                      <a:r>
                        <a:rPr lang="en-IN" sz="1600" u="none" strike="noStrike"/>
                        <a:t>Spreading machine</a:t>
                      </a:r>
                      <a:endParaRPr lang="en-IN" sz="1600" u="none" strike="noStrike">
                        <a:latin typeface="Times New Roman" pitchFamily="18" charset="0"/>
                        <a:cs typeface="Times New Roman" pitchFamily="18" charset="0"/>
                      </a:endParaRPr>
                    </a:p>
                  </a:txBody>
                  <a:tcPr marL="68580" marR="68580" marT="0" marB="0"/>
                </a:tc>
              </a:tr>
              <a:tr h="1214446">
                <a:tc>
                  <a:txBody>
                    <a:bodyPr/>
                    <a:lstStyle/>
                    <a:p>
                      <a:pPr fontAlgn="base">
                        <a:spcAft>
                          <a:spcPts val="0"/>
                        </a:spcAft>
                      </a:pPr>
                      <a:r>
                        <a:rPr lang="en-IN" sz="1600" u="none" strike="noStrike"/>
                        <a:t>Spreading principles</a:t>
                      </a:r>
                      <a:endParaRPr lang="en-IN" sz="1600" u="none" strike="noStrike">
                        <a:latin typeface="Times New Roman" pitchFamily="18" charset="0"/>
                        <a:cs typeface="Times New Roman" pitchFamily="18" charset="0"/>
                      </a:endParaRPr>
                    </a:p>
                  </a:txBody>
                  <a:tcPr marL="68580" marR="68580" marT="0" marB="0"/>
                </a:tc>
                <a:tc>
                  <a:txBody>
                    <a:bodyPr/>
                    <a:lstStyle/>
                    <a:p>
                      <a:pPr fontAlgn="base">
                        <a:buFont typeface="Arial"/>
                        <a:buChar char="•"/>
                      </a:pPr>
                      <a:r>
                        <a:rPr lang="en-IN" sz="1600" u="none" strike="noStrike" dirty="0"/>
                        <a:t>Spreading of pre-set number of plies </a:t>
                      </a:r>
                    </a:p>
                    <a:p>
                      <a:pPr fontAlgn="base">
                        <a:buFont typeface="Arial"/>
                        <a:buChar char="•"/>
                      </a:pPr>
                      <a:r>
                        <a:rPr lang="en-IN" sz="1600" u="none" strike="noStrike" dirty="0"/>
                        <a:t>Visual flaw identification by an operator</a:t>
                      </a:r>
                    </a:p>
                    <a:p>
                      <a:pPr fontAlgn="base">
                        <a:buFont typeface="Arial"/>
                        <a:buChar char="•"/>
                      </a:pPr>
                      <a:r>
                        <a:rPr lang="en-IN" sz="1600" u="none" strike="noStrike" dirty="0"/>
                        <a:t>Splicing manually using on the table marked splice marks and printed markers</a:t>
                      </a:r>
                      <a:endParaRPr lang="en-IN" sz="1600" u="none" strike="noStrike" dirty="0">
                        <a:latin typeface="Times New Roman" pitchFamily="18" charset="0"/>
                        <a:cs typeface="Times New Roman" pitchFamily="18" charset="0"/>
                      </a:endParaRPr>
                    </a:p>
                  </a:txBody>
                  <a:tcPr marL="68580" marR="68580" marT="0" marB="0"/>
                </a:tc>
                <a:tc>
                  <a:txBody>
                    <a:bodyPr/>
                    <a:lstStyle/>
                    <a:p>
                      <a:pPr fontAlgn="base">
                        <a:buFont typeface="Arial"/>
                        <a:buChar char="•"/>
                      </a:pPr>
                      <a:r>
                        <a:rPr lang="en-IN" sz="1600" u="none" strike="noStrike" dirty="0"/>
                        <a:t>Spreading of pre-set number of plies </a:t>
                      </a:r>
                    </a:p>
                    <a:p>
                      <a:pPr fontAlgn="base">
                        <a:buFont typeface="Arial"/>
                        <a:buChar char="•"/>
                      </a:pPr>
                      <a:r>
                        <a:rPr lang="en-IN" sz="1600" u="none" strike="noStrike" dirty="0"/>
                        <a:t>Visual flaw identification by an operator</a:t>
                      </a:r>
                    </a:p>
                    <a:p>
                      <a:pPr fontAlgn="base">
                        <a:buFont typeface="Arial"/>
                        <a:buChar char="•"/>
                      </a:pPr>
                      <a:r>
                        <a:rPr lang="en-IN" sz="1600" u="none" strike="noStrike" dirty="0"/>
                        <a:t>Splicing using registered data about flaw placements and special software</a:t>
                      </a:r>
                      <a:endParaRPr lang="en-IN" sz="1600" u="none" strike="noStrike" dirty="0">
                        <a:latin typeface="Times New Roman" pitchFamily="18" charset="0"/>
                        <a:cs typeface="Times New Roman" pitchFamily="18" charset="0"/>
                      </a:endParaRPr>
                    </a:p>
                  </a:txBody>
                  <a:tcPr marL="68580" marR="68580" marT="0" marB="0"/>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142976" y="1000108"/>
          <a:ext cx="6619899" cy="4803470"/>
        </p:xfrm>
        <a:graphic>
          <a:graphicData uri="http://schemas.openxmlformats.org/drawingml/2006/table">
            <a:tbl>
              <a:tblPr firstRow="1" bandRow="1">
                <a:tableStyleId>{69C7853C-536D-4A76-A0AE-DD22124D55A5}</a:tableStyleId>
              </a:tblPr>
              <a:tblGrid>
                <a:gridCol w="2206633"/>
                <a:gridCol w="2206633"/>
                <a:gridCol w="2206633"/>
              </a:tblGrid>
              <a:tr h="571504">
                <a:tc>
                  <a:txBody>
                    <a:bodyPr/>
                    <a:lstStyle/>
                    <a:p>
                      <a:pPr fontAlgn="base">
                        <a:spcAft>
                          <a:spcPts val="0"/>
                        </a:spcAft>
                      </a:pPr>
                      <a:r>
                        <a:rPr lang="en-IN" sz="1800" u="none" strike="noStrike" dirty="0"/>
                        <a:t>Parameters</a:t>
                      </a:r>
                      <a:endParaRPr lang="en-IN" sz="1800" u="none" strike="noStrike" dirty="0">
                        <a:latin typeface="Times New Roman" pitchFamily="18" charset="0"/>
                        <a:cs typeface="Times New Roman" pitchFamily="18" charset="0"/>
                      </a:endParaRPr>
                    </a:p>
                  </a:txBody>
                  <a:tcPr marL="68580" marR="68580" marT="0" marB="0"/>
                </a:tc>
                <a:tc>
                  <a:txBody>
                    <a:bodyPr/>
                    <a:lstStyle/>
                    <a:p>
                      <a:pPr fontAlgn="base">
                        <a:spcAft>
                          <a:spcPts val="0"/>
                        </a:spcAft>
                      </a:pPr>
                      <a:r>
                        <a:rPr lang="en-IN" sz="1800" u="none" strike="noStrike"/>
                        <a:t>Manual spreading</a:t>
                      </a:r>
                      <a:endParaRPr lang="en-IN" sz="1800" u="none" strike="noStrike">
                        <a:latin typeface="Times New Roman" pitchFamily="18" charset="0"/>
                        <a:cs typeface="Times New Roman" pitchFamily="18" charset="0"/>
                      </a:endParaRPr>
                    </a:p>
                  </a:txBody>
                  <a:tcPr marL="68580" marR="68580" marT="0" marB="0"/>
                </a:tc>
                <a:tc>
                  <a:txBody>
                    <a:bodyPr/>
                    <a:lstStyle/>
                    <a:p>
                      <a:pPr fontAlgn="base">
                        <a:spcAft>
                          <a:spcPts val="0"/>
                        </a:spcAft>
                      </a:pPr>
                      <a:r>
                        <a:rPr lang="en-IN" sz="1800" u="none" strike="noStrike" dirty="0"/>
                        <a:t>Automated spreading</a:t>
                      </a:r>
                      <a:endParaRPr lang="en-IN" sz="1800" u="none" strike="noStrike" dirty="0">
                        <a:latin typeface="Times New Roman" pitchFamily="18" charset="0"/>
                        <a:cs typeface="Times New Roman" pitchFamily="18" charset="0"/>
                      </a:endParaRPr>
                    </a:p>
                  </a:txBody>
                  <a:tcPr marL="68580" marR="68580" marT="0" marB="0"/>
                </a:tc>
              </a:tr>
              <a:tr h="1214446">
                <a:tc>
                  <a:txBody>
                    <a:bodyPr/>
                    <a:lstStyle/>
                    <a:p>
                      <a:pPr fontAlgn="base">
                        <a:spcAft>
                          <a:spcPts val="0"/>
                        </a:spcAft>
                      </a:pPr>
                      <a:r>
                        <a:rPr lang="en-IN" sz="1800" u="none" strike="noStrike"/>
                        <a:t>Spreading method</a:t>
                      </a:r>
                      <a:endParaRPr lang="en-IN" sz="1800" u="none" strike="noStrike">
                        <a:latin typeface="Times New Roman" pitchFamily="18" charset="0"/>
                        <a:cs typeface="Times New Roman" pitchFamily="18" charset="0"/>
                      </a:endParaRPr>
                    </a:p>
                  </a:txBody>
                  <a:tcPr marL="68580" marR="68580" marT="0" marB="0"/>
                </a:tc>
                <a:tc>
                  <a:txBody>
                    <a:bodyPr/>
                    <a:lstStyle/>
                    <a:p>
                      <a:pPr fontAlgn="base">
                        <a:buFont typeface="Arial"/>
                        <a:buChar char="•"/>
                      </a:pPr>
                      <a:r>
                        <a:rPr lang="en-IN" sz="1800" u="none" strike="noStrike" dirty="0"/>
                        <a:t>All kind of fabrics – manually</a:t>
                      </a:r>
                      <a:endParaRPr lang="en-IN" sz="1800" u="none" strike="noStrike" dirty="0">
                        <a:latin typeface="Times New Roman" pitchFamily="18" charset="0"/>
                        <a:cs typeface="Times New Roman" pitchFamily="18" charset="0"/>
                      </a:endParaRPr>
                    </a:p>
                  </a:txBody>
                  <a:tcPr marL="68580" marR="68580" marT="0" marB="0"/>
                </a:tc>
                <a:tc>
                  <a:txBody>
                    <a:bodyPr/>
                    <a:lstStyle/>
                    <a:p>
                      <a:pPr fontAlgn="base">
                        <a:buFont typeface="Arial"/>
                        <a:buChar char="•"/>
                      </a:pPr>
                      <a:r>
                        <a:rPr lang="en-IN" sz="1800" u="none" strike="noStrike"/>
                        <a:t>High-quality easy spread fabrics – fully automated way</a:t>
                      </a:r>
                      <a:endParaRPr lang="en-IN" sz="1800" u="none" strike="noStrike">
                        <a:latin typeface="Times New Roman" pitchFamily="18" charset="0"/>
                        <a:cs typeface="Times New Roman" pitchFamily="18" charset="0"/>
                      </a:endParaRPr>
                    </a:p>
                  </a:txBody>
                  <a:tcPr marL="68580" marR="68580" marT="0" marB="0"/>
                </a:tc>
              </a:tr>
              <a:tr h="1214446">
                <a:tc>
                  <a:txBody>
                    <a:bodyPr/>
                    <a:lstStyle/>
                    <a:p>
                      <a:pPr fontAlgn="base">
                        <a:spcAft>
                          <a:spcPts val="0"/>
                        </a:spcAft>
                      </a:pPr>
                      <a:r>
                        <a:rPr lang="en-IN" sz="1800" u="none" strike="noStrike" dirty="0"/>
                        <a:t>Advantages of the method</a:t>
                      </a:r>
                      <a:endParaRPr lang="en-IN" sz="1800" u="none" strike="noStrike" dirty="0">
                        <a:latin typeface="Times New Roman" pitchFamily="18" charset="0"/>
                        <a:cs typeface="Times New Roman" pitchFamily="18" charset="0"/>
                      </a:endParaRPr>
                    </a:p>
                  </a:txBody>
                  <a:tcPr marL="68580" marR="68580" marT="0" marB="0"/>
                </a:tc>
                <a:tc>
                  <a:txBody>
                    <a:bodyPr/>
                    <a:lstStyle/>
                    <a:p>
                      <a:pPr fontAlgn="base">
                        <a:buFont typeface="Arial"/>
                        <a:buChar char="•"/>
                      </a:pPr>
                      <a:r>
                        <a:rPr lang="en-IN" sz="1800" u="none" strike="noStrike"/>
                        <a:t>Ability to spread all kind of materials </a:t>
                      </a:r>
                    </a:p>
                    <a:p>
                      <a:pPr fontAlgn="base">
                        <a:buFont typeface="Arial"/>
                        <a:buChar char="•"/>
                      </a:pPr>
                      <a:r>
                        <a:rPr lang="en-IN" sz="1800" u="none" strike="noStrike"/>
                        <a:t>Low expenses</a:t>
                      </a:r>
                      <a:endParaRPr lang="en-IN" sz="1800" u="none" strike="noStrike">
                        <a:latin typeface="Times New Roman" pitchFamily="18" charset="0"/>
                        <a:cs typeface="Times New Roman" pitchFamily="18" charset="0"/>
                      </a:endParaRPr>
                    </a:p>
                  </a:txBody>
                  <a:tcPr marL="68580" marR="68580" marT="0" marB="0"/>
                </a:tc>
                <a:tc>
                  <a:txBody>
                    <a:bodyPr/>
                    <a:lstStyle/>
                    <a:p>
                      <a:pPr fontAlgn="base">
                        <a:buFont typeface="Arial"/>
                        <a:buChar char="•"/>
                      </a:pPr>
                      <a:r>
                        <a:rPr lang="en-IN" sz="1800" u="none" strike="noStrike" dirty="0"/>
                        <a:t>High productivity </a:t>
                      </a:r>
                    </a:p>
                    <a:p>
                      <a:pPr fontAlgn="base">
                        <a:buFont typeface="Arial"/>
                        <a:buChar char="•"/>
                      </a:pPr>
                      <a:r>
                        <a:rPr lang="en-IN" sz="1800" u="none" strike="noStrike" dirty="0"/>
                        <a:t>Only one operator needed </a:t>
                      </a:r>
                    </a:p>
                    <a:p>
                      <a:pPr fontAlgn="base">
                        <a:buFont typeface="Arial"/>
                        <a:buChar char="•"/>
                      </a:pPr>
                      <a:r>
                        <a:rPr lang="en-IN" sz="1800" u="none" strike="noStrike" dirty="0"/>
                        <a:t>Low work load </a:t>
                      </a:r>
                      <a:r>
                        <a:rPr lang="en-IN" sz="1800" u="none" strike="noStrike" dirty="0" smtClean="0"/>
                        <a:t>for </a:t>
                      </a:r>
                      <a:r>
                        <a:rPr lang="en-IN" sz="1800" u="none" strike="noStrike" dirty="0"/>
                        <a:t>an </a:t>
                      </a:r>
                      <a:r>
                        <a:rPr lang="en-IN" sz="1800" u="none" strike="noStrike" dirty="0" smtClean="0"/>
                        <a:t>operator</a:t>
                      </a:r>
                    </a:p>
                    <a:p>
                      <a:pPr fontAlgn="base">
                        <a:buFont typeface="Arial"/>
                        <a:buNone/>
                      </a:pPr>
                      <a:endParaRPr lang="en-IN" sz="1800" u="none" strike="noStrike" dirty="0">
                        <a:latin typeface="Times New Roman" pitchFamily="18" charset="0"/>
                        <a:cs typeface="Times New Roman" pitchFamily="18" charset="0"/>
                      </a:endParaRPr>
                    </a:p>
                  </a:txBody>
                  <a:tcPr marL="68580" marR="68580" marT="0" marB="0"/>
                </a:tc>
              </a:tr>
              <a:tr h="1214446">
                <a:tc>
                  <a:txBody>
                    <a:bodyPr/>
                    <a:lstStyle/>
                    <a:p>
                      <a:pPr fontAlgn="base">
                        <a:spcAft>
                          <a:spcPts val="0"/>
                        </a:spcAft>
                      </a:pPr>
                      <a:r>
                        <a:rPr lang="en-IN" sz="1800" u="none" strike="noStrike" dirty="0"/>
                        <a:t>Disadvantages of the method</a:t>
                      </a:r>
                      <a:endParaRPr lang="en-IN" sz="1800" u="none" strike="noStrike" dirty="0">
                        <a:latin typeface="Times New Roman" pitchFamily="18" charset="0"/>
                        <a:cs typeface="Times New Roman" pitchFamily="18" charset="0"/>
                      </a:endParaRPr>
                    </a:p>
                  </a:txBody>
                  <a:tcPr marL="68580" marR="68580" marT="0" marB="0"/>
                </a:tc>
                <a:tc>
                  <a:txBody>
                    <a:bodyPr/>
                    <a:lstStyle/>
                    <a:p>
                      <a:pPr fontAlgn="base">
                        <a:buFont typeface="Arial"/>
                        <a:buChar char="•"/>
                      </a:pPr>
                      <a:r>
                        <a:rPr lang="en-IN" sz="1800" u="none" strike="noStrike"/>
                        <a:t>Low productivity </a:t>
                      </a:r>
                    </a:p>
                    <a:p>
                      <a:pPr fontAlgn="base">
                        <a:buFont typeface="Arial"/>
                        <a:buChar char="•"/>
                      </a:pPr>
                      <a:r>
                        <a:rPr lang="en-IN" sz="1800" u="none" strike="noStrike"/>
                        <a:t>Two operators needed </a:t>
                      </a:r>
                    </a:p>
                    <a:p>
                      <a:pPr fontAlgn="base">
                        <a:buFont typeface="Arial"/>
                        <a:buChar char="•"/>
                      </a:pPr>
                      <a:r>
                        <a:rPr lang="en-IN" sz="1800" u="none" strike="noStrike"/>
                        <a:t>High work load for an operator</a:t>
                      </a:r>
                      <a:endParaRPr lang="en-IN" sz="1800" u="none" strike="noStrike">
                        <a:latin typeface="Times New Roman" pitchFamily="18" charset="0"/>
                        <a:cs typeface="Times New Roman" pitchFamily="18" charset="0"/>
                      </a:endParaRPr>
                    </a:p>
                  </a:txBody>
                  <a:tcPr marL="68580" marR="68580" marT="0" marB="0"/>
                </a:tc>
                <a:tc>
                  <a:txBody>
                    <a:bodyPr/>
                    <a:lstStyle/>
                    <a:p>
                      <a:pPr fontAlgn="base">
                        <a:buFont typeface="Arial"/>
                        <a:buChar char="•"/>
                      </a:pPr>
                      <a:r>
                        <a:rPr lang="en-IN" sz="1800" u="none" strike="noStrike" dirty="0"/>
                        <a:t>High expenses </a:t>
                      </a:r>
                    </a:p>
                    <a:p>
                      <a:pPr fontAlgn="base">
                        <a:buFont typeface="Arial"/>
                        <a:buChar char="•"/>
                      </a:pPr>
                      <a:r>
                        <a:rPr lang="en-IN" sz="1800" u="none" strike="noStrike" dirty="0"/>
                        <a:t>Cannot spread materials with intricate patterns</a:t>
                      </a:r>
                      <a:endParaRPr lang="en-IN" sz="1800" u="none" strike="noStrike" dirty="0">
                        <a:latin typeface="Times New Roman" pitchFamily="18" charset="0"/>
                        <a:cs typeface="Times New Roman" pitchFamily="18" charset="0"/>
                      </a:endParaRPr>
                    </a:p>
                  </a:txBody>
                  <a:tcPr marL="68580" marR="68580" marT="0" marB="0"/>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16077" y="908720"/>
            <a:ext cx="7160913" cy="5112568"/>
          </a:xfrm>
          <a:prstGeom prst="rect">
            <a:avLst/>
          </a:prstGeom>
        </p:spPr>
      </p:pic>
    </p:spTree>
    <p:extLst>
      <p:ext uri="{BB962C8B-B14F-4D97-AF65-F5344CB8AC3E}">
        <p14:creationId xmlns:p14="http://schemas.microsoft.com/office/powerpoint/2010/main" xmlns="" val="3401784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C00000"/>
                </a:solidFill>
              </a:rPr>
              <a:t>SPREADING</a:t>
            </a:r>
            <a:endParaRPr lang="en-IN" b="1" dirty="0">
              <a:solidFill>
                <a:srgbClr val="C00000"/>
              </a:solidFill>
            </a:endParaRPr>
          </a:p>
        </p:txBody>
      </p:sp>
      <p:sp>
        <p:nvSpPr>
          <p:cNvPr id="3" name="Content Placeholder 2"/>
          <p:cNvSpPr>
            <a:spLocks noGrp="1"/>
          </p:cNvSpPr>
          <p:nvPr>
            <p:ph idx="1"/>
          </p:nvPr>
        </p:nvSpPr>
        <p:spPr>
          <a:xfrm>
            <a:off x="928662" y="2119257"/>
            <a:ext cx="7358114" cy="3603812"/>
          </a:xfrm>
        </p:spPr>
        <p:txBody>
          <a:bodyPr>
            <a:normAutofit/>
          </a:bodyPr>
          <a:lstStyle/>
          <a:p>
            <a:pPr marL="82296" indent="0">
              <a:buFont typeface="Wingdings" pitchFamily="2" charset="2"/>
              <a:buChar char="ü"/>
            </a:pPr>
            <a:r>
              <a:rPr lang="en-IN" dirty="0" smtClean="0"/>
              <a:t>Spreading is the process during which fabric is cut into pieces of a specific length which are then placed on top of each other to form several </a:t>
            </a:r>
            <a:r>
              <a:rPr lang="en-IN" dirty="0" smtClean="0"/>
              <a:t>plies</a:t>
            </a:r>
          </a:p>
          <a:p>
            <a:pPr marL="82296" indent="0">
              <a:buNone/>
            </a:pPr>
            <a:endParaRPr lang="en-IN" dirty="0" smtClean="0"/>
          </a:p>
          <a:p>
            <a:pPr marL="82296" indent="0">
              <a:buFont typeface="Wingdings" pitchFamily="2" charset="2"/>
              <a:buChar char="ü"/>
            </a:pPr>
            <a:r>
              <a:rPr lang="en-IN" dirty="0" smtClean="0"/>
              <a:t>The length of a ply is determined by the shape, size and the number of the components which are to be cut from it</a:t>
            </a:r>
            <a:endParaRPr lang="en-US" dirty="0" smtClean="0"/>
          </a:p>
        </p:txBody>
      </p:sp>
    </p:spTree>
    <p:extLst>
      <p:ext uri="{BB962C8B-B14F-4D97-AF65-F5344CB8AC3E}">
        <p14:creationId xmlns:p14="http://schemas.microsoft.com/office/powerpoint/2010/main" xmlns="" val="2361545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solidFill>
                  <a:srgbClr val="C00000"/>
                </a:solidFill>
              </a:rPr>
              <a:t>Requirements of Fabric Spreading</a:t>
            </a:r>
            <a:endParaRPr lang="en-IN" b="1" dirty="0">
              <a:solidFill>
                <a:srgbClr val="C00000"/>
              </a:solidFill>
            </a:endParaRPr>
          </a:p>
        </p:txBody>
      </p:sp>
      <p:sp>
        <p:nvSpPr>
          <p:cNvPr id="3" name="Content Placeholder 2"/>
          <p:cNvSpPr>
            <a:spLocks noGrp="1"/>
          </p:cNvSpPr>
          <p:nvPr>
            <p:ph idx="1"/>
          </p:nvPr>
        </p:nvSpPr>
        <p:spPr/>
        <p:txBody>
          <a:bodyPr>
            <a:normAutofit fontScale="92500" lnSpcReduction="20000"/>
          </a:bodyPr>
          <a:lstStyle/>
          <a:p>
            <a:r>
              <a:rPr lang="en-US" dirty="0" smtClean="0"/>
              <a:t>“</a:t>
            </a:r>
            <a:r>
              <a:rPr lang="en-IN" dirty="0" smtClean="0"/>
              <a:t>Alignment of </a:t>
            </a:r>
            <a:r>
              <a:rPr lang="en-IN" dirty="0" smtClean="0">
                <a:solidFill>
                  <a:schemeClr val="tx1">
                    <a:lumMod val="75000"/>
                    <a:lumOff val="25000"/>
                  </a:schemeClr>
                </a:solidFill>
              </a:rPr>
              <a:t>fabric  </a:t>
            </a:r>
            <a:r>
              <a:rPr lang="en-IN" dirty="0" smtClean="0"/>
              <a:t>ply</a:t>
            </a:r>
            <a:r>
              <a:rPr lang="en-IN" dirty="0" smtClean="0"/>
              <a:t>,</a:t>
            </a:r>
          </a:p>
          <a:p>
            <a:r>
              <a:rPr lang="en-IN" dirty="0" smtClean="0"/>
              <a:t>Correct ply tension,</a:t>
            </a:r>
          </a:p>
          <a:p>
            <a:r>
              <a:rPr lang="en-IN" dirty="0" smtClean="0"/>
              <a:t>Fabric must be flat,</a:t>
            </a:r>
          </a:p>
          <a:p>
            <a:r>
              <a:rPr lang="en-IN" dirty="0" smtClean="0"/>
              <a:t>Elimination of fabric flaws or defects,</a:t>
            </a:r>
          </a:p>
          <a:p>
            <a:r>
              <a:rPr lang="en-IN" dirty="0" smtClean="0"/>
              <a:t>Correct ply direction and lay stability,</a:t>
            </a:r>
          </a:p>
          <a:p>
            <a:r>
              <a:rPr lang="en-IN" dirty="0" smtClean="0"/>
              <a:t>Elimination of static electricity,</a:t>
            </a:r>
          </a:p>
          <a:p>
            <a:r>
              <a:rPr lang="en-IN" dirty="0" smtClean="0"/>
              <a:t>Easy separation of the cut lay into bundles,</a:t>
            </a:r>
          </a:p>
          <a:p>
            <a:r>
              <a:rPr lang="en-IN" dirty="0" smtClean="0"/>
              <a:t>Avoidance of fusion of plies during </a:t>
            </a:r>
            <a:r>
              <a:rPr lang="en-IN" dirty="0" smtClean="0"/>
              <a:t>cutting</a:t>
            </a:r>
            <a:endParaRPr lang="en-IN" dirty="0" smtClean="0"/>
          </a:p>
          <a:p>
            <a:r>
              <a:rPr lang="en-IN" dirty="0" smtClean="0"/>
              <a:t>Avoidance of distortion in spreading,</a:t>
            </a:r>
          </a:p>
          <a:p>
            <a:r>
              <a:rPr lang="en-IN" dirty="0" smtClean="0"/>
              <a:t>Matching the checks and stripes.</a:t>
            </a:r>
          </a:p>
          <a:p>
            <a:pPr marL="82296" indent="0">
              <a:buNone/>
            </a:pPr>
            <a:endParaRPr lang="en-IN" dirty="0"/>
          </a:p>
        </p:txBody>
      </p:sp>
    </p:spTree>
    <p:extLst>
      <p:ext uri="{BB962C8B-B14F-4D97-AF65-F5344CB8AC3E}">
        <p14:creationId xmlns:p14="http://schemas.microsoft.com/office/powerpoint/2010/main" xmlns="" val="3122783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14356"/>
            <a:ext cx="8796767" cy="461665"/>
          </a:xfrm>
          <a:prstGeom prst="rect">
            <a:avLst/>
          </a:prstGeom>
        </p:spPr>
        <p:txBody>
          <a:bodyPr wrap="square">
            <a:spAutoFit/>
          </a:bodyPr>
          <a:lstStyle/>
          <a:p>
            <a:pPr algn="ctr"/>
            <a:r>
              <a:rPr lang="en-IN" sz="2400" b="1" dirty="0" smtClean="0">
                <a:solidFill>
                  <a:srgbClr val="C00000"/>
                </a:solidFill>
              </a:rPr>
              <a:t>             </a:t>
            </a:r>
            <a:r>
              <a:rPr lang="en-IN" sz="2400" b="1" dirty="0" smtClean="0">
                <a:solidFill>
                  <a:srgbClr val="C00000"/>
                </a:solidFill>
              </a:rPr>
              <a:t>METHODS OF FABRIC SPREADING</a:t>
            </a:r>
            <a:endParaRPr lang="en-IN" sz="2400" b="1" dirty="0">
              <a:solidFill>
                <a:srgbClr val="C00000"/>
              </a:solidFill>
            </a:endParaRPr>
          </a:p>
        </p:txBody>
      </p:sp>
      <p:sp>
        <p:nvSpPr>
          <p:cNvPr id="4" name="Rectangle 3"/>
          <p:cNvSpPr/>
          <p:nvPr/>
        </p:nvSpPr>
        <p:spPr>
          <a:xfrm>
            <a:off x="1857356" y="2071678"/>
            <a:ext cx="6475234" cy="584775"/>
          </a:xfrm>
          <a:prstGeom prst="rect">
            <a:avLst/>
          </a:prstGeom>
        </p:spPr>
        <p:txBody>
          <a:bodyPr wrap="none">
            <a:spAutoFit/>
          </a:bodyPr>
          <a:lstStyle/>
          <a:p>
            <a:pPr>
              <a:buFont typeface="Wingdings" pitchFamily="2" charset="2"/>
              <a:buChar char="ü"/>
            </a:pPr>
            <a:r>
              <a:rPr lang="en-IN" sz="3200" b="1" dirty="0" smtClean="0">
                <a:latin typeface="Arial Black" pitchFamily="34" charset="0"/>
              </a:rPr>
              <a:t>Manual Spreading Process</a:t>
            </a:r>
            <a:endParaRPr lang="en-IN" sz="3200" dirty="0">
              <a:latin typeface="Arial Black" pitchFamily="34" charset="0"/>
            </a:endParaRPr>
          </a:p>
        </p:txBody>
      </p:sp>
      <p:sp>
        <p:nvSpPr>
          <p:cNvPr id="7" name="Rectangle 6"/>
          <p:cNvSpPr/>
          <p:nvPr/>
        </p:nvSpPr>
        <p:spPr>
          <a:xfrm>
            <a:off x="1928794" y="3071810"/>
            <a:ext cx="6509090" cy="523220"/>
          </a:xfrm>
          <a:prstGeom prst="rect">
            <a:avLst/>
          </a:prstGeom>
        </p:spPr>
        <p:txBody>
          <a:bodyPr wrap="none">
            <a:spAutoFit/>
          </a:bodyPr>
          <a:lstStyle/>
          <a:p>
            <a:pPr>
              <a:buFont typeface="Wingdings" pitchFamily="2" charset="2"/>
              <a:buChar char="ü"/>
            </a:pPr>
            <a:r>
              <a:rPr lang="en-IN" sz="2800" b="1" dirty="0" smtClean="0">
                <a:latin typeface="Arial Black" pitchFamily="34" charset="0"/>
              </a:rPr>
              <a:t>Mechanical </a:t>
            </a:r>
            <a:r>
              <a:rPr lang="en-IN" sz="2800" b="1" dirty="0" smtClean="0">
                <a:latin typeface="Arial Black" pitchFamily="34" charset="0"/>
              </a:rPr>
              <a:t>Spreading </a:t>
            </a:r>
            <a:r>
              <a:rPr lang="en-IN" sz="2800" b="1" dirty="0" smtClean="0">
                <a:latin typeface="Arial Black" pitchFamily="34" charset="0"/>
              </a:rPr>
              <a:t>Process</a:t>
            </a:r>
            <a:endParaRPr lang="en-IN" sz="2800" dirty="0">
              <a:latin typeface="Arial Black"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latin typeface="Arial Black" pitchFamily="34" charset="0"/>
              </a:rPr>
              <a:t>Manual Spreading Process</a:t>
            </a:r>
            <a:endParaRPr lang="en-IN" dirty="0">
              <a:latin typeface="Arial Black" pitchFamily="34" charset="0"/>
            </a:endParaRPr>
          </a:p>
        </p:txBody>
      </p:sp>
      <p:sp>
        <p:nvSpPr>
          <p:cNvPr id="3" name="Content Placeholder 2"/>
          <p:cNvSpPr>
            <a:spLocks noGrp="1"/>
          </p:cNvSpPr>
          <p:nvPr>
            <p:ph idx="1"/>
          </p:nvPr>
        </p:nvSpPr>
        <p:spPr/>
        <p:txBody>
          <a:bodyPr/>
          <a:lstStyle/>
          <a:p>
            <a:r>
              <a:rPr lang="en-US" dirty="0" smtClean="0"/>
              <a:t>Fabric is completely laid by Hand</a:t>
            </a:r>
            <a:endParaRPr lang="en-US" dirty="0" smtClean="0"/>
          </a:p>
          <a:p>
            <a:r>
              <a:rPr lang="en-US" dirty="0" smtClean="0"/>
              <a:t>With the help of mechanical assistance as roller cutter</a:t>
            </a:r>
          </a:p>
          <a:p>
            <a:r>
              <a:rPr lang="en-US" dirty="0" smtClean="0"/>
              <a:t>With the help of manually operated spread truck</a:t>
            </a:r>
          </a:p>
          <a:p>
            <a:r>
              <a:rPr lang="en-US" dirty="0" smtClean="0"/>
              <a:t>This is most extensively used fo</a:t>
            </a:r>
            <a:r>
              <a:rPr lang="en-US" dirty="0" smtClean="0"/>
              <a:t>r smaller production</a:t>
            </a:r>
            <a:endParaRPr lang="en-IN" dirty="0"/>
          </a:p>
        </p:txBody>
      </p:sp>
    </p:spTree>
    <p:extLst>
      <p:ext uri="{BB962C8B-B14F-4D97-AF65-F5344CB8AC3E}">
        <p14:creationId xmlns:p14="http://schemas.microsoft.com/office/powerpoint/2010/main" xmlns="" val="355601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00" y="571480"/>
            <a:ext cx="6965245" cy="1202485"/>
          </a:xfrm>
        </p:spPr>
        <p:txBody>
          <a:bodyPr/>
          <a:lstStyle/>
          <a:p>
            <a:r>
              <a:rPr lang="en-US" b="1" dirty="0" smtClean="0">
                <a:solidFill>
                  <a:srgbClr val="C00000"/>
                </a:solidFill>
              </a:rPr>
              <a:t>Working procedure</a:t>
            </a:r>
            <a:endParaRPr lang="en-IN" b="1" dirty="0">
              <a:solidFill>
                <a:srgbClr val="C00000"/>
              </a:solidFill>
            </a:endParaRPr>
          </a:p>
        </p:txBody>
      </p:sp>
      <p:sp>
        <p:nvSpPr>
          <p:cNvPr id="3" name="Content Placeholder 2"/>
          <p:cNvSpPr>
            <a:spLocks noGrp="1"/>
          </p:cNvSpPr>
          <p:nvPr>
            <p:ph idx="1"/>
          </p:nvPr>
        </p:nvSpPr>
        <p:spPr>
          <a:xfrm>
            <a:off x="1428728" y="1643050"/>
            <a:ext cx="6196405" cy="3603812"/>
          </a:xfrm>
        </p:spPr>
        <p:txBody>
          <a:bodyPr>
            <a:noAutofit/>
          </a:bodyPr>
          <a:lstStyle/>
          <a:p>
            <a:r>
              <a:rPr lang="en-IN" sz="1800" dirty="0" smtClean="0">
                <a:latin typeface="Times New Roman" pitchFamily="18" charset="0"/>
                <a:cs typeface="Times New Roman" pitchFamily="18" charset="0"/>
              </a:rPr>
              <a:t>The fabric spreading process is carried out by one/two workers at each side of the spreading table who move the fabric ply to the beginning of a spread</a:t>
            </a:r>
            <a:r>
              <a:rPr lang="en-IN" sz="1800" dirty="0" smtClean="0">
                <a:latin typeface="Times New Roman" pitchFamily="18" charset="0"/>
                <a:cs typeface="Times New Roman" pitchFamily="18" charset="0"/>
              </a:rPr>
              <a:t>.</a:t>
            </a:r>
          </a:p>
          <a:p>
            <a:r>
              <a:rPr lang="en-IN" sz="1800" dirty="0" smtClean="0">
                <a:latin typeface="Times New Roman" pitchFamily="18" charset="0"/>
                <a:cs typeface="Times New Roman" pitchFamily="18" charset="0"/>
              </a:rPr>
              <a:t> </a:t>
            </a:r>
            <a:r>
              <a:rPr lang="en-IN" sz="1800" dirty="0" smtClean="0">
                <a:latin typeface="Times New Roman" pitchFamily="18" charset="0"/>
                <a:cs typeface="Times New Roman" pitchFamily="18" charset="0"/>
              </a:rPr>
              <a:t>The end of the fabric ply is placed precisely at the beginning of the spread and secured. </a:t>
            </a:r>
            <a:endParaRPr lang="en-IN" sz="1800" dirty="0" smtClean="0">
              <a:latin typeface="Times New Roman" pitchFamily="18" charset="0"/>
              <a:cs typeface="Times New Roman" pitchFamily="18" charset="0"/>
            </a:endParaRPr>
          </a:p>
          <a:p>
            <a:r>
              <a:rPr lang="en-IN" sz="1800" dirty="0" smtClean="0">
                <a:latin typeface="Times New Roman" pitchFamily="18" charset="0"/>
                <a:cs typeface="Times New Roman" pitchFamily="18" charset="0"/>
              </a:rPr>
              <a:t>Returning </a:t>
            </a:r>
            <a:r>
              <a:rPr lang="en-IN" sz="1800" dirty="0" smtClean="0">
                <a:latin typeface="Times New Roman" pitchFamily="18" charset="0"/>
                <a:cs typeface="Times New Roman" pitchFamily="18" charset="0"/>
              </a:rPr>
              <a:t>to the initial position (the place where the fabric roll is fixed) one worker aligns the laid down fabric ply with the edge of the table and the previously spread fabric plies with a permitted variant of +/-0.5 cm. </a:t>
            </a:r>
            <a:endParaRPr lang="en-IN" sz="1800" dirty="0" smtClean="0">
              <a:latin typeface="Times New Roman" pitchFamily="18" charset="0"/>
              <a:cs typeface="Times New Roman" pitchFamily="18" charset="0"/>
            </a:endParaRPr>
          </a:p>
          <a:p>
            <a:r>
              <a:rPr lang="en-IN" sz="1800" dirty="0" smtClean="0">
                <a:latin typeface="Times New Roman" pitchFamily="18" charset="0"/>
                <a:cs typeface="Times New Roman" pitchFamily="18" charset="0"/>
              </a:rPr>
              <a:t>The </a:t>
            </a:r>
            <a:r>
              <a:rPr lang="en-IN" sz="1800" dirty="0" smtClean="0">
                <a:latin typeface="Times New Roman" pitchFamily="18" charset="0"/>
                <a:cs typeface="Times New Roman" pitchFamily="18" charset="0"/>
              </a:rPr>
              <a:t>second worker smoothes the surface of the ply, ensures an even tension in the fabric and prevents creases or folds appearing during the spreading process. </a:t>
            </a:r>
            <a:endParaRPr lang="en-IN" sz="1800" dirty="0" smtClean="0">
              <a:latin typeface="Times New Roman" pitchFamily="18" charset="0"/>
              <a:cs typeface="Times New Roman" pitchFamily="18" charset="0"/>
            </a:endParaRPr>
          </a:p>
          <a:p>
            <a:r>
              <a:rPr lang="en-IN" sz="1800" dirty="0" smtClean="0">
                <a:latin typeface="Times New Roman" pitchFamily="18" charset="0"/>
                <a:cs typeface="Times New Roman" pitchFamily="18" charset="0"/>
              </a:rPr>
              <a:t>The </a:t>
            </a:r>
            <a:r>
              <a:rPr lang="en-IN" sz="1800" dirty="0" smtClean="0">
                <a:latin typeface="Times New Roman" pitchFamily="18" charset="0"/>
                <a:cs typeface="Times New Roman" pitchFamily="18" charset="0"/>
              </a:rPr>
              <a:t>spreading process is repeated until the desired number of fabric plies are laid down. </a:t>
            </a:r>
            <a:br>
              <a:rPr lang="en-IN" sz="1800" dirty="0" smtClean="0">
                <a:latin typeface="Times New Roman" pitchFamily="18" charset="0"/>
                <a:cs typeface="Times New Roman" pitchFamily="18" charset="0"/>
              </a:rPr>
            </a:br>
            <a:r>
              <a:rPr lang="en-IN" sz="1800" dirty="0" smtClean="0">
                <a:latin typeface="Times New Roman" pitchFamily="18" charset="0"/>
                <a:cs typeface="Times New Roman" pitchFamily="18" charset="0"/>
              </a:rPr>
              <a:t/>
            </a:r>
            <a:br>
              <a:rPr lang="en-IN" sz="1800" dirty="0" smtClean="0">
                <a:latin typeface="Times New Roman" pitchFamily="18" charset="0"/>
                <a:cs typeface="Times New Roman" pitchFamily="18" charset="0"/>
              </a:rPr>
            </a:br>
            <a:endParaRPr lang="en-US" sz="1800"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 val="4258756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latin typeface="Arial Black" pitchFamily="34" charset="0"/>
              </a:rPr>
              <a:t>Manual Spreading Process</a:t>
            </a:r>
            <a:endParaRPr lang="en-IN" dirty="0"/>
          </a:p>
        </p:txBody>
      </p:sp>
      <p:pic>
        <p:nvPicPr>
          <p:cNvPr id="4" name="Content Placeholder 3" descr="Fabric Spreading Process in Apparel Industry - Fashion2Apparel">
            <a:hlinkClick r:id="rId2" tgtFrame="&quot;_blank&quot;"/>
          </p:cNvPr>
          <p:cNvPicPr>
            <a:picLocks noGrp="1"/>
          </p:cNvPicPr>
          <p:nvPr>
            <p:ph idx="1"/>
          </p:nvPr>
        </p:nvPicPr>
        <p:blipFill>
          <a:blip r:embed="rId3"/>
          <a:srcRect/>
          <a:stretch>
            <a:fillRect/>
          </a:stretch>
        </p:blipFill>
        <p:spPr bwMode="auto">
          <a:xfrm>
            <a:off x="1000101" y="2143116"/>
            <a:ext cx="3429024" cy="3543300"/>
          </a:xfrm>
          <a:prstGeom prst="rect">
            <a:avLst/>
          </a:prstGeom>
          <a:noFill/>
          <a:ln w="9525">
            <a:noFill/>
            <a:miter lim="800000"/>
            <a:headEnd/>
            <a:tailEnd/>
          </a:ln>
        </p:spPr>
      </p:pic>
      <p:pic>
        <p:nvPicPr>
          <p:cNvPr id="5" name="Picture 4" descr="manual fabric spreader - YouTube">
            <a:hlinkClick r:id="rId4" tgtFrame="&quot;_blank&quot;"/>
          </p:cNvPr>
          <p:cNvPicPr/>
          <p:nvPr/>
        </p:nvPicPr>
        <p:blipFill>
          <a:blip r:embed="rId5"/>
          <a:srcRect t="11883" b="12943"/>
          <a:stretch>
            <a:fillRect/>
          </a:stretch>
        </p:blipFill>
        <p:spPr bwMode="auto">
          <a:xfrm>
            <a:off x="4714876" y="2143116"/>
            <a:ext cx="3357586" cy="3500462"/>
          </a:xfrm>
          <a:prstGeom prst="rect">
            <a:avLst/>
          </a:prstGeom>
          <a:noFill/>
          <a:ln w="9525">
            <a:noFill/>
            <a:miter lim="800000"/>
            <a:headEnd/>
            <a:tailEnd/>
          </a:ln>
        </p:spPr>
      </p:pic>
    </p:spTree>
    <p:extLst>
      <p:ext uri="{BB962C8B-B14F-4D97-AF65-F5344CB8AC3E}">
        <p14:creationId xmlns:p14="http://schemas.microsoft.com/office/powerpoint/2010/main" xmlns="" val="1597448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Contd</a:t>
            </a:r>
            <a:r>
              <a:rPr lang="en-US" dirty="0" smtClean="0"/>
              <a:t>….</a:t>
            </a:r>
            <a:endParaRPr lang="en-IN" dirty="0"/>
          </a:p>
        </p:txBody>
      </p:sp>
      <p:sp>
        <p:nvSpPr>
          <p:cNvPr id="3" name="Content Placeholder 2"/>
          <p:cNvSpPr>
            <a:spLocks noGrp="1"/>
          </p:cNvSpPr>
          <p:nvPr>
            <p:ph idx="1"/>
          </p:nvPr>
        </p:nvSpPr>
        <p:spPr/>
        <p:txBody>
          <a:bodyPr>
            <a:normAutofit/>
          </a:bodyPr>
          <a:lstStyle/>
          <a:p>
            <a:pPr>
              <a:buNone/>
            </a:pPr>
            <a:r>
              <a:rPr lang="en-IN" b="1" dirty="0" smtClean="0"/>
              <a:t>Advantages of manual Spreading Process</a:t>
            </a:r>
          </a:p>
          <a:p>
            <a:pPr>
              <a:buFont typeface="Wingdings" pitchFamily="2" charset="2"/>
              <a:buChar char="ü"/>
            </a:pPr>
            <a:r>
              <a:rPr lang="en-IN" dirty="0" smtClean="0"/>
              <a:t>Convenient for small scale industries</a:t>
            </a:r>
          </a:p>
          <a:p>
            <a:pPr>
              <a:buFont typeface="Wingdings" pitchFamily="2" charset="2"/>
              <a:buChar char="ü"/>
            </a:pPr>
            <a:r>
              <a:rPr lang="en-IN" dirty="0" smtClean="0"/>
              <a:t>Low investment</a:t>
            </a:r>
          </a:p>
          <a:p>
            <a:pPr>
              <a:buNone/>
            </a:pPr>
            <a:r>
              <a:rPr lang="en-IN" b="1" dirty="0" smtClean="0"/>
              <a:t>Disadvantages </a:t>
            </a:r>
            <a:r>
              <a:rPr lang="en-IN" b="1" dirty="0" smtClean="0"/>
              <a:t>of manual Spreading Process</a:t>
            </a:r>
          </a:p>
          <a:p>
            <a:pPr>
              <a:buFont typeface="Wingdings" pitchFamily="2" charset="2"/>
              <a:buChar char="ü"/>
            </a:pPr>
            <a:r>
              <a:rPr lang="en-IN" dirty="0" smtClean="0"/>
              <a:t>Time consuming</a:t>
            </a:r>
          </a:p>
          <a:p>
            <a:pPr>
              <a:buFont typeface="Wingdings" pitchFamily="2" charset="2"/>
              <a:buChar char="ü"/>
            </a:pPr>
            <a:r>
              <a:rPr lang="en-IN" dirty="0" smtClean="0"/>
              <a:t>Low speed</a:t>
            </a:r>
          </a:p>
          <a:p>
            <a:pPr>
              <a:buFont typeface="Wingdings" pitchFamily="2" charset="2"/>
              <a:buChar char="ü"/>
            </a:pPr>
            <a:r>
              <a:rPr lang="en-IN" dirty="0" smtClean="0"/>
              <a:t>Requires skilled Labour</a:t>
            </a:r>
            <a:endParaRPr lang="en-IN" dirty="0"/>
          </a:p>
        </p:txBody>
      </p:sp>
    </p:spTree>
    <p:extLst>
      <p:ext uri="{BB962C8B-B14F-4D97-AF65-F5344CB8AC3E}">
        <p14:creationId xmlns:p14="http://schemas.microsoft.com/office/powerpoint/2010/main" xmlns="" val="4074258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Mechanical method</a:t>
            </a:r>
            <a:endParaRPr lang="en-IN" dirty="0"/>
          </a:p>
        </p:txBody>
      </p:sp>
      <p:sp>
        <p:nvSpPr>
          <p:cNvPr id="3" name="Content Placeholder 2"/>
          <p:cNvSpPr>
            <a:spLocks noGrp="1"/>
          </p:cNvSpPr>
          <p:nvPr>
            <p:ph idx="1"/>
          </p:nvPr>
        </p:nvSpPr>
        <p:spPr>
          <a:xfrm>
            <a:off x="1428728" y="2143116"/>
            <a:ext cx="6196405" cy="3603812"/>
          </a:xfrm>
        </p:spPr>
        <p:txBody>
          <a:bodyPr/>
          <a:lstStyle/>
          <a:p>
            <a:r>
              <a:rPr lang="en-US" dirty="0" smtClean="0"/>
              <a:t>Semi-automated Spreading Process</a:t>
            </a:r>
          </a:p>
          <a:p>
            <a:pPr>
              <a:buNone/>
            </a:pPr>
            <a:endParaRPr lang="en-US" dirty="0" smtClean="0"/>
          </a:p>
          <a:p>
            <a:r>
              <a:rPr lang="en-US" dirty="0" smtClean="0"/>
              <a:t>Automated Spreading Process</a:t>
            </a:r>
            <a:endParaRPr lang="en-US" dirty="0" smtClean="0"/>
          </a:p>
          <a:p>
            <a:pPr>
              <a:buNone/>
            </a:pPr>
            <a:endParaRPr lang="en-US" dirty="0"/>
          </a:p>
          <a:p>
            <a:endParaRPr lang="en-US" dirty="0"/>
          </a:p>
          <a:p>
            <a:endParaRPr lang="en-US" dirty="0"/>
          </a:p>
          <a:p>
            <a:endParaRPr lang="en-IN" dirty="0"/>
          </a:p>
        </p:txBody>
      </p:sp>
    </p:spTree>
    <p:extLst>
      <p:ext uri="{BB962C8B-B14F-4D97-AF65-F5344CB8AC3E}">
        <p14:creationId xmlns:p14="http://schemas.microsoft.com/office/powerpoint/2010/main" xmlns="" val="340930925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371</TotalTime>
  <Words>691</Words>
  <Application>Microsoft Office PowerPoint</Application>
  <PresentationFormat>On-screen Show (4:3)</PresentationFormat>
  <Paragraphs>110</Paragraphs>
  <Slides>17</Slides>
  <Notes>3</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Pushpin</vt:lpstr>
      <vt:lpstr>Slide 1</vt:lpstr>
      <vt:lpstr>SPREADING</vt:lpstr>
      <vt:lpstr>Requirements of Fabric Spreading</vt:lpstr>
      <vt:lpstr>Slide 4</vt:lpstr>
      <vt:lpstr>Manual Spreading Process</vt:lpstr>
      <vt:lpstr>Working procedure</vt:lpstr>
      <vt:lpstr>Manual Spreading Process</vt:lpstr>
      <vt:lpstr>Contd….</vt:lpstr>
      <vt:lpstr>Mechanical method</vt:lpstr>
      <vt:lpstr>Semi-automated Spreading Process</vt:lpstr>
      <vt:lpstr>SEMI AUTOMATIC SPREADING MACHINE</vt:lpstr>
      <vt:lpstr>Semi-automated Spreading Process</vt:lpstr>
      <vt:lpstr>Slide 13</vt:lpstr>
      <vt:lpstr>Slide 14</vt:lpstr>
      <vt:lpstr>Slide 15</vt:lpstr>
      <vt:lpstr>Slide 16</vt:lpstr>
      <vt:lpstr>Slide 17</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Noorul Aslam</dc:creator>
  <cp:lastModifiedBy>Kathiroli</cp:lastModifiedBy>
  <cp:revision>41</cp:revision>
  <dcterms:created xsi:type="dcterms:W3CDTF">2020-04-15T09:12:27Z</dcterms:created>
  <dcterms:modified xsi:type="dcterms:W3CDTF">2020-05-18T06:49:13Z</dcterms:modified>
</cp:coreProperties>
</file>