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68" r:id="rId15"/>
    <p:sldId id="269" r:id="rId16"/>
    <p:sldId id="270" r:id="rId17"/>
    <p:sldId id="276" r:id="rId18"/>
    <p:sldId id="271" r:id="rId19"/>
    <p:sldId id="272" r:id="rId20"/>
    <p:sldId id="277" r:id="rId21"/>
    <p:sldId id="273" r:id="rId22"/>
    <p:sldId id="278" r:id="rId23"/>
    <p:sldId id="274" r:id="rId24"/>
    <p:sldId id="279"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786"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5/18/2020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5/18/2020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5/18/2020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5/18/2020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5/18/2020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extilecalculation.blogspot.com/2015/08/calculation-of-fabric-gsm.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lothingindustry.blogspot.com/2017/11/costing-different-components-garment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ashion2apparel.blogspot.com/2017/03/marker-making-methods-apparel.html" TargetMode="External"/><Relationship Id="rId2" Type="http://schemas.openxmlformats.org/officeDocument/2006/relationships/hyperlink" Target="http://fashion2apparel.blogspot.com/2017/01/become-apparel-merchandiser.html" TargetMode="External"/><Relationship Id="rId1" Type="http://schemas.openxmlformats.org/officeDocument/2006/relationships/slideLayout" Target="../slideLayouts/slideLayout5.xml"/><Relationship Id="rId5" Type="http://schemas.openxmlformats.org/officeDocument/2006/relationships/hyperlink" Target="http://fashion2apparel.blogspot.com/2017/01/working-process-sewing-department.html" TargetMode="External"/><Relationship Id="rId4" Type="http://schemas.openxmlformats.org/officeDocument/2006/relationships/hyperlink" Target="http://textilelearner.blogspot.com/2012/07/fabric-spreading-types-of-fabric.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19016B-715B-A946-9651-55E90758F3DC}"/>
              </a:ext>
            </a:extLst>
          </p:cNvPr>
          <p:cNvSpPr>
            <a:spLocks noGrp="1"/>
          </p:cNvSpPr>
          <p:nvPr>
            <p:ph type="ctrTitle"/>
          </p:nvPr>
        </p:nvSpPr>
        <p:spPr>
          <a:xfrm>
            <a:off x="380960" y="0"/>
            <a:ext cx="10993549" cy="1475013"/>
          </a:xfrm>
        </p:spPr>
        <p:txBody>
          <a:bodyPr/>
          <a:lstStyle/>
          <a:p>
            <a:r>
              <a:rPr lang="en-GB" dirty="0"/>
              <a:t>Fabric cutting </a:t>
            </a:r>
            <a:endParaRPr lang="en-US" dirty="0"/>
          </a:p>
        </p:txBody>
      </p:sp>
      <p:sp>
        <p:nvSpPr>
          <p:cNvPr id="3" name="Subtitle 2">
            <a:extLst>
              <a:ext uri="{FF2B5EF4-FFF2-40B4-BE49-F238E27FC236}">
                <a16:creationId xmlns="" xmlns:a16="http://schemas.microsoft.com/office/drawing/2014/main" id="{38D95ADE-90FD-7D4D-9A14-31DF6279AE2B}"/>
              </a:ext>
            </a:extLst>
          </p:cNvPr>
          <p:cNvSpPr>
            <a:spLocks noGrp="1"/>
          </p:cNvSpPr>
          <p:nvPr>
            <p:ph type="subTitle" idx="1"/>
          </p:nvPr>
        </p:nvSpPr>
        <p:spPr>
          <a:xfrm>
            <a:off x="0" y="1714488"/>
            <a:ext cx="10993546" cy="590321"/>
          </a:xfrm>
        </p:spPr>
        <p:txBody>
          <a:bodyPr>
            <a:noAutofit/>
          </a:bodyPr>
          <a:lstStyle/>
          <a:p>
            <a:r>
              <a:rPr lang="en-GB" sz="2000" dirty="0" smtClean="0">
                <a:latin typeface="Aharoni" pitchFamily="2" charset="-79"/>
                <a:cs typeface="Aharoni" pitchFamily="2" charset="-79"/>
              </a:rPr>
              <a:t>by</a:t>
            </a:r>
            <a:r>
              <a:rPr lang="en-GB" sz="2000" dirty="0">
                <a:latin typeface="Aharoni" pitchFamily="2" charset="-79"/>
                <a:cs typeface="Aharoni" pitchFamily="2" charset="-79"/>
              </a:rPr>
              <a:t>: </a:t>
            </a:r>
            <a:r>
              <a:rPr lang="en-GB" sz="2000" dirty="0" smtClean="0">
                <a:latin typeface="Aharoni" pitchFamily="2" charset="-79"/>
                <a:cs typeface="Aharoni" pitchFamily="2" charset="-79"/>
              </a:rPr>
              <a:t>K.KATHIROLI</a:t>
            </a:r>
            <a:endParaRPr lang="en-GB" sz="2000" dirty="0">
              <a:latin typeface="Aharoni" pitchFamily="2" charset="-79"/>
              <a:cs typeface="Aharoni" pitchFamily="2" charset="-79"/>
            </a:endParaRPr>
          </a:p>
          <a:p>
            <a:r>
              <a:rPr lang="en-GB" sz="2000" dirty="0" smtClean="0">
                <a:latin typeface="Aharoni" pitchFamily="2" charset="-79"/>
                <a:cs typeface="Aharoni" pitchFamily="2" charset="-79"/>
              </a:rPr>
              <a:t>ASST PROFESSOR,DE</a:t>
            </a:r>
            <a:r>
              <a:rPr lang="en-GB" sz="2000" dirty="0" smtClean="0">
                <a:latin typeface="Aharoni" pitchFamily="2" charset="-79"/>
                <a:cs typeface="Aharoni" pitchFamily="2" charset="-79"/>
              </a:rPr>
              <a:t> PARTMENT OF fashion </a:t>
            </a:r>
            <a:r>
              <a:rPr lang="en-GB" sz="2000" dirty="0">
                <a:latin typeface="Aharoni" pitchFamily="2" charset="-79"/>
                <a:cs typeface="Aharoni" pitchFamily="2" charset="-79"/>
              </a:rPr>
              <a:t>technology and </a:t>
            </a:r>
            <a:r>
              <a:rPr lang="en-GB" sz="2000" dirty="0" err="1" smtClean="0">
                <a:latin typeface="Aharoni" pitchFamily="2" charset="-79"/>
                <a:cs typeface="Aharoni" pitchFamily="2" charset="-79"/>
              </a:rPr>
              <a:t>costum</a:t>
            </a:r>
            <a:r>
              <a:rPr lang="en-GB" sz="2000" dirty="0" err="1" smtClean="0">
                <a:latin typeface="Aharoni" pitchFamily="2" charset="-79"/>
                <a:cs typeface="Aharoni" pitchFamily="2" charset="-79"/>
              </a:rPr>
              <a:t>E</a:t>
            </a:r>
            <a:r>
              <a:rPr lang="en-GB" sz="2000" dirty="0" smtClean="0">
                <a:latin typeface="Aharoni" pitchFamily="2" charset="-79"/>
                <a:cs typeface="Aharoni" pitchFamily="2" charset="-79"/>
              </a:rPr>
              <a:t> DESIGNING</a:t>
            </a:r>
          </a:p>
          <a:p>
            <a:r>
              <a:rPr lang="en-GB" sz="2000" dirty="0" smtClean="0">
                <a:latin typeface="Aharoni" pitchFamily="2" charset="-79"/>
                <a:cs typeface="Aharoni" pitchFamily="2" charset="-79"/>
              </a:rPr>
              <a:t>BON SECOURS COLLEGE FOR WOMEN,THANJAVUR</a:t>
            </a:r>
            <a:endParaRPr lang="en-GB" sz="2000" dirty="0" smtClean="0">
              <a:latin typeface="Aharoni" pitchFamily="2" charset="-79"/>
              <a:cs typeface="Aharoni" pitchFamily="2" charset="-79"/>
            </a:endParaRPr>
          </a:p>
          <a:p>
            <a:endParaRPr lang="en-US" sz="2000" dirty="0">
              <a:latin typeface="Aharoni" pitchFamily="2" charset="-79"/>
              <a:cs typeface="Aharoni" pitchFamily="2" charset="-79"/>
            </a:endParaRPr>
          </a:p>
        </p:txBody>
      </p:sp>
    </p:spTree>
    <p:extLst>
      <p:ext uri="{BB962C8B-B14F-4D97-AF65-F5344CB8AC3E}">
        <p14:creationId xmlns="" xmlns:p14="http://schemas.microsoft.com/office/powerpoint/2010/main" val="1075385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3C8C240-4D0C-2240-A244-A54F520CEBB2}"/>
              </a:ext>
            </a:extLst>
          </p:cNvPr>
          <p:cNvSpPr>
            <a:spLocks noGrp="1"/>
          </p:cNvSpPr>
          <p:nvPr>
            <p:ph idx="1"/>
          </p:nvPr>
        </p:nvSpPr>
        <p:spPr/>
        <p:txBody>
          <a:bodyPr>
            <a:noAutofit/>
          </a:bodyPr>
          <a:lstStyle/>
          <a:p>
            <a:r>
              <a:rPr lang="en-GB" sz="2400" b="1" i="0">
                <a:solidFill>
                  <a:srgbClr val="2E2E2E"/>
                </a:solidFill>
                <a:effectLst/>
                <a:latin typeface="Arial" panose="020B0604020202020204" pitchFamily="34" charset="0"/>
              </a:rPr>
              <a:t>Power system</a:t>
            </a:r>
            <a:r>
              <a:rPr lang="en-GB" sz="2400" b="0" i="0">
                <a:solidFill>
                  <a:srgbClr val="2E2E2E"/>
                </a:solidFill>
                <a:effectLst/>
                <a:latin typeface="Arial" panose="020B0604020202020204" pitchFamily="34" charset="0"/>
              </a:rPr>
              <a:t> – The power required to cut a lay depends on the lay height and fabric weight (grams per square metre, </a:t>
            </a:r>
            <a:r>
              <a:rPr lang="en-GB" sz="2400" b="1" i="0" u="none" strike="noStrike">
                <a:solidFill>
                  <a:srgbClr val="D98880"/>
                </a:solidFill>
                <a:effectLst/>
                <a:latin typeface="Arial" panose="020B0604020202020204" pitchFamily="34" charset="0"/>
                <a:hlinkClick r:id="rId2"/>
              </a:rPr>
              <a:t>GSM</a:t>
            </a:r>
            <a:r>
              <a:rPr lang="en-GB" sz="2400" b="0" i="0">
                <a:solidFill>
                  <a:srgbClr val="2E2E2E"/>
                </a:solidFill>
                <a:effectLst/>
                <a:latin typeface="Arial" panose="020B0604020202020204" pitchFamily="34" charset="0"/>
              </a:rPr>
              <a:t>). The motor horsepower determines the cutting power of the blade; higher horsepower increases machine power as well as the motor weight.</a:t>
            </a:r>
          </a:p>
          <a:p>
            <a:r>
              <a:rPr lang="en-GB" sz="2400" b="1" i="0">
                <a:solidFill>
                  <a:srgbClr val="2E2E2E"/>
                </a:solidFill>
                <a:effectLst/>
                <a:latin typeface="Arial" panose="020B0604020202020204" pitchFamily="34" charset="0"/>
              </a:rPr>
              <a:t>Sharpening devices </a:t>
            </a:r>
            <a:r>
              <a:rPr lang="en-GB" sz="2400" b="0" i="0">
                <a:solidFill>
                  <a:srgbClr val="2E2E2E"/>
                </a:solidFill>
                <a:effectLst/>
                <a:latin typeface="Arial" panose="020B0604020202020204" pitchFamily="34" charset="0"/>
              </a:rPr>
              <a:t>– Blades become blunt very quickly while cutting higher spread height or heavy weight fabrics which leads to frayed or fused edges. Sharpening devices such as emery wheels, abrasive belt sharpeners or stone could be used on the machine.</a:t>
            </a:r>
          </a:p>
          <a:p>
            <a:r>
              <a:rPr lang="en-GB" sz="2400" b="1" i="0">
                <a:solidFill>
                  <a:srgbClr val="2E2E2E"/>
                </a:solidFill>
                <a:effectLst/>
                <a:latin typeface="Arial" panose="020B0604020202020204" pitchFamily="34" charset="0"/>
              </a:rPr>
              <a:t>Handle</a:t>
            </a:r>
            <a:r>
              <a:rPr lang="en-GB" sz="2400" b="0" i="0">
                <a:solidFill>
                  <a:srgbClr val="2E2E2E"/>
                </a:solidFill>
                <a:effectLst/>
                <a:latin typeface="Arial" panose="020B0604020202020204" pitchFamily="34" charset="0"/>
              </a:rPr>
              <a:t> – It is used to guide and impel the knife through the spread. The operator stabilises the fabric plies on the other hand, which is ahead of the knife to prevent bunching of the fabric.</a:t>
            </a:r>
          </a:p>
        </p:txBody>
      </p:sp>
    </p:spTree>
    <p:extLst>
      <p:ext uri="{BB962C8B-B14F-4D97-AF65-F5344CB8AC3E}">
        <p14:creationId xmlns="" xmlns:p14="http://schemas.microsoft.com/office/powerpoint/2010/main" val="2135206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25804D-5CEB-DD49-BF8C-E631F917AB8C}"/>
              </a:ext>
            </a:extLst>
          </p:cNvPr>
          <p:cNvSpPr>
            <a:spLocks noGrp="1"/>
          </p:cNvSpPr>
          <p:nvPr>
            <p:ph type="title"/>
          </p:nvPr>
        </p:nvSpPr>
        <p:spPr/>
        <p:txBody>
          <a:bodyPr/>
          <a:lstStyle/>
          <a:p>
            <a:r>
              <a:rPr lang="en-GB" b="1" i="0">
                <a:effectLst/>
                <a:latin typeface="Arial" panose="020B0604020202020204" pitchFamily="34" charset="0"/>
              </a:rPr>
              <a:t>Straight knife fabric cutting machine</a:t>
            </a:r>
            <a:endParaRPr lang="en-US"/>
          </a:p>
        </p:txBody>
      </p:sp>
      <p:sp>
        <p:nvSpPr>
          <p:cNvPr id="3" name="Content Placeholder 2">
            <a:extLst>
              <a:ext uri="{FF2B5EF4-FFF2-40B4-BE49-F238E27FC236}">
                <a16:creationId xmlns="" xmlns:a16="http://schemas.microsoft.com/office/drawing/2014/main" id="{10D14BA2-DCDB-C740-9788-F5D761BD18BF}"/>
              </a:ext>
            </a:extLst>
          </p:cNvPr>
          <p:cNvSpPr>
            <a:spLocks noGrp="1"/>
          </p:cNvSpPr>
          <p:nvPr>
            <p:ph idx="1"/>
          </p:nvPr>
        </p:nvSpPr>
        <p:spPr/>
        <p:txBody>
          <a:bodyPr>
            <a:noAutofit/>
          </a:bodyPr>
          <a:lstStyle/>
          <a:p>
            <a:r>
              <a:rPr lang="en-GB" sz="2400" b="0" i="0">
                <a:solidFill>
                  <a:srgbClr val="2E2E2E"/>
                </a:solidFill>
                <a:effectLst/>
                <a:latin typeface="Arial" panose="020B0604020202020204" pitchFamily="34" charset="0"/>
              </a:rPr>
              <a:t>This is the most frequently used equipment for cutting garments in bulk. It comprises a base plate, vertically moving blade, an upright, a motor for providing the power for cutting the fabric plies, a handle for the cutter to direct the blade, and a sharpening device.</a:t>
            </a:r>
            <a:r>
              <a:rPr lang="en-GB" sz="2400"/>
              <a:t/>
            </a:r>
            <a:br>
              <a:rPr lang="en-GB" sz="2400"/>
            </a:br>
            <a:r>
              <a:rPr lang="en-GB" sz="2400"/>
              <a:t/>
            </a:r>
            <a:br>
              <a:rPr lang="en-GB" sz="2400"/>
            </a:br>
            <a:r>
              <a:rPr lang="en-GB" sz="2400" b="0" i="0">
                <a:solidFill>
                  <a:srgbClr val="2E2E2E"/>
                </a:solidFill>
                <a:effectLst/>
                <a:latin typeface="Arial" panose="020B0604020202020204" pitchFamily="34" charset="0"/>
              </a:rPr>
              <a:t>Typically, the height of the knife blade varies from 10 to 33 cm and strokes vary from 2.5 to 4.5 cm. The straight knife is versatile, portable, cheaper than a band knife, more accurate on curves than a round knife, and relatively reliable and easy to maintain. In a few cases, a straight knife system is used as the preliminary process to cut the lay and then a band knife is used for accurate cutting as the final process.</a:t>
            </a:r>
            <a:endParaRPr lang="en-US" sz="2400"/>
          </a:p>
        </p:txBody>
      </p:sp>
    </p:spTree>
    <p:extLst>
      <p:ext uri="{BB962C8B-B14F-4D97-AF65-F5344CB8AC3E}">
        <p14:creationId xmlns="" xmlns:p14="http://schemas.microsoft.com/office/powerpoint/2010/main" val="4248332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F71915-C754-9046-A7D1-889BCCCABD56}"/>
              </a:ext>
            </a:extLst>
          </p:cNvPr>
          <p:cNvSpPr>
            <a:spLocks noGrp="1"/>
          </p:cNvSpPr>
          <p:nvPr>
            <p:ph type="title"/>
          </p:nvPr>
        </p:nvSpPr>
        <p:spPr/>
        <p:txBody>
          <a:bodyPr/>
          <a:lstStyle/>
          <a:p>
            <a:r>
              <a:rPr lang="en-GB" b="1" i="0">
                <a:effectLst/>
                <a:latin typeface="Arial" panose="020B0604020202020204" pitchFamily="34" charset="0"/>
              </a:rPr>
              <a:t>Servo assisted straight knife cutting machine:</a:t>
            </a:r>
            <a:endParaRPr lang="en-US"/>
          </a:p>
        </p:txBody>
      </p:sp>
      <p:sp>
        <p:nvSpPr>
          <p:cNvPr id="3" name="Content Placeholder 2">
            <a:extLst>
              <a:ext uri="{FF2B5EF4-FFF2-40B4-BE49-F238E27FC236}">
                <a16:creationId xmlns="" xmlns:a16="http://schemas.microsoft.com/office/drawing/2014/main" id="{93C5EA70-64CF-8B41-94BC-439560F87842}"/>
              </a:ext>
            </a:extLst>
          </p:cNvPr>
          <p:cNvSpPr>
            <a:spLocks noGrp="1"/>
          </p:cNvSpPr>
          <p:nvPr>
            <p:ph idx="1"/>
          </p:nvPr>
        </p:nvSpPr>
        <p:spPr/>
        <p:txBody>
          <a:bodyPr>
            <a:normAutofit/>
          </a:bodyPr>
          <a:lstStyle/>
          <a:p>
            <a:r>
              <a:rPr lang="en-GB" sz="2800" b="0" i="0">
                <a:solidFill>
                  <a:srgbClr val="2E2E2E"/>
                </a:solidFill>
                <a:effectLst/>
                <a:latin typeface="Arial" panose="020B0604020202020204" pitchFamily="34" charset="0"/>
              </a:rPr>
              <a:t>development from a straight knife machine has a travelling suspension system which supports the knife from the top, hence heavy base plate and rollers could be changed with a small, flat base </a:t>
            </a:r>
          </a:p>
          <a:p>
            <a:r>
              <a:rPr lang="en-GB" sz="2800" b="0" i="0">
                <a:solidFill>
                  <a:srgbClr val="2E2E2E"/>
                </a:solidFill>
                <a:effectLst/>
                <a:latin typeface="Arial" panose="020B0604020202020204" pitchFamily="34" charset="0"/>
              </a:rPr>
              <a:t>These servo knife systems provide a higher degree of cutting precision than the previous version of unsupported straight knife systems, with the requirement of less operator skill.</a:t>
            </a:r>
            <a:endParaRPr lang="en-US" sz="2800"/>
          </a:p>
        </p:txBody>
      </p:sp>
    </p:spTree>
    <p:extLst>
      <p:ext uri="{BB962C8B-B14F-4D97-AF65-F5344CB8AC3E}">
        <p14:creationId xmlns="" xmlns:p14="http://schemas.microsoft.com/office/powerpoint/2010/main" val="1601295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D3D657-1765-834B-898A-7C63AB531708}"/>
              </a:ext>
            </a:extLst>
          </p:cNvPr>
          <p:cNvSpPr>
            <a:spLocks noGrp="1"/>
          </p:cNvSpPr>
          <p:nvPr>
            <p:ph type="title"/>
          </p:nvPr>
        </p:nvSpPr>
        <p:spPr/>
        <p:txBody>
          <a:bodyPr/>
          <a:lstStyle/>
          <a:p>
            <a:r>
              <a:rPr lang="en-GB" b="1" i="0">
                <a:effectLst/>
                <a:latin typeface="Arial" panose="020B0604020202020204" pitchFamily="34" charset="0"/>
              </a:rPr>
              <a:t>Servo assisted straight knife cutting machine:</a:t>
            </a:r>
            <a:endParaRPr lang="en-US"/>
          </a:p>
        </p:txBody>
      </p:sp>
      <p:pic>
        <p:nvPicPr>
          <p:cNvPr id="4" name="Picture 4">
            <a:extLst>
              <a:ext uri="{FF2B5EF4-FFF2-40B4-BE49-F238E27FC236}">
                <a16:creationId xmlns="" xmlns:a16="http://schemas.microsoft.com/office/drawing/2014/main" id="{D5B7E485-8DF2-8A42-82EF-A14C70819358}"/>
              </a:ext>
            </a:extLst>
          </p:cNvPr>
          <p:cNvPicPr>
            <a:picLocks noGrp="1" noChangeAspect="1"/>
          </p:cNvPicPr>
          <p:nvPr>
            <p:ph idx="1"/>
          </p:nvPr>
        </p:nvPicPr>
        <p:blipFill>
          <a:blip r:embed="rId2"/>
          <a:stretch>
            <a:fillRect/>
          </a:stretch>
        </p:blipFill>
        <p:spPr>
          <a:xfrm>
            <a:off x="3196833" y="2181225"/>
            <a:ext cx="5798333" cy="3678238"/>
          </a:xfrm>
        </p:spPr>
      </p:pic>
    </p:spTree>
    <p:extLst>
      <p:ext uri="{BB962C8B-B14F-4D97-AF65-F5344CB8AC3E}">
        <p14:creationId xmlns="" xmlns:p14="http://schemas.microsoft.com/office/powerpoint/2010/main" val="1753966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06AD71-C8C5-E04C-87E5-80B38CD64E71}"/>
              </a:ext>
            </a:extLst>
          </p:cNvPr>
          <p:cNvSpPr>
            <a:spLocks noGrp="1"/>
          </p:cNvSpPr>
          <p:nvPr>
            <p:ph type="title"/>
          </p:nvPr>
        </p:nvSpPr>
        <p:spPr/>
        <p:txBody>
          <a:bodyPr/>
          <a:lstStyle/>
          <a:p>
            <a:r>
              <a:rPr lang="en-GB" b="1" i="0">
                <a:effectLst/>
                <a:latin typeface="Arial" panose="020B0604020202020204" pitchFamily="34" charset="0"/>
              </a:rPr>
              <a:t>Round knife cutting machine</a:t>
            </a:r>
            <a:endParaRPr lang="en-US"/>
          </a:p>
        </p:txBody>
      </p:sp>
      <p:sp>
        <p:nvSpPr>
          <p:cNvPr id="3" name="Content Placeholder 2">
            <a:extLst>
              <a:ext uri="{FF2B5EF4-FFF2-40B4-BE49-F238E27FC236}">
                <a16:creationId xmlns="" xmlns:a16="http://schemas.microsoft.com/office/drawing/2014/main" id="{0EF63C5A-17FB-DC41-BB12-1676CC1F4F79}"/>
              </a:ext>
            </a:extLst>
          </p:cNvPr>
          <p:cNvSpPr>
            <a:spLocks noGrp="1"/>
          </p:cNvSpPr>
          <p:nvPr>
            <p:ph idx="1"/>
          </p:nvPr>
        </p:nvSpPr>
        <p:spPr/>
        <p:txBody>
          <a:bodyPr>
            <a:normAutofit/>
          </a:bodyPr>
          <a:lstStyle/>
          <a:p>
            <a:r>
              <a:rPr lang="en-GB" sz="2800" b="0" i="0">
                <a:solidFill>
                  <a:srgbClr val="2E2E2E"/>
                </a:solidFill>
                <a:effectLst/>
                <a:latin typeface="Arial" panose="020B0604020202020204" pitchFamily="34" charset="0"/>
              </a:rPr>
              <a:t>The basic elements of a round knife are analogous to a straight knife except it has a round blade. The blade diameter varies from 6 to 20 cm. Round knives are not appropriate for cutting curved lines especially in high lays as the circular blade could not cut all the plies at the same point as well as the same time as in a vertical blade. Hence, it could be utilized only for cutting straight lines rather than curved ones.</a:t>
            </a:r>
            <a:endParaRPr lang="en-US" sz="2800"/>
          </a:p>
        </p:txBody>
      </p:sp>
    </p:spTree>
    <p:extLst>
      <p:ext uri="{BB962C8B-B14F-4D97-AF65-F5344CB8AC3E}">
        <p14:creationId xmlns="" xmlns:p14="http://schemas.microsoft.com/office/powerpoint/2010/main" val="452740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F57290-4834-0C4F-AF50-7A48714CBEB4}"/>
              </a:ext>
            </a:extLst>
          </p:cNvPr>
          <p:cNvSpPr>
            <a:spLocks noGrp="1"/>
          </p:cNvSpPr>
          <p:nvPr>
            <p:ph type="title"/>
          </p:nvPr>
        </p:nvSpPr>
        <p:spPr/>
        <p:txBody>
          <a:bodyPr/>
          <a:lstStyle/>
          <a:p>
            <a:r>
              <a:rPr lang="en-GB" b="1" i="0">
                <a:effectLst/>
                <a:latin typeface="Arial" panose="020B0604020202020204" pitchFamily="34" charset="0"/>
              </a:rPr>
              <a:t>Band knife cutting machine:</a:t>
            </a:r>
            <a:endParaRPr lang="en-US"/>
          </a:p>
        </p:txBody>
      </p:sp>
      <p:sp>
        <p:nvSpPr>
          <p:cNvPr id="3" name="Content Placeholder 2">
            <a:extLst>
              <a:ext uri="{FF2B5EF4-FFF2-40B4-BE49-F238E27FC236}">
                <a16:creationId xmlns="" xmlns:a16="http://schemas.microsoft.com/office/drawing/2014/main" id="{843537DF-B3BF-444A-93A9-933280301BA5}"/>
              </a:ext>
            </a:extLst>
          </p:cNvPr>
          <p:cNvSpPr>
            <a:spLocks noGrp="1"/>
          </p:cNvSpPr>
          <p:nvPr>
            <p:ph idx="1"/>
          </p:nvPr>
        </p:nvSpPr>
        <p:spPr/>
        <p:txBody>
          <a:bodyPr>
            <a:normAutofit/>
          </a:bodyPr>
          <a:lstStyle/>
          <a:p>
            <a:r>
              <a:rPr lang="en-GB" sz="2800" b="0" i="0">
                <a:solidFill>
                  <a:srgbClr val="2E2E2E"/>
                </a:solidFill>
                <a:effectLst/>
                <a:latin typeface="Arial" panose="020B0604020202020204" pitchFamily="34" charset="0"/>
              </a:rPr>
              <a:t>It is normally engaged for accurate cutting of </a:t>
            </a:r>
            <a:r>
              <a:rPr lang="en-GB" sz="2800" b="1" i="0" u="none" strike="noStrike">
                <a:solidFill>
                  <a:srgbClr val="D98880"/>
                </a:solidFill>
                <a:effectLst/>
                <a:latin typeface="Arial" panose="020B0604020202020204" pitchFamily="34" charset="0"/>
                <a:hlinkClick r:id="rId2"/>
              </a:rPr>
              <a:t>garment components</a:t>
            </a:r>
            <a:r>
              <a:rPr lang="en-GB" sz="2800" b="0" i="0">
                <a:solidFill>
                  <a:srgbClr val="2E2E2E"/>
                </a:solidFill>
                <a:effectLst/>
                <a:latin typeface="Arial" panose="020B0604020202020204" pitchFamily="34" charset="0"/>
              </a:rPr>
              <a:t>. It consists of an electrically powered motor and a constantly rotating steel blade mounted over it . In this cutting system, the knife is stationary which moves through a small slot provided in the table and the fabric has to be moved manually to the blade area for accurate cutting.</a:t>
            </a:r>
            <a:endParaRPr lang="en-US" sz="2800"/>
          </a:p>
        </p:txBody>
      </p:sp>
    </p:spTree>
    <p:extLst>
      <p:ext uri="{BB962C8B-B14F-4D97-AF65-F5344CB8AC3E}">
        <p14:creationId xmlns="" xmlns:p14="http://schemas.microsoft.com/office/powerpoint/2010/main" val="256655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E78000-244B-E648-B37D-B3052006D005}"/>
              </a:ext>
            </a:extLst>
          </p:cNvPr>
          <p:cNvSpPr>
            <a:spLocks noGrp="1"/>
          </p:cNvSpPr>
          <p:nvPr>
            <p:ph type="title"/>
          </p:nvPr>
        </p:nvSpPr>
        <p:spPr/>
        <p:txBody>
          <a:bodyPr/>
          <a:lstStyle/>
          <a:p>
            <a:r>
              <a:rPr lang="en-GB" b="1" i="0">
                <a:effectLst/>
                <a:latin typeface="Arial" panose="020B0604020202020204" pitchFamily="34" charset="0"/>
              </a:rPr>
              <a:t>Fabric die cutting machine</a:t>
            </a:r>
            <a:endParaRPr lang="en-US"/>
          </a:p>
        </p:txBody>
      </p:sp>
      <p:sp>
        <p:nvSpPr>
          <p:cNvPr id="3" name="Content Placeholder 2">
            <a:extLst>
              <a:ext uri="{FF2B5EF4-FFF2-40B4-BE49-F238E27FC236}">
                <a16:creationId xmlns="" xmlns:a16="http://schemas.microsoft.com/office/drawing/2014/main" id="{0476B844-F555-7D44-965A-5931A88F8CB2}"/>
              </a:ext>
            </a:extLst>
          </p:cNvPr>
          <p:cNvSpPr>
            <a:spLocks noGrp="1"/>
          </p:cNvSpPr>
          <p:nvPr>
            <p:ph idx="1"/>
          </p:nvPr>
        </p:nvSpPr>
        <p:spPr/>
        <p:txBody>
          <a:bodyPr>
            <a:noAutofit/>
          </a:bodyPr>
          <a:lstStyle/>
          <a:p>
            <a:r>
              <a:rPr lang="en-GB" sz="2400" b="0" i="0">
                <a:solidFill>
                  <a:srgbClr val="2E2E2E"/>
                </a:solidFill>
                <a:effectLst/>
                <a:latin typeface="Arial" panose="020B0604020202020204" pitchFamily="34" charset="0"/>
              </a:rPr>
              <a:t>The die is a knife blade in the profile/shape of a pattern margin, including notches . It involves forcing a firm blade through a fabric lay. Free-standing dies normally have two categories. One kind is a strip steel, which cannot be sharpened and must be replaced when worn and another one is forged dies, which can be resharpened but the cost is five times higher than strip steel. </a:t>
            </a:r>
          </a:p>
          <a:p>
            <a:r>
              <a:rPr lang="en-GB" sz="2400" b="0" i="0">
                <a:solidFill>
                  <a:srgbClr val="2E2E2E"/>
                </a:solidFill>
                <a:effectLst/>
                <a:latin typeface="Arial" panose="020B0604020202020204" pitchFamily="34" charset="0"/>
              </a:rPr>
              <a:t>The position of the tie bars, which hold the die determines the depth of the cut. Free-standing gives higher accuracy of cutting and is used for cutting the small components of larger garments like collars and pockets.</a:t>
            </a:r>
            <a:endParaRPr lang="en-US" sz="2400"/>
          </a:p>
        </p:txBody>
      </p:sp>
    </p:spTree>
    <p:extLst>
      <p:ext uri="{BB962C8B-B14F-4D97-AF65-F5344CB8AC3E}">
        <p14:creationId xmlns="" xmlns:p14="http://schemas.microsoft.com/office/powerpoint/2010/main" val="1930545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C0EC39-C338-4D46-B318-24920E8EBC33}"/>
              </a:ext>
            </a:extLst>
          </p:cNvPr>
          <p:cNvSpPr>
            <a:spLocks noGrp="1"/>
          </p:cNvSpPr>
          <p:nvPr>
            <p:ph type="title"/>
          </p:nvPr>
        </p:nvSpPr>
        <p:spPr/>
        <p:txBody>
          <a:bodyPr/>
          <a:lstStyle/>
          <a:p>
            <a:r>
              <a:rPr lang="en-GB"/>
              <a:t>Fabric die cutting device </a:t>
            </a:r>
            <a:endParaRPr lang="en-US"/>
          </a:p>
        </p:txBody>
      </p:sp>
      <p:pic>
        <p:nvPicPr>
          <p:cNvPr id="4" name="Picture 4">
            <a:extLst>
              <a:ext uri="{FF2B5EF4-FFF2-40B4-BE49-F238E27FC236}">
                <a16:creationId xmlns="" xmlns:a16="http://schemas.microsoft.com/office/drawing/2014/main" id="{71595204-0993-DA47-9EEF-C51E3C0ED2D1}"/>
              </a:ext>
            </a:extLst>
          </p:cNvPr>
          <p:cNvPicPr>
            <a:picLocks noGrp="1" noChangeAspect="1"/>
          </p:cNvPicPr>
          <p:nvPr>
            <p:ph idx="1"/>
          </p:nvPr>
        </p:nvPicPr>
        <p:blipFill>
          <a:blip r:embed="rId2"/>
          <a:stretch>
            <a:fillRect/>
          </a:stretch>
        </p:blipFill>
        <p:spPr>
          <a:xfrm>
            <a:off x="3714750" y="2515394"/>
            <a:ext cx="4762500" cy="3009900"/>
          </a:xfrm>
        </p:spPr>
      </p:pic>
    </p:spTree>
    <p:extLst>
      <p:ext uri="{BB962C8B-B14F-4D97-AF65-F5344CB8AC3E}">
        <p14:creationId xmlns="" xmlns:p14="http://schemas.microsoft.com/office/powerpoint/2010/main" val="517877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DC9ECC-E573-3041-8BAC-C5F764938ABB}"/>
              </a:ext>
            </a:extLst>
          </p:cNvPr>
          <p:cNvSpPr>
            <a:spLocks noGrp="1"/>
          </p:cNvSpPr>
          <p:nvPr>
            <p:ph type="title"/>
          </p:nvPr>
        </p:nvSpPr>
        <p:spPr/>
        <p:txBody>
          <a:bodyPr/>
          <a:lstStyle/>
          <a:p>
            <a:r>
              <a:rPr lang="en-GB" b="1" i="0">
                <a:effectLst/>
                <a:latin typeface="Arial" panose="020B0604020202020204" pitchFamily="34" charset="0"/>
              </a:rPr>
              <a:t>Computer controlled knife cutting</a:t>
            </a:r>
            <a:endParaRPr lang="en-US"/>
          </a:p>
        </p:txBody>
      </p:sp>
      <p:sp>
        <p:nvSpPr>
          <p:cNvPr id="3" name="Content Placeholder 2">
            <a:extLst>
              <a:ext uri="{FF2B5EF4-FFF2-40B4-BE49-F238E27FC236}">
                <a16:creationId xmlns="" xmlns:a16="http://schemas.microsoft.com/office/drawing/2014/main" id="{C1EC3269-1E18-304D-A1E3-74F9E5DD0A9E}"/>
              </a:ext>
            </a:extLst>
          </p:cNvPr>
          <p:cNvSpPr>
            <a:spLocks noGrp="1"/>
          </p:cNvSpPr>
          <p:nvPr>
            <p:ph idx="1"/>
          </p:nvPr>
        </p:nvSpPr>
        <p:spPr/>
        <p:txBody>
          <a:bodyPr>
            <a:noAutofit/>
          </a:bodyPr>
          <a:lstStyle/>
          <a:p>
            <a:r>
              <a:rPr lang="en-GB" sz="2000" b="0" i="0">
                <a:solidFill>
                  <a:srgbClr val="2E2E2E"/>
                </a:solidFill>
                <a:effectLst/>
                <a:latin typeface="Arial" panose="020B0604020202020204" pitchFamily="34" charset="0"/>
              </a:rPr>
              <a:t>This method gives the most precise and accurate cutting at high speed. The complete setup of a computerised cutting system is shown in Figure-3. A characteristic computerised cutting system has nylon bristles at the top of the cutting table to support the fabric lay, which is flexible enough to allow penetration and movement of the blade through it. It also allows passage of air through the table to produce a vacuum for decreasing the lay height. The frame/carriage supporting the cutting head has two synchronised servo-motors, which drive it on tracks on the edges of the table.</a:t>
            </a:r>
          </a:p>
          <a:p>
            <a:r>
              <a:rPr lang="en-GB" sz="2000" b="0" i="0">
                <a:solidFill>
                  <a:srgbClr val="2E2E2E"/>
                </a:solidFill>
                <a:effectLst/>
                <a:latin typeface="Arial" panose="020B0604020202020204" pitchFamily="34" charset="0"/>
              </a:rPr>
              <a:t> A third servo-motor keeps the cutting head at an accurate position on a beam through the width of the carriage. The cutting head includes a knife, sharpener and a servo-motor to rotate the knife to position it at a tangent to the line of the cut on curves. An airtight polyethylene sheet could be spread over the top of the lay to facilitate vacuum creation in the lay to reduce the lay height. A control cabinet houses the computer and the electrical components required to drive the cutter, its carriage and the vacuum motor.</a:t>
            </a:r>
            <a:endParaRPr lang="en-US" sz="2000"/>
          </a:p>
        </p:txBody>
      </p:sp>
    </p:spTree>
    <p:extLst>
      <p:ext uri="{BB962C8B-B14F-4D97-AF65-F5344CB8AC3E}">
        <p14:creationId xmlns="" xmlns:p14="http://schemas.microsoft.com/office/powerpoint/2010/main" val="2264305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087B3BD-2D1F-4843-87E3-6E5F3C159790}"/>
              </a:ext>
            </a:extLst>
          </p:cNvPr>
          <p:cNvSpPr>
            <a:spLocks noGrp="1"/>
          </p:cNvSpPr>
          <p:nvPr>
            <p:ph idx="1"/>
          </p:nvPr>
        </p:nvSpPr>
        <p:spPr/>
        <p:txBody>
          <a:bodyPr>
            <a:noAutofit/>
          </a:bodyPr>
          <a:lstStyle/>
          <a:p>
            <a:r>
              <a:rPr lang="en-GB" sz="2400" b="0" i="0">
                <a:solidFill>
                  <a:srgbClr val="2E2E2E"/>
                </a:solidFill>
                <a:effectLst/>
                <a:latin typeface="Arial" panose="020B0604020202020204" pitchFamily="34" charset="0"/>
              </a:rPr>
              <a:t>An operator spreads the fabric lay on a conventional cutting table or cutting table equipped with air flotation or conveyorised cutting table. Perforated paper is spread below the bottom fabric ply to support it during cutting as well to avoid distortion during moving to the cutting table. After loading the disc having the marker plan into the computer, the operator positions the cutting head’s origin light over the corner of the spread (reference point). A motorised drill at the back of the cutting head provides drill holes as required and facilities are available to cut the notches as well. The maximum height is usually 7.5 cm when compressed, with the height before compression, and hence the number of plies, being based on the nature of the fabric.</a:t>
            </a:r>
            <a:endParaRPr lang="en-US" sz="2400"/>
          </a:p>
        </p:txBody>
      </p:sp>
    </p:spTree>
    <p:extLst>
      <p:ext uri="{BB962C8B-B14F-4D97-AF65-F5344CB8AC3E}">
        <p14:creationId xmlns="" xmlns:p14="http://schemas.microsoft.com/office/powerpoint/2010/main" val="240792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6595D8-6C64-6649-A4B3-5A21BB63F4F8}"/>
              </a:ext>
            </a:extLst>
          </p:cNvPr>
          <p:cNvSpPr>
            <a:spLocks noGrp="1"/>
          </p:cNvSpPr>
          <p:nvPr>
            <p:ph type="title"/>
          </p:nvPr>
        </p:nvSpPr>
        <p:spPr/>
        <p:txBody>
          <a:bodyPr/>
          <a:lstStyle/>
          <a:p>
            <a:r>
              <a:rPr lang="en-GB"/>
              <a:t>Fabric cutting </a:t>
            </a:r>
            <a:endParaRPr lang="en-US"/>
          </a:p>
        </p:txBody>
      </p:sp>
      <p:sp>
        <p:nvSpPr>
          <p:cNvPr id="3" name="Content Placeholder 2">
            <a:extLst>
              <a:ext uri="{FF2B5EF4-FFF2-40B4-BE49-F238E27FC236}">
                <a16:creationId xmlns="" xmlns:a16="http://schemas.microsoft.com/office/drawing/2014/main" id="{83A5137B-8BC7-084F-AE66-EE6C4F5CA75D}"/>
              </a:ext>
            </a:extLst>
          </p:cNvPr>
          <p:cNvSpPr>
            <a:spLocks noGrp="1"/>
          </p:cNvSpPr>
          <p:nvPr>
            <p:ph idx="1"/>
          </p:nvPr>
        </p:nvSpPr>
        <p:spPr>
          <a:xfrm>
            <a:off x="912496" y="2014844"/>
            <a:ext cx="11029615" cy="3678303"/>
          </a:xfrm>
        </p:spPr>
        <p:txBody>
          <a:bodyPr>
            <a:normAutofit/>
          </a:bodyPr>
          <a:lstStyle/>
          <a:p>
            <a:r>
              <a:rPr lang="en-GB" sz="2400" b="0" i="0">
                <a:solidFill>
                  <a:srgbClr val="444444"/>
                </a:solidFill>
                <a:effectLst/>
                <a:latin typeface="Arial" panose="020B0604020202020204" pitchFamily="34" charset="0"/>
              </a:rPr>
              <a:t>Cutting department is one of the most essential sections for </a:t>
            </a:r>
            <a:r>
              <a:rPr lang="en-GB" sz="2400" b="0">
                <a:solidFill>
                  <a:schemeClr val="tx1"/>
                </a:solidFill>
                <a:latin typeface="Arial" panose="020B0604020202020204" pitchFamily="34" charset="0"/>
              </a:rPr>
              <a:t>garment</a:t>
            </a:r>
            <a:r>
              <a:rPr lang="en-GB" sz="2400" b="0">
                <a:solidFill>
                  <a:srgbClr val="FF4545"/>
                </a:solidFill>
                <a:latin typeface="Arial" panose="020B0604020202020204" pitchFamily="34" charset="0"/>
              </a:rPr>
              <a:t> </a:t>
            </a:r>
            <a:r>
              <a:rPr lang="en-GB" sz="2400" b="0">
                <a:solidFill>
                  <a:schemeClr val="tx1"/>
                </a:solidFill>
                <a:latin typeface="Arial" panose="020B0604020202020204" pitchFamily="34" charset="0"/>
              </a:rPr>
              <a:t>manufacturing</a:t>
            </a:r>
            <a:r>
              <a:rPr lang="en-GB" sz="2400">
                <a:solidFill>
                  <a:schemeClr val="tx1"/>
                </a:solidFill>
                <a:latin typeface="Arial" panose="020B0604020202020204" pitchFamily="34" charset="0"/>
              </a:rPr>
              <a:t> i</a:t>
            </a:r>
            <a:r>
              <a:rPr lang="en-GB" sz="2400" b="0" i="0">
                <a:solidFill>
                  <a:schemeClr val="tx1"/>
                </a:solidFill>
                <a:effectLst/>
                <a:latin typeface="Arial" panose="020B0604020202020204" pitchFamily="34" charset="0"/>
              </a:rPr>
              <a:t>n</a:t>
            </a:r>
            <a:r>
              <a:rPr lang="en-GB" sz="2400" b="0" i="0">
                <a:solidFill>
                  <a:srgbClr val="444444"/>
                </a:solidFill>
                <a:effectLst/>
                <a:latin typeface="Arial" panose="020B0604020202020204" pitchFamily="34" charset="0"/>
              </a:rPr>
              <a:t> the apparel industry.</a:t>
            </a:r>
          </a:p>
          <a:p>
            <a:r>
              <a:rPr lang="en-GB" sz="2400" b="0" i="0">
                <a:solidFill>
                  <a:srgbClr val="444444"/>
                </a:solidFill>
                <a:effectLst/>
                <a:latin typeface="Arial" panose="020B0604020202020204" pitchFamily="34" charset="0"/>
              </a:rPr>
              <a:t> The fabric cutting is started after completing the fabric spreading. In cutting section, fabrics are cut according to the pattern.</a:t>
            </a:r>
          </a:p>
          <a:p>
            <a:r>
              <a:rPr lang="en-GB" sz="2400" b="0" i="0">
                <a:solidFill>
                  <a:srgbClr val="444444"/>
                </a:solidFill>
                <a:effectLst/>
                <a:latin typeface="Arial" panose="020B0604020202020204" pitchFamily="34" charset="0"/>
              </a:rPr>
              <a:t>  Perfect fabric cutting depends on the method of cutting and marker planning. For making quality garments they have to follow a working procedure of cutting department to continue their work</a:t>
            </a:r>
            <a:endParaRPr lang="en-US" sz="2400"/>
          </a:p>
        </p:txBody>
      </p:sp>
    </p:spTree>
    <p:extLst>
      <p:ext uri="{BB962C8B-B14F-4D97-AF65-F5344CB8AC3E}">
        <p14:creationId xmlns="" xmlns:p14="http://schemas.microsoft.com/office/powerpoint/2010/main" val="2436998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425A00-5A33-994E-8A5A-928E029C34B5}"/>
              </a:ext>
            </a:extLst>
          </p:cNvPr>
          <p:cNvSpPr>
            <a:spLocks noGrp="1"/>
          </p:cNvSpPr>
          <p:nvPr>
            <p:ph type="title"/>
          </p:nvPr>
        </p:nvSpPr>
        <p:spPr/>
        <p:txBody>
          <a:bodyPr/>
          <a:lstStyle/>
          <a:p>
            <a:r>
              <a:rPr lang="en-GB"/>
              <a:t>Computer cControlled Knife cutting</a:t>
            </a:r>
            <a:endParaRPr lang="en-US"/>
          </a:p>
        </p:txBody>
      </p:sp>
      <p:pic>
        <p:nvPicPr>
          <p:cNvPr id="4" name="Picture 4">
            <a:extLst>
              <a:ext uri="{FF2B5EF4-FFF2-40B4-BE49-F238E27FC236}">
                <a16:creationId xmlns="" xmlns:a16="http://schemas.microsoft.com/office/drawing/2014/main" id="{7A82DD77-33DD-E840-A3DB-1468DFBF1F7C}"/>
              </a:ext>
            </a:extLst>
          </p:cNvPr>
          <p:cNvPicPr>
            <a:picLocks noGrp="1" noChangeAspect="1"/>
          </p:cNvPicPr>
          <p:nvPr>
            <p:ph idx="1"/>
          </p:nvPr>
        </p:nvPicPr>
        <p:blipFill>
          <a:blip r:embed="rId2"/>
          <a:stretch>
            <a:fillRect/>
          </a:stretch>
        </p:blipFill>
        <p:spPr>
          <a:xfrm>
            <a:off x="2581275" y="2467769"/>
            <a:ext cx="7029450" cy="3105150"/>
          </a:xfrm>
        </p:spPr>
      </p:pic>
    </p:spTree>
    <p:extLst>
      <p:ext uri="{BB962C8B-B14F-4D97-AF65-F5344CB8AC3E}">
        <p14:creationId xmlns="" xmlns:p14="http://schemas.microsoft.com/office/powerpoint/2010/main" val="2741558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5E8A9C-EAAF-E44A-9FBC-247518DAD232}"/>
              </a:ext>
            </a:extLst>
          </p:cNvPr>
          <p:cNvSpPr>
            <a:spLocks noGrp="1"/>
          </p:cNvSpPr>
          <p:nvPr>
            <p:ph type="title"/>
          </p:nvPr>
        </p:nvSpPr>
        <p:spPr/>
        <p:txBody>
          <a:bodyPr/>
          <a:lstStyle/>
          <a:p>
            <a:r>
              <a:rPr lang="en-GB" b="1" i="0">
                <a:effectLst/>
                <a:latin typeface="Arial" panose="020B0604020202020204" pitchFamily="34" charset="0"/>
              </a:rPr>
              <a:t>Fabric laser cutting machine</a:t>
            </a:r>
            <a:endParaRPr lang="en-US"/>
          </a:p>
        </p:txBody>
      </p:sp>
      <p:sp>
        <p:nvSpPr>
          <p:cNvPr id="3" name="Content Placeholder 2">
            <a:extLst>
              <a:ext uri="{FF2B5EF4-FFF2-40B4-BE49-F238E27FC236}">
                <a16:creationId xmlns="" xmlns:a16="http://schemas.microsoft.com/office/drawing/2014/main" id="{E458D2B1-D26A-224C-8479-B4492E273F56}"/>
              </a:ext>
            </a:extLst>
          </p:cNvPr>
          <p:cNvSpPr>
            <a:spLocks noGrp="1"/>
          </p:cNvSpPr>
          <p:nvPr>
            <p:ph idx="1"/>
          </p:nvPr>
        </p:nvSpPr>
        <p:spPr/>
        <p:txBody>
          <a:bodyPr>
            <a:noAutofit/>
          </a:bodyPr>
          <a:lstStyle/>
          <a:p>
            <a:r>
              <a:rPr lang="en-GB" sz="2400" b="0" i="0">
                <a:solidFill>
                  <a:srgbClr val="2E2E2E"/>
                </a:solidFill>
                <a:effectLst/>
                <a:latin typeface="Arial" panose="020B0604020202020204" pitchFamily="34" charset="0"/>
              </a:rPr>
              <a:t>laser produces a beam of light that could be focused into a very small point (0.25 mm) to produce high energy density and result in localised increase in temperature. In this system, cutting takes place by way of burning, melting and vaporisation. The limited depth of fabric cutting (single or two plies) is the major drawback of this system.</a:t>
            </a:r>
          </a:p>
          <a:p>
            <a:r>
              <a:rPr lang="en-GB" sz="2400" b="0" i="0">
                <a:solidFill>
                  <a:srgbClr val="2E2E2E"/>
                </a:solidFill>
                <a:effectLst/>
                <a:latin typeface="Arial" panose="020B0604020202020204" pitchFamily="34" charset="0"/>
              </a:rPr>
              <a:t>The cutting system comprises a stationary gas laser, a cutting head carrying a system of mirrors to reflect the laser beam to the cutting line, a computer which operates the entire system and a system for removing cut parts from the conveyor carrying the single ply of fabric</a:t>
            </a:r>
            <a:endParaRPr lang="en-US" sz="2400"/>
          </a:p>
        </p:txBody>
      </p:sp>
    </p:spTree>
    <p:extLst>
      <p:ext uri="{BB962C8B-B14F-4D97-AF65-F5344CB8AC3E}">
        <p14:creationId xmlns="" xmlns:p14="http://schemas.microsoft.com/office/powerpoint/2010/main" val="3907727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B49605-6220-FC43-A278-325470464598}"/>
              </a:ext>
            </a:extLst>
          </p:cNvPr>
          <p:cNvSpPr>
            <a:spLocks noGrp="1"/>
          </p:cNvSpPr>
          <p:nvPr>
            <p:ph type="title"/>
          </p:nvPr>
        </p:nvSpPr>
        <p:spPr/>
        <p:txBody>
          <a:bodyPr/>
          <a:lstStyle/>
          <a:p>
            <a:r>
              <a:rPr lang="en-GB"/>
              <a:t>Fabric laser cutting device </a:t>
            </a:r>
            <a:endParaRPr lang="en-US"/>
          </a:p>
        </p:txBody>
      </p:sp>
      <p:pic>
        <p:nvPicPr>
          <p:cNvPr id="4" name="Picture 4">
            <a:extLst>
              <a:ext uri="{FF2B5EF4-FFF2-40B4-BE49-F238E27FC236}">
                <a16:creationId xmlns="" xmlns:a16="http://schemas.microsoft.com/office/drawing/2014/main" id="{501D7395-EA00-7045-8742-EE28F87DF829}"/>
              </a:ext>
            </a:extLst>
          </p:cNvPr>
          <p:cNvPicPr>
            <a:picLocks noGrp="1" noChangeAspect="1"/>
          </p:cNvPicPr>
          <p:nvPr>
            <p:ph idx="1"/>
          </p:nvPr>
        </p:nvPicPr>
        <p:blipFill>
          <a:blip r:embed="rId2"/>
          <a:stretch>
            <a:fillRect/>
          </a:stretch>
        </p:blipFill>
        <p:spPr>
          <a:xfrm>
            <a:off x="3194477" y="2181225"/>
            <a:ext cx="5803045" cy="3678238"/>
          </a:xfrm>
        </p:spPr>
      </p:pic>
    </p:spTree>
    <p:extLst>
      <p:ext uri="{BB962C8B-B14F-4D97-AF65-F5344CB8AC3E}">
        <p14:creationId xmlns="" xmlns:p14="http://schemas.microsoft.com/office/powerpoint/2010/main" val="1550273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95C8B8-6C9A-E74D-8383-856D2442D9DA}"/>
              </a:ext>
            </a:extLst>
          </p:cNvPr>
          <p:cNvSpPr>
            <a:spLocks noGrp="1"/>
          </p:cNvSpPr>
          <p:nvPr>
            <p:ph type="title"/>
          </p:nvPr>
        </p:nvSpPr>
        <p:spPr/>
        <p:txBody>
          <a:bodyPr/>
          <a:lstStyle/>
          <a:p>
            <a:r>
              <a:rPr lang="en-GB" b="1" i="0">
                <a:effectLst/>
                <a:latin typeface="Arial" panose="020B0604020202020204" pitchFamily="34" charset="0"/>
              </a:rPr>
              <a:t>Water jet fabric cutting machine</a:t>
            </a:r>
            <a:endParaRPr lang="en-US"/>
          </a:p>
        </p:txBody>
      </p:sp>
      <p:sp>
        <p:nvSpPr>
          <p:cNvPr id="3" name="Content Placeholder 2">
            <a:extLst>
              <a:ext uri="{FF2B5EF4-FFF2-40B4-BE49-F238E27FC236}">
                <a16:creationId xmlns="" xmlns:a16="http://schemas.microsoft.com/office/drawing/2014/main" id="{DB3249BA-5DAD-D942-A646-0762E60DAFF0}"/>
              </a:ext>
            </a:extLst>
          </p:cNvPr>
          <p:cNvSpPr>
            <a:spLocks noGrp="1"/>
          </p:cNvSpPr>
          <p:nvPr>
            <p:ph idx="1"/>
          </p:nvPr>
        </p:nvSpPr>
        <p:spPr/>
        <p:txBody>
          <a:bodyPr>
            <a:normAutofit/>
          </a:bodyPr>
          <a:lstStyle/>
          <a:p>
            <a:r>
              <a:rPr lang="en-GB" sz="2800" b="0" i="0">
                <a:solidFill>
                  <a:srgbClr val="2E2E2E"/>
                </a:solidFill>
                <a:effectLst/>
                <a:latin typeface="Arial" panose="020B0604020202020204" pitchFamily="34" charset="0"/>
              </a:rPr>
              <a:t>high velocity, small diameter stream of water is generated by applying high pressure water to a nozzle. The high pressure water jet acts as a means to cut the fabric, tearing the fibers on impact. As the water jet penetrates succeeding plies in a spread, the energy decreases and cutting capability is also reduced. The water jet spreads out and the cutting point becomes wider at the bottom of the lay. There is a problem of water spotting, wet edges and inconsistent cutting quality.</a:t>
            </a:r>
            <a:endParaRPr lang="en-US" sz="2800"/>
          </a:p>
        </p:txBody>
      </p:sp>
    </p:spTree>
    <p:extLst>
      <p:ext uri="{BB962C8B-B14F-4D97-AF65-F5344CB8AC3E}">
        <p14:creationId xmlns="" xmlns:p14="http://schemas.microsoft.com/office/powerpoint/2010/main" val="3093271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CACF95-67C7-1444-9F58-E13AD60D9F46}"/>
              </a:ext>
            </a:extLst>
          </p:cNvPr>
          <p:cNvSpPr>
            <a:spLocks noGrp="1"/>
          </p:cNvSpPr>
          <p:nvPr>
            <p:ph type="title"/>
          </p:nvPr>
        </p:nvSpPr>
        <p:spPr/>
        <p:txBody>
          <a:bodyPr/>
          <a:lstStyle/>
          <a:p>
            <a:r>
              <a:rPr lang="en-GB"/>
              <a:t>Water Jet fabric cutting machine</a:t>
            </a:r>
            <a:endParaRPr lang="en-US"/>
          </a:p>
        </p:txBody>
      </p:sp>
      <p:pic>
        <p:nvPicPr>
          <p:cNvPr id="4" name="Picture 4">
            <a:extLst>
              <a:ext uri="{FF2B5EF4-FFF2-40B4-BE49-F238E27FC236}">
                <a16:creationId xmlns="" xmlns:a16="http://schemas.microsoft.com/office/drawing/2014/main" id="{7A8925B6-09A6-094A-A2CC-D29300C2E8FB}"/>
              </a:ext>
            </a:extLst>
          </p:cNvPr>
          <p:cNvPicPr>
            <a:picLocks noGrp="1" noChangeAspect="1"/>
          </p:cNvPicPr>
          <p:nvPr>
            <p:ph idx="1"/>
          </p:nvPr>
        </p:nvPicPr>
        <p:blipFill>
          <a:blip r:embed="rId2"/>
          <a:stretch>
            <a:fillRect/>
          </a:stretch>
        </p:blipFill>
        <p:spPr>
          <a:xfrm>
            <a:off x="2833687" y="2386806"/>
            <a:ext cx="6524625" cy="3267075"/>
          </a:xfrm>
        </p:spPr>
      </p:pic>
    </p:spTree>
    <p:extLst>
      <p:ext uri="{BB962C8B-B14F-4D97-AF65-F5344CB8AC3E}">
        <p14:creationId xmlns="" xmlns:p14="http://schemas.microsoft.com/office/powerpoint/2010/main" val="3227254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354770" y="908720"/>
            <a:ext cx="9547884" cy="5112568"/>
          </a:xfrm>
          <a:prstGeom prst="rect">
            <a:avLst/>
          </a:prstGeom>
        </p:spPr>
      </p:pic>
    </p:spTree>
    <p:extLst>
      <p:ext uri="{BB962C8B-B14F-4D97-AF65-F5344CB8AC3E}">
        <p14:creationId xmlns:p14="http://schemas.microsoft.com/office/powerpoint/2010/main" xmlns="" val="3401784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08C0C7-1DAA-4F4D-91B3-82FA4F3CB585}"/>
              </a:ext>
            </a:extLst>
          </p:cNvPr>
          <p:cNvSpPr>
            <a:spLocks noGrp="1"/>
          </p:cNvSpPr>
          <p:nvPr>
            <p:ph type="title"/>
          </p:nvPr>
        </p:nvSpPr>
        <p:spPr/>
        <p:txBody>
          <a:bodyPr/>
          <a:lstStyle/>
          <a:p>
            <a:r>
              <a:rPr lang="en-GB"/>
              <a:t>Fabric cutting </a:t>
            </a:r>
            <a:endParaRPr lang="en-US"/>
          </a:p>
        </p:txBody>
      </p:sp>
      <p:pic>
        <p:nvPicPr>
          <p:cNvPr id="4" name="Picture 4">
            <a:extLst>
              <a:ext uri="{FF2B5EF4-FFF2-40B4-BE49-F238E27FC236}">
                <a16:creationId xmlns="" xmlns:a16="http://schemas.microsoft.com/office/drawing/2014/main" id="{9EF960F0-6284-DF44-81AF-C6F459CC9E9A}"/>
              </a:ext>
            </a:extLst>
          </p:cNvPr>
          <p:cNvPicPr>
            <a:picLocks noGrp="1" noChangeAspect="1"/>
          </p:cNvPicPr>
          <p:nvPr>
            <p:ph idx="1"/>
          </p:nvPr>
        </p:nvPicPr>
        <p:blipFill>
          <a:blip r:embed="rId2"/>
          <a:stretch>
            <a:fillRect/>
          </a:stretch>
        </p:blipFill>
        <p:spPr>
          <a:xfrm>
            <a:off x="3320328" y="2181225"/>
            <a:ext cx="5551344" cy="3678238"/>
          </a:xfrm>
        </p:spPr>
      </p:pic>
    </p:spTree>
    <p:extLst>
      <p:ext uri="{BB962C8B-B14F-4D97-AF65-F5344CB8AC3E}">
        <p14:creationId xmlns="" xmlns:p14="http://schemas.microsoft.com/office/powerpoint/2010/main" val="3379330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D6F41E-235E-8C4A-8D89-D04E7AA1FB03}"/>
              </a:ext>
            </a:extLst>
          </p:cNvPr>
          <p:cNvSpPr>
            <a:spLocks noGrp="1"/>
          </p:cNvSpPr>
          <p:nvPr>
            <p:ph type="title"/>
          </p:nvPr>
        </p:nvSpPr>
        <p:spPr/>
        <p:txBody>
          <a:bodyPr/>
          <a:lstStyle/>
          <a:p>
            <a:r>
              <a:rPr lang="en-GB"/>
              <a:t>Fabric cutting flow chart </a:t>
            </a:r>
            <a:endParaRPr lang="en-US"/>
          </a:p>
        </p:txBody>
      </p:sp>
      <p:sp>
        <p:nvSpPr>
          <p:cNvPr id="11" name="Content Placeholder 10">
            <a:extLst>
              <a:ext uri="{FF2B5EF4-FFF2-40B4-BE49-F238E27FC236}">
                <a16:creationId xmlns="" xmlns:a16="http://schemas.microsoft.com/office/drawing/2014/main" id="{FDB30D00-E2C6-344C-8D66-1129C44B2D41}"/>
              </a:ext>
            </a:extLst>
          </p:cNvPr>
          <p:cNvSpPr>
            <a:spLocks noGrp="1"/>
          </p:cNvSpPr>
          <p:nvPr>
            <p:ph sz="half" idx="2"/>
          </p:nvPr>
        </p:nvSpPr>
        <p:spPr>
          <a:xfrm>
            <a:off x="824609" y="2109623"/>
            <a:ext cx="5393100" cy="2934999"/>
          </a:xfrm>
        </p:spPr>
        <p:txBody>
          <a:bodyPr>
            <a:noAutofit/>
          </a:bodyPr>
          <a:lstStyle/>
          <a:p>
            <a:r>
              <a:rPr lang="en-GB" b="0" i="0" u="none" strike="noStrike">
                <a:solidFill>
                  <a:srgbClr val="444444"/>
                </a:solidFill>
                <a:effectLst/>
                <a:latin typeface="Arial" panose="020B0604020202020204" pitchFamily="34" charset="0"/>
              </a:rPr>
              <a:t>Received the fabric from dyeing finishing</a:t>
            </a:r>
            <a:r>
              <a:rPr lang="en-GB"/>
              <a:t/>
            </a:r>
            <a:br>
              <a:rPr lang="en-GB"/>
            </a:br>
            <a:r>
              <a:rPr lang="en-GB" b="1" i="0" u="none" strike="noStrike">
                <a:solidFill>
                  <a:srgbClr val="444444"/>
                </a:solidFill>
                <a:effectLst/>
                <a:latin typeface="Arial" panose="020B0604020202020204" pitchFamily="34" charset="0"/>
              </a:rPr>
              <a:t>↓</a:t>
            </a:r>
            <a:r>
              <a:rPr lang="en-GB"/>
              <a:t/>
            </a:r>
            <a:br>
              <a:rPr lang="en-GB"/>
            </a:br>
            <a:r>
              <a:rPr lang="en-GB" b="0" i="0" u="none" strike="noStrike">
                <a:solidFill>
                  <a:srgbClr val="444444"/>
                </a:solidFill>
                <a:effectLst/>
                <a:latin typeface="Arial" panose="020B0604020202020204" pitchFamily="34" charset="0"/>
              </a:rPr>
              <a:t>Received the cutting ratio from </a:t>
            </a:r>
            <a:r>
              <a:rPr lang="en-GB" b="1" i="0" u="none" strike="noStrike">
                <a:solidFill>
                  <a:srgbClr val="FF4545"/>
                </a:solidFill>
                <a:effectLst/>
                <a:latin typeface="Arial" panose="020B0604020202020204" pitchFamily="34" charset="0"/>
                <a:hlinkClick r:id="rId2"/>
              </a:rPr>
              <a:t>apparel merchandiser</a:t>
            </a:r>
            <a:r>
              <a:rPr lang="en-GB"/>
              <a:t/>
            </a:r>
            <a:br>
              <a:rPr lang="en-GB"/>
            </a:br>
            <a:r>
              <a:rPr lang="en-GB" b="1" i="0" u="none" strike="noStrike">
                <a:solidFill>
                  <a:srgbClr val="444444"/>
                </a:solidFill>
                <a:effectLst/>
                <a:latin typeface="Arial" panose="020B0604020202020204" pitchFamily="34" charset="0"/>
              </a:rPr>
              <a:t>↓</a:t>
            </a:r>
            <a:r>
              <a:rPr lang="en-GB"/>
              <a:t/>
            </a:r>
            <a:br>
              <a:rPr lang="en-GB"/>
            </a:br>
            <a:r>
              <a:rPr lang="en-GB" b="0" i="0" u="none" strike="noStrike">
                <a:solidFill>
                  <a:srgbClr val="444444"/>
                </a:solidFill>
                <a:effectLst/>
                <a:latin typeface="Arial" panose="020B0604020202020204" pitchFamily="34" charset="0"/>
              </a:rPr>
              <a:t>Make the cutting quantity plan</a:t>
            </a:r>
            <a:r>
              <a:rPr lang="en-GB"/>
              <a:t/>
            </a:r>
            <a:br>
              <a:rPr lang="en-GB"/>
            </a:br>
            <a:r>
              <a:rPr lang="en-GB" b="0" i="0" u="none" strike="noStrike">
                <a:solidFill>
                  <a:srgbClr val="444444"/>
                </a:solidFill>
                <a:effectLst/>
                <a:latin typeface="Arial" panose="020B0604020202020204" pitchFamily="34" charset="0"/>
              </a:rPr>
              <a:t>↓</a:t>
            </a:r>
            <a:r>
              <a:rPr lang="en-GB"/>
              <a:t/>
            </a:r>
            <a:br>
              <a:rPr lang="en-GB"/>
            </a:br>
            <a:r>
              <a:rPr lang="en-GB" b="0" i="0" u="none" strike="noStrike">
                <a:solidFill>
                  <a:srgbClr val="444444"/>
                </a:solidFill>
                <a:effectLst/>
                <a:latin typeface="Arial" panose="020B0604020202020204" pitchFamily="34" charset="0"/>
              </a:rPr>
              <a:t>Lay planning</a:t>
            </a:r>
            <a:r>
              <a:rPr lang="en-GB"/>
              <a:t/>
            </a:r>
            <a:br>
              <a:rPr lang="en-GB"/>
            </a:br>
            <a:r>
              <a:rPr lang="en-GB" b="1" i="0" u="none" strike="noStrike">
                <a:solidFill>
                  <a:srgbClr val="444444"/>
                </a:solidFill>
                <a:effectLst/>
                <a:latin typeface="Arial" panose="020B0604020202020204" pitchFamily="34" charset="0"/>
              </a:rPr>
              <a:t>↓</a:t>
            </a:r>
            <a:r>
              <a:rPr lang="en-GB"/>
              <a:t/>
            </a:r>
            <a:br>
              <a:rPr lang="en-GB"/>
            </a:br>
            <a:r>
              <a:rPr lang="en-GB" b="1" i="0" u="none" strike="noStrike">
                <a:solidFill>
                  <a:srgbClr val="FF4545"/>
                </a:solidFill>
                <a:effectLst/>
                <a:latin typeface="Arial" panose="020B0604020202020204" pitchFamily="34" charset="0"/>
                <a:hlinkClick r:id="rId3"/>
              </a:rPr>
              <a:t>Marker making</a:t>
            </a:r>
            <a:r>
              <a:rPr lang="en-GB"/>
              <a:t/>
            </a:r>
            <a:br>
              <a:rPr lang="en-GB"/>
            </a:br>
            <a:r>
              <a:rPr lang="en-GB" b="1" i="0" u="none" strike="noStrike">
                <a:solidFill>
                  <a:srgbClr val="444444"/>
                </a:solidFill>
                <a:effectLst/>
                <a:latin typeface="Arial" panose="020B0604020202020204" pitchFamily="34" charset="0"/>
              </a:rPr>
              <a:t>↓</a:t>
            </a:r>
            <a:r>
              <a:rPr lang="en-GB"/>
              <a:t/>
            </a:r>
            <a:br>
              <a:rPr lang="en-GB"/>
            </a:br>
            <a:r>
              <a:rPr lang="en-GB" b="0" i="0" u="none" strike="noStrike">
                <a:solidFill>
                  <a:srgbClr val="444444"/>
                </a:solidFill>
                <a:effectLst/>
                <a:latin typeface="Arial" panose="020B0604020202020204" pitchFamily="34" charset="0"/>
              </a:rPr>
              <a:t>Make marker ratio</a:t>
            </a:r>
            <a:r>
              <a:rPr lang="en-GB"/>
              <a:t/>
            </a:r>
            <a:br>
              <a:rPr lang="en-GB"/>
            </a:br>
            <a:r>
              <a:rPr lang="en-GB" b="1" i="0" u="none" strike="noStrike">
                <a:solidFill>
                  <a:srgbClr val="444444"/>
                </a:solidFill>
                <a:effectLst/>
                <a:latin typeface="Arial" panose="020B0604020202020204" pitchFamily="34" charset="0"/>
              </a:rPr>
              <a:t>↓</a:t>
            </a:r>
            <a:r>
              <a:rPr lang="en-GB"/>
              <a:t/>
            </a:r>
            <a:br>
              <a:rPr lang="en-GB"/>
            </a:br>
            <a:r>
              <a:rPr lang="en-GB" b="0" i="0" u="none" strike="noStrike">
                <a:solidFill>
                  <a:srgbClr val="444444"/>
                </a:solidFill>
                <a:effectLst/>
                <a:latin typeface="Arial" panose="020B0604020202020204" pitchFamily="34" charset="0"/>
              </a:rPr>
              <a:t>Decide the quantity of </a:t>
            </a:r>
            <a:r>
              <a:rPr lang="en-GB" b="1" i="0" u="none" strike="noStrike">
                <a:solidFill>
                  <a:srgbClr val="FF4545"/>
                </a:solidFill>
                <a:effectLst/>
                <a:latin typeface="Arial" panose="020B0604020202020204" pitchFamily="34" charset="0"/>
                <a:hlinkClick r:id="rId4"/>
              </a:rPr>
              <a:t>fabric spreading</a:t>
            </a:r>
            <a:r>
              <a:rPr lang="en-GB"/>
              <a:t/>
            </a:r>
            <a:br>
              <a:rPr lang="en-GB"/>
            </a:br>
            <a:r>
              <a:rPr lang="en-GB" b="1" i="0" u="none" strike="noStrike">
                <a:solidFill>
                  <a:srgbClr val="444444"/>
                </a:solidFill>
                <a:effectLst/>
                <a:latin typeface="Arial" panose="020B0604020202020204" pitchFamily="34" charset="0"/>
              </a:rPr>
              <a:t>↓</a:t>
            </a:r>
            <a:r>
              <a:rPr lang="en-GB"/>
              <a:t/>
            </a:r>
            <a:br>
              <a:rPr lang="en-GB"/>
            </a:br>
            <a:r>
              <a:rPr lang="en-GB" b="0" i="0" u="none" strike="noStrike">
                <a:solidFill>
                  <a:srgbClr val="444444"/>
                </a:solidFill>
                <a:effectLst/>
                <a:latin typeface="Arial" panose="020B0604020202020204" pitchFamily="34" charset="0"/>
              </a:rPr>
              <a:t>Fix the number of lay per cutting</a:t>
            </a:r>
            <a:endParaRPr lang="en-US"/>
          </a:p>
        </p:txBody>
      </p:sp>
      <p:sp>
        <p:nvSpPr>
          <p:cNvPr id="9" name="Content Placeholder 8">
            <a:extLst>
              <a:ext uri="{FF2B5EF4-FFF2-40B4-BE49-F238E27FC236}">
                <a16:creationId xmlns="" xmlns:a16="http://schemas.microsoft.com/office/drawing/2014/main" id="{F9D82732-8DB8-7040-A3AA-AFFF409434B0}"/>
              </a:ext>
            </a:extLst>
          </p:cNvPr>
          <p:cNvSpPr>
            <a:spLocks noGrp="1"/>
          </p:cNvSpPr>
          <p:nvPr>
            <p:ph sz="quarter" idx="4"/>
          </p:nvPr>
        </p:nvSpPr>
        <p:spPr>
          <a:xfrm>
            <a:off x="6217707" y="1717990"/>
            <a:ext cx="5393100" cy="2934999"/>
          </a:xfrm>
        </p:spPr>
        <p:txBody>
          <a:bodyPr>
            <a:noAutofit/>
          </a:bodyPr>
          <a:lstStyle/>
          <a:p>
            <a:pPr marL="0" indent="0">
              <a:buNone/>
            </a:pP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Take the fabric from store</a:t>
            </a: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Check the fabric</a:t>
            </a:r>
            <a:r>
              <a:rPr lang="en-GB" sz="1600"/>
              <a:t/>
            </a:r>
            <a:br>
              <a:rPr lang="en-GB" sz="1600"/>
            </a:br>
            <a:r>
              <a:rPr lang="en-GB" sz="1600" b="0"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Fabric spreading</a:t>
            </a: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Marker setting on lay</a:t>
            </a: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Fabric cutting</a:t>
            </a: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Numbering</a:t>
            </a: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Cutting quality check</a:t>
            </a: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Storing &amp; Bundling</a:t>
            </a:r>
            <a:r>
              <a:rPr lang="en-GB" sz="1600"/>
              <a:t/>
            </a:r>
            <a:br>
              <a:rPr lang="en-GB" sz="1600"/>
            </a:br>
            <a:r>
              <a:rPr lang="en-GB" sz="1600" b="1" i="0" u="none" strike="noStrike">
                <a:solidFill>
                  <a:srgbClr val="444444"/>
                </a:solidFill>
                <a:effectLst/>
                <a:latin typeface="Arial" panose="020B0604020202020204" pitchFamily="34" charset="0"/>
              </a:rPr>
              <a:t>↓</a:t>
            </a:r>
            <a:r>
              <a:rPr lang="en-GB" sz="1600"/>
              <a:t/>
            </a:r>
            <a:br>
              <a:rPr lang="en-GB" sz="1600"/>
            </a:br>
            <a:r>
              <a:rPr lang="en-GB" sz="1600" b="0" i="0" u="none" strike="noStrike">
                <a:solidFill>
                  <a:srgbClr val="444444"/>
                </a:solidFill>
                <a:effectLst/>
                <a:latin typeface="Arial" panose="020B0604020202020204" pitchFamily="34" charset="0"/>
              </a:rPr>
              <a:t>Bundles are sending to </a:t>
            </a:r>
            <a:r>
              <a:rPr lang="en-GB" sz="1600" b="1" i="0" u="none" strike="noStrike">
                <a:solidFill>
                  <a:srgbClr val="FF4545"/>
                </a:solidFill>
                <a:effectLst/>
                <a:latin typeface="Arial" panose="020B0604020202020204" pitchFamily="34" charset="0"/>
                <a:hlinkClick r:id="rId5"/>
              </a:rPr>
              <a:t>sewing section</a:t>
            </a:r>
            <a:r>
              <a:rPr lang="en-GB" sz="1600" b="0" i="0" u="none" strike="noStrike">
                <a:solidFill>
                  <a:srgbClr val="444444"/>
                </a:solidFill>
                <a:effectLst/>
                <a:latin typeface="Arial" panose="020B0604020202020204" pitchFamily="34" charset="0"/>
              </a:rPr>
              <a:t> for bulk production</a:t>
            </a:r>
            <a:endParaRPr lang="en-US" sz="1600"/>
          </a:p>
        </p:txBody>
      </p:sp>
    </p:spTree>
    <p:extLst>
      <p:ext uri="{BB962C8B-B14F-4D97-AF65-F5344CB8AC3E}">
        <p14:creationId xmlns="" xmlns:p14="http://schemas.microsoft.com/office/powerpoint/2010/main" val="189877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2FE92E-9D82-3B44-8BA2-E1337B797050}"/>
              </a:ext>
            </a:extLst>
          </p:cNvPr>
          <p:cNvSpPr>
            <a:spLocks noGrp="1"/>
          </p:cNvSpPr>
          <p:nvPr>
            <p:ph type="title"/>
          </p:nvPr>
        </p:nvSpPr>
        <p:spPr/>
        <p:txBody>
          <a:bodyPr/>
          <a:lstStyle/>
          <a:p>
            <a:r>
              <a:rPr lang="en-GB"/>
              <a:t>Methods of cutting </a:t>
            </a:r>
            <a:endParaRPr lang="en-US"/>
          </a:p>
        </p:txBody>
      </p:sp>
      <p:sp>
        <p:nvSpPr>
          <p:cNvPr id="4" name="Content Placeholder 3">
            <a:extLst>
              <a:ext uri="{FF2B5EF4-FFF2-40B4-BE49-F238E27FC236}">
                <a16:creationId xmlns="" xmlns:a16="http://schemas.microsoft.com/office/drawing/2014/main" id="{5D04F33F-E17D-2B40-9E4F-F02C8DEC6445}"/>
              </a:ext>
            </a:extLst>
          </p:cNvPr>
          <p:cNvSpPr>
            <a:spLocks noGrp="1"/>
          </p:cNvSpPr>
          <p:nvPr>
            <p:ph idx="1"/>
          </p:nvPr>
        </p:nvSpPr>
        <p:spPr>
          <a:xfrm>
            <a:off x="735012" y="855279"/>
            <a:ext cx="11029615" cy="3678303"/>
          </a:xfrm>
        </p:spPr>
        <p:txBody>
          <a:bodyPr>
            <a:normAutofit/>
          </a:bodyPr>
          <a:lstStyle/>
          <a:p>
            <a:r>
              <a:rPr lang="en-GB" sz="2000" b="1" i="0">
                <a:solidFill>
                  <a:srgbClr val="2E2E2E"/>
                </a:solidFill>
                <a:effectLst/>
                <a:latin typeface="Arial" panose="020B0604020202020204" pitchFamily="34" charset="0"/>
              </a:rPr>
              <a:t>Fully Manual Fabric Cutting Methods</a:t>
            </a:r>
          </a:p>
          <a:p>
            <a:r>
              <a:rPr lang="en-GB" sz="2000" b="1" i="0">
                <a:solidFill>
                  <a:srgbClr val="2E2E2E"/>
                </a:solidFill>
                <a:effectLst/>
                <a:latin typeface="Arial" panose="020B0604020202020204" pitchFamily="34" charset="0"/>
              </a:rPr>
              <a:t>Computerised Methods of Cutting Machine</a:t>
            </a:r>
            <a:endParaRPr lang="en-US" sz="2000"/>
          </a:p>
        </p:txBody>
      </p:sp>
      <p:pic>
        <p:nvPicPr>
          <p:cNvPr id="7" name="Picture 7">
            <a:extLst>
              <a:ext uri="{FF2B5EF4-FFF2-40B4-BE49-F238E27FC236}">
                <a16:creationId xmlns="" xmlns:a16="http://schemas.microsoft.com/office/drawing/2014/main" id="{EE13B23F-3A38-1847-A459-EB1EF2D7FD91}"/>
              </a:ext>
            </a:extLst>
          </p:cNvPr>
          <p:cNvPicPr>
            <a:picLocks noChangeAspect="1"/>
          </p:cNvPicPr>
          <p:nvPr/>
        </p:nvPicPr>
        <p:blipFill>
          <a:blip r:embed="rId2"/>
          <a:stretch>
            <a:fillRect/>
          </a:stretch>
        </p:blipFill>
        <p:spPr>
          <a:xfrm>
            <a:off x="1322851" y="3429000"/>
            <a:ext cx="3528392" cy="2603037"/>
          </a:xfrm>
          <a:prstGeom prst="rect">
            <a:avLst/>
          </a:prstGeom>
        </p:spPr>
      </p:pic>
      <p:pic>
        <p:nvPicPr>
          <p:cNvPr id="9" name="Picture 9">
            <a:extLst>
              <a:ext uri="{FF2B5EF4-FFF2-40B4-BE49-F238E27FC236}">
                <a16:creationId xmlns="" xmlns:a16="http://schemas.microsoft.com/office/drawing/2014/main" id="{AE395901-7C31-5542-8BBA-357F6084F28A}"/>
              </a:ext>
            </a:extLst>
          </p:cNvPr>
          <p:cNvPicPr>
            <a:picLocks noChangeAspect="1"/>
          </p:cNvPicPr>
          <p:nvPr/>
        </p:nvPicPr>
        <p:blipFill>
          <a:blip r:embed="rId3"/>
          <a:stretch>
            <a:fillRect/>
          </a:stretch>
        </p:blipFill>
        <p:spPr>
          <a:xfrm>
            <a:off x="6211491" y="3289446"/>
            <a:ext cx="4192888" cy="2603353"/>
          </a:xfrm>
          <a:prstGeom prst="rect">
            <a:avLst/>
          </a:prstGeom>
        </p:spPr>
      </p:pic>
    </p:spTree>
    <p:extLst>
      <p:ext uri="{BB962C8B-B14F-4D97-AF65-F5344CB8AC3E}">
        <p14:creationId xmlns="" xmlns:p14="http://schemas.microsoft.com/office/powerpoint/2010/main" val="2895578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D25104-7C1F-B04B-BE82-5BA713031E0B}"/>
              </a:ext>
            </a:extLst>
          </p:cNvPr>
          <p:cNvSpPr>
            <a:spLocks noGrp="1"/>
          </p:cNvSpPr>
          <p:nvPr>
            <p:ph type="title"/>
          </p:nvPr>
        </p:nvSpPr>
        <p:spPr/>
        <p:txBody>
          <a:bodyPr/>
          <a:lstStyle/>
          <a:p>
            <a:r>
              <a:rPr lang="en-GB"/>
              <a:t>Manual cutting method </a:t>
            </a:r>
            <a:endParaRPr lang="en-US"/>
          </a:p>
        </p:txBody>
      </p:sp>
      <p:sp>
        <p:nvSpPr>
          <p:cNvPr id="3" name="Content Placeholder 2">
            <a:extLst>
              <a:ext uri="{FF2B5EF4-FFF2-40B4-BE49-F238E27FC236}">
                <a16:creationId xmlns="" xmlns:a16="http://schemas.microsoft.com/office/drawing/2014/main" id="{AF75F0BB-C6D2-524F-991E-77080DBC26B4}"/>
              </a:ext>
            </a:extLst>
          </p:cNvPr>
          <p:cNvSpPr>
            <a:spLocks noGrp="1"/>
          </p:cNvSpPr>
          <p:nvPr>
            <p:ph idx="1"/>
          </p:nvPr>
        </p:nvSpPr>
        <p:spPr/>
        <p:txBody>
          <a:bodyPr>
            <a:normAutofit/>
          </a:bodyPr>
          <a:lstStyle/>
          <a:p>
            <a:r>
              <a:rPr lang="en-GB" sz="2400" b="1" i="0">
                <a:solidFill>
                  <a:srgbClr val="2E2E2E"/>
                </a:solidFill>
                <a:effectLst/>
                <a:latin typeface="Arial" panose="020B0604020202020204" pitchFamily="34" charset="0"/>
              </a:rPr>
              <a:t>Hand shears</a:t>
            </a:r>
            <a:r>
              <a:rPr lang="en-GB" sz="2400" b="0" i="0">
                <a:solidFill>
                  <a:srgbClr val="2E2E2E"/>
                </a:solidFill>
                <a:effectLst/>
                <a:latin typeface="Arial" panose="020B0604020202020204" pitchFamily="34" charset="0"/>
              </a:rPr>
              <a:t> – Hand shears are commonly utilised for cutting single or double fabric plies. The lower blade passes under the plies; however, the consequent distortion of the fabric is temporary and accurate cutting to the line can be attained only with practice. The major drawback in this method is that it is a time intensive one and incurs a higher labour cost per garment</a:t>
            </a:r>
          </a:p>
          <a:p>
            <a:r>
              <a:rPr lang="en-GB" sz="2400" b="1" i="0">
                <a:solidFill>
                  <a:srgbClr val="2E2E2E"/>
                </a:solidFill>
                <a:effectLst/>
                <a:latin typeface="Arial" panose="020B0604020202020204" pitchFamily="34" charset="0"/>
              </a:rPr>
              <a:t>Short knife </a:t>
            </a:r>
            <a:r>
              <a:rPr lang="en-GB" sz="2400" b="0" i="0">
                <a:solidFill>
                  <a:srgbClr val="2E2E2E"/>
                </a:solidFill>
                <a:effectLst/>
                <a:latin typeface="Arial" panose="020B0604020202020204" pitchFamily="34" charset="0"/>
              </a:rPr>
              <a:t>– It pierces through the fabric; 10 to 12 fabric layers could be accurately cut. Heavy weight or denser fabrics have to be used for cutting using this short knife as it distorts several fabric layers while cutting through the fabric.</a:t>
            </a:r>
            <a:endParaRPr lang="en-US" sz="2400"/>
          </a:p>
        </p:txBody>
      </p:sp>
    </p:spTree>
    <p:extLst>
      <p:ext uri="{BB962C8B-B14F-4D97-AF65-F5344CB8AC3E}">
        <p14:creationId xmlns="" xmlns:p14="http://schemas.microsoft.com/office/powerpoint/2010/main" val="178338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A38C39-C400-D247-BDFF-52FE145ADBD6}"/>
              </a:ext>
            </a:extLst>
          </p:cNvPr>
          <p:cNvSpPr>
            <a:spLocks noGrp="1"/>
          </p:cNvSpPr>
          <p:nvPr>
            <p:ph type="title"/>
          </p:nvPr>
        </p:nvSpPr>
        <p:spPr/>
        <p:txBody>
          <a:bodyPr/>
          <a:lstStyle/>
          <a:p>
            <a:r>
              <a:rPr lang="en-GB"/>
              <a:t>Manual cutting device </a:t>
            </a:r>
            <a:endParaRPr lang="en-US"/>
          </a:p>
        </p:txBody>
      </p:sp>
      <p:pic>
        <p:nvPicPr>
          <p:cNvPr id="4" name="Picture 4">
            <a:extLst>
              <a:ext uri="{FF2B5EF4-FFF2-40B4-BE49-F238E27FC236}">
                <a16:creationId xmlns="" xmlns:a16="http://schemas.microsoft.com/office/drawing/2014/main" id="{88FCF90B-FDD6-344A-B221-F60D5B6C36D7}"/>
              </a:ext>
            </a:extLst>
          </p:cNvPr>
          <p:cNvPicPr>
            <a:picLocks noGrp="1" noChangeAspect="1"/>
          </p:cNvPicPr>
          <p:nvPr>
            <p:ph idx="1"/>
          </p:nvPr>
        </p:nvPicPr>
        <p:blipFill>
          <a:blip r:embed="rId2"/>
          <a:stretch>
            <a:fillRect/>
          </a:stretch>
        </p:blipFill>
        <p:spPr>
          <a:xfrm>
            <a:off x="1147141" y="2514358"/>
            <a:ext cx="4762500" cy="3343275"/>
          </a:xfrm>
        </p:spPr>
      </p:pic>
    </p:spTree>
    <p:extLst>
      <p:ext uri="{BB962C8B-B14F-4D97-AF65-F5344CB8AC3E}">
        <p14:creationId xmlns="" xmlns:p14="http://schemas.microsoft.com/office/powerpoint/2010/main" val="342563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12D685-6018-354B-8420-FFBB226672D1}"/>
              </a:ext>
            </a:extLst>
          </p:cNvPr>
          <p:cNvSpPr>
            <a:spLocks noGrp="1"/>
          </p:cNvSpPr>
          <p:nvPr>
            <p:ph type="title"/>
          </p:nvPr>
        </p:nvSpPr>
        <p:spPr/>
        <p:txBody>
          <a:bodyPr/>
          <a:lstStyle/>
          <a:p>
            <a:r>
              <a:rPr lang="en-GB" b="1" i="0">
                <a:effectLst/>
                <a:latin typeface="Arial" panose="020B0604020202020204" pitchFamily="34" charset="0"/>
              </a:rPr>
              <a:t>Manually Operated Power Knives:</a:t>
            </a:r>
            <a:endParaRPr lang="en-US"/>
          </a:p>
        </p:txBody>
      </p:sp>
      <p:sp>
        <p:nvSpPr>
          <p:cNvPr id="3" name="Content Placeholder 2">
            <a:extLst>
              <a:ext uri="{FF2B5EF4-FFF2-40B4-BE49-F238E27FC236}">
                <a16:creationId xmlns="" xmlns:a16="http://schemas.microsoft.com/office/drawing/2014/main" id="{EA8A3E25-7D1E-7343-BBEF-090F1325E58B}"/>
              </a:ext>
            </a:extLst>
          </p:cNvPr>
          <p:cNvSpPr>
            <a:spLocks noGrp="1"/>
          </p:cNvSpPr>
          <p:nvPr>
            <p:ph idx="1"/>
          </p:nvPr>
        </p:nvSpPr>
        <p:spPr/>
        <p:txBody>
          <a:bodyPr>
            <a:normAutofit/>
          </a:bodyPr>
          <a:lstStyle/>
          <a:p>
            <a:r>
              <a:rPr lang="en-GB" sz="2000" b="0" i="0">
                <a:solidFill>
                  <a:srgbClr val="2E2E2E"/>
                </a:solidFill>
                <a:effectLst/>
                <a:latin typeface="Arial" panose="020B0604020202020204" pitchFamily="34" charset="0"/>
              </a:rPr>
              <a:t>Portable power knives are normally moved manually through a lay by means of an operator. Two main kinds of power knives are vertical straight knives and round knives. Construction-wise, both the knives have a base plate, power system, handle, cutting blade, sharpening device and blade guard. The round knives operate with a single force as the circular blade makes contact with the fabric, but the vertical knives cut with an up-and-down action. A straight blade will always maintain a perpendicular contact with the lay (90°) so that all the fabric plies in a spread could be cut at the same time. However, this will not be the case for a rotary knife blade as it contacts the spread at a certain angle. In both cases, the fabric that has to be cut is kept stationary and the knife blade fixed on the machine is moved by an operator to cut the fabric</a:t>
            </a:r>
            <a:endParaRPr lang="en-US" sz="2000"/>
          </a:p>
        </p:txBody>
      </p:sp>
    </p:spTree>
    <p:extLst>
      <p:ext uri="{BB962C8B-B14F-4D97-AF65-F5344CB8AC3E}">
        <p14:creationId xmlns="" xmlns:p14="http://schemas.microsoft.com/office/powerpoint/2010/main" val="329789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69470A-E368-5C4E-AF53-7538C47C27CD}"/>
              </a:ext>
            </a:extLst>
          </p:cNvPr>
          <p:cNvSpPr>
            <a:spLocks noGrp="1"/>
          </p:cNvSpPr>
          <p:nvPr>
            <p:ph type="title"/>
          </p:nvPr>
        </p:nvSpPr>
        <p:spPr/>
        <p:txBody>
          <a:bodyPr/>
          <a:lstStyle/>
          <a:p>
            <a:r>
              <a:rPr lang="en-GB" b="1" i="0" u="sng">
                <a:effectLst/>
                <a:latin typeface="Arial" panose="020B0604020202020204" pitchFamily="34" charset="0"/>
              </a:rPr>
              <a:t>The basic elements of manually operated power knives are given below:</a:t>
            </a:r>
            <a:endParaRPr lang="en-US"/>
          </a:p>
        </p:txBody>
      </p:sp>
      <p:sp>
        <p:nvSpPr>
          <p:cNvPr id="3" name="Content Placeholder 2">
            <a:extLst>
              <a:ext uri="{FF2B5EF4-FFF2-40B4-BE49-F238E27FC236}">
                <a16:creationId xmlns="" xmlns:a16="http://schemas.microsoft.com/office/drawing/2014/main" id="{C88B2E23-970A-F84D-9CD7-11483B4CBFB1}"/>
              </a:ext>
            </a:extLst>
          </p:cNvPr>
          <p:cNvSpPr>
            <a:spLocks noGrp="1"/>
          </p:cNvSpPr>
          <p:nvPr>
            <p:ph idx="1"/>
          </p:nvPr>
        </p:nvSpPr>
        <p:spPr/>
        <p:txBody>
          <a:bodyPr>
            <a:noAutofit/>
          </a:bodyPr>
          <a:lstStyle/>
          <a:p>
            <a:r>
              <a:rPr lang="en-GB" sz="2400" b="1" i="0">
                <a:solidFill>
                  <a:srgbClr val="2E2E2E"/>
                </a:solidFill>
                <a:effectLst/>
                <a:latin typeface="Arial" panose="020B0604020202020204" pitchFamily="34" charset="0"/>
              </a:rPr>
              <a:t>Knife blades</a:t>
            </a:r>
            <a:r>
              <a:rPr lang="en-GB" sz="2400" b="0" i="0">
                <a:solidFill>
                  <a:srgbClr val="2E2E2E"/>
                </a:solidFill>
                <a:effectLst/>
                <a:latin typeface="Arial" panose="020B0604020202020204" pitchFamily="34" charset="0"/>
              </a:rPr>
              <a:t> – Knife blades have a major influence on the quality of the cut. The performance of the knife blades are influenced by factors such as the blade edge, surface texture of the blade, fineness of the blade edge and blade composition. Blade edges may be straight with a flat surface, saw-toothed, serrated or wavy surface. Straight edge blades are used for general-purpose, serrated blades to reduce heat generation during cutting, wavy edges for cutting plastics and vinyl, and saw-type blades for cutting canvas.</a:t>
            </a:r>
          </a:p>
          <a:p>
            <a:r>
              <a:rPr lang="en-GB" sz="2400" b="1" i="0">
                <a:solidFill>
                  <a:srgbClr val="2E2E2E"/>
                </a:solidFill>
                <a:effectLst/>
                <a:latin typeface="Arial" panose="020B0604020202020204" pitchFamily="34" charset="0"/>
              </a:rPr>
              <a:t>Base plate</a:t>
            </a:r>
            <a:r>
              <a:rPr lang="en-GB" sz="2400" b="0" i="0">
                <a:solidFill>
                  <a:srgbClr val="2E2E2E"/>
                </a:solidFill>
                <a:effectLst/>
                <a:latin typeface="Arial" panose="020B0604020202020204" pitchFamily="34" charset="0"/>
              </a:rPr>
              <a:t> – It supports and balances the equipment. It guides the knife along the cutting table and raises the spread off the table for contact with the blade. It is normally supported by bearing rollers at the bottom to facilitate easy movement of the base plate.</a:t>
            </a:r>
          </a:p>
        </p:txBody>
      </p:sp>
    </p:spTree>
    <p:extLst>
      <p:ext uri="{BB962C8B-B14F-4D97-AF65-F5344CB8AC3E}">
        <p14:creationId xmlns="" xmlns:p14="http://schemas.microsoft.com/office/powerpoint/2010/main" val="56641825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otalTime>4</TotalTime>
  <Words>1191</Words>
  <Application>Microsoft Office PowerPoint</Application>
  <PresentationFormat>Custom</PresentationFormat>
  <Paragraphs>53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Dividend</vt:lpstr>
      <vt:lpstr>Fabric cutting </vt:lpstr>
      <vt:lpstr>Fabric cutting </vt:lpstr>
      <vt:lpstr>Fabric cutting </vt:lpstr>
      <vt:lpstr>Fabric cutting flow chart </vt:lpstr>
      <vt:lpstr>Methods of cutting </vt:lpstr>
      <vt:lpstr>Manual cutting method </vt:lpstr>
      <vt:lpstr>Manual cutting device </vt:lpstr>
      <vt:lpstr>Manually Operated Power Knives:</vt:lpstr>
      <vt:lpstr>The basic elements of manually operated power knives are given below:</vt:lpstr>
      <vt:lpstr>Slide 10</vt:lpstr>
      <vt:lpstr>Straight knife fabric cutting machine</vt:lpstr>
      <vt:lpstr>Servo assisted straight knife cutting machine:</vt:lpstr>
      <vt:lpstr>Servo assisted straight knife cutting machine:</vt:lpstr>
      <vt:lpstr>Round knife cutting machine</vt:lpstr>
      <vt:lpstr>Band knife cutting machine:</vt:lpstr>
      <vt:lpstr>Fabric die cutting machine</vt:lpstr>
      <vt:lpstr>Fabric die cutting device </vt:lpstr>
      <vt:lpstr>Computer controlled knife cutting</vt:lpstr>
      <vt:lpstr>Slide 19</vt:lpstr>
      <vt:lpstr>Computer cControlled Knife cutting</vt:lpstr>
      <vt:lpstr>Fabric laser cutting machine</vt:lpstr>
      <vt:lpstr>Fabric laser cutting device </vt:lpstr>
      <vt:lpstr>Water jet fabric cutting machine</vt:lpstr>
      <vt:lpstr>Water Jet fabric cutting machine</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Fabric cutting</dc:title>
  <dc:creator>mcrreshma123@gmail.com</dc:creator>
  <cp:lastModifiedBy>Kathiroli</cp:lastModifiedBy>
  <cp:revision>3</cp:revision>
  <dcterms:created xsi:type="dcterms:W3CDTF">2020-05-19T04:27:49Z</dcterms:created>
  <dcterms:modified xsi:type="dcterms:W3CDTF">2020-05-18T06:57:15Z</dcterms:modified>
</cp:coreProperties>
</file>