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68" r:id="rId3"/>
    <p:sldId id="267" r:id="rId4"/>
    <p:sldId id="270" r:id="rId5"/>
    <p:sldId id="257" r:id="rId6"/>
    <p:sldId id="258" r:id="rId7"/>
    <p:sldId id="259" r:id="rId8"/>
    <p:sldId id="260" r:id="rId9"/>
    <p:sldId id="271" r:id="rId10"/>
    <p:sldId id="261" r:id="rId11"/>
    <p:sldId id="262" r:id="rId12"/>
    <p:sldId id="263" r:id="rId13"/>
    <p:sldId id="272" r:id="rId14"/>
    <p:sldId id="264" r:id="rId15"/>
    <p:sldId id="265" r:id="rId16"/>
    <p:sldId id="273" r:id="rId17"/>
    <p:sldId id="275" r:id="rId18"/>
    <p:sldId id="276" r:id="rId19"/>
    <p:sldId id="277"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A9AA4D9-D8B1-430B-BEC0-7D83E94DD49A}" type="datetimeFigureOut">
              <a:rPr lang="en-IN" smtClean="0"/>
              <a:pPr/>
              <a:t>18-May-2020</a:t>
            </a:fld>
            <a:endParaRPr lang="en-IN"/>
          </a:p>
        </p:txBody>
      </p:sp>
      <p:sp>
        <p:nvSpPr>
          <p:cNvPr id="5" name="Footer Placeholder 4"/>
          <p:cNvSpPr>
            <a:spLocks noGrp="1"/>
          </p:cNvSpPr>
          <p:nvPr>
            <p:ph type="ftr" sz="quarter" idx="11"/>
          </p:nvPr>
        </p:nvSpPr>
        <p:spPr>
          <a:xfrm>
            <a:off x="1174044" y="5357592"/>
            <a:ext cx="5034845" cy="365125"/>
          </a:xfrm>
        </p:spPr>
        <p:txBody>
          <a:bodyPr/>
          <a:lstStyle/>
          <a:p>
            <a:endParaRPr lang="en-IN"/>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B2C559F-A455-4D72-AD8A-51E54F12A38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2C559F-A455-4D72-AD8A-51E54F12A38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2C559F-A455-4D72-AD8A-51E54F12A38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2C559F-A455-4D72-AD8A-51E54F12A38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2C559F-A455-4D72-AD8A-51E54F12A38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B2C559F-A455-4D72-AD8A-51E54F12A383}" type="slidenum">
              <a:rPr lang="en-IN" smtClean="0"/>
              <a:pPr/>
              <a:t>‹#›</a:t>
            </a:fld>
            <a:endParaRPr lang="en-IN"/>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B2C559F-A455-4D72-AD8A-51E54F12A383}" type="slidenum">
              <a:rPr lang="en-IN" smtClean="0"/>
              <a:pPr/>
              <a:t>‹#›</a:t>
            </a:fld>
            <a:endParaRPr lang="en-IN"/>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B2C559F-A455-4D72-AD8A-51E54F12A38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B2C559F-A455-4D72-AD8A-51E54F12A38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A9AA4D9-D8B1-430B-BEC0-7D83E94DD49A}" type="datetimeFigureOut">
              <a:rPr lang="en-IN" smtClean="0"/>
              <a:pPr/>
              <a:t>18-May-2020</a:t>
            </a:fld>
            <a:endParaRPr lang="en-IN"/>
          </a:p>
        </p:txBody>
      </p:sp>
      <p:sp>
        <p:nvSpPr>
          <p:cNvPr id="6" name="Footer Placeholder 5"/>
          <p:cNvSpPr>
            <a:spLocks noGrp="1"/>
          </p:cNvSpPr>
          <p:nvPr>
            <p:ph type="ftr" sz="quarter" idx="11"/>
          </p:nvPr>
        </p:nvSpPr>
        <p:spPr>
          <a:xfrm rot="-60000">
            <a:off x="914554" y="5829261"/>
            <a:ext cx="3522607" cy="365125"/>
          </a:xfrm>
        </p:spPr>
        <p:txBody>
          <a:bodyPr/>
          <a:lstStyle/>
          <a:p>
            <a:endParaRPr lang="en-IN"/>
          </a:p>
        </p:txBody>
      </p:sp>
      <p:sp>
        <p:nvSpPr>
          <p:cNvPr id="7" name="Slide Number Placeholder 6"/>
          <p:cNvSpPr>
            <a:spLocks noGrp="1"/>
          </p:cNvSpPr>
          <p:nvPr>
            <p:ph type="sldNum" sz="quarter" idx="12"/>
          </p:nvPr>
        </p:nvSpPr>
        <p:spPr>
          <a:xfrm rot="60000">
            <a:off x="7557313" y="5896961"/>
            <a:ext cx="554023" cy="365125"/>
          </a:xfrm>
        </p:spPr>
        <p:txBody>
          <a:bodyPr/>
          <a:lstStyle/>
          <a:p>
            <a:fld id="{2B2C559F-A455-4D72-AD8A-51E54F12A38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A9AA4D9-D8B1-430B-BEC0-7D83E94DD49A}" type="datetimeFigureOut">
              <a:rPr lang="en-IN" smtClean="0"/>
              <a:pPr/>
              <a:t>18-May-2020</a:t>
            </a:fld>
            <a:endParaRPr lang="en-IN"/>
          </a:p>
        </p:txBody>
      </p:sp>
      <p:sp>
        <p:nvSpPr>
          <p:cNvPr id="6" name="Footer Placeholder 5"/>
          <p:cNvSpPr>
            <a:spLocks noGrp="1"/>
          </p:cNvSpPr>
          <p:nvPr>
            <p:ph type="ftr" sz="quarter" idx="11"/>
          </p:nvPr>
        </p:nvSpPr>
        <p:spPr>
          <a:xfrm rot="-60000">
            <a:off x="914569" y="5831037"/>
            <a:ext cx="3319043" cy="365125"/>
          </a:xfrm>
        </p:spPr>
        <p:txBody>
          <a:bodyPr/>
          <a:lstStyle/>
          <a:p>
            <a:endParaRPr lang="en-IN"/>
          </a:p>
        </p:txBody>
      </p:sp>
      <p:sp>
        <p:nvSpPr>
          <p:cNvPr id="7" name="Slide Number Placeholder 6"/>
          <p:cNvSpPr>
            <a:spLocks noGrp="1"/>
          </p:cNvSpPr>
          <p:nvPr>
            <p:ph type="sldNum" sz="quarter" idx="12"/>
          </p:nvPr>
        </p:nvSpPr>
        <p:spPr>
          <a:xfrm rot="60000">
            <a:off x="7562089" y="5900026"/>
            <a:ext cx="554023" cy="365125"/>
          </a:xfrm>
        </p:spPr>
        <p:txBody>
          <a:bodyPr/>
          <a:lstStyle/>
          <a:p>
            <a:fld id="{2B2C559F-A455-4D72-AD8A-51E54F12A38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A9AA4D9-D8B1-430B-BEC0-7D83E94DD49A}" type="datetimeFigureOut">
              <a:rPr lang="en-IN" smtClean="0"/>
              <a:pPr/>
              <a:t>18-May-2020</a:t>
            </a:fld>
            <a:endParaRPr lang="en-IN"/>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IN"/>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B2C559F-A455-4D72-AD8A-51E54F12A38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fashion2apparel.blogspot.com/2017/02/technology-applications-textile-design.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imgres?imgurl=http://thepatternmakingstudio.com/wp-content/uploads/2013/11/55072-3660663-e1385516356792.jpg&amp;imgrefurl=http://thepatternmakingstudio.com/services/marker-making/&amp;tbnid=GI0UiIzImJgZVM&amp;vet=10CAUQxiAoBGoXChMI8JWdkMe76QIVAAAAAB0AAAAAEAw..i&amp;docid=I1nigTfF20YsWM&amp;w=415&amp;h=297&amp;itg=1&amp;q=marker%20making%20images&amp;hl=en&amp;ved=0CAUQxiAoBGoXChMI8JWdkMe76QIVAAAAAB0AAAAAEAw"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google.com/url?sa=i&amp;url=https://www.tc2.com/full-mtm--solution-with-gerber.html&amp;psig=AOvVaw0B1bl1lg2mWHYvN-O7tONk&amp;ust=1589909965311000&amp;source=images&amp;cd=vfe&amp;ved=0CAIQjRxqFwoTCPCVnZDHu-kCFQAAAAAdAAAAABA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imgres?imgurl=https://i.pinimg.com/originals/e9/a4/8c/e9a48c2e7c68d7a5e6dcd929df81d86e.jpg&amp;imgrefurl=https://www.pinterest.co.uk/pin/452541462548824846/&amp;tbnid=yniIaNDpDmidkM&amp;vet=10CBcQxiAoAmoXChMIoO_Dwsq76QIVAAAAAB0AAAAAEA8..i&amp;docid=iUUmQR93gz0yTM&amp;w=586&amp;h=596&amp;itg=1&amp;q=marker%20making%20digitizing%20images&amp;hl=en&amp;ved=0CBcQxiAoAmoXChMIoO_Dwsq76QIVAAAAAB0AAAAAEA8"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google.com/url?sa=i&amp;url=https://garmentsmerchandising.com/key-factors-of-marker-making/&amp;psig=AOvVaw1iGcgAQUXH48AVvJtLMvP2&amp;ust=1589907044453000&amp;source=images&amp;cd=vfe&amp;ved=0CAIQjRxqFwoTCLj62au8u-kCFQAAAAAdAAAAABAD"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url=https://fashion2apparel.blogspot.com/2017/03/marker-making-methods-apparel.html&amp;psig=AOvVaw1iGcgAQUXH48AVvJtLMvP2&amp;ust=1589907044453000&amp;source=images&amp;cd=vfe&amp;ved=0CAIQjRxqFwoTCLj62au8u-kCFQAAAAAdAAAAABAJ"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1000" r="-11000"/>
          </a:stretch>
        </a:blipFill>
        <a:effectLst/>
      </p:bgPr>
    </p:bg>
    <p:spTree>
      <p:nvGrpSpPr>
        <p:cNvPr id="1" name=""/>
        <p:cNvGrpSpPr/>
        <p:nvPr/>
      </p:nvGrpSpPr>
      <p:grpSpPr>
        <a:xfrm>
          <a:off x="0" y="0"/>
          <a:ext cx="0" cy="0"/>
          <a:chOff x="0" y="0"/>
          <a:chExt cx="0" cy="0"/>
        </a:xfrm>
      </p:grpSpPr>
      <p:sp>
        <p:nvSpPr>
          <p:cNvPr id="4" name="TextBox 3"/>
          <p:cNvSpPr txBox="1"/>
          <p:nvPr/>
        </p:nvSpPr>
        <p:spPr>
          <a:xfrm>
            <a:off x="3000364" y="3643314"/>
            <a:ext cx="5258171" cy="2308324"/>
          </a:xfrm>
          <a:prstGeom prst="rect">
            <a:avLst/>
          </a:prstGeom>
          <a:noFill/>
        </p:spPr>
        <p:txBody>
          <a:bodyPr wrap="none" rtlCol="0">
            <a:spAutoFit/>
          </a:bodyPr>
          <a:lstStyle/>
          <a:p>
            <a:r>
              <a:rPr lang="en-IN" sz="2400" dirty="0" smtClean="0">
                <a:solidFill>
                  <a:srgbClr val="002060"/>
                </a:solidFill>
                <a:latin typeface="20th Century Font" pitchFamily="2" charset="0"/>
              </a:rPr>
              <a:t>BY,</a:t>
            </a:r>
          </a:p>
          <a:p>
            <a:r>
              <a:rPr lang="en-IN" sz="2400" dirty="0" smtClean="0">
                <a:solidFill>
                  <a:srgbClr val="002060"/>
                </a:solidFill>
                <a:latin typeface="Aharoni" pitchFamily="2" charset="-79"/>
                <a:cs typeface="Aharoni" pitchFamily="2" charset="-79"/>
              </a:rPr>
              <a:t> K.KATHIROLI,</a:t>
            </a:r>
          </a:p>
          <a:p>
            <a:r>
              <a:rPr lang="en-IN" sz="2400" dirty="0" smtClean="0">
                <a:solidFill>
                  <a:srgbClr val="002060"/>
                </a:solidFill>
                <a:latin typeface="Aharoni" pitchFamily="2" charset="-79"/>
                <a:cs typeface="Aharoni" pitchFamily="2" charset="-79"/>
              </a:rPr>
              <a:t>Asst professor,</a:t>
            </a:r>
          </a:p>
          <a:p>
            <a:r>
              <a:rPr lang="en-IN" sz="2400" dirty="0" smtClean="0">
                <a:solidFill>
                  <a:srgbClr val="002060"/>
                </a:solidFill>
                <a:latin typeface="Aharoni" pitchFamily="2" charset="-79"/>
                <a:cs typeface="Aharoni" pitchFamily="2" charset="-79"/>
              </a:rPr>
              <a:t>Department of fashion Technology,</a:t>
            </a:r>
          </a:p>
          <a:p>
            <a:r>
              <a:rPr lang="en-IN" sz="2400" dirty="0" smtClean="0">
                <a:solidFill>
                  <a:srgbClr val="002060"/>
                </a:solidFill>
                <a:latin typeface="Aharoni" pitchFamily="2" charset="-79"/>
                <a:cs typeface="Aharoni" pitchFamily="2" charset="-79"/>
              </a:rPr>
              <a:t> Bon Secours College for women,</a:t>
            </a:r>
          </a:p>
          <a:p>
            <a:r>
              <a:rPr lang="en-IN" sz="2400" dirty="0" smtClean="0">
                <a:solidFill>
                  <a:srgbClr val="002060"/>
                </a:solidFill>
                <a:latin typeface="Aharoni" pitchFamily="2" charset="-79"/>
                <a:cs typeface="Aharoni" pitchFamily="2" charset="-79"/>
              </a:rPr>
              <a:t>Thanjavur</a:t>
            </a:r>
            <a:endParaRPr lang="en-IN" sz="2400" dirty="0">
              <a:solidFill>
                <a:srgbClr val="002060"/>
              </a:solidFill>
              <a:latin typeface="Aharoni" pitchFamily="2" charset="-79"/>
              <a:cs typeface="Aharoni" pitchFamily="2" charset="-79"/>
            </a:endParaRPr>
          </a:p>
        </p:txBody>
      </p:sp>
      <p:sp>
        <p:nvSpPr>
          <p:cNvPr id="5" name="Rectangle 4"/>
          <p:cNvSpPr/>
          <p:nvPr/>
        </p:nvSpPr>
        <p:spPr>
          <a:xfrm>
            <a:off x="1643042" y="1928802"/>
            <a:ext cx="6500858" cy="584775"/>
          </a:xfrm>
          <a:prstGeom prst="rect">
            <a:avLst/>
          </a:prstGeom>
        </p:spPr>
        <p:txBody>
          <a:bodyPr wrap="square">
            <a:spAutoFit/>
          </a:bodyPr>
          <a:lstStyle/>
          <a:p>
            <a:r>
              <a:rPr lang="en-IN" sz="3200" b="1" dirty="0" smtClean="0">
                <a:solidFill>
                  <a:srgbClr val="002060"/>
                </a:solidFill>
                <a:latin typeface="Aharoni" pitchFamily="2" charset="-79"/>
                <a:cs typeface="Aharoni" pitchFamily="2" charset="-79"/>
              </a:rPr>
              <a:t> GARMENT MARKER MAKING </a:t>
            </a:r>
            <a:endParaRPr lang="en-IN" sz="3200" b="1" dirty="0" smtClean="0">
              <a:solidFill>
                <a:srgbClr val="002060"/>
              </a:solidFill>
              <a:latin typeface="Aharoni" pitchFamily="2" charset="-79"/>
              <a:cs typeface="Aharoni" pitchFamily="2" charset="-79"/>
            </a:endParaRPr>
          </a:p>
        </p:txBody>
      </p:sp>
    </p:spTree>
    <p:extLst>
      <p:ext uri="{BB962C8B-B14F-4D97-AF65-F5344CB8AC3E}">
        <p14:creationId xmlns:p14="http://schemas.microsoft.com/office/powerpoint/2010/main" xmlns="" val="89111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7422" y="1000108"/>
            <a:ext cx="5553123" cy="523220"/>
          </a:xfrm>
          <a:prstGeom prst="rect">
            <a:avLst/>
          </a:prstGeom>
          <a:noFill/>
        </p:spPr>
        <p:txBody>
          <a:bodyPr wrap="none" rtlCol="0">
            <a:spAutoFit/>
          </a:bodyPr>
          <a:lstStyle/>
          <a:p>
            <a:r>
              <a:rPr lang="en-IN" sz="2800" b="1" dirty="0" smtClean="0">
                <a:solidFill>
                  <a:srgbClr val="00B050"/>
                </a:solidFill>
                <a:latin typeface="Aharoni" pitchFamily="2" charset="-79"/>
                <a:cs typeface="Aharoni" pitchFamily="2" charset="-79"/>
              </a:rPr>
              <a:t>Advantages </a:t>
            </a:r>
            <a:r>
              <a:rPr lang="en-IN" sz="2800" b="1" dirty="0" smtClean="0">
                <a:solidFill>
                  <a:srgbClr val="00B050"/>
                </a:solidFill>
                <a:latin typeface="Aharoni" pitchFamily="2" charset="-79"/>
                <a:cs typeface="Aharoni" pitchFamily="2" charset="-79"/>
              </a:rPr>
              <a:t>of manual method:</a:t>
            </a:r>
            <a:endParaRPr lang="en-IN" sz="2800" dirty="0">
              <a:solidFill>
                <a:srgbClr val="00B050"/>
              </a:solidFill>
              <a:latin typeface="Aharoni" pitchFamily="2" charset="-79"/>
              <a:cs typeface="Aharoni" pitchFamily="2" charset="-79"/>
            </a:endParaRPr>
          </a:p>
        </p:txBody>
      </p:sp>
      <p:sp>
        <p:nvSpPr>
          <p:cNvPr id="3" name="Rectangle 2"/>
          <p:cNvSpPr/>
          <p:nvPr/>
        </p:nvSpPr>
        <p:spPr>
          <a:xfrm>
            <a:off x="1357290" y="1643050"/>
            <a:ext cx="4572000" cy="1200329"/>
          </a:xfrm>
          <a:prstGeom prst="rect">
            <a:avLst/>
          </a:prstGeom>
        </p:spPr>
        <p:txBody>
          <a:bodyPr>
            <a:spAutoFit/>
          </a:bodyPr>
          <a:lstStyle/>
          <a:p>
            <a:pPr fontAlgn="base">
              <a:buFont typeface="Wingdings" pitchFamily="2" charset="2"/>
              <a:buChar char="v"/>
            </a:pPr>
            <a:r>
              <a:rPr lang="en-IN" sz="2400" dirty="0" smtClean="0">
                <a:latin typeface="Times New Roman" pitchFamily="18" charset="0"/>
                <a:cs typeface="Times New Roman" pitchFamily="18" charset="0"/>
              </a:rPr>
              <a:t>It is suitable for small production</a:t>
            </a:r>
          </a:p>
          <a:p>
            <a:pPr fontAlgn="base">
              <a:buFont typeface="Wingdings" pitchFamily="2" charset="2"/>
              <a:buChar char="v"/>
            </a:pPr>
            <a:endParaRPr lang="en-IN" sz="2400" dirty="0" smtClean="0">
              <a:latin typeface="Times New Roman" pitchFamily="18" charset="0"/>
              <a:cs typeface="Times New Roman" pitchFamily="18" charset="0"/>
            </a:endParaRPr>
          </a:p>
          <a:p>
            <a:pPr fontAlgn="base">
              <a:buFont typeface="Wingdings" pitchFamily="2" charset="2"/>
              <a:buChar char="v"/>
            </a:pPr>
            <a:r>
              <a:rPr lang="en-IN" sz="2400" dirty="0" smtClean="0">
                <a:latin typeface="Times New Roman" pitchFamily="18" charset="0"/>
                <a:cs typeface="Times New Roman" pitchFamily="18" charset="0"/>
              </a:rPr>
              <a:t>Investment cost is low. </a:t>
            </a:r>
            <a:endParaRPr lang="en-IN" sz="2400" dirty="0">
              <a:latin typeface="Times New Roman" pitchFamily="18" charset="0"/>
              <a:cs typeface="Times New Roman" pitchFamily="18" charset="0"/>
            </a:endParaRPr>
          </a:p>
        </p:txBody>
      </p:sp>
      <p:sp>
        <p:nvSpPr>
          <p:cNvPr id="4" name="Rectangle 3"/>
          <p:cNvSpPr/>
          <p:nvPr/>
        </p:nvSpPr>
        <p:spPr>
          <a:xfrm>
            <a:off x="2571736" y="3214686"/>
            <a:ext cx="5189241" cy="461665"/>
          </a:xfrm>
          <a:prstGeom prst="rect">
            <a:avLst/>
          </a:prstGeom>
        </p:spPr>
        <p:txBody>
          <a:bodyPr wrap="none">
            <a:spAutoFit/>
          </a:bodyPr>
          <a:lstStyle/>
          <a:p>
            <a:r>
              <a:rPr lang="en-IN" sz="2400" b="1" dirty="0" smtClean="0">
                <a:solidFill>
                  <a:srgbClr val="00B050"/>
                </a:solidFill>
                <a:latin typeface="Aharoni" pitchFamily="2" charset="-79"/>
                <a:cs typeface="Aharoni" pitchFamily="2" charset="-79"/>
              </a:rPr>
              <a:t>Disadvantages of </a:t>
            </a:r>
            <a:r>
              <a:rPr lang="en-IN" sz="2400" b="1" dirty="0" smtClean="0">
                <a:solidFill>
                  <a:srgbClr val="00B050"/>
                </a:solidFill>
                <a:latin typeface="Aharoni" pitchFamily="2" charset="-79"/>
                <a:cs typeface="Aharoni" pitchFamily="2" charset="-79"/>
              </a:rPr>
              <a:t>manual method:</a:t>
            </a:r>
            <a:endParaRPr lang="en-IN" sz="2400" b="1" dirty="0">
              <a:solidFill>
                <a:srgbClr val="00B050"/>
              </a:solidFill>
              <a:latin typeface="Aharoni" pitchFamily="2" charset="-79"/>
              <a:cs typeface="Aharoni" pitchFamily="2" charset="-79"/>
            </a:endParaRPr>
          </a:p>
        </p:txBody>
      </p:sp>
      <p:sp>
        <p:nvSpPr>
          <p:cNvPr id="5" name="Rectangle 4"/>
          <p:cNvSpPr/>
          <p:nvPr/>
        </p:nvSpPr>
        <p:spPr>
          <a:xfrm>
            <a:off x="1500166" y="4286256"/>
            <a:ext cx="4572000" cy="1200329"/>
          </a:xfrm>
          <a:prstGeom prst="rect">
            <a:avLst/>
          </a:prstGeom>
        </p:spPr>
        <p:txBody>
          <a:bodyPr>
            <a:spAutoFit/>
          </a:bodyPr>
          <a:lstStyle/>
          <a:p>
            <a:pPr fontAlgn="base">
              <a:buFont typeface="Wingdings" pitchFamily="2" charset="2"/>
              <a:buChar char="v"/>
            </a:pPr>
            <a:r>
              <a:rPr lang="en-IN" sz="2400" dirty="0" smtClean="0">
                <a:latin typeface="Times New Roman" pitchFamily="18" charset="0"/>
                <a:cs typeface="Times New Roman" pitchFamily="18" charset="0"/>
              </a:rPr>
              <a:t>More time is required</a:t>
            </a:r>
          </a:p>
          <a:p>
            <a:pPr fontAlgn="base">
              <a:buFont typeface="Wingdings" pitchFamily="2" charset="2"/>
              <a:buChar char="v"/>
            </a:pPr>
            <a:endParaRPr lang="en-IN" sz="2400" dirty="0" smtClean="0">
              <a:latin typeface="Times New Roman" pitchFamily="18" charset="0"/>
              <a:cs typeface="Times New Roman" pitchFamily="18" charset="0"/>
            </a:endParaRPr>
          </a:p>
          <a:p>
            <a:pPr fontAlgn="base">
              <a:buFont typeface="Wingdings" pitchFamily="2" charset="2"/>
              <a:buChar char="v"/>
            </a:pPr>
            <a:r>
              <a:rPr lang="en-IN" sz="2400" dirty="0" smtClean="0">
                <a:latin typeface="Times New Roman" pitchFamily="18" charset="0"/>
                <a:cs typeface="Times New Roman" pitchFamily="18" charset="0"/>
              </a:rPr>
              <a:t>High labour cost </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3752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0134" y="714356"/>
            <a:ext cx="7643866" cy="523220"/>
          </a:xfrm>
          <a:prstGeom prst="rect">
            <a:avLst/>
          </a:prstGeom>
        </p:spPr>
        <p:txBody>
          <a:bodyPr wrap="square">
            <a:spAutoFit/>
          </a:bodyPr>
          <a:lstStyle/>
          <a:p>
            <a:r>
              <a:rPr lang="en-IN" sz="2800" b="1" dirty="0" smtClean="0">
                <a:solidFill>
                  <a:srgbClr val="00B050"/>
                </a:solidFill>
                <a:latin typeface="Aharoni" pitchFamily="2" charset="-79"/>
                <a:cs typeface="Aharoni" pitchFamily="2" charset="-79"/>
              </a:rPr>
              <a:t>Computerized marker making method: </a:t>
            </a:r>
            <a:endParaRPr lang="en-IN" sz="2800" dirty="0">
              <a:solidFill>
                <a:srgbClr val="00B050"/>
              </a:solidFill>
              <a:latin typeface="Aharoni" pitchFamily="2" charset="-79"/>
              <a:cs typeface="Aharoni" pitchFamily="2" charset="-79"/>
            </a:endParaRPr>
          </a:p>
        </p:txBody>
      </p:sp>
      <p:sp>
        <p:nvSpPr>
          <p:cNvPr id="4" name="Rectangle 3"/>
          <p:cNvSpPr/>
          <p:nvPr/>
        </p:nvSpPr>
        <p:spPr>
          <a:xfrm>
            <a:off x="928662" y="2136339"/>
            <a:ext cx="7143800" cy="3477875"/>
          </a:xfrm>
          <a:prstGeom prst="rect">
            <a:avLst/>
          </a:prstGeom>
        </p:spPr>
        <p:txBody>
          <a:bodyPr wrap="square">
            <a:spAutoFit/>
          </a:bodyPr>
          <a:lstStyle/>
          <a:p>
            <a:pPr>
              <a:buFont typeface="Wingdings" pitchFamily="2" charset="2"/>
              <a:buChar char="v"/>
            </a:pPr>
            <a:r>
              <a:rPr lang="en-IN" sz="2000" dirty="0" smtClean="0">
                <a:latin typeface="Times New Roman" pitchFamily="18" charset="0"/>
                <a:cs typeface="Times New Roman" pitchFamily="18" charset="0"/>
              </a:rPr>
              <a:t> In this marker making method every specific style and part of the patterns are kept in the computer memory and grade rule is also mentioned. </a:t>
            </a:r>
          </a:p>
          <a:p>
            <a:endParaRPr lang="en-IN" sz="2000" dirty="0" smtClean="0">
              <a:latin typeface="Times New Roman" pitchFamily="18" charset="0"/>
              <a:cs typeface="Times New Roman" pitchFamily="18" charset="0"/>
            </a:endParaRPr>
          </a:p>
          <a:p>
            <a:pPr>
              <a:buFont typeface="Wingdings" pitchFamily="2" charset="2"/>
              <a:buChar char="v"/>
            </a:pPr>
            <a:r>
              <a:rPr lang="en-IN" sz="2000" dirty="0" smtClean="0">
                <a:latin typeface="Times New Roman" pitchFamily="18" charset="0"/>
                <a:cs typeface="Times New Roman" pitchFamily="18" charset="0"/>
              </a:rPr>
              <a:t>To do this marker making, computerized marker paper directly placed on fabric layer. </a:t>
            </a:r>
          </a:p>
          <a:p>
            <a:endParaRPr lang="en-IN" sz="2000" dirty="0" smtClean="0">
              <a:latin typeface="Times New Roman" pitchFamily="18" charset="0"/>
              <a:cs typeface="Times New Roman" pitchFamily="18" charset="0"/>
            </a:endParaRPr>
          </a:p>
          <a:p>
            <a:pPr>
              <a:buFont typeface="Wingdings" pitchFamily="2" charset="2"/>
              <a:buChar char="v"/>
            </a:pPr>
            <a:r>
              <a:rPr lang="en-IN" sz="2000" dirty="0" smtClean="0">
                <a:latin typeface="Times New Roman" pitchFamily="18" charset="0"/>
                <a:cs typeface="Times New Roman" pitchFamily="18" charset="0"/>
              </a:rPr>
              <a:t>Then the computer makes the marker by its programming techniques. </a:t>
            </a:r>
          </a:p>
          <a:p>
            <a:endParaRPr lang="en-IN" sz="2000" dirty="0" smtClean="0">
              <a:latin typeface="Times New Roman" pitchFamily="18" charset="0"/>
              <a:cs typeface="Times New Roman" pitchFamily="18" charset="0"/>
            </a:endParaRPr>
          </a:p>
          <a:p>
            <a:pPr>
              <a:buFont typeface="Wingdings" pitchFamily="2" charset="2"/>
              <a:buChar char="v"/>
            </a:pPr>
            <a:r>
              <a:rPr lang="en-IN" sz="2000" dirty="0" smtClean="0">
                <a:latin typeface="Times New Roman" pitchFamily="18" charset="0"/>
                <a:cs typeface="Times New Roman" pitchFamily="18" charset="0"/>
              </a:rPr>
              <a:t>Computer Aided Design (</a:t>
            </a:r>
            <a:r>
              <a:rPr lang="en-IN" sz="2000" b="1" dirty="0" smtClean="0">
                <a:latin typeface="Times New Roman" pitchFamily="18" charset="0"/>
                <a:cs typeface="Times New Roman" pitchFamily="18" charset="0"/>
                <a:hlinkClick r:id="rId2"/>
              </a:rPr>
              <a:t>CAD</a:t>
            </a:r>
            <a:r>
              <a:rPr lang="en-IN" sz="2000" dirty="0" smtClean="0">
                <a:latin typeface="Times New Roman" pitchFamily="18" charset="0"/>
                <a:cs typeface="Times New Roman" pitchFamily="18" charset="0"/>
              </a:rPr>
              <a:t>) system are used to make marker.</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18317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124744"/>
            <a:ext cx="226344" cy="400110"/>
          </a:xfrm>
          <a:prstGeom prst="rect">
            <a:avLst/>
          </a:prstGeom>
          <a:noFill/>
        </p:spPr>
        <p:txBody>
          <a:bodyPr wrap="none" rtlCol="0">
            <a:spAutoFit/>
          </a:bodyPr>
          <a:lstStyle/>
          <a:p>
            <a:r>
              <a:rPr lang="en-IN" sz="2000" dirty="0" smtClean="0">
                <a:latin typeface="Adobe Caslon Pro" pitchFamily="18" charset="0"/>
              </a:rPr>
              <a:t>.</a:t>
            </a:r>
            <a:endParaRPr lang="en-IN" sz="2000" dirty="0">
              <a:latin typeface="Adobe Caslon Pro" pitchFamily="18" charset="0"/>
            </a:endParaRPr>
          </a:p>
        </p:txBody>
      </p:sp>
      <p:pic>
        <p:nvPicPr>
          <p:cNvPr id="4" name="Picture 3" descr="The Patternmaking Studio | » Marker Making">
            <a:hlinkClick r:id="rId2"/>
          </p:cNvPr>
          <p:cNvPicPr/>
          <p:nvPr/>
        </p:nvPicPr>
        <p:blipFill>
          <a:blip r:embed="rId3"/>
          <a:srcRect/>
          <a:stretch>
            <a:fillRect/>
          </a:stretch>
        </p:blipFill>
        <p:spPr bwMode="auto">
          <a:xfrm>
            <a:off x="1071538" y="2071678"/>
            <a:ext cx="3214710" cy="3286148"/>
          </a:xfrm>
          <a:prstGeom prst="rect">
            <a:avLst/>
          </a:prstGeom>
          <a:noFill/>
          <a:ln w="9525">
            <a:noFill/>
            <a:miter lim="800000"/>
            <a:headEnd/>
            <a:tailEnd/>
          </a:ln>
        </p:spPr>
      </p:pic>
      <p:pic>
        <p:nvPicPr>
          <p:cNvPr id="5" name="Picture 4" descr="Gerber Cad System | 3D Fashion Design Grading &amp; Marker Making">
            <a:hlinkClick r:id="rId4" tgtFrame="&quot;_blank&quot;"/>
          </p:cNvPr>
          <p:cNvPicPr/>
          <p:nvPr/>
        </p:nvPicPr>
        <p:blipFill>
          <a:blip r:embed="rId5"/>
          <a:srcRect/>
          <a:stretch>
            <a:fillRect/>
          </a:stretch>
        </p:blipFill>
        <p:spPr bwMode="auto">
          <a:xfrm>
            <a:off x="4714876" y="2143116"/>
            <a:ext cx="3143272" cy="3116907"/>
          </a:xfrm>
          <a:prstGeom prst="rect">
            <a:avLst/>
          </a:prstGeom>
          <a:noFill/>
          <a:ln w="9525">
            <a:noFill/>
            <a:miter lim="800000"/>
            <a:headEnd/>
            <a:tailEnd/>
          </a:ln>
        </p:spPr>
      </p:pic>
      <p:sp>
        <p:nvSpPr>
          <p:cNvPr id="6" name="Rectangle 5"/>
          <p:cNvSpPr/>
          <p:nvPr/>
        </p:nvSpPr>
        <p:spPr>
          <a:xfrm>
            <a:off x="1285852" y="928670"/>
            <a:ext cx="6572296" cy="461665"/>
          </a:xfrm>
          <a:prstGeom prst="rect">
            <a:avLst/>
          </a:prstGeom>
        </p:spPr>
        <p:txBody>
          <a:bodyPr wrap="square">
            <a:spAutoFit/>
          </a:bodyPr>
          <a:lstStyle/>
          <a:p>
            <a:r>
              <a:rPr lang="en-IN" sz="2400" b="1" dirty="0" smtClean="0">
                <a:solidFill>
                  <a:srgbClr val="00B050"/>
                </a:solidFill>
                <a:latin typeface="Aharoni" pitchFamily="2" charset="-79"/>
                <a:cs typeface="Aharoni" pitchFamily="2" charset="-79"/>
              </a:rPr>
              <a:t>Computerized marker making method: </a:t>
            </a:r>
            <a:endParaRPr lang="en-IN" sz="2400" dirty="0">
              <a:solidFill>
                <a:srgbClr val="00B050"/>
              </a:solidFill>
              <a:latin typeface="Aharoni" pitchFamily="2" charset="-79"/>
              <a:cs typeface="Aharoni" pitchFamily="2" charset="-79"/>
            </a:endParaRPr>
          </a:p>
        </p:txBody>
      </p:sp>
    </p:spTree>
    <p:extLst>
      <p:ext uri="{BB962C8B-B14F-4D97-AF65-F5344CB8AC3E}">
        <p14:creationId xmlns:p14="http://schemas.microsoft.com/office/powerpoint/2010/main" xmlns="" val="4264423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2976" y="571480"/>
            <a:ext cx="6500858" cy="1631216"/>
          </a:xfrm>
          <a:prstGeom prst="rect">
            <a:avLst/>
          </a:prstGeom>
        </p:spPr>
        <p:txBody>
          <a:bodyPr wrap="square">
            <a:spAutoFit/>
          </a:bodyPr>
          <a:lstStyle/>
          <a:p>
            <a:r>
              <a:rPr lang="en-IN" sz="3200" dirty="0" smtClean="0">
                <a:solidFill>
                  <a:srgbClr val="00B050"/>
                </a:solidFill>
                <a:latin typeface="Aharoni" pitchFamily="2" charset="-79"/>
                <a:cs typeface="Aharoni" pitchFamily="2" charset="-79"/>
              </a:rPr>
              <a:t>Computerised pattern can be done by</a:t>
            </a:r>
          </a:p>
          <a:p>
            <a:r>
              <a:rPr lang="en-IN" dirty="0" smtClean="0">
                <a:latin typeface="Aharoni" pitchFamily="2" charset="-79"/>
                <a:cs typeface="Aharoni" pitchFamily="2" charset="-79"/>
              </a:rPr>
              <a:t>   a. Digitizing system </a:t>
            </a:r>
            <a:br>
              <a:rPr lang="en-IN" dirty="0" smtClean="0">
                <a:latin typeface="Aharoni" pitchFamily="2" charset="-79"/>
                <a:cs typeface="Aharoni" pitchFamily="2" charset="-79"/>
              </a:rPr>
            </a:br>
            <a:r>
              <a:rPr lang="en-IN" dirty="0" smtClean="0">
                <a:latin typeface="Aharoni" pitchFamily="2" charset="-79"/>
                <a:cs typeface="Aharoni" pitchFamily="2" charset="-79"/>
              </a:rPr>
              <a:t>   b. Scanning system</a:t>
            </a:r>
            <a:endParaRPr lang="en-IN" dirty="0">
              <a:latin typeface="Aharoni" pitchFamily="2" charset="-79"/>
              <a:cs typeface="Aharoni" pitchFamily="2" charset="-79"/>
            </a:endParaRPr>
          </a:p>
        </p:txBody>
      </p:sp>
      <p:sp>
        <p:nvSpPr>
          <p:cNvPr id="4" name="Rectangle 3"/>
          <p:cNvSpPr/>
          <p:nvPr/>
        </p:nvSpPr>
        <p:spPr>
          <a:xfrm>
            <a:off x="1000100" y="2357430"/>
            <a:ext cx="3500462" cy="2308324"/>
          </a:xfrm>
          <a:prstGeom prst="rect">
            <a:avLst/>
          </a:prstGeom>
        </p:spPr>
        <p:txBody>
          <a:bodyPr wrap="square">
            <a:spAutoFit/>
          </a:bodyPr>
          <a:lstStyle/>
          <a:p>
            <a:pPr fontAlgn="base">
              <a:buFont typeface="Wingdings" pitchFamily="2" charset="2"/>
              <a:buChar char="v"/>
            </a:pPr>
            <a:r>
              <a:rPr lang="en-IN" b="1" dirty="0" smtClean="0"/>
              <a:t>Digitizing system: </a:t>
            </a:r>
            <a:r>
              <a:rPr lang="en-IN" dirty="0" smtClean="0"/>
              <a:t/>
            </a:r>
            <a:br>
              <a:rPr lang="en-IN" dirty="0" smtClean="0"/>
            </a:br>
            <a:r>
              <a:rPr lang="en-IN" dirty="0" smtClean="0">
                <a:latin typeface="Times New Roman" pitchFamily="18" charset="0"/>
                <a:cs typeface="Times New Roman" pitchFamily="18" charset="0"/>
              </a:rPr>
              <a:t>Patterns are placed in computer by using the digitizing board to run this process.</a:t>
            </a:r>
          </a:p>
          <a:p>
            <a:pPr fontAlgn="base"/>
            <a:endParaRPr lang="en-IN" dirty="0" smtClean="0">
              <a:latin typeface="Times New Roman" pitchFamily="18" charset="0"/>
              <a:cs typeface="Times New Roman" pitchFamily="18" charset="0"/>
            </a:endParaRPr>
          </a:p>
          <a:p>
            <a:pPr fontAlgn="base">
              <a:buFont typeface="Wingdings" pitchFamily="2" charset="2"/>
              <a:buChar char="v"/>
            </a:pPr>
            <a:r>
              <a:rPr lang="en-IN" dirty="0" smtClean="0">
                <a:latin typeface="Times New Roman" pitchFamily="18" charset="0"/>
                <a:cs typeface="Times New Roman" pitchFamily="18" charset="0"/>
              </a:rPr>
              <a:t>Every component is send to the computer memory by clicking special mouse around the pieces</a:t>
            </a:r>
            <a:r>
              <a:rPr lang="en-IN" dirty="0" smtClean="0"/>
              <a:t>. </a:t>
            </a:r>
            <a:endParaRPr lang="en-IN" dirty="0"/>
          </a:p>
        </p:txBody>
      </p:sp>
      <p:pic>
        <p:nvPicPr>
          <p:cNvPr id="5" name="Picture 4" descr="Pattern Digitizing &amp; scanning service | Pattern making software ...">
            <a:hlinkClick r:id="rId2"/>
          </p:cNvPr>
          <p:cNvPicPr/>
          <p:nvPr/>
        </p:nvPicPr>
        <p:blipFill>
          <a:blip r:embed="rId3"/>
          <a:srcRect/>
          <a:stretch>
            <a:fillRect/>
          </a:stretch>
        </p:blipFill>
        <p:spPr bwMode="auto">
          <a:xfrm>
            <a:off x="4929190" y="2285992"/>
            <a:ext cx="2857520" cy="2865760"/>
          </a:xfrm>
          <a:prstGeom prst="rect">
            <a:avLst/>
          </a:prstGeom>
          <a:noFill/>
          <a:ln w="9525">
            <a:noFill/>
            <a:miter lim="800000"/>
            <a:headEnd/>
            <a:tailEnd/>
          </a:ln>
        </p:spPr>
      </p:pic>
    </p:spTree>
    <p:extLst>
      <p:ext uri="{BB962C8B-B14F-4D97-AF65-F5344CB8AC3E}">
        <p14:creationId xmlns:p14="http://schemas.microsoft.com/office/powerpoint/2010/main" xmlns="" val="146673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908720"/>
            <a:ext cx="3528962" cy="4585871"/>
          </a:xfrm>
          <a:prstGeom prst="rect">
            <a:avLst/>
          </a:prstGeom>
          <a:noFill/>
        </p:spPr>
        <p:txBody>
          <a:bodyPr wrap="square" rtlCol="0">
            <a:spAutoFit/>
          </a:bodyPr>
          <a:lstStyle/>
          <a:p>
            <a:pPr fontAlgn="base"/>
            <a:r>
              <a:rPr lang="en-IN" sz="2000" b="1" dirty="0" smtClean="0"/>
              <a:t>Scanning system: </a:t>
            </a:r>
            <a:r>
              <a:rPr lang="en-IN" sz="2000" dirty="0" smtClean="0"/>
              <a:t/>
            </a:r>
            <a:br>
              <a:rPr lang="en-IN" sz="2000" dirty="0" smtClean="0"/>
            </a:br>
            <a:r>
              <a:rPr lang="en-IN" sz="2000" dirty="0" smtClean="0"/>
              <a:t>This is special kind of photocopier machine. </a:t>
            </a:r>
          </a:p>
          <a:p>
            <a:pPr fontAlgn="base"/>
            <a:r>
              <a:rPr lang="en-IN" sz="2000" b="1" dirty="0" smtClean="0"/>
              <a:t>Two things are done here</a:t>
            </a:r>
            <a:r>
              <a:rPr lang="en-IN" sz="2000" dirty="0" smtClean="0"/>
              <a:t>. </a:t>
            </a:r>
          </a:p>
          <a:p>
            <a:pPr fontAlgn="base"/>
            <a:endParaRPr lang="en-IN" sz="2000" dirty="0" smtClean="0"/>
          </a:p>
          <a:p>
            <a:pPr fontAlgn="base"/>
            <a:r>
              <a:rPr lang="en-IN" sz="2000" dirty="0" smtClean="0"/>
              <a:t>They are: </a:t>
            </a:r>
            <a:br>
              <a:rPr lang="en-IN" sz="2000" dirty="0" smtClean="0"/>
            </a:br>
            <a:r>
              <a:rPr lang="en-IN" sz="2000" dirty="0" smtClean="0"/>
              <a:t>Production or Working patterns are set up on the scanning glass and then marker is made in a selected size.</a:t>
            </a:r>
          </a:p>
          <a:p>
            <a:pPr fontAlgn="base"/>
            <a:r>
              <a:rPr lang="en-IN" sz="2000" dirty="0" smtClean="0"/>
              <a:t>For making other size grade rule is used.</a:t>
            </a:r>
          </a:p>
          <a:p>
            <a:endParaRPr lang="en-IN" sz="2000" dirty="0" smtClean="0">
              <a:latin typeface="Adobe Caslon Pro" pitchFamily="18" charset="0"/>
            </a:endParaRPr>
          </a:p>
          <a:p>
            <a:endParaRPr lang="en-IN" sz="3200" dirty="0" smtClean="0">
              <a:latin typeface="Algerian" pitchFamily="82" charset="0"/>
            </a:endParaRPr>
          </a:p>
        </p:txBody>
      </p:sp>
      <p:pic>
        <p:nvPicPr>
          <p:cNvPr id="3" name="Picture 2" descr="AccuMark Software used in pattern making"/>
          <p:cNvPicPr/>
          <p:nvPr/>
        </p:nvPicPr>
        <p:blipFill>
          <a:blip r:embed="rId2"/>
          <a:srcRect/>
          <a:stretch>
            <a:fillRect/>
          </a:stretch>
        </p:blipFill>
        <p:spPr bwMode="auto">
          <a:xfrm>
            <a:off x="4572000" y="1214422"/>
            <a:ext cx="3131404" cy="3786214"/>
          </a:xfrm>
          <a:prstGeom prst="rect">
            <a:avLst/>
          </a:prstGeom>
          <a:noFill/>
          <a:ln w="9525">
            <a:noFill/>
            <a:miter lim="800000"/>
            <a:headEnd/>
            <a:tailEnd/>
          </a:ln>
        </p:spPr>
      </p:pic>
    </p:spTree>
    <p:extLst>
      <p:ext uri="{BB962C8B-B14F-4D97-AF65-F5344CB8AC3E}">
        <p14:creationId xmlns:p14="http://schemas.microsoft.com/office/powerpoint/2010/main" xmlns="" val="2836975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052736"/>
            <a:ext cx="7276031" cy="523220"/>
          </a:xfrm>
          <a:prstGeom prst="rect">
            <a:avLst/>
          </a:prstGeom>
          <a:noFill/>
        </p:spPr>
        <p:txBody>
          <a:bodyPr wrap="none" rtlCol="0">
            <a:spAutoFit/>
          </a:bodyPr>
          <a:lstStyle/>
          <a:p>
            <a:r>
              <a:rPr lang="en-IN" sz="2800" b="1" dirty="0" smtClean="0">
                <a:solidFill>
                  <a:srgbClr val="00B050"/>
                </a:solidFill>
              </a:rPr>
              <a:t>Types of computerized marker making method:</a:t>
            </a:r>
            <a:endParaRPr lang="en-IN" sz="2800" dirty="0">
              <a:solidFill>
                <a:srgbClr val="00B050"/>
              </a:solidFill>
              <a:latin typeface="Adobe Caslon Pro" pitchFamily="18" charset="0"/>
            </a:endParaRPr>
          </a:p>
        </p:txBody>
      </p:sp>
      <p:sp>
        <p:nvSpPr>
          <p:cNvPr id="4" name="Rectangle 3"/>
          <p:cNvSpPr/>
          <p:nvPr/>
        </p:nvSpPr>
        <p:spPr>
          <a:xfrm>
            <a:off x="1500166" y="1857364"/>
            <a:ext cx="5286412" cy="2554545"/>
          </a:xfrm>
          <a:prstGeom prst="rect">
            <a:avLst/>
          </a:prstGeom>
        </p:spPr>
        <p:txBody>
          <a:bodyPr wrap="square">
            <a:spAutoFit/>
          </a:bodyPr>
          <a:lstStyle/>
          <a:p>
            <a:pPr fontAlgn="base"/>
            <a:r>
              <a:rPr lang="en-IN" sz="2000" dirty="0" smtClean="0">
                <a:latin typeface="Times New Roman" pitchFamily="18" charset="0"/>
                <a:cs typeface="Times New Roman" pitchFamily="18" charset="0"/>
              </a:rPr>
              <a:t>Computerized marker making method is mainly two types. Such as: </a:t>
            </a:r>
            <a:br>
              <a:rPr lang="en-IN" sz="2000" dirty="0" smtClean="0">
                <a:latin typeface="Times New Roman" pitchFamily="18" charset="0"/>
                <a:cs typeface="Times New Roman" pitchFamily="18" charset="0"/>
              </a:rPr>
            </a:br>
            <a:r>
              <a:rPr lang="en-IN" sz="2000" dirty="0" smtClean="0">
                <a:latin typeface="Times New Roman" pitchFamily="18" charset="0"/>
                <a:cs typeface="Times New Roman" pitchFamily="18" charset="0"/>
              </a:rPr>
              <a:t/>
            </a:r>
            <a:br>
              <a:rPr lang="en-IN" sz="2000" dirty="0" smtClean="0">
                <a:latin typeface="Times New Roman" pitchFamily="18" charset="0"/>
                <a:cs typeface="Times New Roman" pitchFamily="18" charset="0"/>
              </a:rPr>
            </a:b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i</a:t>
            </a:r>
            <a:r>
              <a:rPr lang="en-IN" sz="2000" dirty="0" smtClean="0">
                <a:latin typeface="Times New Roman" pitchFamily="18" charset="0"/>
                <a:cs typeface="Times New Roman" pitchFamily="18" charset="0"/>
              </a:rPr>
              <a:t>. Automatic marker making</a:t>
            </a:r>
          </a:p>
          <a:p>
            <a:pPr fontAlgn="base"/>
            <a:r>
              <a:rPr lang="en-IN" sz="2000" dirty="0" smtClean="0">
                <a:latin typeface="Times New Roman" pitchFamily="18" charset="0"/>
                <a:cs typeface="Times New Roman" pitchFamily="18" charset="0"/>
              </a:rPr>
              <a:t/>
            </a:r>
            <a:br>
              <a:rPr lang="en-IN" sz="2000" dirty="0" smtClean="0">
                <a:latin typeface="Times New Roman" pitchFamily="18" charset="0"/>
                <a:cs typeface="Times New Roman" pitchFamily="18" charset="0"/>
              </a:rPr>
            </a:br>
            <a:r>
              <a:rPr lang="en-IN" sz="2000" dirty="0" smtClean="0">
                <a:latin typeface="Times New Roman" pitchFamily="18" charset="0"/>
                <a:cs typeface="Times New Roman" pitchFamily="18" charset="0"/>
              </a:rPr>
              <a:t>    ii. Interactive marker making </a:t>
            </a:r>
          </a:p>
          <a:p>
            <a:pPr fontAlgn="base"/>
            <a:r>
              <a:rPr lang="en-IN" sz="2000" dirty="0" smtClean="0">
                <a:latin typeface="Times New Roman" pitchFamily="18" charset="0"/>
                <a:cs typeface="Times New Roman" pitchFamily="18" charset="0"/>
              </a:rPr>
              <a:t/>
            </a:r>
            <a:br>
              <a:rPr lang="en-IN" sz="2000" dirty="0" smtClean="0">
                <a:latin typeface="Times New Roman" pitchFamily="18" charset="0"/>
                <a:cs typeface="Times New Roman" pitchFamily="18" charset="0"/>
              </a:rPr>
            </a:b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06618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3042" y="928670"/>
            <a:ext cx="5511445" cy="584775"/>
          </a:xfrm>
          <a:prstGeom prst="rect">
            <a:avLst/>
          </a:prstGeom>
        </p:spPr>
        <p:txBody>
          <a:bodyPr wrap="none">
            <a:spAutoFit/>
          </a:bodyPr>
          <a:lstStyle/>
          <a:p>
            <a:r>
              <a:rPr lang="en-IN" sz="3200" b="1" dirty="0" smtClean="0">
                <a:solidFill>
                  <a:srgbClr val="00B050"/>
                </a:solidFill>
                <a:latin typeface="Aharoni" pitchFamily="2" charset="-79"/>
                <a:cs typeface="Aharoni" pitchFamily="2" charset="-79"/>
              </a:rPr>
              <a:t>Automatic marker making: </a:t>
            </a:r>
            <a:endParaRPr lang="en-IN" sz="3200" dirty="0">
              <a:solidFill>
                <a:srgbClr val="00B050"/>
              </a:solidFill>
              <a:latin typeface="Aharoni" pitchFamily="2" charset="-79"/>
              <a:cs typeface="Aharoni" pitchFamily="2" charset="-79"/>
            </a:endParaRPr>
          </a:p>
        </p:txBody>
      </p:sp>
      <p:sp>
        <p:nvSpPr>
          <p:cNvPr id="4" name="Rectangle 3"/>
          <p:cNvSpPr/>
          <p:nvPr/>
        </p:nvSpPr>
        <p:spPr>
          <a:xfrm>
            <a:off x="928662" y="1785926"/>
            <a:ext cx="7000924" cy="3046988"/>
          </a:xfrm>
          <a:prstGeom prst="rect">
            <a:avLst/>
          </a:prstGeom>
        </p:spPr>
        <p:txBody>
          <a:bodyPr wrap="square">
            <a:spAutoFit/>
          </a:bodyPr>
          <a:lstStyle/>
          <a:p>
            <a:pPr fontAlgn="base">
              <a:buFont typeface="Wingdings" pitchFamily="2" charset="2"/>
              <a:buChar char="v"/>
            </a:pPr>
            <a:r>
              <a:rPr lang="en-IN" sz="2400" dirty="0" smtClean="0">
                <a:latin typeface="Times New Roman" pitchFamily="18" charset="0"/>
                <a:cs typeface="Times New Roman" pitchFamily="18" charset="0"/>
              </a:rPr>
              <a:t>To do this automatic marker making method, computer can make marker itself according to given commands.</a:t>
            </a:r>
          </a:p>
          <a:p>
            <a:pPr fontAlgn="base"/>
            <a:r>
              <a:rPr lang="en-IN" sz="2400" dirty="0" smtClean="0">
                <a:latin typeface="Times New Roman" pitchFamily="18" charset="0"/>
                <a:cs typeface="Times New Roman" pitchFamily="18" charset="0"/>
              </a:rPr>
              <a:t> </a:t>
            </a:r>
          </a:p>
          <a:p>
            <a:pPr fontAlgn="base">
              <a:buFont typeface="Wingdings" pitchFamily="2" charset="2"/>
              <a:buChar char="v"/>
            </a:pPr>
            <a:r>
              <a:rPr lang="en-IN" sz="2400" dirty="0" smtClean="0">
                <a:latin typeface="Times New Roman" pitchFamily="18" charset="0"/>
                <a:cs typeface="Times New Roman" pitchFamily="18" charset="0"/>
              </a:rPr>
              <a:t>From this method most efficient marker can be got.</a:t>
            </a:r>
          </a:p>
          <a:p>
            <a:pPr fontAlgn="base">
              <a:buFont typeface="Wingdings" pitchFamily="2" charset="2"/>
              <a:buChar char="v"/>
            </a:pPr>
            <a:endParaRPr lang="en-IN" sz="2400" dirty="0" smtClean="0">
              <a:latin typeface="Times New Roman" pitchFamily="18" charset="0"/>
              <a:cs typeface="Times New Roman" pitchFamily="18" charset="0"/>
            </a:endParaRPr>
          </a:p>
          <a:p>
            <a:pPr fontAlgn="base">
              <a:buFont typeface="Wingdings" pitchFamily="2" charset="2"/>
              <a:buChar char="v"/>
            </a:pPr>
            <a:r>
              <a:rPr lang="en-IN" sz="2400" dirty="0" smtClean="0">
                <a:latin typeface="Times New Roman" pitchFamily="18" charset="0"/>
                <a:cs typeface="Times New Roman" pitchFamily="18" charset="0"/>
              </a:rPr>
              <a:t>Computer makes marker with the help of permutation and combination but it required more time</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5321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08" y="785794"/>
            <a:ext cx="5495415" cy="584775"/>
          </a:xfrm>
          <a:prstGeom prst="rect">
            <a:avLst/>
          </a:prstGeom>
        </p:spPr>
        <p:txBody>
          <a:bodyPr wrap="none">
            <a:spAutoFit/>
          </a:bodyPr>
          <a:lstStyle/>
          <a:p>
            <a:r>
              <a:rPr lang="en-IN" sz="3200" b="1" dirty="0" smtClean="0">
                <a:solidFill>
                  <a:srgbClr val="00B050"/>
                </a:solidFill>
                <a:latin typeface="Aharoni" pitchFamily="2" charset="-79"/>
                <a:cs typeface="Aharoni" pitchFamily="2" charset="-79"/>
              </a:rPr>
              <a:t>Interactive marker making:</a:t>
            </a:r>
            <a:endParaRPr lang="en-IN" sz="3200" dirty="0">
              <a:solidFill>
                <a:srgbClr val="00B050"/>
              </a:solidFill>
              <a:latin typeface="Aharoni" pitchFamily="2" charset="-79"/>
              <a:cs typeface="Aharoni" pitchFamily="2" charset="-79"/>
            </a:endParaRPr>
          </a:p>
        </p:txBody>
      </p:sp>
      <p:sp>
        <p:nvSpPr>
          <p:cNvPr id="3" name="Rectangle 2"/>
          <p:cNvSpPr/>
          <p:nvPr/>
        </p:nvSpPr>
        <p:spPr>
          <a:xfrm>
            <a:off x="1500166" y="1714489"/>
            <a:ext cx="5929354" cy="3170099"/>
          </a:xfrm>
          <a:prstGeom prst="rect">
            <a:avLst/>
          </a:prstGeom>
        </p:spPr>
        <p:txBody>
          <a:bodyPr wrap="square">
            <a:spAutoFit/>
          </a:bodyPr>
          <a:lstStyle/>
          <a:p>
            <a:pPr fontAlgn="base">
              <a:buFont typeface="Wingdings" pitchFamily="2" charset="2"/>
              <a:buChar char="v"/>
            </a:pPr>
            <a:r>
              <a:rPr lang="en-IN" sz="2000" dirty="0" smtClean="0">
                <a:latin typeface="Times New Roman" pitchFamily="18" charset="0"/>
                <a:cs typeface="Times New Roman" pitchFamily="18" charset="0"/>
              </a:rPr>
              <a:t>Interactive marker making is a very common process.</a:t>
            </a:r>
          </a:p>
          <a:p>
            <a:pPr fontAlgn="base"/>
            <a:r>
              <a:rPr lang="en-IN" sz="2000" dirty="0" smtClean="0">
                <a:latin typeface="Times New Roman" pitchFamily="18" charset="0"/>
                <a:cs typeface="Times New Roman" pitchFamily="18" charset="0"/>
              </a:rPr>
              <a:t> </a:t>
            </a:r>
          </a:p>
          <a:p>
            <a:pPr fontAlgn="base">
              <a:buFont typeface="Wingdings" pitchFamily="2" charset="2"/>
              <a:buChar char="v"/>
            </a:pPr>
            <a:r>
              <a:rPr lang="en-IN" sz="2000" dirty="0" smtClean="0">
                <a:latin typeface="Times New Roman" pitchFamily="18" charset="0"/>
                <a:cs typeface="Times New Roman" pitchFamily="18" charset="0"/>
              </a:rPr>
              <a:t>Computer operator takes a marker plan by interacting directly with the system through a computer screen.</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Every pattern pieces are shown in a miniature of the screen.</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Operators are transferring patterns information by the use of pen drive or tablet. </a:t>
            </a:r>
            <a:endParaRPr lang="en-IN" sz="20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928670"/>
            <a:ext cx="7162474" cy="523220"/>
          </a:xfrm>
          <a:prstGeom prst="rect">
            <a:avLst/>
          </a:prstGeom>
        </p:spPr>
        <p:txBody>
          <a:bodyPr wrap="none">
            <a:spAutoFit/>
          </a:bodyPr>
          <a:lstStyle/>
          <a:p>
            <a:r>
              <a:rPr lang="en-IN" sz="2800" b="1" dirty="0" smtClean="0">
                <a:solidFill>
                  <a:srgbClr val="00B050"/>
                </a:solidFill>
                <a:latin typeface="Times New Roman" pitchFamily="18" charset="0"/>
                <a:cs typeface="Times New Roman" pitchFamily="18" charset="0"/>
              </a:rPr>
              <a:t>Advantages of computerized marker making:</a:t>
            </a:r>
            <a:endParaRPr lang="en-IN" sz="2800" dirty="0">
              <a:solidFill>
                <a:srgbClr val="00B050"/>
              </a:solidFill>
              <a:latin typeface="Times New Roman" pitchFamily="18" charset="0"/>
              <a:cs typeface="Times New Roman" pitchFamily="18" charset="0"/>
            </a:endParaRPr>
          </a:p>
        </p:txBody>
      </p:sp>
      <p:sp>
        <p:nvSpPr>
          <p:cNvPr id="4" name="Rectangle 3"/>
          <p:cNvSpPr/>
          <p:nvPr/>
        </p:nvSpPr>
        <p:spPr>
          <a:xfrm>
            <a:off x="1357290" y="1714488"/>
            <a:ext cx="6143668" cy="4093428"/>
          </a:xfrm>
          <a:prstGeom prst="rect">
            <a:avLst/>
          </a:prstGeom>
        </p:spPr>
        <p:txBody>
          <a:bodyPr wrap="square">
            <a:spAutoFit/>
          </a:bodyPr>
          <a:lstStyle/>
          <a:p>
            <a:pPr fontAlgn="base">
              <a:buFont typeface="Wingdings" pitchFamily="2" charset="2"/>
              <a:buChar char="v"/>
            </a:pPr>
            <a:r>
              <a:rPr lang="en-IN" sz="2000" dirty="0" smtClean="0">
                <a:latin typeface="Times New Roman" pitchFamily="18" charset="0"/>
                <a:cs typeface="Times New Roman" pitchFamily="18" charset="0"/>
              </a:rPr>
              <a:t>Perfect method for large scale production</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Marker efficiency is high</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Low fabric wastage</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Marker print out  is possible. </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Pattern grading could be done by automatically</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Low time consumption</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This method help to prepare marker quickly </a:t>
            </a:r>
            <a:endParaRPr lang="en-IN" sz="2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928670"/>
            <a:ext cx="6572296" cy="461665"/>
          </a:xfrm>
          <a:prstGeom prst="rect">
            <a:avLst/>
          </a:prstGeom>
        </p:spPr>
        <p:txBody>
          <a:bodyPr wrap="square">
            <a:spAutoFit/>
          </a:bodyPr>
          <a:lstStyle/>
          <a:p>
            <a:r>
              <a:rPr lang="en-IN" sz="2400" b="1" dirty="0" smtClean="0">
                <a:solidFill>
                  <a:srgbClr val="00B050"/>
                </a:solidFill>
                <a:latin typeface="Times New Roman" pitchFamily="18" charset="0"/>
                <a:cs typeface="Times New Roman" pitchFamily="18" charset="0"/>
              </a:rPr>
              <a:t>Disadvantage of computerized marker making</a:t>
            </a:r>
            <a:endParaRPr lang="en-IN" sz="2400" dirty="0">
              <a:solidFill>
                <a:srgbClr val="00B050"/>
              </a:solidFill>
              <a:latin typeface="Times New Roman" pitchFamily="18" charset="0"/>
              <a:cs typeface="Times New Roman" pitchFamily="18" charset="0"/>
            </a:endParaRPr>
          </a:p>
        </p:txBody>
      </p:sp>
      <p:sp>
        <p:nvSpPr>
          <p:cNvPr id="3" name="Rectangle 2"/>
          <p:cNvSpPr/>
          <p:nvPr/>
        </p:nvSpPr>
        <p:spPr>
          <a:xfrm>
            <a:off x="1571604" y="2143117"/>
            <a:ext cx="6000792" cy="1754326"/>
          </a:xfrm>
          <a:prstGeom prst="rect">
            <a:avLst/>
          </a:prstGeom>
        </p:spPr>
        <p:txBody>
          <a:bodyPr wrap="square">
            <a:spAutoFit/>
          </a:bodyPr>
          <a:lstStyle/>
          <a:p>
            <a:pPr fontAlgn="base">
              <a:buFont typeface="Wingdings" pitchFamily="2" charset="2"/>
              <a:buChar char="v"/>
            </a:pPr>
            <a:r>
              <a:rPr lang="en-IN" sz="3600" dirty="0" smtClean="0">
                <a:latin typeface="Times New Roman" pitchFamily="18" charset="0"/>
                <a:cs typeface="Times New Roman" pitchFamily="18" charset="0"/>
              </a:rPr>
              <a:t>High investment cost</a:t>
            </a:r>
          </a:p>
          <a:p>
            <a:pPr fontAlgn="base"/>
            <a:r>
              <a:rPr lang="en-IN" sz="3600" dirty="0" smtClean="0">
                <a:latin typeface="Times New Roman" pitchFamily="18" charset="0"/>
                <a:cs typeface="Times New Roman" pitchFamily="18" charset="0"/>
              </a:rPr>
              <a:t> </a:t>
            </a:r>
          </a:p>
          <a:p>
            <a:pPr fontAlgn="base">
              <a:buFont typeface="Wingdings" pitchFamily="2" charset="2"/>
              <a:buChar char="v"/>
            </a:pPr>
            <a:r>
              <a:rPr lang="en-IN" sz="3600" dirty="0" smtClean="0">
                <a:latin typeface="Times New Roman" pitchFamily="18" charset="0"/>
                <a:cs typeface="Times New Roman" pitchFamily="18" charset="0"/>
              </a:rPr>
              <a:t>Required skilled operator </a:t>
            </a:r>
            <a:endParaRPr lang="en-IN" sz="36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100" y="2143116"/>
            <a:ext cx="7143800" cy="3246530"/>
          </a:xfrm>
          <a:prstGeom prst="rect">
            <a:avLst/>
          </a:prstGeom>
        </p:spPr>
        <p:txBody>
          <a:bodyPr wrap="square">
            <a:spAutoFit/>
          </a:bodyPr>
          <a:lstStyle/>
          <a:p>
            <a:pPr>
              <a:lnSpc>
                <a:spcPct val="150000"/>
              </a:lnSpc>
              <a:buFont typeface="Wingdings" pitchFamily="2" charset="2"/>
              <a:buChar char="v"/>
            </a:pPr>
            <a:r>
              <a:rPr lang="en-IN" sz="2800" dirty="0" smtClean="0">
                <a:latin typeface="Times New Roman" pitchFamily="18" charset="0"/>
                <a:cs typeface="Times New Roman" pitchFamily="18" charset="0"/>
              </a:rPr>
              <a:t>  Marker making is the most useful process to draw the pattern pieces over a thin marker paper and this marker paper is placed on the fabric lay for minimizing the fabric wastage. </a:t>
            </a:r>
            <a:br>
              <a:rPr lang="en-IN" sz="2800" dirty="0" smtClean="0">
                <a:latin typeface="Times New Roman" pitchFamily="18" charset="0"/>
                <a:cs typeface="Times New Roman" pitchFamily="18" charset="0"/>
              </a:rPr>
            </a:br>
            <a:endParaRPr lang="en-IN" sz="2800" dirty="0">
              <a:latin typeface="Times New Roman" pitchFamily="18" charset="0"/>
              <a:cs typeface="Times New Roman" pitchFamily="18" charset="0"/>
            </a:endParaRPr>
          </a:p>
        </p:txBody>
      </p:sp>
      <p:sp>
        <p:nvSpPr>
          <p:cNvPr id="4" name="Rectangle 3"/>
          <p:cNvSpPr/>
          <p:nvPr/>
        </p:nvSpPr>
        <p:spPr>
          <a:xfrm>
            <a:off x="1000100" y="1000108"/>
            <a:ext cx="7858180" cy="769441"/>
          </a:xfrm>
          <a:prstGeom prst="rect">
            <a:avLst/>
          </a:prstGeom>
        </p:spPr>
        <p:txBody>
          <a:bodyPr wrap="square">
            <a:spAutoFit/>
          </a:bodyPr>
          <a:lstStyle/>
          <a:p>
            <a:r>
              <a:rPr lang="en-IN" sz="4400" b="1" dirty="0" smtClean="0">
                <a:solidFill>
                  <a:srgbClr val="00B050"/>
                </a:solidFill>
                <a:latin typeface="Aharoni" pitchFamily="2" charset="-79"/>
                <a:cs typeface="Aharoni" pitchFamily="2" charset="-79"/>
              </a:rPr>
              <a:t>What is Marker Making ? </a:t>
            </a:r>
            <a:endParaRPr lang="en-IN" sz="4400" dirty="0">
              <a:solidFill>
                <a:srgbClr val="00B050"/>
              </a:solidFill>
              <a:latin typeface="Aharoni" pitchFamily="2" charset="-79"/>
              <a:cs typeface="Aharoni" pitchFamily="2" charset="-79"/>
            </a:endParaRPr>
          </a:p>
        </p:txBody>
      </p:sp>
    </p:spTree>
    <p:extLst>
      <p:ext uri="{BB962C8B-B14F-4D97-AF65-F5344CB8AC3E}">
        <p14:creationId xmlns:p14="http://schemas.microsoft.com/office/powerpoint/2010/main" xmlns="" val="4279669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77" y="908720"/>
            <a:ext cx="7160913" cy="5112568"/>
          </a:xfrm>
          <a:prstGeom prst="rect">
            <a:avLst/>
          </a:prstGeom>
        </p:spPr>
      </p:pic>
    </p:spTree>
    <p:extLst>
      <p:ext uri="{BB962C8B-B14F-4D97-AF65-F5344CB8AC3E}">
        <p14:creationId xmlns:p14="http://schemas.microsoft.com/office/powerpoint/2010/main" xmlns="" val="340178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24" y="1571612"/>
            <a:ext cx="3357586" cy="5232202"/>
          </a:xfrm>
          <a:prstGeom prst="rect">
            <a:avLst/>
          </a:prstGeom>
        </p:spPr>
        <p:txBody>
          <a:bodyPr wrap="square">
            <a:spAutoFit/>
          </a:bodyPr>
          <a:lstStyle/>
          <a:p>
            <a:pPr fontAlgn="base">
              <a:buFont typeface="Wingdings" pitchFamily="2" charset="2"/>
              <a:buChar char="v"/>
            </a:pPr>
            <a:r>
              <a:rPr lang="en-IN" sz="2000" dirty="0" smtClean="0">
                <a:latin typeface="Times New Roman" pitchFamily="18" charset="0"/>
                <a:cs typeface="Times New Roman" pitchFamily="18" charset="0"/>
              </a:rPr>
              <a:t>A marker is commonly done by large thin paper that holds all the size of pattern pieces for a specific style of garments.</a:t>
            </a:r>
          </a:p>
          <a:p>
            <a:pPr fontAlgn="base"/>
            <a:r>
              <a:rPr lang="en-IN" sz="2000" dirty="0" smtClean="0">
                <a:latin typeface="Times New Roman" pitchFamily="18" charset="0"/>
                <a:cs typeface="Times New Roman" pitchFamily="18" charset="0"/>
              </a:rPr>
              <a:t> </a:t>
            </a:r>
          </a:p>
          <a:p>
            <a:pPr fontAlgn="base">
              <a:buFont typeface="Wingdings" pitchFamily="2" charset="2"/>
              <a:buChar char="v"/>
            </a:pPr>
            <a:r>
              <a:rPr lang="en-IN" sz="2000" dirty="0" smtClean="0">
                <a:latin typeface="Times New Roman" pitchFamily="18" charset="0"/>
                <a:cs typeface="Times New Roman" pitchFamily="18" charset="0"/>
              </a:rPr>
              <a:t>Marker is the perfect way to reduce fabric wastage.</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Marker gives actual guide line for completing the flawless or correct fabric cutting.</a:t>
            </a:r>
          </a:p>
          <a:p>
            <a:pPr fontAlgn="base">
              <a:buFont typeface="Wingdings" pitchFamily="2" charset="2"/>
              <a:buChar char="v"/>
            </a:pPr>
            <a:endParaRPr lang="en-IN" sz="2000" dirty="0" smtClean="0"/>
          </a:p>
          <a:p>
            <a:pPr fontAlgn="base"/>
            <a:endParaRPr lang="en-IN" dirty="0" smtClean="0"/>
          </a:p>
          <a:p>
            <a:pPr fontAlgn="base"/>
            <a:r>
              <a:rPr lang="en-IN" dirty="0" smtClean="0"/>
              <a:t/>
            </a:r>
            <a:br>
              <a:rPr lang="en-IN" dirty="0" smtClean="0"/>
            </a:br>
            <a:endParaRPr lang="en-IN" dirty="0"/>
          </a:p>
        </p:txBody>
      </p:sp>
      <p:sp>
        <p:nvSpPr>
          <p:cNvPr id="4" name="Rectangle 3"/>
          <p:cNvSpPr/>
          <p:nvPr/>
        </p:nvSpPr>
        <p:spPr>
          <a:xfrm>
            <a:off x="1785918" y="785794"/>
            <a:ext cx="4810932" cy="707886"/>
          </a:xfrm>
          <a:prstGeom prst="rect">
            <a:avLst/>
          </a:prstGeom>
        </p:spPr>
        <p:txBody>
          <a:bodyPr wrap="none">
            <a:spAutoFit/>
          </a:bodyPr>
          <a:lstStyle/>
          <a:p>
            <a:r>
              <a:rPr lang="en-IN" sz="4000" b="1" dirty="0" smtClean="0">
                <a:solidFill>
                  <a:srgbClr val="00B050"/>
                </a:solidFill>
                <a:latin typeface="Aharoni" pitchFamily="2" charset="-79"/>
                <a:cs typeface="Aharoni" pitchFamily="2" charset="-79"/>
              </a:rPr>
              <a:t>What is a Marker ?</a:t>
            </a:r>
            <a:endParaRPr lang="en-IN" sz="4000" dirty="0">
              <a:solidFill>
                <a:srgbClr val="00B050"/>
              </a:solidFill>
              <a:latin typeface="Aharoni" pitchFamily="2" charset="-79"/>
              <a:cs typeface="Aharoni" pitchFamily="2" charset="-79"/>
            </a:endParaRPr>
          </a:p>
        </p:txBody>
      </p:sp>
      <p:pic>
        <p:nvPicPr>
          <p:cNvPr id="5" name="Picture 4" descr="9 Key Factors of Marker Making in Clothing Industry">
            <a:hlinkClick r:id="rId2" tgtFrame="&quot;_blank&quot;"/>
          </p:cNvPr>
          <p:cNvPicPr/>
          <p:nvPr/>
        </p:nvPicPr>
        <p:blipFill>
          <a:blip r:embed="rId3"/>
          <a:srcRect l="4191" t="23077" r="7205" b="9814"/>
          <a:stretch>
            <a:fillRect/>
          </a:stretch>
        </p:blipFill>
        <p:spPr bwMode="auto">
          <a:xfrm>
            <a:off x="4071934" y="1785926"/>
            <a:ext cx="4000528" cy="3730011"/>
          </a:xfrm>
          <a:prstGeom prst="rect">
            <a:avLst/>
          </a:prstGeom>
          <a:noFill/>
          <a:ln w="9525">
            <a:noFill/>
            <a:miter lim="800000"/>
            <a:headEnd/>
            <a:tailEnd/>
          </a:ln>
        </p:spPr>
      </p:pic>
    </p:spTree>
    <p:extLst>
      <p:ext uri="{BB962C8B-B14F-4D97-AF65-F5344CB8AC3E}">
        <p14:creationId xmlns:p14="http://schemas.microsoft.com/office/powerpoint/2010/main" xmlns="" val="54280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96" y="3019561"/>
            <a:ext cx="223138" cy="369332"/>
          </a:xfrm>
          <a:prstGeom prst="rect">
            <a:avLst/>
          </a:prstGeom>
          <a:noFill/>
        </p:spPr>
        <p:txBody>
          <a:bodyPr wrap="none" rtlCol="0">
            <a:spAutoFit/>
          </a:bodyPr>
          <a:lstStyle/>
          <a:p>
            <a:r>
              <a:rPr lang="en-IN" dirty="0" smtClean="0">
                <a:latin typeface="Adobe Caslon Pro" pitchFamily="18" charset="0"/>
              </a:rPr>
              <a:t>.</a:t>
            </a:r>
            <a:endParaRPr lang="en-IN" dirty="0">
              <a:latin typeface="Adobe Caslon Pro" pitchFamily="18" charset="0"/>
            </a:endParaRPr>
          </a:p>
        </p:txBody>
      </p:sp>
      <p:sp>
        <p:nvSpPr>
          <p:cNvPr id="7" name="Rectangle 6"/>
          <p:cNvSpPr/>
          <p:nvPr/>
        </p:nvSpPr>
        <p:spPr>
          <a:xfrm>
            <a:off x="1357290" y="2136339"/>
            <a:ext cx="7000924" cy="3170099"/>
          </a:xfrm>
          <a:prstGeom prst="rect">
            <a:avLst/>
          </a:prstGeom>
        </p:spPr>
        <p:txBody>
          <a:bodyPr wrap="square">
            <a:spAutoFit/>
          </a:bodyPr>
          <a:lstStyle/>
          <a:p>
            <a:pPr fontAlgn="base">
              <a:buFont typeface="Wingdings" pitchFamily="2" charset="2"/>
              <a:buChar char="v"/>
            </a:pPr>
            <a:r>
              <a:rPr lang="en-IN" sz="2000" dirty="0" smtClean="0">
                <a:latin typeface="Times New Roman" pitchFamily="18" charset="0"/>
                <a:cs typeface="Times New Roman" pitchFamily="18" charset="0"/>
              </a:rPr>
              <a:t>To minimize the fabric wastages</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By the help of marker making similar size and styles of apparels are gained. </a:t>
            </a:r>
          </a:p>
          <a:p>
            <a:pPr fontAlgn="base">
              <a:buFont typeface="Wingdings" pitchFamily="2" charset="2"/>
              <a:buChar char="v"/>
            </a:pPr>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For bulky production marker is essential.</a:t>
            </a:r>
          </a:p>
          <a:p>
            <a:pPr fontAlgn="base">
              <a:buFont typeface="Wingdings" pitchFamily="2" charset="2"/>
              <a:buChar char="v"/>
            </a:pPr>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Marker making is the guide of fabric cutting.</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It saves the production time and cost </a:t>
            </a:r>
            <a:endParaRPr lang="en-IN" sz="2000" dirty="0">
              <a:latin typeface="Times New Roman" pitchFamily="18" charset="0"/>
              <a:cs typeface="Times New Roman" pitchFamily="18" charset="0"/>
            </a:endParaRPr>
          </a:p>
        </p:txBody>
      </p:sp>
      <p:sp>
        <p:nvSpPr>
          <p:cNvPr id="8" name="Rectangle 7"/>
          <p:cNvSpPr/>
          <p:nvPr/>
        </p:nvSpPr>
        <p:spPr>
          <a:xfrm>
            <a:off x="1071538" y="714356"/>
            <a:ext cx="6819496" cy="646331"/>
          </a:xfrm>
          <a:prstGeom prst="rect">
            <a:avLst/>
          </a:prstGeom>
        </p:spPr>
        <p:txBody>
          <a:bodyPr wrap="none">
            <a:spAutoFit/>
          </a:bodyPr>
          <a:lstStyle/>
          <a:p>
            <a:r>
              <a:rPr lang="en-IN" sz="3600" b="1" dirty="0" smtClean="0">
                <a:solidFill>
                  <a:srgbClr val="00B050"/>
                </a:solidFill>
                <a:latin typeface="Aharoni" pitchFamily="2" charset="-79"/>
                <a:cs typeface="Aharoni" pitchFamily="2" charset="-79"/>
              </a:rPr>
              <a:t>Objectives of marker making: </a:t>
            </a:r>
            <a:endParaRPr lang="en-IN" sz="3600" dirty="0">
              <a:solidFill>
                <a:srgbClr val="00B050"/>
              </a:solidFill>
              <a:latin typeface="Aharoni" pitchFamily="2" charset="-79"/>
              <a:cs typeface="Aharoni" pitchFamily="2" charset="-79"/>
            </a:endParaRPr>
          </a:p>
        </p:txBody>
      </p:sp>
    </p:spTree>
    <p:extLst>
      <p:ext uri="{BB962C8B-B14F-4D97-AF65-F5344CB8AC3E}">
        <p14:creationId xmlns:p14="http://schemas.microsoft.com/office/powerpoint/2010/main" xmlns="" val="334153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84" y="714356"/>
            <a:ext cx="5073825" cy="523220"/>
          </a:xfrm>
          <a:prstGeom prst="rect">
            <a:avLst/>
          </a:prstGeom>
          <a:noFill/>
        </p:spPr>
        <p:txBody>
          <a:bodyPr wrap="none" rtlCol="0">
            <a:spAutoFit/>
          </a:bodyPr>
          <a:lstStyle/>
          <a:p>
            <a:r>
              <a:rPr lang="en-IN" sz="2800" dirty="0" smtClean="0">
                <a:solidFill>
                  <a:srgbClr val="00B050"/>
                </a:solidFill>
                <a:latin typeface="Aharoni" pitchFamily="2" charset="-79"/>
                <a:cs typeface="Aharoni" pitchFamily="2" charset="-79"/>
              </a:rPr>
              <a:t>Methods of  Marker Making </a:t>
            </a:r>
            <a:endParaRPr lang="en-IN" sz="2800" dirty="0">
              <a:solidFill>
                <a:srgbClr val="00B050"/>
              </a:solidFill>
              <a:latin typeface="Aharoni" pitchFamily="2" charset="-79"/>
              <a:cs typeface="Aharoni" pitchFamily="2" charset="-79"/>
            </a:endParaRPr>
          </a:p>
        </p:txBody>
      </p:sp>
      <p:sp>
        <p:nvSpPr>
          <p:cNvPr id="4" name="Rectangle 3"/>
          <p:cNvSpPr/>
          <p:nvPr/>
        </p:nvSpPr>
        <p:spPr>
          <a:xfrm>
            <a:off x="2000232" y="2071678"/>
            <a:ext cx="5429288" cy="1938992"/>
          </a:xfrm>
          <a:prstGeom prst="rect">
            <a:avLst/>
          </a:prstGeom>
        </p:spPr>
        <p:txBody>
          <a:bodyPr wrap="square">
            <a:spAutoFit/>
          </a:bodyPr>
          <a:lstStyle/>
          <a:p>
            <a:pPr fontAlgn="base">
              <a:buFont typeface="Wingdings" pitchFamily="2" charset="2"/>
              <a:buChar char="v"/>
            </a:pPr>
            <a:r>
              <a:rPr lang="en-IN" sz="4000" dirty="0" smtClean="0">
                <a:latin typeface="Times New Roman" pitchFamily="18" charset="0"/>
                <a:cs typeface="Times New Roman" pitchFamily="18" charset="0"/>
              </a:rPr>
              <a:t>Manual method</a:t>
            </a:r>
          </a:p>
          <a:p>
            <a:pPr fontAlgn="base"/>
            <a:endParaRPr lang="en-IN" sz="4000" dirty="0" smtClean="0">
              <a:latin typeface="Times New Roman" pitchFamily="18" charset="0"/>
              <a:cs typeface="Times New Roman" pitchFamily="18" charset="0"/>
            </a:endParaRPr>
          </a:p>
          <a:p>
            <a:pPr fontAlgn="base">
              <a:buFont typeface="Wingdings" pitchFamily="2" charset="2"/>
              <a:buChar char="v"/>
            </a:pPr>
            <a:r>
              <a:rPr lang="en-IN" sz="4000" dirty="0" smtClean="0">
                <a:latin typeface="Times New Roman" pitchFamily="18" charset="0"/>
                <a:cs typeface="Times New Roman" pitchFamily="18" charset="0"/>
              </a:rPr>
              <a:t>Computerized method</a:t>
            </a:r>
            <a:endParaRPr lang="en-IN" sz="4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2069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47610" tIns="44436"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AAAAAA"/>
                </a:solidFill>
                <a:effectLst/>
                <a:latin typeface="Arial" pitchFamily="34" charset="0"/>
                <a:cs typeface="Arial" pitchFamily="34" charset="0"/>
              </a:rPr>
              <a:t>Manual marker making method: </a:t>
            </a: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AAAAAA"/>
                </a:solidFill>
                <a:effectLst/>
                <a:latin typeface="Arial" pitchFamily="34" charset="0"/>
                <a:cs typeface="Arial" pitchFamily="34" charset="0"/>
              </a:rPr>
              <a:t>In garments industry, manual market making is the oldest, traditional and typically used method. In this processes pattern maker make the all pattern pieces manually and after that fabrics are spread on cutting table and set up all pattern pieces directly onto the marker paper. Then mark by chalk, pencil or pen.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47610" tIns="44436"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AAAAAA"/>
                </a:solidFill>
                <a:effectLst/>
                <a:latin typeface="Arial" pitchFamily="34" charset="0"/>
                <a:cs typeface="Arial" pitchFamily="34" charset="0"/>
              </a:rPr>
              <a:t>Manual marker making method: </a:t>
            </a: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AAAAAA"/>
                </a:solidFill>
                <a:effectLst/>
                <a:latin typeface="Arial" pitchFamily="34" charset="0"/>
                <a:cs typeface="Arial" pitchFamily="34" charset="0"/>
              </a:rPr>
              <a:t>In garments industry, manual market making is the oldest, traditional and typically used method. In this processes pattern maker make the all pattern pieces manually and after that fabrics are spread on cutting table and set up all pattern pieces directly onto the marker paper. Then mark by chalk, pencil or pen.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1142976" y="714356"/>
            <a:ext cx="6556603" cy="584775"/>
          </a:xfrm>
          <a:prstGeom prst="rect">
            <a:avLst/>
          </a:prstGeom>
        </p:spPr>
        <p:txBody>
          <a:bodyPr wrap="none">
            <a:spAutoFit/>
          </a:bodyPr>
          <a:lstStyle/>
          <a:p>
            <a:r>
              <a:rPr lang="en-IN" sz="3200" b="1" dirty="0" smtClean="0">
                <a:solidFill>
                  <a:srgbClr val="00B050"/>
                </a:solidFill>
                <a:latin typeface="Aharoni" pitchFamily="2" charset="-79"/>
                <a:cs typeface="Aharoni" pitchFamily="2" charset="-79"/>
              </a:rPr>
              <a:t>Manual Marker Making Method:</a:t>
            </a:r>
            <a:endParaRPr lang="en-IN" sz="3200" dirty="0">
              <a:solidFill>
                <a:srgbClr val="00B050"/>
              </a:solidFill>
              <a:latin typeface="Aharoni" pitchFamily="2" charset="-79"/>
              <a:cs typeface="Aharoni" pitchFamily="2" charset="-79"/>
            </a:endParaRPr>
          </a:p>
        </p:txBody>
      </p:sp>
      <p:sp>
        <p:nvSpPr>
          <p:cNvPr id="8" name="Rectangle 7"/>
          <p:cNvSpPr/>
          <p:nvPr/>
        </p:nvSpPr>
        <p:spPr>
          <a:xfrm>
            <a:off x="1214414" y="1428736"/>
            <a:ext cx="3571900" cy="4093428"/>
          </a:xfrm>
          <a:prstGeom prst="rect">
            <a:avLst/>
          </a:prstGeom>
        </p:spPr>
        <p:txBody>
          <a:bodyPr wrap="square">
            <a:spAutoFit/>
          </a:bodyPr>
          <a:lstStyle/>
          <a:p>
            <a:pPr>
              <a:buFont typeface="Wingdings" pitchFamily="2" charset="2"/>
              <a:buChar char="v"/>
            </a:pPr>
            <a:r>
              <a:rPr lang="en-IN" sz="2000" dirty="0" smtClean="0">
                <a:latin typeface="Times New Roman" pitchFamily="18" charset="0"/>
                <a:cs typeface="Times New Roman" pitchFamily="18" charset="0"/>
              </a:rPr>
              <a:t>Manual marker making is the oldest, traditional and typically used method. </a:t>
            </a:r>
          </a:p>
          <a:p>
            <a:endParaRPr lang="en-IN" sz="2000" dirty="0" smtClean="0">
              <a:latin typeface="Times New Roman" pitchFamily="18" charset="0"/>
              <a:cs typeface="Times New Roman" pitchFamily="18" charset="0"/>
            </a:endParaRPr>
          </a:p>
          <a:p>
            <a:pPr>
              <a:buFont typeface="Wingdings" pitchFamily="2" charset="2"/>
              <a:buChar char="v"/>
            </a:pPr>
            <a:r>
              <a:rPr lang="en-IN" sz="2000" dirty="0" smtClean="0">
                <a:latin typeface="Times New Roman" pitchFamily="18" charset="0"/>
                <a:cs typeface="Times New Roman" pitchFamily="18" charset="0"/>
              </a:rPr>
              <a:t>In this processes pattern maker make the all pattern pieces manually and after that fabrics are spread on cutting table and set up all pattern pieces directly onto the marker paper. </a:t>
            </a:r>
          </a:p>
          <a:p>
            <a:endParaRPr lang="en-IN" sz="2000" dirty="0" smtClean="0">
              <a:latin typeface="Times New Roman" pitchFamily="18" charset="0"/>
              <a:cs typeface="Times New Roman" pitchFamily="18" charset="0"/>
            </a:endParaRPr>
          </a:p>
          <a:p>
            <a:pPr>
              <a:buFont typeface="Wingdings" pitchFamily="2" charset="2"/>
              <a:buChar char="v"/>
            </a:pPr>
            <a:r>
              <a:rPr lang="en-IN" sz="2000" dirty="0" smtClean="0">
                <a:latin typeface="Times New Roman" pitchFamily="18" charset="0"/>
                <a:cs typeface="Times New Roman" pitchFamily="18" charset="0"/>
              </a:rPr>
              <a:t>Then mark by chalk, pencil or pen. </a:t>
            </a:r>
            <a:endParaRPr lang="en-IN" sz="2000" dirty="0">
              <a:latin typeface="Times New Roman" pitchFamily="18" charset="0"/>
              <a:cs typeface="Times New Roman" pitchFamily="18" charset="0"/>
            </a:endParaRPr>
          </a:p>
        </p:txBody>
      </p:sp>
      <p:pic>
        <p:nvPicPr>
          <p:cNvPr id="9" name="Picture 8" descr="Marker Making Methods in Apparel Industry - Fashion2Apparel">
            <a:hlinkClick r:id="rId2" tgtFrame="&quot;_blank&quot;"/>
          </p:cNvPr>
          <p:cNvPicPr/>
          <p:nvPr/>
        </p:nvPicPr>
        <p:blipFill>
          <a:blip r:embed="rId3"/>
          <a:srcRect/>
          <a:stretch>
            <a:fillRect/>
          </a:stretch>
        </p:blipFill>
        <p:spPr bwMode="auto">
          <a:xfrm>
            <a:off x="4929190" y="1571612"/>
            <a:ext cx="3286148" cy="3643338"/>
          </a:xfrm>
          <a:prstGeom prst="rect">
            <a:avLst/>
          </a:prstGeom>
          <a:noFill/>
          <a:ln w="9525">
            <a:noFill/>
            <a:miter lim="800000"/>
            <a:headEnd/>
            <a:tailEnd/>
          </a:ln>
        </p:spPr>
      </p:pic>
    </p:spTree>
    <p:extLst>
      <p:ext uri="{BB962C8B-B14F-4D97-AF65-F5344CB8AC3E}">
        <p14:creationId xmlns:p14="http://schemas.microsoft.com/office/powerpoint/2010/main" xmlns="" val="270093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714356"/>
            <a:ext cx="6370655" cy="584775"/>
          </a:xfrm>
          <a:prstGeom prst="rect">
            <a:avLst/>
          </a:prstGeom>
          <a:noFill/>
        </p:spPr>
        <p:txBody>
          <a:bodyPr wrap="none" rtlCol="0">
            <a:spAutoFit/>
          </a:bodyPr>
          <a:lstStyle/>
          <a:p>
            <a:r>
              <a:rPr lang="en-IN" sz="3200" b="1" dirty="0" smtClean="0">
                <a:solidFill>
                  <a:srgbClr val="00B050"/>
                </a:solidFill>
                <a:latin typeface="Aharoni" pitchFamily="2" charset="-79"/>
                <a:cs typeface="Aharoni" pitchFamily="2" charset="-79"/>
              </a:rPr>
              <a:t>Marker with minimized pattern:</a:t>
            </a:r>
            <a:endParaRPr lang="en-IN" sz="3200" dirty="0">
              <a:solidFill>
                <a:srgbClr val="00B050"/>
              </a:solidFill>
              <a:latin typeface="Aharoni" pitchFamily="2" charset="-79"/>
              <a:cs typeface="Aharoni" pitchFamily="2" charset="-79"/>
            </a:endParaRPr>
          </a:p>
        </p:txBody>
      </p:sp>
      <p:sp>
        <p:nvSpPr>
          <p:cNvPr id="5" name="Rectangle 4"/>
          <p:cNvSpPr/>
          <p:nvPr/>
        </p:nvSpPr>
        <p:spPr>
          <a:xfrm>
            <a:off x="1571604" y="1582341"/>
            <a:ext cx="6072230" cy="4093428"/>
          </a:xfrm>
          <a:prstGeom prst="rect">
            <a:avLst/>
          </a:prstGeom>
        </p:spPr>
        <p:txBody>
          <a:bodyPr wrap="square">
            <a:spAutoFit/>
          </a:bodyPr>
          <a:lstStyle/>
          <a:p>
            <a:pPr fontAlgn="base">
              <a:buFont typeface="Wingdings" pitchFamily="2" charset="2"/>
              <a:buChar char="v"/>
            </a:pPr>
            <a:r>
              <a:rPr lang="en-IN" sz="2000" dirty="0" smtClean="0">
                <a:latin typeface="Times New Roman" pitchFamily="18" charset="0"/>
                <a:cs typeface="Times New Roman" pitchFamily="18" charset="0"/>
              </a:rPr>
              <a:t>Normally the patterns are made up of hard paper or plastic sheet.</a:t>
            </a:r>
          </a:p>
          <a:p>
            <a:pPr fontAlgn="base">
              <a:buFont typeface="Wingdings" pitchFamily="2" charset="2"/>
              <a:buChar char="v"/>
            </a:pPr>
            <a:r>
              <a:rPr lang="en-IN" sz="2000" dirty="0" smtClean="0">
                <a:latin typeface="Times New Roman" pitchFamily="18" charset="0"/>
                <a:cs typeface="Times New Roman" pitchFamily="18" charset="0"/>
              </a:rPr>
              <a:t>For this method full size patterns are minimized 1/5 part by a panto-graph. </a:t>
            </a:r>
          </a:p>
          <a:p>
            <a:pPr fontAlgn="base">
              <a:buFont typeface="Wingdings" pitchFamily="2" charset="2"/>
              <a:buChar char="v"/>
            </a:pPr>
            <a:r>
              <a:rPr lang="en-IN" sz="2000" dirty="0" smtClean="0">
                <a:latin typeface="Times New Roman" pitchFamily="18" charset="0"/>
                <a:cs typeface="Times New Roman" pitchFamily="18" charset="0"/>
              </a:rPr>
              <a:t>Marker is planned with small pattern pieces.</a:t>
            </a:r>
          </a:p>
          <a:p>
            <a:pPr fontAlgn="base">
              <a:buFont typeface="Wingdings" pitchFamily="2" charset="2"/>
              <a:buChar char="v"/>
            </a:pPr>
            <a:r>
              <a:rPr lang="en-IN" sz="2000" dirty="0" smtClean="0">
                <a:latin typeface="Times New Roman" pitchFamily="18" charset="0"/>
                <a:cs typeface="Times New Roman" pitchFamily="18" charset="0"/>
              </a:rPr>
              <a:t>When marker making is done, snaps are taken by camera.</a:t>
            </a:r>
          </a:p>
          <a:p>
            <a:pPr fontAlgn="base">
              <a:buFont typeface="Wingdings" pitchFamily="2" charset="2"/>
              <a:buChar char="v"/>
            </a:pPr>
            <a:r>
              <a:rPr lang="en-IN" sz="2000" dirty="0" smtClean="0">
                <a:latin typeface="Times New Roman" pitchFamily="18" charset="0"/>
                <a:cs typeface="Times New Roman" pitchFamily="18" charset="0"/>
              </a:rPr>
              <a:t>Planimeter is applied to examine covered area of pattern lies in the marker.</a:t>
            </a:r>
          </a:p>
          <a:p>
            <a:pPr fontAlgn="base">
              <a:buFont typeface="Wingdings" pitchFamily="2" charset="2"/>
              <a:buChar char="v"/>
            </a:pPr>
            <a:r>
              <a:rPr lang="en-IN" sz="2000" dirty="0" smtClean="0">
                <a:latin typeface="Times New Roman" pitchFamily="18" charset="0"/>
                <a:cs typeface="Times New Roman" pitchFamily="18" charset="0"/>
              </a:rPr>
              <a:t>The marker efficiency is examined by marker area and pattern area.</a:t>
            </a:r>
          </a:p>
          <a:p>
            <a:pPr fontAlgn="base">
              <a:buFont typeface="Wingdings" pitchFamily="2" charset="2"/>
              <a:buChar char="v"/>
            </a:pPr>
            <a:r>
              <a:rPr lang="en-IN" sz="2000" dirty="0" smtClean="0">
                <a:latin typeface="Times New Roman" pitchFamily="18" charset="0"/>
                <a:cs typeface="Times New Roman" pitchFamily="18" charset="0"/>
              </a:rPr>
              <a:t>All of the marker photograph and minimized pattern are carefully stored. </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0960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836712"/>
            <a:ext cx="530915" cy="1323439"/>
          </a:xfrm>
          <a:prstGeom prst="rect">
            <a:avLst/>
          </a:prstGeom>
          <a:noFill/>
        </p:spPr>
        <p:txBody>
          <a:bodyPr wrap="none" rtlCol="0">
            <a:spAutoFit/>
          </a:bodyPr>
          <a:lstStyle/>
          <a:p>
            <a:pPr marL="342900" indent="-342900">
              <a:buFont typeface="Wingdings" pitchFamily="2" charset="2"/>
              <a:buChar char="v"/>
            </a:pPr>
            <a:endParaRPr lang="en-IN" sz="2000" dirty="0" smtClean="0">
              <a:latin typeface="Adobe Caslon Pro" pitchFamily="18" charset="0"/>
            </a:endParaRPr>
          </a:p>
          <a:p>
            <a:pPr marL="342900" indent="-342900">
              <a:buFont typeface="Wingdings" pitchFamily="2" charset="2"/>
              <a:buChar char="v"/>
            </a:pPr>
            <a:endParaRPr lang="en-IN" sz="2000" dirty="0">
              <a:latin typeface="Adobe Caslon Pro" pitchFamily="18" charset="0"/>
            </a:endParaRPr>
          </a:p>
          <a:p>
            <a:endParaRPr lang="en-IN" sz="2000" dirty="0" smtClean="0">
              <a:latin typeface="Adobe Caslon Pro" pitchFamily="18" charset="0"/>
            </a:endParaRPr>
          </a:p>
          <a:p>
            <a:pPr marL="342900" indent="-342900">
              <a:buFont typeface="Wingdings" pitchFamily="2" charset="2"/>
              <a:buChar char="v"/>
            </a:pPr>
            <a:endParaRPr lang="en-IN" sz="2000" dirty="0">
              <a:latin typeface="Adobe Caslon Pro" pitchFamily="18" charset="0"/>
            </a:endParaRPr>
          </a:p>
        </p:txBody>
      </p:sp>
      <p:sp>
        <p:nvSpPr>
          <p:cNvPr id="4" name="Rectangle 3"/>
          <p:cNvSpPr/>
          <p:nvPr/>
        </p:nvSpPr>
        <p:spPr>
          <a:xfrm>
            <a:off x="928662" y="785794"/>
            <a:ext cx="7286676" cy="954107"/>
          </a:xfrm>
          <a:prstGeom prst="rect">
            <a:avLst/>
          </a:prstGeom>
        </p:spPr>
        <p:txBody>
          <a:bodyPr wrap="square">
            <a:spAutoFit/>
          </a:bodyPr>
          <a:lstStyle/>
          <a:p>
            <a:r>
              <a:rPr lang="en-IN" sz="2800" b="1" dirty="0" smtClean="0">
                <a:solidFill>
                  <a:srgbClr val="00B050"/>
                </a:solidFill>
                <a:latin typeface="Aharoni" pitchFamily="2" charset="-79"/>
                <a:cs typeface="Aharoni" pitchFamily="2" charset="-79"/>
              </a:rPr>
              <a:t>Types of Manual Marker Making Method </a:t>
            </a:r>
            <a:r>
              <a:rPr lang="en-IN" sz="2800" dirty="0" smtClean="0">
                <a:solidFill>
                  <a:srgbClr val="00B050"/>
                </a:solidFill>
                <a:latin typeface="Aharoni" pitchFamily="2" charset="-79"/>
                <a:cs typeface="Aharoni" pitchFamily="2" charset="-79"/>
              </a:rPr>
              <a:t/>
            </a:r>
            <a:br>
              <a:rPr lang="en-IN" sz="2800" dirty="0" smtClean="0">
                <a:solidFill>
                  <a:srgbClr val="00B050"/>
                </a:solidFill>
                <a:latin typeface="Aharoni" pitchFamily="2" charset="-79"/>
                <a:cs typeface="Aharoni" pitchFamily="2" charset="-79"/>
              </a:rPr>
            </a:br>
            <a:endParaRPr lang="en-IN" sz="2800" dirty="0" smtClean="0">
              <a:solidFill>
                <a:srgbClr val="00B050"/>
              </a:solidFill>
              <a:latin typeface="Aharoni" pitchFamily="2" charset="-79"/>
              <a:cs typeface="Aharoni" pitchFamily="2" charset="-79"/>
            </a:endParaRPr>
          </a:p>
        </p:txBody>
      </p:sp>
      <p:sp>
        <p:nvSpPr>
          <p:cNvPr id="5" name="Rectangle 4"/>
          <p:cNvSpPr/>
          <p:nvPr/>
        </p:nvSpPr>
        <p:spPr>
          <a:xfrm>
            <a:off x="1285852" y="1785926"/>
            <a:ext cx="6643734" cy="3108543"/>
          </a:xfrm>
          <a:prstGeom prst="rect">
            <a:avLst/>
          </a:prstGeom>
        </p:spPr>
        <p:txBody>
          <a:bodyPr wrap="square">
            <a:spAutoFit/>
          </a:bodyPr>
          <a:lstStyle/>
          <a:p>
            <a:pPr fontAlgn="base"/>
            <a:r>
              <a:rPr lang="en-IN" sz="2800" dirty="0" smtClean="0">
                <a:latin typeface="Times New Roman" pitchFamily="18" charset="0"/>
                <a:cs typeface="Times New Roman" pitchFamily="18" charset="0"/>
              </a:rPr>
              <a:t>Manual methods are two types. Such as: </a:t>
            </a:r>
            <a:br>
              <a:rPr lang="en-IN" sz="2800" dirty="0" smtClean="0">
                <a:latin typeface="Times New Roman" pitchFamily="18" charset="0"/>
                <a:cs typeface="Times New Roman" pitchFamily="18" charset="0"/>
              </a:rPr>
            </a:b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i</a:t>
            </a:r>
            <a:r>
              <a:rPr lang="en-IN" sz="2800" dirty="0" smtClean="0">
                <a:latin typeface="Times New Roman" pitchFamily="18" charset="0"/>
                <a:cs typeface="Times New Roman" pitchFamily="18" charset="0"/>
              </a:rPr>
              <a:t>. Marker planning with full size pattern</a:t>
            </a:r>
          </a:p>
          <a:p>
            <a:pPr fontAlgn="base"/>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smtClean="0">
                <a:latin typeface="Times New Roman" pitchFamily="18" charset="0"/>
                <a:cs typeface="Times New Roman" pitchFamily="18" charset="0"/>
              </a:rPr>
              <a:t>    ii. Marker with minimized pattern </a:t>
            </a:r>
          </a:p>
          <a:p>
            <a:pPr fontAlgn="base"/>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03311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857232"/>
            <a:ext cx="7500990" cy="584775"/>
          </a:xfrm>
          <a:prstGeom prst="rect">
            <a:avLst/>
          </a:prstGeom>
        </p:spPr>
        <p:txBody>
          <a:bodyPr wrap="square">
            <a:spAutoFit/>
          </a:bodyPr>
          <a:lstStyle/>
          <a:p>
            <a:r>
              <a:rPr lang="en-IN" sz="3200" b="1" dirty="0" smtClean="0">
                <a:solidFill>
                  <a:srgbClr val="00B050"/>
                </a:solidFill>
                <a:latin typeface="Aharoni" pitchFamily="2" charset="-79"/>
                <a:cs typeface="Aharoni" pitchFamily="2" charset="-79"/>
              </a:rPr>
              <a:t>Marker planning with full size pattern</a:t>
            </a:r>
            <a:endParaRPr lang="en-IN" sz="3200" dirty="0">
              <a:solidFill>
                <a:srgbClr val="00B050"/>
              </a:solidFill>
              <a:latin typeface="Aharoni" pitchFamily="2" charset="-79"/>
              <a:cs typeface="Aharoni" pitchFamily="2" charset="-79"/>
            </a:endParaRPr>
          </a:p>
        </p:txBody>
      </p:sp>
      <p:sp>
        <p:nvSpPr>
          <p:cNvPr id="4" name="Rectangle 3"/>
          <p:cNvSpPr/>
          <p:nvPr/>
        </p:nvSpPr>
        <p:spPr>
          <a:xfrm>
            <a:off x="1071538" y="1582341"/>
            <a:ext cx="7143800" cy="4093428"/>
          </a:xfrm>
          <a:prstGeom prst="rect">
            <a:avLst/>
          </a:prstGeom>
        </p:spPr>
        <p:txBody>
          <a:bodyPr wrap="square">
            <a:spAutoFit/>
          </a:bodyPr>
          <a:lstStyle/>
          <a:p>
            <a:pPr fontAlgn="base">
              <a:buFont typeface="Wingdings" pitchFamily="2" charset="2"/>
              <a:buChar char="v"/>
            </a:pPr>
            <a:r>
              <a:rPr lang="en-IN" sz="2000" dirty="0" smtClean="0">
                <a:latin typeface="Times New Roman" pitchFamily="18" charset="0"/>
                <a:cs typeface="Times New Roman" pitchFamily="18" charset="0"/>
              </a:rPr>
              <a:t>According to standard measurement all patterns are in full dimension.</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To minimize the fabric wastage, hard patterns are placed on thin marker paper and then all patterns are marked by turning different direction.</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The top of the table on which marker making are fixed or fitting and the fitting table top are placed in various angle.</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For fabric suction vacuum system is arranged under the table.</a:t>
            </a:r>
          </a:p>
          <a:p>
            <a:pPr fontAlgn="base"/>
            <a:endParaRPr lang="en-IN" sz="2000" dirty="0" smtClean="0">
              <a:latin typeface="Times New Roman" pitchFamily="18" charset="0"/>
              <a:cs typeface="Times New Roman" pitchFamily="18" charset="0"/>
            </a:endParaRPr>
          </a:p>
          <a:p>
            <a:pPr fontAlgn="base">
              <a:buFont typeface="Wingdings" pitchFamily="2" charset="2"/>
              <a:buChar char="v"/>
            </a:pPr>
            <a:r>
              <a:rPr lang="en-IN" sz="2000" dirty="0" smtClean="0">
                <a:latin typeface="Times New Roman" pitchFamily="18" charset="0"/>
                <a:cs typeface="Times New Roman" pitchFamily="18" charset="0"/>
              </a:rPr>
              <a:t>For minimize the marker length this method is perfect. </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334111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268</TotalTime>
  <Words>736</Words>
  <Application>Microsoft Office PowerPoint</Application>
  <PresentationFormat>On-screen Show (4:3)</PresentationFormat>
  <Paragraphs>131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Pushpin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Noorul Aslam</dc:creator>
  <cp:lastModifiedBy>Kathiroli</cp:lastModifiedBy>
  <cp:revision>41</cp:revision>
  <dcterms:created xsi:type="dcterms:W3CDTF">2020-04-15T09:12:27Z</dcterms:created>
  <dcterms:modified xsi:type="dcterms:W3CDTF">2020-05-17T19:34:21Z</dcterms:modified>
</cp:coreProperties>
</file>