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6" r:id="rId2"/>
    <p:sldId id="267" r:id="rId3"/>
    <p:sldId id="258" r:id="rId4"/>
    <p:sldId id="269" r:id="rId5"/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402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38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7264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8924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32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6756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68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87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77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09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61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32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475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75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46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B46B7-9C45-40FD-89DC-7810957D17C4}" type="datetimeFigureOut">
              <a:rPr lang="en-IN" smtClean="0"/>
              <a:t>19-05-2020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89ECFC-4D7D-405F-94AC-F08940FF83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37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iccode.com/page/harmonized-system-h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iccode.com/page/what-is-a-nace-co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ccode.com/page/what-is-a-nace-cod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8305D1-A980-4667-9377-FB40787A5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1949" y="2587335"/>
            <a:ext cx="8915399" cy="1493597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Hobo Std" panose="020B0803040709020204" pitchFamily="34" charset="0"/>
              </a:rPr>
              <a:t/>
            </a:r>
            <a:br>
              <a:rPr lang="en-US" sz="3600" dirty="0">
                <a:solidFill>
                  <a:schemeClr val="accent1"/>
                </a:solidFill>
                <a:latin typeface="Hobo Std" panose="020B0803040709020204" pitchFamily="34" charset="0"/>
              </a:rPr>
            </a:br>
            <a:r>
              <a:rPr lang="en-US" sz="3600" dirty="0">
                <a:solidFill>
                  <a:schemeClr val="accent1"/>
                </a:solidFill>
                <a:latin typeface="Hobo Std" panose="020B0803040709020204" pitchFamily="34" charset="0"/>
              </a:rPr>
              <a:t/>
            </a:r>
            <a:br>
              <a:rPr lang="en-US" sz="3600" dirty="0">
                <a:solidFill>
                  <a:schemeClr val="accent1"/>
                </a:solidFill>
                <a:latin typeface="Hobo Std" panose="020B0803040709020204" pitchFamily="34" charset="0"/>
              </a:rPr>
            </a:br>
            <a:r>
              <a:rPr lang="en-US" sz="3600" dirty="0">
                <a:solidFill>
                  <a:schemeClr val="accent1"/>
                </a:solidFill>
                <a:latin typeface="Hobo Std" panose="020B0803040709020204" pitchFamily="34" charset="0"/>
              </a:rPr>
              <a:t>INTERNATIONAL CODES FOR</a:t>
            </a:r>
            <a:r>
              <a:rPr lang="en-US" sz="3600" dirty="0">
                <a:latin typeface="Hobo Std" panose="020B0803040709020204" pitchFamily="34" charset="0"/>
              </a:rPr>
              <a:t/>
            </a:r>
            <a:br>
              <a:rPr lang="en-US" sz="3600" dirty="0">
                <a:latin typeface="Hobo Std" panose="020B0803040709020204" pitchFamily="34" charset="0"/>
              </a:rPr>
            </a:br>
            <a:r>
              <a:rPr lang="en-US" sz="3600" dirty="0">
                <a:latin typeface="Hobo Std" panose="020B0803040709020204" pitchFamily="34" charset="0"/>
              </a:rPr>
              <a:t>                              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Hobo Std" panose="020B0803040709020204" pitchFamily="34" charset="0"/>
              </a:rPr>
              <a:t>‘’PRODUCT’’</a:t>
            </a:r>
            <a:endParaRPr lang="en-IN" sz="3600" dirty="0">
              <a:solidFill>
                <a:schemeClr val="accent2">
                  <a:lumMod val="75000"/>
                </a:schemeClr>
              </a:solidFill>
              <a:latin typeface="Hobo Std" panose="020B0803040709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12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6A34A2-F77A-4806-8637-2A777FAF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201" y="650743"/>
            <a:ext cx="8911687" cy="1280890"/>
          </a:xfrm>
        </p:spPr>
        <p:txBody>
          <a:bodyPr/>
          <a:lstStyle/>
          <a:p>
            <a:r>
              <a:rPr lang="en-IN" b="1" u="sng" dirty="0"/>
              <a:t>Central Product Classification </a:t>
            </a:r>
            <a:r>
              <a:rPr lang="en-IN" b="1" u="sng" dirty="0">
                <a:solidFill>
                  <a:schemeClr val="accent2"/>
                </a:solidFill>
              </a:rPr>
              <a:t>(CPC):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8AD463-DFA2-416C-B38C-654C37789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717" y="2133600"/>
            <a:ext cx="8915400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CPC constitutes a comprehensive classification of all products, including goods and services.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CPC presents categories for all products that can be the object of domestic or international transactions or that can be entered into stocks.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includes products that are an output of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activity, including transportable goods and non-transportable goods, products, and services.</a:t>
            </a:r>
            <a:endParaRPr lang="en-IN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70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24679E8-BC7C-42D8-BC44-2AE9D4AD78CC}"/>
              </a:ext>
            </a:extLst>
          </p:cNvPr>
          <p:cNvSpPr/>
          <p:nvPr/>
        </p:nvSpPr>
        <p:spPr>
          <a:xfrm>
            <a:off x="2317072" y="798990"/>
            <a:ext cx="8753382" cy="309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are CPC Codes used?</a:t>
            </a:r>
          </a:p>
          <a:p>
            <a:endParaRPr lang="en-US" b="1" u="sng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8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a basis for recompiling basic statistics from their original classifications into a standard classification for analytical use</a:t>
            </a:r>
          </a:p>
          <a:p>
            <a:pPr marL="285750" indent="-285750">
              <a:spcAft>
                <a:spcPts val="1008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8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enhance harmonization among various fields of economic and related statistics</a:t>
            </a:r>
          </a:p>
          <a:p>
            <a:pPr marL="285750" indent="-285750">
              <a:spcAft>
                <a:spcPts val="1008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8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strengthen the role of national accounts as an instrument for coordination of economic statistics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90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E0CB8A-B252-4D26-A27A-658E28791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956" y="641866"/>
            <a:ext cx="8911687" cy="1280890"/>
          </a:xfrm>
        </p:spPr>
        <p:txBody>
          <a:bodyPr/>
          <a:lstStyle/>
          <a:p>
            <a:r>
              <a:rPr lang="en-IN" b="1" u="sng" dirty="0"/>
              <a:t>Combined Nomenclature </a:t>
            </a:r>
            <a:r>
              <a:rPr lang="en-IN" b="1" u="sng" dirty="0">
                <a:solidFill>
                  <a:schemeClr val="accent2"/>
                </a:solidFill>
              </a:rPr>
              <a:t>(CN):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1CE093-B9BD-48FC-93A7-4DCC6995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9142" y="1631558"/>
            <a:ext cx="8915400" cy="45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CN stands for Combined Nomenclature. It is the common nomenclature of the European Community and is an 8-digit product classification system used in export declarations and in statistical declarations for trade in the European Community.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All products and goods exported from the European Union or imported into European Union must be classified for Customs purposed.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Every product will be assigned to a particular product classification code.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Changes to the nomenclature occur every year and are updated and reflected into the nomenclature at the beginning of the following year.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CN is comprised of the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 tooltip="HS - Harmonized Commodity Description and Coding System"/>
              </a:rPr>
              <a:t>Harmonized System (HS)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nomenclature with further Community subdivisions.</a:t>
            </a:r>
          </a:p>
        </p:txBody>
      </p:sp>
    </p:spTree>
    <p:extLst>
      <p:ext uri="{BB962C8B-B14F-4D97-AF65-F5344CB8AC3E}">
        <p14:creationId xmlns:p14="http://schemas.microsoft.com/office/powerpoint/2010/main" val="574691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8B4AE44-5BFC-48A1-B69C-B8ABB0950F58}"/>
              </a:ext>
            </a:extLst>
          </p:cNvPr>
          <p:cNvSpPr/>
          <p:nvPr/>
        </p:nvSpPr>
        <p:spPr>
          <a:xfrm>
            <a:off x="2062578" y="797602"/>
            <a:ext cx="83242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CN codes used for?</a:t>
            </a:r>
          </a:p>
          <a:p>
            <a:pPr>
              <a:buClr>
                <a:schemeClr val="accent1"/>
              </a:buClr>
            </a:pPr>
            <a:endParaRPr lang="en-US" b="1" u="sng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and publishing of products and goods statistics for both intra and extra Community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 tariffs (Article 9 of the Treaty establishing the EEC) determined by the subheading of the nomenclature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Laws on agricultural matters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negotiations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22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21F6951-94E2-4E5E-BFA0-50D9A9FD3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90" y="1150988"/>
            <a:ext cx="7942325" cy="477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5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79562F2-5521-43B5-AD6D-00C312A1F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497" y="411145"/>
            <a:ext cx="9183767" cy="551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AE2F2F-CB29-4E2F-992E-CC1B52B85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302" y="632987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u="sng" dirty="0">
                <a:latin typeface="Adobe Hebrew" panose="02040503050201020203" pitchFamily="18" charset="-79"/>
                <a:cs typeface="Adobe Hebrew" panose="02040503050201020203" pitchFamily="18" charset="-79"/>
              </a:rPr>
              <a:t>International codes for product:</a:t>
            </a:r>
            <a:endParaRPr lang="en-IN" sz="4800" b="1" u="sng" dirty="0"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CEBF29F-3E71-4052-842B-A5FB1095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6248" y="1913877"/>
            <a:ext cx="8915400" cy="3777622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800" b="1" dirty="0"/>
              <a:t>Statistical Classification of Products by Activity </a:t>
            </a:r>
            <a:r>
              <a:rPr lang="en-US" sz="2800" b="1" dirty="0">
                <a:solidFill>
                  <a:schemeClr val="accent2"/>
                </a:solidFill>
              </a:rPr>
              <a:t>(CPA)</a:t>
            </a:r>
          </a:p>
          <a:p>
            <a:pPr marL="400050" indent="-400050">
              <a:buFont typeface="+mj-lt"/>
              <a:buAutoNum type="romanUcPeriod"/>
            </a:pPr>
            <a:r>
              <a:rPr lang="en-IN" sz="2800" b="1" dirty="0"/>
              <a:t>Harmonized System </a:t>
            </a:r>
            <a:r>
              <a:rPr lang="en-IN" sz="2800" b="1" dirty="0">
                <a:solidFill>
                  <a:schemeClr val="accent2"/>
                </a:solidFill>
              </a:rPr>
              <a:t>(HS)</a:t>
            </a:r>
          </a:p>
          <a:p>
            <a:pPr marL="400050" indent="-400050">
              <a:buFont typeface="+mj-lt"/>
              <a:buAutoNum type="romanUcPeriod"/>
            </a:pPr>
            <a:r>
              <a:rPr lang="en-IN" sz="2800" b="1" dirty="0"/>
              <a:t>Central Product Classification </a:t>
            </a:r>
            <a:r>
              <a:rPr lang="en-IN" sz="2800" b="1" dirty="0">
                <a:solidFill>
                  <a:schemeClr val="accent2"/>
                </a:solidFill>
              </a:rPr>
              <a:t>(CPC)</a:t>
            </a:r>
          </a:p>
          <a:p>
            <a:pPr marL="400050" indent="-400050">
              <a:buFont typeface="+mj-lt"/>
              <a:buAutoNum type="romanUcPeriod"/>
            </a:pPr>
            <a:r>
              <a:rPr lang="en-IN" sz="2800" b="1" dirty="0"/>
              <a:t>Combined Nomenclature </a:t>
            </a:r>
            <a:r>
              <a:rPr lang="en-IN" sz="2800" b="1" dirty="0">
                <a:solidFill>
                  <a:schemeClr val="accent2"/>
                </a:solidFill>
              </a:rPr>
              <a:t>(CN)</a:t>
            </a:r>
            <a:r>
              <a:rPr lang="en-IN" sz="2800" b="1" dirty="0"/>
              <a:t/>
            </a:r>
            <a:br>
              <a:rPr lang="en-IN" sz="2800" b="1" dirty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98932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024465-94DB-4C89-9A6A-449D5C4E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99" y="695132"/>
            <a:ext cx="8911687" cy="1280890"/>
          </a:xfrm>
        </p:spPr>
        <p:txBody>
          <a:bodyPr/>
          <a:lstStyle/>
          <a:p>
            <a:r>
              <a:rPr lang="en-IN" b="1" u="sng" dirty="0"/>
              <a:t>International </a:t>
            </a:r>
            <a:r>
              <a:rPr lang="en-IN" b="1" u="sng" dirty="0">
                <a:solidFill>
                  <a:schemeClr val="accent2"/>
                </a:solidFill>
              </a:rPr>
              <a:t>Product Codes: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9701C7-9DD6-4A9E-8087-6F402E37B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9919" y="1976021"/>
            <a:ext cx="8915400" cy="41338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Product Classification systems organize products using standardized coding systems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several different classification systems that each classify products using alpha-numerical designations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not a universal product classification system and therefore the systems used in a particular country will vary.  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80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67FE9D-82C4-4C95-8B82-94D2E6B42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89" y="730642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         </a:t>
            </a:r>
            <a:r>
              <a:rPr lang="en-US" sz="3200" b="1" u="sng" dirty="0"/>
              <a:t>Statistical Classification of Products by                    Activity </a:t>
            </a:r>
            <a:r>
              <a:rPr lang="en-US" sz="3200" b="1" u="sng" dirty="0">
                <a:solidFill>
                  <a:schemeClr val="accent2"/>
                </a:solidFill>
              </a:rPr>
              <a:t>(CPA):</a:t>
            </a:r>
            <a:r>
              <a:rPr lang="en-US" sz="3200" b="1" u="sng" dirty="0"/>
              <a:t/>
            </a:r>
            <a:br>
              <a:rPr lang="en-US" sz="3200" b="1" u="sng" dirty="0"/>
            </a:br>
            <a:endParaRPr lang="en-IN" sz="32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CE1A1E4-B217-484B-860C-521173E43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9919" y="2011532"/>
            <a:ext cx="8915400" cy="3777622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The Statistical Classification of Products by Activity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(CPA)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 classification of products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(goods as well as services)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the level of the European Union (EU).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Product classifications are designed to categorize products that have common characteristics.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They provide the basis for collecting and calculating statistics on the production, distributive trade, consumption, international trade and transport of such products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CPA product categories are related to activities as defined by the Statistical classification of economic activities in the European Community 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2" tooltip="NACE - Nomenclature of Economic Activities"/>
              </a:rPr>
              <a:t>(NACE)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4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1E2041-BDC9-4C0F-B1D5-FB18A0BB704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60359" y="597763"/>
            <a:ext cx="8915400" cy="544793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Each CPA product - whether a transportable or non-transportable good or a service - is assigned to one single 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2" tooltip="NACE - Nomenclature of Economic Activities"/>
              </a:rPr>
              <a:t>NACE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activity.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This linkage to 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2" tooltip="NACE - Nomenclature of Economic Activities"/>
              </a:rPr>
              <a:t>NACE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activities gives the CPA a structure parallel to that of 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2" tooltip="NACE - Nomenclature of Economic Activities"/>
              </a:rPr>
              <a:t>NACE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at all levels.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US" b="1" u="sng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CPA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Codes used for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internal market requires statistical standards applicable to the collection, transmission and publication of national and community statistics.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Enables enterprises, financial institutions, governments and all other operators in the internal market can be provided with reliable and comparable statistical data.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51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7E3EEB6-273B-4189-8A90-40A748E1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057" y="659621"/>
            <a:ext cx="8911687" cy="1280890"/>
          </a:xfrm>
        </p:spPr>
        <p:txBody>
          <a:bodyPr/>
          <a:lstStyle/>
          <a:p>
            <a:r>
              <a:rPr lang="en-IN" b="1" u="sng" dirty="0"/>
              <a:t>Harmonized System </a:t>
            </a:r>
            <a:r>
              <a:rPr lang="en-IN" b="1" u="sng" dirty="0">
                <a:solidFill>
                  <a:schemeClr val="accent2"/>
                </a:solidFill>
              </a:rPr>
              <a:t>(HS):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02B3A45-1519-4C4A-AEA4-203563B37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1344" y="1940511"/>
            <a:ext cx="8915400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Harmonized Commodity Description and Coding System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(Harmonized System or HS)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multipurpose international product nomenclature developed by the World Customs Organization (WCO).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comprises about 5,300 commodity groups each identified by a six digit code, arranged in a legal and logical structure and is supported by well-defined rules to achieve uniform classification.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HS is a universal economic language and code for goods, and an essential tool for international trade.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Harmonized System is governed by "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International Convention on the Harmonized Commodity Description and Coding System".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08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52BB4B3-1BAA-45E7-8436-5F05C7C4AAD3}"/>
              </a:ext>
            </a:extLst>
          </p:cNvPr>
          <p:cNvSpPr/>
          <p:nvPr/>
        </p:nvSpPr>
        <p:spPr>
          <a:xfrm>
            <a:off x="2355541" y="955491"/>
            <a:ext cx="8741545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333333"/>
                </a:solidFill>
                <a:latin typeface="Nunito Sans"/>
              </a:rPr>
              <a:t>What is HS used for?</a:t>
            </a:r>
          </a:p>
          <a:p>
            <a:endParaRPr lang="en-US" dirty="0">
              <a:solidFill>
                <a:srgbClr val="333333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Used by more than 200 countries and economies as a basis for their Customs tariffs and for the collection of international trade statistics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Over 98% of the merchandise in international trade is classified in terms of the HS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The HS contributes to the harmonization of Customs and trade procedures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It also contributes to the non-documentary trade data interchange in connection with such procedures, thus reducing the costs related to international </a:t>
            </a:r>
            <a:r>
              <a:rPr lang="en-US" dirty="0" smtClean="0">
                <a:solidFill>
                  <a:srgbClr val="444444"/>
                </a:solidFill>
                <a:latin typeface="Nunito Sans"/>
              </a:rPr>
              <a:t>trade.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>
              <a:buClr>
                <a:schemeClr val="accent1"/>
              </a:buClr>
            </a:pPr>
            <a:endParaRPr lang="en-US" dirty="0">
              <a:solidFill>
                <a:srgbClr val="444444"/>
              </a:solidFill>
              <a:latin typeface="Nunito San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2FCA539-901E-4251-A81E-DA0D018F0381}"/>
              </a:ext>
            </a:extLst>
          </p:cNvPr>
          <p:cNvSpPr/>
          <p:nvPr/>
        </p:nvSpPr>
        <p:spPr>
          <a:xfrm>
            <a:off x="2355541" y="4364673"/>
            <a:ext cx="8440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 smtClean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444444"/>
                </a:solidFill>
                <a:latin typeface="Nunito Sans"/>
              </a:rPr>
              <a:t>It </a:t>
            </a:r>
            <a:r>
              <a:rPr lang="en-US" dirty="0">
                <a:solidFill>
                  <a:srgbClr val="444444"/>
                </a:solidFill>
                <a:latin typeface="Nunito Sans"/>
              </a:rPr>
              <a:t>is also extensively used by governments, international organizations and the private sector for many other purposes </a:t>
            </a:r>
            <a:r>
              <a:rPr lang="en-US" b="1" dirty="0">
                <a:solidFill>
                  <a:srgbClr val="444444"/>
                </a:solidFill>
                <a:latin typeface="Nunito Sans"/>
              </a:rPr>
              <a:t>such as: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rgbClr val="444444"/>
              </a:solidFill>
              <a:latin typeface="Nunito Sans"/>
            </a:endParaRPr>
          </a:p>
        </p:txBody>
      </p:sp>
    </p:spTree>
    <p:extLst>
      <p:ext uri="{BB962C8B-B14F-4D97-AF65-F5344CB8AC3E}">
        <p14:creationId xmlns:p14="http://schemas.microsoft.com/office/powerpoint/2010/main" val="171115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C32C170-8FE6-4002-80E4-4C44AEF8E294}"/>
              </a:ext>
            </a:extLst>
          </p:cNvPr>
          <p:cNvSpPr/>
          <p:nvPr/>
        </p:nvSpPr>
        <p:spPr>
          <a:xfrm>
            <a:off x="2275643" y="454877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1"/>
              </a:buClr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Internal taxes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Trade policies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Monitoring of controlled goods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Rules of origin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Freight tariffs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Transport statistics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Price monitoring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Quota controls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Compilation of national accounts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rgbClr val="444444"/>
              </a:solidFill>
              <a:latin typeface="Nunito Sans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44444"/>
                </a:solidFill>
                <a:latin typeface="Nunito Sans"/>
              </a:rPr>
              <a:t>Economic research and analysis</a:t>
            </a:r>
          </a:p>
        </p:txBody>
      </p:sp>
    </p:spTree>
    <p:extLst>
      <p:ext uri="{BB962C8B-B14F-4D97-AF65-F5344CB8AC3E}">
        <p14:creationId xmlns:p14="http://schemas.microsoft.com/office/powerpoint/2010/main" val="16745019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666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Adobe Hebrew</vt:lpstr>
      <vt:lpstr>Arial</vt:lpstr>
      <vt:lpstr>Century Gothic</vt:lpstr>
      <vt:lpstr>Hobo Std</vt:lpstr>
      <vt:lpstr>Nunito Sans</vt:lpstr>
      <vt:lpstr>Wingdings</vt:lpstr>
      <vt:lpstr>Wingdings 3</vt:lpstr>
      <vt:lpstr>Wisp</vt:lpstr>
      <vt:lpstr>  INTERNATIONAL CODES FOR                                ‘’PRODUCT’’</vt:lpstr>
      <vt:lpstr>PowerPoint Presentation</vt:lpstr>
      <vt:lpstr>International codes for product:</vt:lpstr>
      <vt:lpstr>International Product Codes: </vt:lpstr>
      <vt:lpstr>         Statistical Classification of Products by                    Activity (CPA): </vt:lpstr>
      <vt:lpstr>PowerPoint Presentation</vt:lpstr>
      <vt:lpstr>Harmonized System (HS): </vt:lpstr>
      <vt:lpstr>PowerPoint Presentation</vt:lpstr>
      <vt:lpstr>PowerPoint Presentation</vt:lpstr>
      <vt:lpstr>Central Product Classification (CPC):</vt:lpstr>
      <vt:lpstr>PowerPoint Presentation</vt:lpstr>
      <vt:lpstr>Combined Nomenclature (CN):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Classification of Products by Activity                     (CPA):</dc:title>
  <dc:creator>devi maran</dc:creator>
  <cp:lastModifiedBy>Arjun</cp:lastModifiedBy>
  <cp:revision>14</cp:revision>
  <dcterms:created xsi:type="dcterms:W3CDTF">2020-04-22T09:45:37Z</dcterms:created>
  <dcterms:modified xsi:type="dcterms:W3CDTF">2020-05-19T04:33:58Z</dcterms:modified>
</cp:coreProperties>
</file>