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4" r:id="rId35"/>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65" autoAdjust="0"/>
    <p:restoredTop sz="94660"/>
  </p:normalViewPr>
  <p:slideViewPr>
    <p:cSldViewPr>
      <p:cViewPr>
        <p:scale>
          <a:sx n="76" d="100"/>
          <a:sy n="76" d="100"/>
        </p:scale>
        <p:origin x="-120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D8BD707-D9CF-40AE-B4C6-C98DA3205C09}" type="datetimeFigureOut">
              <a:rPr lang="en-US" smtClean="0"/>
              <a:t>5/18/2020</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D8BD707-D9CF-40AE-B4C6-C98DA3205C09}" type="datetimeFigureOut">
              <a:rPr lang="en-US" smtClean="0"/>
              <a:t>5/18/2020</a:t>
            </a:fld>
            <a:endParaRPr lang="en-US"/>
          </a:p>
        </p:txBody>
      </p:sp>
      <p:sp>
        <p:nvSpPr>
          <p:cNvPr id="15" name="Slide Number Placeholder 14"/>
          <p:cNvSpPr>
            <a:spLocks noGrp="1"/>
          </p:cNvSpPr>
          <p:nvPr>
            <p:ph type="sldNum" sz="quarter" idx="15"/>
          </p:nvPr>
        </p:nvSpPr>
        <p:spPr/>
        <p:txBody>
          <a:bodyPr/>
          <a:lstStyle>
            <a:lvl1pPr algn="ctr">
              <a:defRPr/>
            </a:lvl1pPr>
          </a:lstStyle>
          <a:p>
            <a:fld id="{B6F15528-21DE-4FAA-801E-634DDDAF4B2B}"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t>5/18/2020</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t>5/18/2020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5/18/2020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D8BD707-D9CF-40AE-B4C6-C98DA3205C09}" type="datetimeFigureOut">
              <a:rPr lang="en-US" smtClean="0"/>
              <a:t>5/18/2020</a:t>
            </a:fld>
            <a:endParaRPr lang="en-US"/>
          </a:p>
        </p:txBody>
      </p:sp>
      <p:sp>
        <p:nvSpPr>
          <p:cNvPr id="9" name="Slide Number Placeholder 8"/>
          <p:cNvSpPr>
            <a:spLocks noGrp="1"/>
          </p:cNvSpPr>
          <p:nvPr>
            <p:ph type="sldNum" sz="quarter" idx="15"/>
          </p:nvPr>
        </p:nvSpPr>
        <p:spPr/>
        <p:txBody>
          <a:bodyPr/>
          <a:lstStyle/>
          <a:p>
            <a:fld id="{B6F15528-21DE-4FAA-801E-634DDDAF4B2B}"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t>5/18/2020</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D8BD707-D9CF-40AE-B4C6-C98DA3205C09}" type="datetimeFigureOut">
              <a:rPr lang="en-US" smtClean="0"/>
              <a:t>5/18/2020</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6F15528-21DE-4FAA-801E-634DDDAF4B2B}"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textilelearner.blogspot.com/2012/05/classification-of-yarn-classification.html"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textilelearner.blogspot.com/search/label/Cotton"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textilelearner.blogspot.com/2012/09/process-flow-chart-of-garment-finishing.html"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fashionelongation.com/garment-pressing-objects-garment-pressing-advantages-disadvantages-garment-pressing/"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textilehelpline.com/inspection-method-garment-trimmings/" TargetMode="External"/><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65275" y="1467611"/>
            <a:ext cx="6630925" cy="1808989"/>
          </a:xfrm>
          <a:prstGeom prst="rect">
            <a:avLst/>
          </a:prstGeom>
          <a:blipFill>
            <a:blip r:embed="rId2" cstate="print"/>
            <a:stretch>
              <a:fillRect/>
            </a:stretch>
          </a:blipFill>
        </p:spPr>
        <p:txBody>
          <a:bodyPr wrap="square" lIns="0" tIns="0" rIns="0" bIns="0" rtlCol="0"/>
          <a:lstStyle/>
          <a:p>
            <a:endParaRPr/>
          </a:p>
        </p:txBody>
      </p:sp>
      <p:sp>
        <p:nvSpPr>
          <p:cNvPr id="3" name="TextBox 2"/>
          <p:cNvSpPr txBox="1"/>
          <p:nvPr/>
        </p:nvSpPr>
        <p:spPr>
          <a:xfrm>
            <a:off x="2540696" y="4038600"/>
            <a:ext cx="4088704" cy="1477328"/>
          </a:xfrm>
          <a:prstGeom prst="rect">
            <a:avLst/>
          </a:prstGeom>
          <a:noFill/>
        </p:spPr>
        <p:txBody>
          <a:bodyPr wrap="square" rtlCol="0">
            <a:spAutoFit/>
          </a:bodyPr>
          <a:lstStyle/>
          <a:p>
            <a:pPr algn="ctr"/>
            <a:r>
              <a:rPr lang="en-US" dirty="0" smtClean="0">
                <a:solidFill>
                  <a:schemeClr val="bg1"/>
                </a:solidFill>
              </a:rPr>
              <a:t>By</a:t>
            </a:r>
          </a:p>
          <a:p>
            <a:pPr algn="ctr"/>
            <a:r>
              <a:rPr lang="en-US" dirty="0" smtClean="0">
                <a:solidFill>
                  <a:schemeClr val="bg1"/>
                </a:solidFill>
              </a:rPr>
              <a:t>M. </a:t>
            </a:r>
            <a:r>
              <a:rPr lang="en-US" dirty="0" err="1" smtClean="0">
                <a:solidFill>
                  <a:schemeClr val="bg1"/>
                </a:solidFill>
              </a:rPr>
              <a:t>Vandhana</a:t>
            </a:r>
            <a:r>
              <a:rPr lang="en-US" dirty="0" smtClean="0">
                <a:solidFill>
                  <a:schemeClr val="bg1"/>
                </a:solidFill>
              </a:rPr>
              <a:t> </a:t>
            </a:r>
          </a:p>
          <a:p>
            <a:pPr algn="ctr"/>
            <a:r>
              <a:rPr lang="en-US" dirty="0" err="1" smtClean="0">
                <a:solidFill>
                  <a:schemeClr val="bg1"/>
                </a:solidFill>
              </a:rPr>
              <a:t>Asst.Prof.Dept</a:t>
            </a:r>
            <a:r>
              <a:rPr lang="en-US" dirty="0" smtClean="0">
                <a:solidFill>
                  <a:schemeClr val="bg1"/>
                </a:solidFill>
              </a:rPr>
              <a:t> of fashion technology</a:t>
            </a:r>
          </a:p>
          <a:p>
            <a:pPr algn="ctr"/>
            <a:r>
              <a:rPr lang="en-US" dirty="0" smtClean="0">
                <a:solidFill>
                  <a:schemeClr val="bg1"/>
                </a:solidFill>
              </a:rPr>
              <a:t>Bon Secours College for women</a:t>
            </a:r>
          </a:p>
          <a:p>
            <a:pPr algn="ctr"/>
            <a:r>
              <a:rPr lang="en-US" dirty="0" err="1" smtClean="0">
                <a:solidFill>
                  <a:schemeClr val="bg1"/>
                </a:solidFill>
              </a:rPr>
              <a:t>Thanjavur</a:t>
            </a:r>
            <a:endParaRPr 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99871" y="845819"/>
            <a:ext cx="6515100" cy="121157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63372" y="2629026"/>
            <a:ext cx="2289810" cy="2774950"/>
          </a:xfrm>
          <a:prstGeom prst="rect">
            <a:avLst/>
          </a:prstGeom>
        </p:spPr>
        <p:txBody>
          <a:bodyPr vert="horz" wrap="square" lIns="0" tIns="12065" rIns="0" bIns="0" rtlCol="0">
            <a:spAutoFit/>
          </a:bodyPr>
          <a:lstStyle/>
          <a:p>
            <a:pPr marL="106045" indent="-93980">
              <a:lnSpc>
                <a:spcPct val="100000"/>
              </a:lnSpc>
              <a:spcBef>
                <a:spcPts val="95"/>
              </a:spcBef>
              <a:buClr>
                <a:srgbClr val="0AD0D9"/>
              </a:buClr>
              <a:buSzPct val="88636"/>
              <a:buFont typeface="Arial"/>
              <a:buChar char="•"/>
              <a:tabLst>
                <a:tab pos="106680" algn="l"/>
              </a:tabLst>
            </a:pPr>
            <a:r>
              <a:rPr sz="2200" b="1" spc="100" dirty="0">
                <a:solidFill>
                  <a:srgbClr val="FFFFFF"/>
                </a:solidFill>
                <a:latin typeface="Times New Roman"/>
                <a:cs typeface="Times New Roman"/>
              </a:rPr>
              <a:t>Sewing</a:t>
            </a:r>
            <a:r>
              <a:rPr sz="2200" b="1" spc="-85" dirty="0">
                <a:solidFill>
                  <a:srgbClr val="FFFFFF"/>
                </a:solidFill>
                <a:latin typeface="Times New Roman"/>
                <a:cs typeface="Times New Roman"/>
              </a:rPr>
              <a:t> </a:t>
            </a:r>
            <a:r>
              <a:rPr sz="2200" b="1" spc="130" dirty="0">
                <a:solidFill>
                  <a:srgbClr val="FFFFFF"/>
                </a:solidFill>
                <a:latin typeface="Times New Roman"/>
                <a:cs typeface="Times New Roman"/>
              </a:rPr>
              <a:t>defects</a:t>
            </a:r>
            <a:endParaRPr sz="2200">
              <a:latin typeface="Times New Roman"/>
              <a:cs typeface="Times New Roman"/>
            </a:endParaRPr>
          </a:p>
          <a:p>
            <a:pPr>
              <a:lnSpc>
                <a:spcPct val="100000"/>
              </a:lnSpc>
              <a:spcBef>
                <a:spcPts val="15"/>
              </a:spcBef>
              <a:buChar char="•"/>
            </a:pPr>
            <a:endParaRPr sz="3200">
              <a:latin typeface="Times New Roman"/>
              <a:cs typeface="Times New Roman"/>
            </a:endParaRPr>
          </a:p>
          <a:p>
            <a:pPr marL="106045" indent="-93980">
              <a:lnSpc>
                <a:spcPct val="100000"/>
              </a:lnSpc>
              <a:buClr>
                <a:srgbClr val="0AD0D9"/>
              </a:buClr>
              <a:buSzPct val="90909"/>
              <a:buFont typeface="Arial"/>
              <a:buChar char="•"/>
              <a:tabLst>
                <a:tab pos="106680" algn="l"/>
              </a:tabLst>
            </a:pPr>
            <a:r>
              <a:rPr sz="2200" b="1" spc="70" dirty="0">
                <a:solidFill>
                  <a:srgbClr val="FFFFFF"/>
                </a:solidFill>
                <a:latin typeface="Times New Roman"/>
                <a:cs typeface="Times New Roman"/>
              </a:rPr>
              <a:t>Color</a:t>
            </a:r>
            <a:r>
              <a:rPr sz="2200" b="1" spc="-180" dirty="0">
                <a:solidFill>
                  <a:srgbClr val="FFFFFF"/>
                </a:solidFill>
                <a:latin typeface="Times New Roman"/>
                <a:cs typeface="Times New Roman"/>
              </a:rPr>
              <a:t> </a:t>
            </a:r>
            <a:r>
              <a:rPr sz="2200" b="1" spc="114" dirty="0">
                <a:solidFill>
                  <a:srgbClr val="FFFFFF"/>
                </a:solidFill>
                <a:latin typeface="Times New Roman"/>
                <a:cs typeface="Times New Roman"/>
              </a:rPr>
              <a:t>effects</a:t>
            </a:r>
            <a:endParaRPr sz="2200">
              <a:latin typeface="Times New Roman"/>
              <a:cs typeface="Times New Roman"/>
            </a:endParaRPr>
          </a:p>
          <a:p>
            <a:pPr>
              <a:lnSpc>
                <a:spcPct val="100000"/>
              </a:lnSpc>
              <a:spcBef>
                <a:spcPts val="20"/>
              </a:spcBef>
              <a:buChar char="•"/>
            </a:pPr>
            <a:endParaRPr sz="3200">
              <a:latin typeface="Times New Roman"/>
              <a:cs typeface="Times New Roman"/>
            </a:endParaRPr>
          </a:p>
          <a:p>
            <a:pPr marL="106045" indent="-93980">
              <a:lnSpc>
                <a:spcPct val="100000"/>
              </a:lnSpc>
              <a:buClr>
                <a:srgbClr val="0AD0D9"/>
              </a:buClr>
              <a:buSzPct val="88636"/>
              <a:buFont typeface="Arial"/>
              <a:buChar char="•"/>
              <a:tabLst>
                <a:tab pos="106680" algn="l"/>
              </a:tabLst>
            </a:pPr>
            <a:r>
              <a:rPr sz="2200" b="1" spc="95" dirty="0">
                <a:solidFill>
                  <a:srgbClr val="FFFFFF"/>
                </a:solidFill>
                <a:latin typeface="Times New Roman"/>
                <a:cs typeface="Times New Roman"/>
              </a:rPr>
              <a:t>Sizing</a:t>
            </a:r>
            <a:r>
              <a:rPr sz="2200" b="1" spc="-100" dirty="0">
                <a:solidFill>
                  <a:srgbClr val="FFFFFF"/>
                </a:solidFill>
                <a:latin typeface="Times New Roman"/>
                <a:cs typeface="Times New Roman"/>
              </a:rPr>
              <a:t> </a:t>
            </a:r>
            <a:r>
              <a:rPr sz="2200" b="1" spc="130" dirty="0">
                <a:solidFill>
                  <a:srgbClr val="FFFFFF"/>
                </a:solidFill>
                <a:latin typeface="Times New Roman"/>
                <a:cs typeface="Times New Roman"/>
              </a:rPr>
              <a:t>defects</a:t>
            </a:r>
            <a:endParaRPr sz="2200">
              <a:latin typeface="Times New Roman"/>
              <a:cs typeface="Times New Roman"/>
            </a:endParaRPr>
          </a:p>
          <a:p>
            <a:pPr>
              <a:lnSpc>
                <a:spcPct val="100000"/>
              </a:lnSpc>
              <a:spcBef>
                <a:spcPts val="15"/>
              </a:spcBef>
              <a:buChar char="•"/>
            </a:pPr>
            <a:endParaRPr sz="3200">
              <a:latin typeface="Times New Roman"/>
              <a:cs typeface="Times New Roman"/>
            </a:endParaRPr>
          </a:p>
          <a:p>
            <a:pPr marL="106045" indent="-93980">
              <a:lnSpc>
                <a:spcPct val="100000"/>
              </a:lnSpc>
              <a:buClr>
                <a:srgbClr val="0AD0D9"/>
              </a:buClr>
              <a:buSzPct val="90909"/>
              <a:buFont typeface="Arial"/>
              <a:buChar char="•"/>
              <a:tabLst>
                <a:tab pos="106680" algn="l"/>
              </a:tabLst>
            </a:pPr>
            <a:r>
              <a:rPr sz="2200" b="1" spc="95" dirty="0">
                <a:solidFill>
                  <a:srgbClr val="FFFFFF"/>
                </a:solidFill>
                <a:latin typeface="Times New Roman"/>
                <a:cs typeface="Times New Roman"/>
              </a:rPr>
              <a:t>Garment</a:t>
            </a:r>
            <a:r>
              <a:rPr sz="2200" b="1" spc="-150" dirty="0">
                <a:solidFill>
                  <a:srgbClr val="FFFFFF"/>
                </a:solidFill>
                <a:latin typeface="Times New Roman"/>
                <a:cs typeface="Times New Roman"/>
              </a:rPr>
              <a:t> </a:t>
            </a:r>
            <a:r>
              <a:rPr sz="2200" b="1" spc="125" dirty="0">
                <a:solidFill>
                  <a:srgbClr val="FFFFFF"/>
                </a:solidFill>
                <a:latin typeface="Times New Roman"/>
                <a:cs typeface="Times New Roman"/>
              </a:rPr>
              <a:t>defects</a:t>
            </a:r>
            <a:endParaRPr sz="2200">
              <a:latin typeface="Times New Roman"/>
              <a:cs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3372" y="381000"/>
            <a:ext cx="7593965" cy="4385945"/>
          </a:xfrm>
          <a:prstGeom prst="rect">
            <a:avLst/>
          </a:prstGeom>
        </p:spPr>
        <p:txBody>
          <a:bodyPr vert="horz" wrap="square" lIns="0" tIns="80010" rIns="0" bIns="0" rtlCol="0">
            <a:spAutoFit/>
          </a:bodyPr>
          <a:lstStyle/>
          <a:p>
            <a:pPr marL="106045" indent="-93980">
              <a:lnSpc>
                <a:spcPct val="100000"/>
              </a:lnSpc>
              <a:spcBef>
                <a:spcPts val="630"/>
              </a:spcBef>
              <a:buClr>
                <a:srgbClr val="0AD0D9"/>
              </a:buClr>
              <a:buSzPct val="90909"/>
              <a:buFont typeface="Arial"/>
              <a:buChar char="•"/>
              <a:tabLst>
                <a:tab pos="106680" algn="l"/>
              </a:tabLst>
            </a:pPr>
            <a:r>
              <a:rPr sz="2200" b="1" u="heavy" spc="100" dirty="0">
                <a:solidFill>
                  <a:srgbClr val="FFC000"/>
                </a:solidFill>
                <a:uFill>
                  <a:solidFill>
                    <a:srgbClr val="FFC000"/>
                  </a:solidFill>
                </a:uFill>
                <a:latin typeface="Times New Roman"/>
                <a:cs typeface="Times New Roman"/>
              </a:rPr>
              <a:t>Sewing </a:t>
            </a:r>
            <a:r>
              <a:rPr sz="2200" b="1" u="heavy" spc="125" dirty="0">
                <a:solidFill>
                  <a:srgbClr val="FFC000"/>
                </a:solidFill>
                <a:uFill>
                  <a:solidFill>
                    <a:srgbClr val="FFC000"/>
                  </a:solidFill>
                </a:uFill>
                <a:latin typeface="Times New Roman"/>
                <a:cs typeface="Times New Roman"/>
              </a:rPr>
              <a:t>defects</a:t>
            </a:r>
            <a:r>
              <a:rPr sz="2200" b="1" spc="-210" dirty="0">
                <a:solidFill>
                  <a:srgbClr val="FFC000"/>
                </a:solidFill>
                <a:latin typeface="Times New Roman"/>
                <a:cs typeface="Times New Roman"/>
              </a:rPr>
              <a:t> </a:t>
            </a:r>
            <a:r>
              <a:rPr sz="2200" b="1" spc="-125" dirty="0">
                <a:solidFill>
                  <a:srgbClr val="FFC000"/>
                </a:solidFill>
                <a:latin typeface="Arial"/>
                <a:cs typeface="Arial"/>
              </a:rPr>
              <a:t>–</a:t>
            </a:r>
            <a:endParaRPr sz="2200" dirty="0">
              <a:latin typeface="Arial"/>
              <a:cs typeface="Arial"/>
            </a:endParaRPr>
          </a:p>
          <a:p>
            <a:pPr marL="12700" marR="5080">
              <a:lnSpc>
                <a:spcPct val="100000"/>
              </a:lnSpc>
              <a:spcBef>
                <a:spcPts val="530"/>
              </a:spcBef>
            </a:pPr>
            <a:r>
              <a:rPr sz="2200" spc="-5" dirty="0">
                <a:solidFill>
                  <a:srgbClr val="FFFFFF"/>
                </a:solidFill>
                <a:latin typeface="Times New Roman"/>
                <a:cs typeface="Times New Roman"/>
              </a:rPr>
              <a:t>Like</a:t>
            </a:r>
            <a:r>
              <a:rPr sz="2200" spc="-110" dirty="0">
                <a:solidFill>
                  <a:srgbClr val="FFFFFF"/>
                </a:solidFill>
                <a:latin typeface="Times New Roman"/>
                <a:cs typeface="Times New Roman"/>
              </a:rPr>
              <a:t> </a:t>
            </a:r>
            <a:r>
              <a:rPr sz="2200" spc="114" dirty="0">
                <a:solidFill>
                  <a:srgbClr val="FFFFFF"/>
                </a:solidFill>
                <a:latin typeface="Times New Roman"/>
                <a:cs typeface="Times New Roman"/>
              </a:rPr>
              <a:t>open</a:t>
            </a:r>
            <a:r>
              <a:rPr sz="2200" spc="-70" dirty="0">
                <a:solidFill>
                  <a:srgbClr val="FFFFFF"/>
                </a:solidFill>
                <a:latin typeface="Times New Roman"/>
                <a:cs typeface="Times New Roman"/>
              </a:rPr>
              <a:t> </a:t>
            </a:r>
            <a:r>
              <a:rPr sz="2200" spc="65" dirty="0">
                <a:solidFill>
                  <a:srgbClr val="FFFFFF"/>
                </a:solidFill>
                <a:latin typeface="Times New Roman"/>
                <a:cs typeface="Times New Roman"/>
              </a:rPr>
              <a:t>seams,</a:t>
            </a:r>
            <a:r>
              <a:rPr sz="2200" spc="-65" dirty="0">
                <a:solidFill>
                  <a:srgbClr val="FFFFFF"/>
                </a:solidFill>
                <a:latin typeface="Times New Roman"/>
                <a:cs typeface="Times New Roman"/>
              </a:rPr>
              <a:t> </a:t>
            </a:r>
            <a:r>
              <a:rPr sz="2200" spc="70" dirty="0">
                <a:solidFill>
                  <a:srgbClr val="FFFFFF"/>
                </a:solidFill>
                <a:latin typeface="Times New Roman"/>
                <a:cs typeface="Times New Roman"/>
              </a:rPr>
              <a:t>wrong</a:t>
            </a:r>
            <a:r>
              <a:rPr sz="2200" spc="-45" dirty="0">
                <a:solidFill>
                  <a:srgbClr val="FFFFFF"/>
                </a:solidFill>
                <a:latin typeface="Times New Roman"/>
                <a:cs typeface="Times New Roman"/>
              </a:rPr>
              <a:t> </a:t>
            </a:r>
            <a:r>
              <a:rPr sz="2200" spc="80" dirty="0">
                <a:solidFill>
                  <a:srgbClr val="FFFFFF"/>
                </a:solidFill>
                <a:latin typeface="Times New Roman"/>
                <a:cs typeface="Times New Roman"/>
              </a:rPr>
              <a:t>stitching</a:t>
            </a:r>
            <a:r>
              <a:rPr sz="2200" spc="-25" dirty="0">
                <a:solidFill>
                  <a:srgbClr val="FFFFFF"/>
                </a:solidFill>
                <a:latin typeface="Times New Roman"/>
                <a:cs typeface="Times New Roman"/>
              </a:rPr>
              <a:t> </a:t>
            </a:r>
            <a:r>
              <a:rPr sz="2200" spc="95" dirty="0">
                <a:solidFill>
                  <a:srgbClr val="FFFFFF"/>
                </a:solidFill>
                <a:latin typeface="Times New Roman"/>
                <a:cs typeface="Times New Roman"/>
              </a:rPr>
              <a:t>techniques</a:t>
            </a:r>
            <a:r>
              <a:rPr sz="2200" spc="-80" dirty="0">
                <a:solidFill>
                  <a:srgbClr val="FFFFFF"/>
                </a:solidFill>
                <a:latin typeface="Times New Roman"/>
                <a:cs typeface="Times New Roman"/>
              </a:rPr>
              <a:t> </a:t>
            </a:r>
            <a:r>
              <a:rPr sz="2200" spc="75" dirty="0">
                <a:solidFill>
                  <a:srgbClr val="FFFFFF"/>
                </a:solidFill>
                <a:latin typeface="Times New Roman"/>
                <a:cs typeface="Times New Roman"/>
              </a:rPr>
              <a:t>used,</a:t>
            </a:r>
            <a:r>
              <a:rPr sz="2200" spc="-40" dirty="0">
                <a:solidFill>
                  <a:srgbClr val="FFFFFF"/>
                </a:solidFill>
                <a:latin typeface="Times New Roman"/>
                <a:cs typeface="Times New Roman"/>
              </a:rPr>
              <a:t> </a:t>
            </a:r>
            <a:r>
              <a:rPr sz="2200" spc="90" dirty="0">
                <a:solidFill>
                  <a:srgbClr val="FFFFFF"/>
                </a:solidFill>
                <a:latin typeface="Times New Roman"/>
                <a:cs typeface="Times New Roman"/>
              </a:rPr>
              <a:t>same</a:t>
            </a:r>
            <a:r>
              <a:rPr sz="2200" spc="-110" dirty="0">
                <a:solidFill>
                  <a:srgbClr val="FFFFFF"/>
                </a:solidFill>
                <a:latin typeface="Times New Roman"/>
                <a:cs typeface="Times New Roman"/>
              </a:rPr>
              <a:t> </a:t>
            </a:r>
            <a:r>
              <a:rPr sz="2200" spc="65" dirty="0">
                <a:solidFill>
                  <a:srgbClr val="FFFFFF"/>
                </a:solidFill>
                <a:latin typeface="Times New Roman"/>
                <a:cs typeface="Times New Roman"/>
              </a:rPr>
              <a:t>colour  </a:t>
            </a:r>
            <a:r>
              <a:rPr sz="2200" spc="100" dirty="0">
                <a:solidFill>
                  <a:srgbClr val="FFFFFF"/>
                </a:solidFill>
                <a:latin typeface="Times New Roman"/>
                <a:cs typeface="Times New Roman"/>
              </a:rPr>
              <a:t>garment, </a:t>
            </a:r>
            <a:r>
              <a:rPr sz="2200" spc="140" dirty="0">
                <a:solidFill>
                  <a:srgbClr val="FFFFFF"/>
                </a:solidFill>
                <a:latin typeface="Times New Roman"/>
                <a:cs typeface="Times New Roman"/>
              </a:rPr>
              <a:t>but </a:t>
            </a:r>
            <a:r>
              <a:rPr sz="2200" spc="55" dirty="0">
                <a:solidFill>
                  <a:srgbClr val="FFFFFF"/>
                </a:solidFill>
                <a:latin typeface="Times New Roman"/>
                <a:cs typeface="Times New Roman"/>
              </a:rPr>
              <a:t>usage </a:t>
            </a:r>
            <a:r>
              <a:rPr sz="2200" spc="15" dirty="0">
                <a:solidFill>
                  <a:srgbClr val="FFFFFF"/>
                </a:solidFill>
                <a:latin typeface="Times New Roman"/>
                <a:cs typeface="Times New Roman"/>
              </a:rPr>
              <a:t>of </a:t>
            </a:r>
            <a:r>
              <a:rPr sz="2200" spc="65" dirty="0">
                <a:solidFill>
                  <a:srgbClr val="FFFFFF"/>
                </a:solidFill>
                <a:latin typeface="Times New Roman"/>
                <a:cs typeface="Times New Roman"/>
              </a:rPr>
              <a:t>different </a:t>
            </a:r>
            <a:r>
              <a:rPr sz="2200" spc="50" dirty="0">
                <a:solidFill>
                  <a:srgbClr val="FFFFFF"/>
                </a:solidFill>
                <a:latin typeface="Times New Roman"/>
                <a:cs typeface="Times New Roman"/>
              </a:rPr>
              <a:t>color </a:t>
            </a:r>
            <a:r>
              <a:rPr sz="2200" spc="105" dirty="0">
                <a:solidFill>
                  <a:srgbClr val="FFFFFF"/>
                </a:solidFill>
                <a:latin typeface="Times New Roman"/>
                <a:cs typeface="Times New Roman"/>
              </a:rPr>
              <a:t>threads </a:t>
            </a:r>
            <a:r>
              <a:rPr sz="2200" spc="130" dirty="0">
                <a:solidFill>
                  <a:srgbClr val="FFFFFF"/>
                </a:solidFill>
                <a:latin typeface="Times New Roman"/>
                <a:cs typeface="Times New Roman"/>
              </a:rPr>
              <a:t>on the </a:t>
            </a:r>
            <a:r>
              <a:rPr sz="2200" spc="100" dirty="0">
                <a:solidFill>
                  <a:srgbClr val="FFFFFF"/>
                </a:solidFill>
                <a:latin typeface="Times New Roman"/>
                <a:cs typeface="Times New Roman"/>
              </a:rPr>
              <a:t>garment,  </a:t>
            </a:r>
            <a:r>
              <a:rPr sz="2200" spc="65" dirty="0">
                <a:solidFill>
                  <a:srgbClr val="FFFFFF"/>
                </a:solidFill>
                <a:latin typeface="Times New Roman"/>
                <a:cs typeface="Times New Roman"/>
              </a:rPr>
              <a:t>miss </a:t>
            </a:r>
            <a:r>
              <a:rPr sz="2200" spc="130" dirty="0">
                <a:solidFill>
                  <a:srgbClr val="FFFFFF"/>
                </a:solidFill>
                <a:latin typeface="Times New Roman"/>
                <a:cs typeface="Times New Roman"/>
              </a:rPr>
              <a:t>out </a:t>
            </a:r>
            <a:r>
              <a:rPr sz="2200" spc="15" dirty="0">
                <a:solidFill>
                  <a:srgbClr val="FFFFFF"/>
                </a:solidFill>
                <a:latin typeface="Times New Roman"/>
                <a:cs typeface="Times New Roman"/>
              </a:rPr>
              <a:t>of </a:t>
            </a:r>
            <a:r>
              <a:rPr sz="2200" spc="80" dirty="0">
                <a:solidFill>
                  <a:srgbClr val="FFFFFF"/>
                </a:solidFill>
                <a:latin typeface="Times New Roman"/>
                <a:cs typeface="Times New Roman"/>
              </a:rPr>
              <a:t>stitches </a:t>
            </a:r>
            <a:r>
              <a:rPr sz="2200" spc="90" dirty="0">
                <a:solidFill>
                  <a:srgbClr val="FFFFFF"/>
                </a:solidFill>
                <a:latin typeface="Times New Roman"/>
                <a:cs typeface="Times New Roman"/>
              </a:rPr>
              <a:t>in </a:t>
            </a:r>
            <a:r>
              <a:rPr sz="2200" spc="80" dirty="0">
                <a:solidFill>
                  <a:srgbClr val="FFFFFF"/>
                </a:solidFill>
                <a:latin typeface="Times New Roman"/>
                <a:cs typeface="Times New Roman"/>
              </a:rPr>
              <a:t>between, </a:t>
            </a:r>
            <a:r>
              <a:rPr sz="2200" spc="60" dirty="0">
                <a:solidFill>
                  <a:srgbClr val="FFFFFF"/>
                </a:solidFill>
                <a:latin typeface="Times New Roman"/>
                <a:cs typeface="Times New Roman"/>
              </a:rPr>
              <a:t>creasing </a:t>
            </a:r>
            <a:r>
              <a:rPr sz="2200" spc="15" dirty="0">
                <a:solidFill>
                  <a:srgbClr val="FFFFFF"/>
                </a:solidFill>
                <a:latin typeface="Times New Roman"/>
                <a:cs typeface="Times New Roman"/>
              </a:rPr>
              <a:t>of </a:t>
            </a:r>
            <a:r>
              <a:rPr sz="2200" spc="130" dirty="0">
                <a:solidFill>
                  <a:srgbClr val="FFFFFF"/>
                </a:solidFill>
                <a:latin typeface="Times New Roman"/>
                <a:cs typeface="Times New Roman"/>
              </a:rPr>
              <a:t>the </a:t>
            </a:r>
            <a:r>
              <a:rPr sz="2200" spc="100" dirty="0">
                <a:solidFill>
                  <a:srgbClr val="FFFFFF"/>
                </a:solidFill>
                <a:latin typeface="Times New Roman"/>
                <a:cs typeface="Times New Roman"/>
              </a:rPr>
              <a:t>garment,  </a:t>
            </a:r>
            <a:r>
              <a:rPr sz="2200" spc="95" dirty="0">
                <a:solidFill>
                  <a:srgbClr val="FFFFFF"/>
                </a:solidFill>
                <a:latin typeface="Times New Roman"/>
                <a:cs typeface="Times New Roman"/>
              </a:rPr>
              <a:t>erroneous </a:t>
            </a:r>
            <a:r>
              <a:rPr sz="2200" spc="114" dirty="0">
                <a:solidFill>
                  <a:srgbClr val="FFFFFF"/>
                </a:solidFill>
                <a:latin typeface="Times New Roman"/>
                <a:cs typeface="Times New Roman"/>
              </a:rPr>
              <a:t>thread </a:t>
            </a:r>
            <a:r>
              <a:rPr sz="2200" spc="95" dirty="0">
                <a:solidFill>
                  <a:srgbClr val="FFFFFF"/>
                </a:solidFill>
                <a:latin typeface="Times New Roman"/>
                <a:cs typeface="Times New Roman"/>
              </a:rPr>
              <a:t>tension </a:t>
            </a:r>
            <a:r>
              <a:rPr sz="2200" spc="135" dirty="0">
                <a:solidFill>
                  <a:srgbClr val="FFFFFF"/>
                </a:solidFill>
                <a:latin typeface="Times New Roman"/>
                <a:cs typeface="Times New Roman"/>
              </a:rPr>
              <a:t>and </a:t>
            </a:r>
            <a:r>
              <a:rPr sz="2200" spc="35" dirty="0">
                <a:solidFill>
                  <a:srgbClr val="FFFFFF"/>
                </a:solidFill>
                <a:latin typeface="Times New Roman"/>
                <a:cs typeface="Times New Roman"/>
              </a:rPr>
              <a:t>raw </a:t>
            </a:r>
            <a:r>
              <a:rPr sz="2200" spc="55" dirty="0">
                <a:solidFill>
                  <a:srgbClr val="FFFFFF"/>
                </a:solidFill>
                <a:latin typeface="Times New Roman"/>
                <a:cs typeface="Times New Roman"/>
              </a:rPr>
              <a:t>edges </a:t>
            </a:r>
            <a:r>
              <a:rPr sz="2200" spc="70" dirty="0">
                <a:solidFill>
                  <a:srgbClr val="FFFFFF"/>
                </a:solidFill>
                <a:latin typeface="Times New Roman"/>
                <a:cs typeface="Times New Roman"/>
              </a:rPr>
              <a:t>are </a:t>
            </a:r>
            <a:r>
              <a:rPr sz="2200" spc="95" dirty="0">
                <a:solidFill>
                  <a:srgbClr val="FFFFFF"/>
                </a:solidFill>
                <a:latin typeface="Times New Roman"/>
                <a:cs typeface="Times New Roman"/>
              </a:rPr>
              <a:t>some </a:t>
            </a:r>
            <a:r>
              <a:rPr sz="2200" spc="55" dirty="0">
                <a:solidFill>
                  <a:srgbClr val="FFFFFF"/>
                </a:solidFill>
                <a:latin typeface="Times New Roman"/>
                <a:cs typeface="Times New Roman"/>
              </a:rPr>
              <a:t>sewing  </a:t>
            </a:r>
            <a:r>
              <a:rPr sz="2200" spc="60" dirty="0">
                <a:solidFill>
                  <a:srgbClr val="FFFFFF"/>
                </a:solidFill>
                <a:latin typeface="Times New Roman"/>
                <a:cs typeface="Times New Roman"/>
              </a:rPr>
              <a:t>defects</a:t>
            </a:r>
            <a:r>
              <a:rPr sz="2200" spc="-95" dirty="0">
                <a:solidFill>
                  <a:srgbClr val="FFFFFF"/>
                </a:solidFill>
                <a:latin typeface="Times New Roman"/>
                <a:cs typeface="Times New Roman"/>
              </a:rPr>
              <a:t> </a:t>
            </a:r>
            <a:r>
              <a:rPr sz="2200" spc="140" dirty="0">
                <a:solidFill>
                  <a:srgbClr val="FFFFFF"/>
                </a:solidFill>
                <a:latin typeface="Times New Roman"/>
                <a:cs typeface="Times New Roman"/>
              </a:rPr>
              <a:t>that</a:t>
            </a:r>
            <a:r>
              <a:rPr sz="2200" spc="-114" dirty="0">
                <a:solidFill>
                  <a:srgbClr val="FFFFFF"/>
                </a:solidFill>
                <a:latin typeface="Times New Roman"/>
                <a:cs typeface="Times New Roman"/>
              </a:rPr>
              <a:t> </a:t>
            </a:r>
            <a:r>
              <a:rPr sz="2200" spc="70" dirty="0">
                <a:solidFill>
                  <a:srgbClr val="FFFFFF"/>
                </a:solidFill>
                <a:latin typeface="Times New Roman"/>
                <a:cs typeface="Times New Roman"/>
              </a:rPr>
              <a:t>could</a:t>
            </a:r>
            <a:r>
              <a:rPr sz="2200" spc="-40" dirty="0">
                <a:solidFill>
                  <a:srgbClr val="FFFFFF"/>
                </a:solidFill>
                <a:latin typeface="Times New Roman"/>
                <a:cs typeface="Times New Roman"/>
              </a:rPr>
              <a:t> </a:t>
            </a:r>
            <a:r>
              <a:rPr sz="2200" spc="70" dirty="0">
                <a:solidFill>
                  <a:srgbClr val="FFFFFF"/>
                </a:solidFill>
                <a:latin typeface="Times New Roman"/>
                <a:cs typeface="Times New Roman"/>
              </a:rPr>
              <a:t>occur</a:t>
            </a:r>
            <a:r>
              <a:rPr sz="2200" spc="-110" dirty="0">
                <a:solidFill>
                  <a:srgbClr val="FFFFFF"/>
                </a:solidFill>
                <a:latin typeface="Times New Roman"/>
                <a:cs typeface="Times New Roman"/>
              </a:rPr>
              <a:t> </a:t>
            </a:r>
            <a:r>
              <a:rPr sz="2200" spc="60" dirty="0">
                <a:solidFill>
                  <a:srgbClr val="FFFFFF"/>
                </a:solidFill>
                <a:latin typeface="Times New Roman"/>
                <a:cs typeface="Times New Roman"/>
              </a:rPr>
              <a:t>so</a:t>
            </a:r>
            <a:r>
              <a:rPr sz="2200" spc="-100" dirty="0">
                <a:solidFill>
                  <a:srgbClr val="FFFFFF"/>
                </a:solidFill>
                <a:latin typeface="Times New Roman"/>
                <a:cs typeface="Times New Roman"/>
              </a:rPr>
              <a:t> </a:t>
            </a:r>
            <a:r>
              <a:rPr sz="2200" spc="95" dirty="0">
                <a:solidFill>
                  <a:srgbClr val="FFFFFF"/>
                </a:solidFill>
                <a:latin typeface="Times New Roman"/>
                <a:cs typeface="Times New Roman"/>
              </a:rPr>
              <a:t>should</a:t>
            </a:r>
            <a:r>
              <a:rPr sz="2200" dirty="0">
                <a:solidFill>
                  <a:srgbClr val="FFFFFF"/>
                </a:solidFill>
                <a:latin typeface="Times New Roman"/>
                <a:cs typeface="Times New Roman"/>
              </a:rPr>
              <a:t> </a:t>
            </a:r>
            <a:r>
              <a:rPr sz="2200" spc="95" dirty="0">
                <a:solidFill>
                  <a:srgbClr val="FFFFFF"/>
                </a:solidFill>
                <a:latin typeface="Times New Roman"/>
                <a:cs typeface="Times New Roman"/>
              </a:rPr>
              <a:t>be</a:t>
            </a:r>
            <a:r>
              <a:rPr sz="2200" spc="-80" dirty="0">
                <a:solidFill>
                  <a:srgbClr val="FFFFFF"/>
                </a:solidFill>
                <a:latin typeface="Times New Roman"/>
                <a:cs typeface="Times New Roman"/>
              </a:rPr>
              <a:t> </a:t>
            </a:r>
            <a:r>
              <a:rPr sz="2200" spc="100" dirty="0">
                <a:solidFill>
                  <a:srgbClr val="FFFFFF"/>
                </a:solidFill>
                <a:latin typeface="Times New Roman"/>
                <a:cs typeface="Times New Roman"/>
              </a:rPr>
              <a:t>taken</a:t>
            </a:r>
            <a:r>
              <a:rPr sz="2200" spc="-100" dirty="0">
                <a:solidFill>
                  <a:srgbClr val="FFFFFF"/>
                </a:solidFill>
                <a:latin typeface="Times New Roman"/>
                <a:cs typeface="Times New Roman"/>
              </a:rPr>
              <a:t> </a:t>
            </a:r>
            <a:r>
              <a:rPr sz="2200" spc="60" dirty="0">
                <a:solidFill>
                  <a:srgbClr val="FFFFFF"/>
                </a:solidFill>
                <a:latin typeface="Times New Roman"/>
                <a:cs typeface="Times New Roman"/>
              </a:rPr>
              <a:t>care</a:t>
            </a:r>
            <a:r>
              <a:rPr sz="2200" spc="-114" dirty="0">
                <a:solidFill>
                  <a:srgbClr val="FFFFFF"/>
                </a:solidFill>
                <a:latin typeface="Times New Roman"/>
                <a:cs typeface="Times New Roman"/>
              </a:rPr>
              <a:t> </a:t>
            </a:r>
            <a:r>
              <a:rPr sz="2200" spc="-5" dirty="0">
                <a:solidFill>
                  <a:srgbClr val="FFFFFF"/>
                </a:solidFill>
                <a:latin typeface="Times New Roman"/>
                <a:cs typeface="Times New Roman"/>
              </a:rPr>
              <a:t>of.</a:t>
            </a:r>
            <a:endParaRPr sz="2200" dirty="0">
              <a:latin typeface="Times New Roman"/>
              <a:cs typeface="Times New Roman"/>
            </a:endParaRPr>
          </a:p>
          <a:p>
            <a:pPr>
              <a:lnSpc>
                <a:spcPct val="100000"/>
              </a:lnSpc>
              <a:spcBef>
                <a:spcPts val="20"/>
              </a:spcBef>
            </a:pPr>
            <a:endParaRPr sz="3200" dirty="0">
              <a:latin typeface="Times New Roman"/>
              <a:cs typeface="Times New Roman"/>
            </a:endParaRPr>
          </a:p>
          <a:p>
            <a:pPr marL="106045" indent="-93980">
              <a:lnSpc>
                <a:spcPct val="100000"/>
              </a:lnSpc>
              <a:buClr>
                <a:srgbClr val="0AD0D9"/>
              </a:buClr>
              <a:buSzPct val="88636"/>
              <a:buFont typeface="Arial"/>
              <a:buChar char="•"/>
              <a:tabLst>
                <a:tab pos="106680" algn="l"/>
              </a:tabLst>
            </a:pPr>
            <a:r>
              <a:rPr sz="2200" b="1" u="heavy" spc="70" dirty="0">
                <a:solidFill>
                  <a:srgbClr val="FFC000"/>
                </a:solidFill>
                <a:uFill>
                  <a:solidFill>
                    <a:srgbClr val="FFC000"/>
                  </a:solidFill>
                </a:uFill>
                <a:latin typeface="Times New Roman"/>
                <a:cs typeface="Times New Roman"/>
              </a:rPr>
              <a:t>Color </a:t>
            </a:r>
            <a:r>
              <a:rPr sz="2200" b="1" u="heavy" spc="114" dirty="0">
                <a:solidFill>
                  <a:srgbClr val="FFC000"/>
                </a:solidFill>
                <a:uFill>
                  <a:solidFill>
                    <a:srgbClr val="FFC000"/>
                  </a:solidFill>
                </a:uFill>
                <a:latin typeface="Times New Roman"/>
                <a:cs typeface="Times New Roman"/>
              </a:rPr>
              <a:t>effects</a:t>
            </a:r>
            <a:r>
              <a:rPr sz="2200" b="1" u="heavy" spc="-310" dirty="0">
                <a:solidFill>
                  <a:srgbClr val="FFC000"/>
                </a:solidFill>
                <a:uFill>
                  <a:solidFill>
                    <a:srgbClr val="FFC000"/>
                  </a:solidFill>
                </a:uFill>
                <a:latin typeface="Times New Roman"/>
                <a:cs typeface="Times New Roman"/>
              </a:rPr>
              <a:t> </a:t>
            </a:r>
            <a:r>
              <a:rPr sz="2200" b="1" u="heavy" spc="-130" dirty="0">
                <a:solidFill>
                  <a:srgbClr val="FFC000"/>
                </a:solidFill>
                <a:uFill>
                  <a:solidFill>
                    <a:srgbClr val="FFC000"/>
                  </a:solidFill>
                </a:uFill>
                <a:latin typeface="Arial"/>
                <a:cs typeface="Arial"/>
              </a:rPr>
              <a:t>–</a:t>
            </a:r>
            <a:endParaRPr sz="2200" dirty="0">
              <a:latin typeface="Arial"/>
              <a:cs typeface="Arial"/>
            </a:endParaRPr>
          </a:p>
          <a:p>
            <a:pPr marL="12700" marR="146685" indent="69850">
              <a:lnSpc>
                <a:spcPct val="100000"/>
              </a:lnSpc>
              <a:spcBef>
                <a:spcPts val="530"/>
              </a:spcBef>
            </a:pPr>
            <a:r>
              <a:rPr sz="2200" spc="40" dirty="0">
                <a:solidFill>
                  <a:srgbClr val="FFFFFF"/>
                </a:solidFill>
                <a:latin typeface="Times New Roman"/>
                <a:cs typeface="Times New Roman"/>
              </a:rPr>
              <a:t>Color </a:t>
            </a:r>
            <a:r>
              <a:rPr sz="2200" spc="65" dirty="0">
                <a:solidFill>
                  <a:srgbClr val="FFFFFF"/>
                </a:solidFill>
                <a:latin typeface="Times New Roman"/>
                <a:cs typeface="Times New Roman"/>
              </a:rPr>
              <a:t>defects </a:t>
            </a:r>
            <a:r>
              <a:rPr sz="2200" spc="140" dirty="0">
                <a:solidFill>
                  <a:srgbClr val="FFFFFF"/>
                </a:solidFill>
                <a:latin typeface="Times New Roman"/>
                <a:cs typeface="Times New Roman"/>
              </a:rPr>
              <a:t>that </a:t>
            </a:r>
            <a:r>
              <a:rPr sz="2200" spc="70" dirty="0">
                <a:solidFill>
                  <a:srgbClr val="FFFFFF"/>
                </a:solidFill>
                <a:latin typeface="Times New Roman"/>
                <a:cs typeface="Times New Roman"/>
              </a:rPr>
              <a:t>could occur are </a:t>
            </a:r>
            <a:r>
              <a:rPr sz="2200" spc="55" dirty="0">
                <a:solidFill>
                  <a:srgbClr val="FFFFFF"/>
                </a:solidFill>
                <a:latin typeface="Times New Roman"/>
                <a:cs typeface="Times New Roman"/>
              </a:rPr>
              <a:t>- </a:t>
            </a:r>
            <a:r>
              <a:rPr sz="2200" spc="50" dirty="0">
                <a:solidFill>
                  <a:srgbClr val="FFFFFF"/>
                </a:solidFill>
                <a:latin typeface="Times New Roman"/>
                <a:cs typeface="Times New Roman"/>
              </a:rPr>
              <a:t>difference </a:t>
            </a:r>
            <a:r>
              <a:rPr sz="2200" spc="15" dirty="0">
                <a:solidFill>
                  <a:srgbClr val="FFFFFF"/>
                </a:solidFill>
                <a:latin typeface="Times New Roman"/>
                <a:cs typeface="Times New Roman"/>
              </a:rPr>
              <a:t>of </a:t>
            </a:r>
            <a:r>
              <a:rPr sz="2200" spc="130" dirty="0">
                <a:solidFill>
                  <a:srgbClr val="FFFFFF"/>
                </a:solidFill>
                <a:latin typeface="Times New Roman"/>
                <a:cs typeface="Times New Roman"/>
              </a:rPr>
              <a:t>the </a:t>
            </a:r>
            <a:r>
              <a:rPr sz="2200" spc="50" dirty="0">
                <a:solidFill>
                  <a:srgbClr val="FFFFFF"/>
                </a:solidFill>
                <a:latin typeface="Times New Roman"/>
                <a:cs typeface="Times New Roman"/>
              </a:rPr>
              <a:t>color </a:t>
            </a:r>
            <a:r>
              <a:rPr sz="2200" spc="15" dirty="0">
                <a:solidFill>
                  <a:srgbClr val="FFFFFF"/>
                </a:solidFill>
                <a:latin typeface="Times New Roman"/>
                <a:cs typeface="Times New Roman"/>
              </a:rPr>
              <a:t>of  </a:t>
            </a:r>
            <a:r>
              <a:rPr sz="2200" spc="50" dirty="0">
                <a:solidFill>
                  <a:srgbClr val="FFFFFF"/>
                </a:solidFill>
                <a:latin typeface="Times New Roman"/>
                <a:cs typeface="Times New Roman"/>
              </a:rPr>
              <a:t>final</a:t>
            </a:r>
            <a:r>
              <a:rPr sz="2200" spc="-50" dirty="0">
                <a:solidFill>
                  <a:srgbClr val="FFFFFF"/>
                </a:solidFill>
                <a:latin typeface="Times New Roman"/>
                <a:cs typeface="Times New Roman"/>
              </a:rPr>
              <a:t> </a:t>
            </a:r>
            <a:r>
              <a:rPr sz="2200" spc="95" dirty="0">
                <a:solidFill>
                  <a:srgbClr val="FFFFFF"/>
                </a:solidFill>
                <a:latin typeface="Times New Roman"/>
                <a:cs typeface="Times New Roman"/>
              </a:rPr>
              <a:t>produced</a:t>
            </a:r>
            <a:r>
              <a:rPr sz="2200" spc="-45" dirty="0">
                <a:solidFill>
                  <a:srgbClr val="FFFFFF"/>
                </a:solidFill>
                <a:latin typeface="Times New Roman"/>
                <a:cs typeface="Times New Roman"/>
              </a:rPr>
              <a:t> </a:t>
            </a:r>
            <a:r>
              <a:rPr sz="2200" spc="114" dirty="0">
                <a:solidFill>
                  <a:srgbClr val="FFFFFF"/>
                </a:solidFill>
                <a:latin typeface="Times New Roman"/>
                <a:cs typeface="Times New Roman"/>
              </a:rPr>
              <a:t>garment</a:t>
            </a:r>
            <a:r>
              <a:rPr sz="2200" spc="-114" dirty="0">
                <a:solidFill>
                  <a:srgbClr val="FFFFFF"/>
                </a:solidFill>
                <a:latin typeface="Times New Roman"/>
                <a:cs typeface="Times New Roman"/>
              </a:rPr>
              <a:t> </a:t>
            </a:r>
            <a:r>
              <a:rPr sz="2200" spc="105" dirty="0">
                <a:solidFill>
                  <a:srgbClr val="FFFFFF"/>
                </a:solidFill>
                <a:latin typeface="Times New Roman"/>
                <a:cs typeface="Times New Roman"/>
              </a:rPr>
              <a:t>to</a:t>
            </a:r>
            <a:r>
              <a:rPr sz="2200" spc="-70" dirty="0">
                <a:solidFill>
                  <a:srgbClr val="FFFFFF"/>
                </a:solidFill>
                <a:latin typeface="Times New Roman"/>
                <a:cs typeface="Times New Roman"/>
              </a:rPr>
              <a:t> </a:t>
            </a:r>
            <a:r>
              <a:rPr sz="2200" spc="135" dirty="0">
                <a:solidFill>
                  <a:srgbClr val="FFFFFF"/>
                </a:solidFill>
                <a:latin typeface="Times New Roman"/>
                <a:cs typeface="Times New Roman"/>
              </a:rPr>
              <a:t>the</a:t>
            </a:r>
            <a:r>
              <a:rPr sz="2200" spc="-105" dirty="0">
                <a:solidFill>
                  <a:srgbClr val="FFFFFF"/>
                </a:solidFill>
                <a:latin typeface="Times New Roman"/>
                <a:cs typeface="Times New Roman"/>
              </a:rPr>
              <a:t> </a:t>
            </a:r>
            <a:r>
              <a:rPr sz="2200" spc="80" dirty="0">
                <a:solidFill>
                  <a:srgbClr val="FFFFFF"/>
                </a:solidFill>
                <a:latin typeface="Times New Roman"/>
                <a:cs typeface="Times New Roman"/>
              </a:rPr>
              <a:t>sample</a:t>
            </a:r>
            <a:r>
              <a:rPr sz="2200" spc="-114" dirty="0">
                <a:solidFill>
                  <a:srgbClr val="FFFFFF"/>
                </a:solidFill>
                <a:latin typeface="Times New Roman"/>
                <a:cs typeface="Times New Roman"/>
              </a:rPr>
              <a:t> </a:t>
            </a:r>
            <a:r>
              <a:rPr sz="2200" spc="75" dirty="0">
                <a:solidFill>
                  <a:srgbClr val="FFFFFF"/>
                </a:solidFill>
                <a:latin typeface="Times New Roman"/>
                <a:cs typeface="Times New Roman"/>
              </a:rPr>
              <a:t>shown,</a:t>
            </a:r>
            <a:r>
              <a:rPr sz="2200" spc="-45" dirty="0">
                <a:solidFill>
                  <a:srgbClr val="FFFFFF"/>
                </a:solidFill>
                <a:latin typeface="Times New Roman"/>
                <a:cs typeface="Times New Roman"/>
              </a:rPr>
              <a:t> </a:t>
            </a:r>
            <a:r>
              <a:rPr sz="2200" spc="45" dirty="0">
                <a:solidFill>
                  <a:srgbClr val="FFFFFF"/>
                </a:solidFill>
                <a:latin typeface="Times New Roman"/>
                <a:cs typeface="Times New Roman"/>
              </a:rPr>
              <a:t>accessories</a:t>
            </a:r>
            <a:r>
              <a:rPr sz="2200" spc="-80" dirty="0">
                <a:solidFill>
                  <a:srgbClr val="FFFFFF"/>
                </a:solidFill>
                <a:latin typeface="Times New Roman"/>
                <a:cs typeface="Times New Roman"/>
              </a:rPr>
              <a:t> </a:t>
            </a:r>
            <a:r>
              <a:rPr sz="2200" spc="95" dirty="0">
                <a:solidFill>
                  <a:srgbClr val="FFFFFF"/>
                </a:solidFill>
                <a:latin typeface="Times New Roman"/>
                <a:cs typeface="Times New Roman"/>
              </a:rPr>
              <a:t>used  </a:t>
            </a:r>
            <a:r>
              <a:rPr sz="2200" spc="70" dirty="0">
                <a:solidFill>
                  <a:srgbClr val="FFFFFF"/>
                </a:solidFill>
                <a:latin typeface="Times New Roman"/>
                <a:cs typeface="Times New Roman"/>
              </a:rPr>
              <a:t>are </a:t>
            </a:r>
            <a:r>
              <a:rPr sz="2200" spc="15" dirty="0">
                <a:solidFill>
                  <a:srgbClr val="FFFFFF"/>
                </a:solidFill>
                <a:latin typeface="Times New Roman"/>
                <a:cs typeface="Times New Roman"/>
              </a:rPr>
              <a:t>of </a:t>
            </a:r>
            <a:r>
              <a:rPr sz="2200" spc="70" dirty="0">
                <a:solidFill>
                  <a:srgbClr val="FFFFFF"/>
                </a:solidFill>
                <a:latin typeface="Times New Roman"/>
                <a:cs typeface="Times New Roman"/>
              </a:rPr>
              <a:t>wrong </a:t>
            </a:r>
            <a:r>
              <a:rPr sz="2200" spc="50" dirty="0">
                <a:solidFill>
                  <a:srgbClr val="FFFFFF"/>
                </a:solidFill>
                <a:latin typeface="Times New Roman"/>
                <a:cs typeface="Times New Roman"/>
              </a:rPr>
              <a:t>color </a:t>
            </a:r>
            <a:r>
              <a:rPr sz="2200" spc="95" dirty="0">
                <a:solidFill>
                  <a:srgbClr val="FFFFFF"/>
                </a:solidFill>
                <a:latin typeface="Times New Roman"/>
                <a:cs typeface="Times New Roman"/>
              </a:rPr>
              <a:t>combination </a:t>
            </a:r>
            <a:r>
              <a:rPr sz="2200" spc="135" dirty="0">
                <a:solidFill>
                  <a:srgbClr val="FFFFFF"/>
                </a:solidFill>
                <a:latin typeface="Times New Roman"/>
                <a:cs typeface="Times New Roman"/>
              </a:rPr>
              <a:t>and </a:t>
            </a:r>
            <a:r>
              <a:rPr sz="2200" spc="90" dirty="0">
                <a:solidFill>
                  <a:srgbClr val="FFFFFF"/>
                </a:solidFill>
                <a:latin typeface="Times New Roman"/>
                <a:cs typeface="Times New Roman"/>
              </a:rPr>
              <a:t>mismatching </a:t>
            </a:r>
            <a:r>
              <a:rPr sz="2200" spc="15" dirty="0">
                <a:solidFill>
                  <a:srgbClr val="FFFFFF"/>
                </a:solidFill>
                <a:latin typeface="Times New Roman"/>
                <a:cs typeface="Times New Roman"/>
              </a:rPr>
              <a:t>of </a:t>
            </a:r>
            <a:r>
              <a:rPr sz="2200" spc="30" dirty="0">
                <a:solidFill>
                  <a:srgbClr val="FFFFFF"/>
                </a:solidFill>
                <a:latin typeface="Times New Roman"/>
                <a:cs typeface="Times New Roman"/>
              </a:rPr>
              <a:t>dye  </a:t>
            </a:r>
            <a:r>
              <a:rPr sz="2200" spc="105" dirty="0">
                <a:solidFill>
                  <a:srgbClr val="FFFFFF"/>
                </a:solidFill>
                <a:latin typeface="Times New Roman"/>
                <a:cs typeface="Times New Roman"/>
              </a:rPr>
              <a:t>amongst </a:t>
            </a:r>
            <a:r>
              <a:rPr sz="2200" spc="130" dirty="0">
                <a:solidFill>
                  <a:srgbClr val="FFFFFF"/>
                </a:solidFill>
                <a:latin typeface="Times New Roman"/>
                <a:cs typeface="Times New Roman"/>
              </a:rPr>
              <a:t>the</a:t>
            </a:r>
            <a:r>
              <a:rPr sz="2200" spc="-295" dirty="0">
                <a:solidFill>
                  <a:srgbClr val="FFFFFF"/>
                </a:solidFill>
                <a:latin typeface="Times New Roman"/>
                <a:cs typeface="Times New Roman"/>
              </a:rPr>
              <a:t> </a:t>
            </a:r>
            <a:r>
              <a:rPr sz="2200" spc="40" dirty="0">
                <a:solidFill>
                  <a:srgbClr val="FFFFFF"/>
                </a:solidFill>
                <a:latin typeface="Times New Roman"/>
                <a:cs typeface="Times New Roman"/>
              </a:rPr>
              <a:t>pieces.</a:t>
            </a:r>
            <a:endParaRPr sz="2200" dirty="0">
              <a:latin typeface="Times New Roman"/>
              <a:cs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3372" y="350354"/>
            <a:ext cx="7618095" cy="3715385"/>
          </a:xfrm>
          <a:prstGeom prst="rect">
            <a:avLst/>
          </a:prstGeom>
        </p:spPr>
        <p:txBody>
          <a:bodyPr vert="horz" wrap="square" lIns="0" tIns="80010" rIns="0" bIns="0" rtlCol="0">
            <a:spAutoFit/>
          </a:bodyPr>
          <a:lstStyle/>
          <a:p>
            <a:pPr marL="106045" indent="-93980">
              <a:lnSpc>
                <a:spcPct val="100000"/>
              </a:lnSpc>
              <a:spcBef>
                <a:spcPts val="630"/>
              </a:spcBef>
              <a:buClr>
                <a:srgbClr val="0AD0D9"/>
              </a:buClr>
              <a:buSzPct val="90909"/>
              <a:buFont typeface="Arial"/>
              <a:buChar char="•"/>
              <a:tabLst>
                <a:tab pos="106680" algn="l"/>
              </a:tabLst>
            </a:pPr>
            <a:r>
              <a:rPr sz="2200" b="1" u="heavy" spc="95" dirty="0">
                <a:solidFill>
                  <a:srgbClr val="FFC000"/>
                </a:solidFill>
                <a:uFill>
                  <a:solidFill>
                    <a:srgbClr val="FFC000"/>
                  </a:solidFill>
                </a:uFill>
                <a:latin typeface="Times New Roman"/>
                <a:cs typeface="Times New Roman"/>
              </a:rPr>
              <a:t>Sizing </a:t>
            </a:r>
            <a:r>
              <a:rPr sz="2200" b="1" u="heavy" spc="125" dirty="0">
                <a:solidFill>
                  <a:srgbClr val="FFC000"/>
                </a:solidFill>
                <a:uFill>
                  <a:solidFill>
                    <a:srgbClr val="FFC000"/>
                  </a:solidFill>
                </a:uFill>
                <a:latin typeface="Times New Roman"/>
                <a:cs typeface="Times New Roman"/>
              </a:rPr>
              <a:t>defects</a:t>
            </a:r>
            <a:r>
              <a:rPr sz="2200" b="1" spc="-225" dirty="0">
                <a:solidFill>
                  <a:srgbClr val="FFC000"/>
                </a:solidFill>
                <a:latin typeface="Times New Roman"/>
                <a:cs typeface="Times New Roman"/>
              </a:rPr>
              <a:t> </a:t>
            </a:r>
            <a:r>
              <a:rPr sz="2200" b="1" spc="-125" dirty="0">
                <a:solidFill>
                  <a:srgbClr val="FFC000"/>
                </a:solidFill>
                <a:latin typeface="Arial"/>
                <a:cs typeface="Arial"/>
              </a:rPr>
              <a:t>–</a:t>
            </a:r>
            <a:endParaRPr sz="2200">
              <a:latin typeface="Arial"/>
              <a:cs typeface="Arial"/>
            </a:endParaRPr>
          </a:p>
          <a:p>
            <a:pPr marL="12700" marR="341630" indent="65405">
              <a:lnSpc>
                <a:spcPct val="100000"/>
              </a:lnSpc>
              <a:spcBef>
                <a:spcPts val="530"/>
              </a:spcBef>
            </a:pPr>
            <a:r>
              <a:rPr sz="2200" spc="85" dirty="0">
                <a:solidFill>
                  <a:srgbClr val="FFFFFF"/>
                </a:solidFill>
                <a:latin typeface="Times New Roman"/>
                <a:cs typeface="Times New Roman"/>
              </a:rPr>
              <a:t>Wrong </a:t>
            </a:r>
            <a:r>
              <a:rPr sz="2200" spc="90" dirty="0">
                <a:solidFill>
                  <a:srgbClr val="FFFFFF"/>
                </a:solidFill>
                <a:latin typeface="Times New Roman"/>
                <a:cs typeface="Times New Roman"/>
              </a:rPr>
              <a:t>gradation </a:t>
            </a:r>
            <a:r>
              <a:rPr sz="2200" spc="15" dirty="0">
                <a:solidFill>
                  <a:srgbClr val="FFFFFF"/>
                </a:solidFill>
                <a:latin typeface="Times New Roman"/>
                <a:cs typeface="Times New Roman"/>
              </a:rPr>
              <a:t>of </a:t>
            </a:r>
            <a:r>
              <a:rPr sz="2200" spc="30" dirty="0">
                <a:solidFill>
                  <a:srgbClr val="FFFFFF"/>
                </a:solidFill>
                <a:latin typeface="Times New Roman"/>
                <a:cs typeface="Times New Roman"/>
              </a:rPr>
              <a:t>sizes, </a:t>
            </a:r>
            <a:r>
              <a:rPr sz="2200" spc="50" dirty="0">
                <a:solidFill>
                  <a:srgbClr val="FFFFFF"/>
                </a:solidFill>
                <a:latin typeface="Times New Roman"/>
                <a:cs typeface="Times New Roman"/>
              </a:rPr>
              <a:t>difference </a:t>
            </a:r>
            <a:r>
              <a:rPr sz="2200" spc="90" dirty="0">
                <a:solidFill>
                  <a:srgbClr val="FFFFFF"/>
                </a:solidFill>
                <a:latin typeface="Times New Roman"/>
                <a:cs typeface="Times New Roman"/>
              </a:rPr>
              <a:t>in </a:t>
            </a:r>
            <a:r>
              <a:rPr sz="2200" spc="114" dirty="0">
                <a:solidFill>
                  <a:srgbClr val="FFFFFF"/>
                </a:solidFill>
                <a:latin typeface="Times New Roman"/>
                <a:cs typeface="Times New Roman"/>
              </a:rPr>
              <a:t>measurement </a:t>
            </a:r>
            <a:r>
              <a:rPr sz="2200" spc="15" dirty="0">
                <a:solidFill>
                  <a:srgbClr val="FFFFFF"/>
                </a:solidFill>
                <a:latin typeface="Times New Roman"/>
                <a:cs typeface="Times New Roman"/>
              </a:rPr>
              <a:t>of </a:t>
            </a:r>
            <a:r>
              <a:rPr sz="2200" spc="75" dirty="0">
                <a:solidFill>
                  <a:srgbClr val="FFFFFF"/>
                </a:solidFill>
                <a:latin typeface="Times New Roman"/>
                <a:cs typeface="Times New Roman"/>
              </a:rPr>
              <a:t>a  </a:t>
            </a:r>
            <a:r>
              <a:rPr sz="2200" spc="114" dirty="0">
                <a:solidFill>
                  <a:srgbClr val="FFFFFF"/>
                </a:solidFill>
                <a:latin typeface="Times New Roman"/>
                <a:cs typeface="Times New Roman"/>
              </a:rPr>
              <a:t>garment</a:t>
            </a:r>
            <a:r>
              <a:rPr sz="2200" spc="-120" dirty="0">
                <a:solidFill>
                  <a:srgbClr val="FFFFFF"/>
                </a:solidFill>
                <a:latin typeface="Times New Roman"/>
                <a:cs typeface="Times New Roman"/>
              </a:rPr>
              <a:t> </a:t>
            </a:r>
            <a:r>
              <a:rPr sz="2200" spc="114" dirty="0">
                <a:solidFill>
                  <a:srgbClr val="FFFFFF"/>
                </a:solidFill>
                <a:latin typeface="Times New Roman"/>
                <a:cs typeface="Times New Roman"/>
              </a:rPr>
              <a:t>part</a:t>
            </a:r>
            <a:r>
              <a:rPr sz="2200" spc="-70" dirty="0">
                <a:solidFill>
                  <a:srgbClr val="FFFFFF"/>
                </a:solidFill>
                <a:latin typeface="Times New Roman"/>
                <a:cs typeface="Times New Roman"/>
              </a:rPr>
              <a:t> </a:t>
            </a:r>
            <a:r>
              <a:rPr sz="2200" spc="70" dirty="0">
                <a:solidFill>
                  <a:srgbClr val="FFFFFF"/>
                </a:solidFill>
                <a:latin typeface="Times New Roman"/>
                <a:cs typeface="Times New Roman"/>
              </a:rPr>
              <a:t>from</a:t>
            </a:r>
            <a:r>
              <a:rPr sz="2200" spc="-95" dirty="0">
                <a:solidFill>
                  <a:srgbClr val="FFFFFF"/>
                </a:solidFill>
                <a:latin typeface="Times New Roman"/>
                <a:cs typeface="Times New Roman"/>
              </a:rPr>
              <a:t> </a:t>
            </a:r>
            <a:r>
              <a:rPr sz="2200" spc="75" dirty="0">
                <a:solidFill>
                  <a:srgbClr val="FFFFFF"/>
                </a:solidFill>
                <a:latin typeface="Times New Roman"/>
                <a:cs typeface="Times New Roman"/>
              </a:rPr>
              <a:t>other,</a:t>
            </a:r>
            <a:r>
              <a:rPr sz="2200" spc="-20" dirty="0">
                <a:solidFill>
                  <a:srgbClr val="FFFFFF"/>
                </a:solidFill>
                <a:latin typeface="Times New Roman"/>
                <a:cs typeface="Times New Roman"/>
              </a:rPr>
              <a:t> </a:t>
            </a:r>
            <a:r>
              <a:rPr sz="2200" spc="40" dirty="0">
                <a:solidFill>
                  <a:srgbClr val="FFFFFF"/>
                </a:solidFill>
                <a:latin typeface="Times New Roman"/>
                <a:cs typeface="Times New Roman"/>
              </a:rPr>
              <a:t>for</a:t>
            </a:r>
            <a:r>
              <a:rPr sz="2200" spc="-140" dirty="0">
                <a:solidFill>
                  <a:srgbClr val="FFFFFF"/>
                </a:solidFill>
                <a:latin typeface="Times New Roman"/>
                <a:cs typeface="Times New Roman"/>
              </a:rPr>
              <a:t> </a:t>
            </a:r>
            <a:r>
              <a:rPr sz="2200" spc="65" dirty="0">
                <a:solidFill>
                  <a:srgbClr val="FFFFFF"/>
                </a:solidFill>
                <a:latin typeface="Times New Roman"/>
                <a:cs typeface="Times New Roman"/>
              </a:rPr>
              <a:t>example-</a:t>
            </a:r>
            <a:r>
              <a:rPr sz="2200" spc="-60" dirty="0">
                <a:solidFill>
                  <a:srgbClr val="FFFFFF"/>
                </a:solidFill>
                <a:latin typeface="Times New Roman"/>
                <a:cs typeface="Times New Roman"/>
              </a:rPr>
              <a:t> </a:t>
            </a:r>
            <a:r>
              <a:rPr sz="2200" spc="25" dirty="0">
                <a:solidFill>
                  <a:srgbClr val="FFFFFF"/>
                </a:solidFill>
                <a:latin typeface="Times New Roman"/>
                <a:cs typeface="Times New Roman"/>
              </a:rPr>
              <a:t>sleeves</a:t>
            </a:r>
            <a:r>
              <a:rPr sz="2200" spc="-114" dirty="0">
                <a:solidFill>
                  <a:srgbClr val="FFFFFF"/>
                </a:solidFill>
                <a:latin typeface="Times New Roman"/>
                <a:cs typeface="Times New Roman"/>
              </a:rPr>
              <a:t> </a:t>
            </a:r>
            <a:r>
              <a:rPr sz="2200" spc="15" dirty="0">
                <a:solidFill>
                  <a:srgbClr val="FFFFFF"/>
                </a:solidFill>
                <a:latin typeface="Times New Roman"/>
                <a:cs typeface="Times New Roman"/>
              </a:rPr>
              <a:t>of</a:t>
            </a:r>
            <a:r>
              <a:rPr sz="2200" spc="40" dirty="0">
                <a:solidFill>
                  <a:srgbClr val="FFFFFF"/>
                </a:solidFill>
                <a:latin typeface="Times New Roman"/>
                <a:cs typeface="Times New Roman"/>
              </a:rPr>
              <a:t> </a:t>
            </a:r>
            <a:r>
              <a:rPr sz="2200" spc="-55" dirty="0">
                <a:solidFill>
                  <a:srgbClr val="FFFFFF"/>
                </a:solidFill>
                <a:latin typeface="Times New Roman"/>
                <a:cs typeface="Times New Roman"/>
              </a:rPr>
              <a:t>'XL'</a:t>
            </a:r>
            <a:r>
              <a:rPr sz="2200" spc="-10" dirty="0">
                <a:solidFill>
                  <a:srgbClr val="FFFFFF"/>
                </a:solidFill>
                <a:latin typeface="Times New Roman"/>
                <a:cs typeface="Times New Roman"/>
              </a:rPr>
              <a:t> </a:t>
            </a:r>
            <a:r>
              <a:rPr sz="2200" spc="45" dirty="0">
                <a:solidFill>
                  <a:srgbClr val="FFFFFF"/>
                </a:solidFill>
                <a:latin typeface="Times New Roman"/>
                <a:cs typeface="Times New Roman"/>
              </a:rPr>
              <a:t>size</a:t>
            </a:r>
            <a:r>
              <a:rPr sz="2200" spc="-65" dirty="0">
                <a:solidFill>
                  <a:srgbClr val="FFFFFF"/>
                </a:solidFill>
                <a:latin typeface="Times New Roman"/>
                <a:cs typeface="Times New Roman"/>
              </a:rPr>
              <a:t> </a:t>
            </a:r>
            <a:r>
              <a:rPr sz="2200" spc="140" dirty="0">
                <a:solidFill>
                  <a:srgbClr val="FFFFFF"/>
                </a:solidFill>
                <a:latin typeface="Times New Roman"/>
                <a:cs typeface="Times New Roman"/>
              </a:rPr>
              <a:t>but  </a:t>
            </a:r>
            <a:r>
              <a:rPr sz="2200" spc="70" dirty="0">
                <a:solidFill>
                  <a:srgbClr val="FFFFFF"/>
                </a:solidFill>
                <a:latin typeface="Times New Roman"/>
                <a:cs typeface="Times New Roman"/>
              </a:rPr>
              <a:t>body</a:t>
            </a:r>
            <a:r>
              <a:rPr sz="2200" spc="-100" dirty="0">
                <a:solidFill>
                  <a:srgbClr val="FFFFFF"/>
                </a:solidFill>
                <a:latin typeface="Times New Roman"/>
                <a:cs typeface="Times New Roman"/>
              </a:rPr>
              <a:t> </a:t>
            </a:r>
            <a:r>
              <a:rPr sz="2200" spc="15" dirty="0">
                <a:solidFill>
                  <a:srgbClr val="FFFFFF"/>
                </a:solidFill>
                <a:latin typeface="Times New Roman"/>
                <a:cs typeface="Times New Roman"/>
              </a:rPr>
              <a:t>of</a:t>
            </a:r>
            <a:r>
              <a:rPr sz="2200" spc="35" dirty="0">
                <a:solidFill>
                  <a:srgbClr val="FFFFFF"/>
                </a:solidFill>
                <a:latin typeface="Times New Roman"/>
                <a:cs typeface="Times New Roman"/>
              </a:rPr>
              <a:t> </a:t>
            </a:r>
            <a:r>
              <a:rPr sz="2200" spc="-20" dirty="0">
                <a:solidFill>
                  <a:srgbClr val="FFFFFF"/>
                </a:solidFill>
                <a:latin typeface="Times New Roman"/>
                <a:cs typeface="Times New Roman"/>
              </a:rPr>
              <a:t>'L'</a:t>
            </a:r>
            <a:r>
              <a:rPr sz="2200" spc="-30" dirty="0">
                <a:solidFill>
                  <a:srgbClr val="FFFFFF"/>
                </a:solidFill>
                <a:latin typeface="Times New Roman"/>
                <a:cs typeface="Times New Roman"/>
              </a:rPr>
              <a:t> </a:t>
            </a:r>
            <a:r>
              <a:rPr sz="2200" spc="35" dirty="0">
                <a:solidFill>
                  <a:srgbClr val="FFFFFF"/>
                </a:solidFill>
                <a:latin typeface="Times New Roman"/>
                <a:cs typeface="Times New Roman"/>
              </a:rPr>
              <a:t>size.</a:t>
            </a:r>
            <a:r>
              <a:rPr sz="2200" spc="-20" dirty="0">
                <a:solidFill>
                  <a:srgbClr val="FFFFFF"/>
                </a:solidFill>
                <a:latin typeface="Times New Roman"/>
                <a:cs typeface="Times New Roman"/>
              </a:rPr>
              <a:t> </a:t>
            </a:r>
            <a:r>
              <a:rPr sz="2200" spc="60" dirty="0">
                <a:solidFill>
                  <a:srgbClr val="FFFFFF"/>
                </a:solidFill>
                <a:latin typeface="Times New Roman"/>
                <a:cs typeface="Times New Roman"/>
              </a:rPr>
              <a:t>Such</a:t>
            </a:r>
            <a:r>
              <a:rPr sz="2200" spc="-75" dirty="0">
                <a:solidFill>
                  <a:srgbClr val="FFFFFF"/>
                </a:solidFill>
                <a:latin typeface="Times New Roman"/>
                <a:cs typeface="Times New Roman"/>
              </a:rPr>
              <a:t> </a:t>
            </a:r>
            <a:r>
              <a:rPr sz="2200" spc="65" dirty="0">
                <a:solidFill>
                  <a:srgbClr val="FFFFFF"/>
                </a:solidFill>
                <a:latin typeface="Times New Roman"/>
                <a:cs typeface="Times New Roman"/>
              </a:rPr>
              <a:t>defects</a:t>
            </a:r>
            <a:r>
              <a:rPr sz="2200" spc="-114" dirty="0">
                <a:solidFill>
                  <a:srgbClr val="FFFFFF"/>
                </a:solidFill>
                <a:latin typeface="Times New Roman"/>
                <a:cs typeface="Times New Roman"/>
              </a:rPr>
              <a:t> </a:t>
            </a:r>
            <a:r>
              <a:rPr sz="2200" spc="110" dirty="0">
                <a:solidFill>
                  <a:srgbClr val="FFFFFF"/>
                </a:solidFill>
                <a:latin typeface="Times New Roman"/>
                <a:cs typeface="Times New Roman"/>
              </a:rPr>
              <a:t>do</a:t>
            </a:r>
            <a:r>
              <a:rPr sz="2200" spc="-50" dirty="0">
                <a:solidFill>
                  <a:srgbClr val="FFFFFF"/>
                </a:solidFill>
                <a:latin typeface="Times New Roman"/>
                <a:cs typeface="Times New Roman"/>
              </a:rPr>
              <a:t> </a:t>
            </a:r>
            <a:r>
              <a:rPr sz="2200" spc="140" dirty="0">
                <a:solidFill>
                  <a:srgbClr val="FFFFFF"/>
                </a:solidFill>
                <a:latin typeface="Times New Roman"/>
                <a:cs typeface="Times New Roman"/>
              </a:rPr>
              <a:t>not</a:t>
            </a:r>
            <a:r>
              <a:rPr sz="2200" spc="-130" dirty="0">
                <a:solidFill>
                  <a:srgbClr val="FFFFFF"/>
                </a:solidFill>
                <a:latin typeface="Times New Roman"/>
                <a:cs typeface="Times New Roman"/>
              </a:rPr>
              <a:t> </a:t>
            </a:r>
            <a:r>
              <a:rPr sz="2200" spc="70" dirty="0">
                <a:solidFill>
                  <a:srgbClr val="FFFFFF"/>
                </a:solidFill>
                <a:latin typeface="Times New Roman"/>
                <a:cs typeface="Times New Roman"/>
              </a:rPr>
              <a:t>occur</a:t>
            </a:r>
            <a:r>
              <a:rPr sz="2200" spc="-70" dirty="0">
                <a:solidFill>
                  <a:srgbClr val="FFFFFF"/>
                </a:solidFill>
                <a:latin typeface="Times New Roman"/>
                <a:cs typeface="Times New Roman"/>
              </a:rPr>
              <a:t> </a:t>
            </a:r>
            <a:r>
              <a:rPr sz="2200" spc="90" dirty="0">
                <a:solidFill>
                  <a:srgbClr val="FFFFFF"/>
                </a:solidFill>
                <a:latin typeface="Times New Roman"/>
                <a:cs typeface="Times New Roman"/>
              </a:rPr>
              <a:t>has</a:t>
            </a:r>
            <a:r>
              <a:rPr sz="2200" spc="-75" dirty="0">
                <a:solidFill>
                  <a:srgbClr val="FFFFFF"/>
                </a:solidFill>
                <a:latin typeface="Times New Roman"/>
                <a:cs typeface="Times New Roman"/>
              </a:rPr>
              <a:t> </a:t>
            </a:r>
            <a:r>
              <a:rPr sz="2200" spc="105" dirty="0">
                <a:solidFill>
                  <a:srgbClr val="FFFFFF"/>
                </a:solidFill>
                <a:latin typeface="Times New Roman"/>
                <a:cs typeface="Times New Roman"/>
              </a:rPr>
              <a:t>to</a:t>
            </a:r>
            <a:r>
              <a:rPr sz="2200" spc="-60" dirty="0">
                <a:solidFill>
                  <a:srgbClr val="FFFFFF"/>
                </a:solidFill>
                <a:latin typeface="Times New Roman"/>
                <a:cs typeface="Times New Roman"/>
              </a:rPr>
              <a:t> </a:t>
            </a:r>
            <a:r>
              <a:rPr sz="2200" spc="95" dirty="0">
                <a:solidFill>
                  <a:srgbClr val="FFFFFF"/>
                </a:solidFill>
                <a:latin typeface="Times New Roman"/>
                <a:cs typeface="Times New Roman"/>
              </a:rPr>
              <a:t>be</a:t>
            </a:r>
            <a:r>
              <a:rPr sz="2200" spc="-90" dirty="0">
                <a:solidFill>
                  <a:srgbClr val="FFFFFF"/>
                </a:solidFill>
                <a:latin typeface="Times New Roman"/>
                <a:cs typeface="Times New Roman"/>
              </a:rPr>
              <a:t> </a:t>
            </a:r>
            <a:r>
              <a:rPr sz="2200" spc="90" dirty="0">
                <a:solidFill>
                  <a:srgbClr val="FFFFFF"/>
                </a:solidFill>
                <a:latin typeface="Times New Roman"/>
                <a:cs typeface="Times New Roman"/>
              </a:rPr>
              <a:t>seen</a:t>
            </a:r>
            <a:r>
              <a:rPr sz="2200" spc="-80" dirty="0">
                <a:solidFill>
                  <a:srgbClr val="FFFFFF"/>
                </a:solidFill>
                <a:latin typeface="Times New Roman"/>
                <a:cs typeface="Times New Roman"/>
              </a:rPr>
              <a:t> </a:t>
            </a:r>
            <a:r>
              <a:rPr sz="2200" spc="60" dirty="0">
                <a:solidFill>
                  <a:srgbClr val="FFFFFF"/>
                </a:solidFill>
                <a:latin typeface="Times New Roman"/>
                <a:cs typeface="Times New Roman"/>
              </a:rPr>
              <a:t>too.</a:t>
            </a:r>
            <a:endParaRPr sz="2200">
              <a:latin typeface="Times New Roman"/>
              <a:cs typeface="Times New Roman"/>
            </a:endParaRPr>
          </a:p>
          <a:p>
            <a:pPr>
              <a:lnSpc>
                <a:spcPct val="100000"/>
              </a:lnSpc>
              <a:spcBef>
                <a:spcPts val="20"/>
              </a:spcBef>
            </a:pPr>
            <a:endParaRPr sz="3200">
              <a:latin typeface="Times New Roman"/>
              <a:cs typeface="Times New Roman"/>
            </a:endParaRPr>
          </a:p>
          <a:p>
            <a:pPr marL="106045" indent="-93980">
              <a:lnSpc>
                <a:spcPct val="100000"/>
              </a:lnSpc>
              <a:buClr>
                <a:srgbClr val="0AD0D9"/>
              </a:buClr>
              <a:buSzPct val="88636"/>
              <a:buFont typeface="Arial"/>
              <a:buChar char="•"/>
              <a:tabLst>
                <a:tab pos="106680" algn="l"/>
              </a:tabLst>
            </a:pPr>
            <a:r>
              <a:rPr sz="2200" b="1" u="heavy" spc="90" dirty="0">
                <a:solidFill>
                  <a:srgbClr val="FFC000"/>
                </a:solidFill>
                <a:uFill>
                  <a:solidFill>
                    <a:srgbClr val="FFC000"/>
                  </a:solidFill>
                </a:uFill>
                <a:latin typeface="Times New Roman"/>
                <a:cs typeface="Times New Roman"/>
              </a:rPr>
              <a:t>Garment </a:t>
            </a:r>
            <a:r>
              <a:rPr sz="2200" b="1" u="heavy" spc="130" dirty="0">
                <a:solidFill>
                  <a:srgbClr val="FFC000"/>
                </a:solidFill>
                <a:uFill>
                  <a:solidFill>
                    <a:srgbClr val="FFC000"/>
                  </a:solidFill>
                </a:uFill>
                <a:latin typeface="Times New Roman"/>
                <a:cs typeface="Times New Roman"/>
              </a:rPr>
              <a:t>defects</a:t>
            </a:r>
            <a:r>
              <a:rPr sz="2200" b="1" spc="-229" dirty="0">
                <a:solidFill>
                  <a:srgbClr val="FFC000"/>
                </a:solidFill>
                <a:latin typeface="Times New Roman"/>
                <a:cs typeface="Times New Roman"/>
              </a:rPr>
              <a:t> </a:t>
            </a:r>
            <a:r>
              <a:rPr sz="2200" b="1" spc="-130" dirty="0">
                <a:solidFill>
                  <a:srgbClr val="FFC000"/>
                </a:solidFill>
                <a:latin typeface="Arial"/>
                <a:cs typeface="Arial"/>
              </a:rPr>
              <a:t>–</a:t>
            </a:r>
            <a:endParaRPr sz="2200">
              <a:latin typeface="Arial"/>
              <a:cs typeface="Arial"/>
            </a:endParaRPr>
          </a:p>
          <a:p>
            <a:pPr marL="12700" marR="5080">
              <a:lnSpc>
                <a:spcPct val="100000"/>
              </a:lnSpc>
              <a:spcBef>
                <a:spcPts val="530"/>
              </a:spcBef>
            </a:pPr>
            <a:r>
              <a:rPr sz="2200" spc="80" dirty="0">
                <a:solidFill>
                  <a:srgbClr val="FFFFFF"/>
                </a:solidFill>
                <a:latin typeface="Times New Roman"/>
                <a:cs typeface="Times New Roman"/>
              </a:rPr>
              <a:t>During </a:t>
            </a:r>
            <a:r>
              <a:rPr sz="2200" spc="95" dirty="0">
                <a:solidFill>
                  <a:srgbClr val="FFFFFF"/>
                </a:solidFill>
                <a:latin typeface="Times New Roman"/>
                <a:cs typeface="Times New Roman"/>
              </a:rPr>
              <a:t>manufacturing </a:t>
            </a:r>
            <a:r>
              <a:rPr sz="2200" spc="55" dirty="0">
                <a:solidFill>
                  <a:srgbClr val="FFFFFF"/>
                </a:solidFill>
                <a:latin typeface="Times New Roman"/>
                <a:cs typeface="Times New Roman"/>
              </a:rPr>
              <a:t>process </a:t>
            </a:r>
            <a:r>
              <a:rPr sz="2200" spc="65" dirty="0">
                <a:solidFill>
                  <a:srgbClr val="FFFFFF"/>
                </a:solidFill>
                <a:latin typeface="Times New Roman"/>
                <a:cs typeface="Times New Roman"/>
              </a:rPr>
              <a:t>defects </a:t>
            </a:r>
            <a:r>
              <a:rPr sz="2200" spc="70" dirty="0">
                <a:solidFill>
                  <a:srgbClr val="FFFFFF"/>
                </a:solidFill>
                <a:latin typeface="Times New Roman"/>
                <a:cs typeface="Times New Roman"/>
              </a:rPr>
              <a:t>could occur </a:t>
            </a:r>
            <a:r>
              <a:rPr sz="2200" spc="25" dirty="0">
                <a:solidFill>
                  <a:srgbClr val="FFFFFF"/>
                </a:solidFill>
                <a:latin typeface="Times New Roman"/>
                <a:cs typeface="Times New Roman"/>
              </a:rPr>
              <a:t>like </a:t>
            </a:r>
            <a:r>
              <a:rPr sz="2200" spc="55" dirty="0">
                <a:solidFill>
                  <a:srgbClr val="FFFFFF"/>
                </a:solidFill>
                <a:latin typeface="Times New Roman"/>
                <a:cs typeface="Times New Roman"/>
              </a:rPr>
              <a:t>- </a:t>
            </a:r>
            <a:r>
              <a:rPr sz="2200" spc="50" dirty="0">
                <a:solidFill>
                  <a:srgbClr val="FFFFFF"/>
                </a:solidFill>
                <a:latin typeface="Times New Roman"/>
                <a:cs typeface="Times New Roman"/>
              </a:rPr>
              <a:t>faulty  </a:t>
            </a:r>
            <a:r>
              <a:rPr sz="2200" spc="65" dirty="0">
                <a:solidFill>
                  <a:srgbClr val="FFFFFF"/>
                </a:solidFill>
                <a:latin typeface="Times New Roman"/>
                <a:cs typeface="Times New Roman"/>
              </a:rPr>
              <a:t>zippers,</a:t>
            </a:r>
            <a:r>
              <a:rPr sz="2200" spc="-5" dirty="0">
                <a:solidFill>
                  <a:srgbClr val="FFFFFF"/>
                </a:solidFill>
                <a:latin typeface="Times New Roman"/>
                <a:cs typeface="Times New Roman"/>
              </a:rPr>
              <a:t> </a:t>
            </a:r>
            <a:r>
              <a:rPr sz="2200" spc="65" dirty="0">
                <a:solidFill>
                  <a:srgbClr val="FFFFFF"/>
                </a:solidFill>
                <a:latin typeface="Times New Roman"/>
                <a:cs typeface="Times New Roman"/>
              </a:rPr>
              <a:t>irregular</a:t>
            </a:r>
            <a:r>
              <a:rPr sz="2200" spc="-95" dirty="0">
                <a:solidFill>
                  <a:srgbClr val="FFFFFF"/>
                </a:solidFill>
                <a:latin typeface="Times New Roman"/>
                <a:cs typeface="Times New Roman"/>
              </a:rPr>
              <a:t> </a:t>
            </a:r>
            <a:r>
              <a:rPr sz="2200" spc="100" dirty="0">
                <a:solidFill>
                  <a:srgbClr val="FFFFFF"/>
                </a:solidFill>
                <a:latin typeface="Times New Roman"/>
                <a:cs typeface="Times New Roman"/>
              </a:rPr>
              <a:t>hemming,</a:t>
            </a:r>
            <a:r>
              <a:rPr sz="2200" spc="-20" dirty="0">
                <a:solidFill>
                  <a:srgbClr val="FFFFFF"/>
                </a:solidFill>
                <a:latin typeface="Times New Roman"/>
                <a:cs typeface="Times New Roman"/>
              </a:rPr>
              <a:t> </a:t>
            </a:r>
            <a:r>
              <a:rPr sz="2200" spc="55" dirty="0">
                <a:solidFill>
                  <a:srgbClr val="FFFFFF"/>
                </a:solidFill>
                <a:latin typeface="Times New Roman"/>
                <a:cs typeface="Times New Roman"/>
              </a:rPr>
              <a:t>loose</a:t>
            </a:r>
            <a:r>
              <a:rPr sz="2200" spc="-55" dirty="0">
                <a:solidFill>
                  <a:srgbClr val="FFFFFF"/>
                </a:solidFill>
                <a:latin typeface="Times New Roman"/>
                <a:cs typeface="Times New Roman"/>
              </a:rPr>
              <a:t> </a:t>
            </a:r>
            <a:r>
              <a:rPr sz="2200" spc="100" dirty="0">
                <a:solidFill>
                  <a:srgbClr val="FFFFFF"/>
                </a:solidFill>
                <a:latin typeface="Times New Roman"/>
                <a:cs typeface="Times New Roman"/>
              </a:rPr>
              <a:t>buttons,</a:t>
            </a:r>
            <a:r>
              <a:rPr sz="2200" spc="-35" dirty="0">
                <a:solidFill>
                  <a:srgbClr val="FFFFFF"/>
                </a:solidFill>
                <a:latin typeface="Times New Roman"/>
                <a:cs typeface="Times New Roman"/>
              </a:rPr>
              <a:t> </a:t>
            </a:r>
            <a:r>
              <a:rPr sz="2200" spc="35" dirty="0">
                <a:solidFill>
                  <a:srgbClr val="FFFFFF"/>
                </a:solidFill>
                <a:latin typeface="Times New Roman"/>
                <a:cs typeface="Times New Roman"/>
              </a:rPr>
              <a:t>raw</a:t>
            </a:r>
            <a:r>
              <a:rPr sz="2200" spc="-90" dirty="0">
                <a:solidFill>
                  <a:srgbClr val="FFFFFF"/>
                </a:solidFill>
                <a:latin typeface="Times New Roman"/>
                <a:cs typeface="Times New Roman"/>
              </a:rPr>
              <a:t> </a:t>
            </a:r>
            <a:r>
              <a:rPr sz="2200" spc="45" dirty="0">
                <a:solidFill>
                  <a:srgbClr val="FFFFFF"/>
                </a:solidFill>
                <a:latin typeface="Times New Roman"/>
                <a:cs typeface="Times New Roman"/>
              </a:rPr>
              <a:t>edges,</a:t>
            </a:r>
            <a:r>
              <a:rPr sz="2200" spc="-20" dirty="0">
                <a:solidFill>
                  <a:srgbClr val="FFFFFF"/>
                </a:solidFill>
                <a:latin typeface="Times New Roman"/>
                <a:cs typeface="Times New Roman"/>
              </a:rPr>
              <a:t> </a:t>
            </a:r>
            <a:r>
              <a:rPr sz="2200" spc="95" dirty="0">
                <a:solidFill>
                  <a:srgbClr val="FFFFFF"/>
                </a:solidFill>
                <a:latin typeface="Times New Roman"/>
                <a:cs typeface="Times New Roman"/>
              </a:rPr>
              <a:t>improper  </a:t>
            </a:r>
            <a:r>
              <a:rPr sz="2200" spc="130" dirty="0">
                <a:solidFill>
                  <a:srgbClr val="FFFFFF"/>
                </a:solidFill>
                <a:latin typeface="Times New Roman"/>
                <a:cs typeface="Times New Roman"/>
              </a:rPr>
              <a:t>button </a:t>
            </a:r>
            <a:r>
              <a:rPr sz="2200" spc="55" dirty="0">
                <a:solidFill>
                  <a:srgbClr val="FFFFFF"/>
                </a:solidFill>
                <a:latin typeface="Times New Roman"/>
                <a:cs typeface="Times New Roman"/>
              </a:rPr>
              <a:t>holes, </a:t>
            </a:r>
            <a:r>
              <a:rPr sz="2200" spc="90" dirty="0">
                <a:solidFill>
                  <a:srgbClr val="FFFFFF"/>
                </a:solidFill>
                <a:latin typeface="Times New Roman"/>
                <a:cs typeface="Times New Roman"/>
              </a:rPr>
              <a:t>uneven </a:t>
            </a:r>
            <a:r>
              <a:rPr sz="2200" spc="80" dirty="0">
                <a:solidFill>
                  <a:srgbClr val="FFFFFF"/>
                </a:solidFill>
                <a:latin typeface="Times New Roman"/>
                <a:cs typeface="Times New Roman"/>
              </a:rPr>
              <a:t>parts, </a:t>
            </a:r>
            <a:r>
              <a:rPr sz="2200" spc="90" dirty="0">
                <a:solidFill>
                  <a:srgbClr val="FFFFFF"/>
                </a:solidFill>
                <a:latin typeface="Times New Roman"/>
                <a:cs typeface="Times New Roman"/>
              </a:rPr>
              <a:t>inappropriate trimming, </a:t>
            </a:r>
            <a:r>
              <a:rPr sz="2200" spc="135" dirty="0">
                <a:solidFill>
                  <a:srgbClr val="FFFFFF"/>
                </a:solidFill>
                <a:latin typeface="Times New Roman"/>
                <a:cs typeface="Times New Roman"/>
              </a:rPr>
              <a:t>and  </a:t>
            </a:r>
            <a:r>
              <a:rPr sz="2200" spc="50" dirty="0">
                <a:solidFill>
                  <a:srgbClr val="FFFFFF"/>
                </a:solidFill>
                <a:latin typeface="Times New Roman"/>
                <a:cs typeface="Times New Roman"/>
              </a:rPr>
              <a:t>difference </a:t>
            </a:r>
            <a:r>
              <a:rPr sz="2200" spc="90" dirty="0">
                <a:solidFill>
                  <a:srgbClr val="FFFFFF"/>
                </a:solidFill>
                <a:latin typeface="Times New Roman"/>
                <a:cs typeface="Times New Roman"/>
              </a:rPr>
              <a:t>in </a:t>
            </a:r>
            <a:r>
              <a:rPr sz="2200" spc="50" dirty="0">
                <a:solidFill>
                  <a:srgbClr val="FFFFFF"/>
                </a:solidFill>
                <a:latin typeface="Times New Roman"/>
                <a:cs typeface="Times New Roman"/>
              </a:rPr>
              <a:t>fabric</a:t>
            </a:r>
            <a:r>
              <a:rPr sz="2200" spc="-400" dirty="0">
                <a:solidFill>
                  <a:srgbClr val="FFFFFF"/>
                </a:solidFill>
                <a:latin typeface="Times New Roman"/>
                <a:cs typeface="Times New Roman"/>
              </a:rPr>
              <a:t> </a:t>
            </a:r>
            <a:r>
              <a:rPr sz="2200" spc="35" dirty="0">
                <a:solidFill>
                  <a:srgbClr val="FFFFFF"/>
                </a:solidFill>
                <a:latin typeface="Times New Roman"/>
                <a:cs typeface="Times New Roman"/>
              </a:rPr>
              <a:t>colors.</a:t>
            </a:r>
            <a:endParaRPr sz="2200">
              <a:latin typeface="Times New Roman"/>
              <a:cs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95299" y="228600"/>
            <a:ext cx="1680972" cy="52882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63372" y="854710"/>
            <a:ext cx="7611109" cy="4987925"/>
          </a:xfrm>
          <a:prstGeom prst="rect">
            <a:avLst/>
          </a:prstGeom>
        </p:spPr>
        <p:txBody>
          <a:bodyPr vert="horz" wrap="square" lIns="0" tIns="12065" rIns="0" bIns="0" rtlCol="0">
            <a:spAutoFit/>
          </a:bodyPr>
          <a:lstStyle/>
          <a:p>
            <a:pPr marL="469900" marR="38735" indent="-457834">
              <a:lnSpc>
                <a:spcPct val="100000"/>
              </a:lnSpc>
              <a:spcBef>
                <a:spcPts val="95"/>
              </a:spcBef>
              <a:buClr>
                <a:srgbClr val="0AD0D9"/>
              </a:buClr>
              <a:buSzPct val="93181"/>
              <a:buAutoNum type="arabicPeriod"/>
              <a:tabLst>
                <a:tab pos="469900" algn="l"/>
                <a:tab pos="470534" algn="l"/>
              </a:tabLst>
            </a:pPr>
            <a:r>
              <a:rPr sz="2200" b="1" spc="100" dirty="0">
                <a:solidFill>
                  <a:srgbClr val="FFC000"/>
                </a:solidFill>
                <a:latin typeface="Times New Roman"/>
                <a:cs typeface="Times New Roman"/>
              </a:rPr>
              <a:t>Count</a:t>
            </a:r>
            <a:r>
              <a:rPr sz="2200" b="1" spc="-145" dirty="0">
                <a:solidFill>
                  <a:srgbClr val="FFC000"/>
                </a:solidFill>
                <a:latin typeface="Times New Roman"/>
                <a:cs typeface="Times New Roman"/>
              </a:rPr>
              <a:t> </a:t>
            </a:r>
            <a:r>
              <a:rPr sz="2200" b="1" spc="55" dirty="0">
                <a:solidFill>
                  <a:srgbClr val="FFC000"/>
                </a:solidFill>
                <a:latin typeface="Times New Roman"/>
                <a:cs typeface="Times New Roman"/>
              </a:rPr>
              <a:t>Variation</a:t>
            </a:r>
            <a:r>
              <a:rPr sz="2200" spc="55" dirty="0">
                <a:solidFill>
                  <a:srgbClr val="FFC000"/>
                </a:solidFill>
                <a:latin typeface="Times New Roman"/>
                <a:cs typeface="Times New Roman"/>
              </a:rPr>
              <a:t>:</a:t>
            </a:r>
            <a:r>
              <a:rPr sz="2200" spc="-45" dirty="0">
                <a:solidFill>
                  <a:srgbClr val="FFC000"/>
                </a:solidFill>
                <a:latin typeface="Times New Roman"/>
                <a:cs typeface="Times New Roman"/>
              </a:rPr>
              <a:t> </a:t>
            </a:r>
            <a:r>
              <a:rPr sz="2200" spc="45" dirty="0">
                <a:solidFill>
                  <a:srgbClr val="FFFFFF"/>
                </a:solidFill>
                <a:latin typeface="Times New Roman"/>
                <a:cs typeface="Times New Roman"/>
              </a:rPr>
              <a:t>Variation</a:t>
            </a:r>
            <a:r>
              <a:rPr sz="2200" spc="-55" dirty="0">
                <a:solidFill>
                  <a:srgbClr val="FFFFFF"/>
                </a:solidFill>
                <a:latin typeface="Times New Roman"/>
                <a:cs typeface="Times New Roman"/>
              </a:rPr>
              <a:t> </a:t>
            </a:r>
            <a:r>
              <a:rPr sz="2200" spc="90" dirty="0">
                <a:solidFill>
                  <a:srgbClr val="FFFFFF"/>
                </a:solidFill>
                <a:latin typeface="Times New Roman"/>
                <a:cs typeface="Times New Roman"/>
              </a:rPr>
              <a:t>in</a:t>
            </a:r>
            <a:r>
              <a:rPr sz="2200" spc="-90" dirty="0">
                <a:solidFill>
                  <a:srgbClr val="FFFFFF"/>
                </a:solidFill>
                <a:latin typeface="Times New Roman"/>
                <a:cs typeface="Times New Roman"/>
              </a:rPr>
              <a:t> </a:t>
            </a:r>
            <a:r>
              <a:rPr sz="2200" spc="100" dirty="0">
                <a:solidFill>
                  <a:srgbClr val="FFFFFF"/>
                </a:solidFill>
                <a:latin typeface="Times New Roman"/>
                <a:cs typeface="Times New Roman"/>
              </a:rPr>
              <a:t>diameter</a:t>
            </a:r>
            <a:r>
              <a:rPr sz="2200" spc="-155" dirty="0">
                <a:solidFill>
                  <a:srgbClr val="FFFFFF"/>
                </a:solidFill>
                <a:latin typeface="Times New Roman"/>
                <a:cs typeface="Times New Roman"/>
              </a:rPr>
              <a:t> </a:t>
            </a:r>
            <a:r>
              <a:rPr sz="2200" spc="70" dirty="0">
                <a:solidFill>
                  <a:srgbClr val="FFFFFF"/>
                </a:solidFill>
                <a:latin typeface="Times New Roman"/>
                <a:cs typeface="Times New Roman"/>
              </a:rPr>
              <a:t>along</a:t>
            </a:r>
            <a:r>
              <a:rPr sz="2200" spc="-45" dirty="0">
                <a:solidFill>
                  <a:srgbClr val="FFFFFF"/>
                </a:solidFill>
                <a:latin typeface="Times New Roman"/>
                <a:cs typeface="Times New Roman"/>
              </a:rPr>
              <a:t> </a:t>
            </a:r>
            <a:r>
              <a:rPr sz="2200" spc="130" dirty="0">
                <a:solidFill>
                  <a:srgbClr val="FFFFFF"/>
                </a:solidFill>
                <a:latin typeface="Times New Roman"/>
                <a:cs typeface="Times New Roman"/>
              </a:rPr>
              <a:t>the</a:t>
            </a:r>
            <a:r>
              <a:rPr sz="2200" spc="-55" dirty="0">
                <a:solidFill>
                  <a:srgbClr val="FFFFFF"/>
                </a:solidFill>
                <a:latin typeface="Times New Roman"/>
                <a:cs typeface="Times New Roman"/>
              </a:rPr>
              <a:t> </a:t>
            </a:r>
            <a:r>
              <a:rPr sz="2200" spc="100" dirty="0">
                <a:solidFill>
                  <a:srgbClr val="FFFFFF"/>
                </a:solidFill>
                <a:latin typeface="Times New Roman"/>
                <a:cs typeface="Times New Roman"/>
              </a:rPr>
              <a:t>length</a:t>
            </a:r>
            <a:r>
              <a:rPr sz="2200" spc="-110" dirty="0">
                <a:solidFill>
                  <a:srgbClr val="FFFFFF"/>
                </a:solidFill>
                <a:latin typeface="Times New Roman"/>
                <a:cs typeface="Times New Roman"/>
              </a:rPr>
              <a:t> </a:t>
            </a:r>
            <a:r>
              <a:rPr sz="2200" spc="15" dirty="0">
                <a:solidFill>
                  <a:srgbClr val="FFFFFF"/>
                </a:solidFill>
                <a:latin typeface="Times New Roman"/>
                <a:cs typeface="Times New Roman"/>
              </a:rPr>
              <a:t>of </a:t>
            </a:r>
            <a:r>
              <a:rPr sz="2200" u="heavy" spc="15" dirty="0">
                <a:solidFill>
                  <a:srgbClr val="E1D600"/>
                </a:solidFill>
                <a:uFill>
                  <a:solidFill>
                    <a:srgbClr val="E1D600"/>
                  </a:solidFill>
                </a:uFill>
                <a:latin typeface="Times New Roman"/>
                <a:cs typeface="Times New Roman"/>
                <a:hlinkClick r:id="rId3"/>
              </a:rPr>
              <a:t> </a:t>
            </a:r>
            <a:r>
              <a:rPr sz="2200" u="heavy" spc="70" dirty="0" smtClean="0">
                <a:uFill>
                  <a:solidFill>
                    <a:srgbClr val="E1D600"/>
                  </a:solidFill>
                </a:uFill>
                <a:latin typeface="Times New Roman"/>
                <a:cs typeface="Times New Roman"/>
                <a:hlinkClick r:id="rId3"/>
              </a:rPr>
              <a:t>yar</a:t>
            </a:r>
            <a:r>
              <a:rPr lang="en-US" sz="2200" u="heavy" spc="70" dirty="0" smtClean="0">
                <a:uFill>
                  <a:solidFill>
                    <a:srgbClr val="E1D600"/>
                  </a:solidFill>
                </a:uFill>
                <a:latin typeface="Times New Roman"/>
                <a:cs typeface="Times New Roman"/>
                <a:hlinkClick r:id="rId3"/>
              </a:rPr>
              <a:t>n</a:t>
            </a:r>
            <a:r>
              <a:rPr sz="2200" spc="70" dirty="0" smtClean="0">
                <a:solidFill>
                  <a:srgbClr val="E1D600"/>
                </a:solidFill>
                <a:latin typeface="Times New Roman"/>
                <a:cs typeface="Times New Roman"/>
                <a:hlinkClick r:id="rId3"/>
              </a:rPr>
              <a:t> </a:t>
            </a:r>
            <a:r>
              <a:rPr sz="2200" spc="85" dirty="0">
                <a:solidFill>
                  <a:srgbClr val="FFFFFF"/>
                </a:solidFill>
                <a:latin typeface="Times New Roman"/>
                <a:cs typeface="Times New Roman"/>
              </a:rPr>
              <a:t>beyond </a:t>
            </a:r>
            <a:r>
              <a:rPr sz="2200" spc="65" dirty="0">
                <a:solidFill>
                  <a:srgbClr val="FFFFFF"/>
                </a:solidFill>
                <a:latin typeface="Times New Roman"/>
                <a:cs typeface="Times New Roman"/>
              </a:rPr>
              <a:t>acceptable</a:t>
            </a:r>
            <a:r>
              <a:rPr sz="2200" spc="-350" dirty="0">
                <a:solidFill>
                  <a:srgbClr val="FFFFFF"/>
                </a:solidFill>
                <a:latin typeface="Times New Roman"/>
                <a:cs typeface="Times New Roman"/>
              </a:rPr>
              <a:t> </a:t>
            </a:r>
            <a:r>
              <a:rPr sz="2200" spc="60" dirty="0">
                <a:solidFill>
                  <a:srgbClr val="FFFFFF"/>
                </a:solidFill>
                <a:latin typeface="Times New Roman"/>
                <a:cs typeface="Times New Roman"/>
              </a:rPr>
              <a:t>range.</a:t>
            </a:r>
            <a:endParaRPr sz="2200" dirty="0">
              <a:latin typeface="Times New Roman"/>
              <a:cs typeface="Times New Roman"/>
            </a:endParaRPr>
          </a:p>
          <a:p>
            <a:pPr marL="469900" marR="220345" indent="-457834">
              <a:lnSpc>
                <a:spcPct val="100000"/>
              </a:lnSpc>
              <a:spcBef>
                <a:spcPts val="525"/>
              </a:spcBef>
              <a:buClr>
                <a:srgbClr val="0AD0D9"/>
              </a:buClr>
              <a:buSzPct val="93181"/>
              <a:buAutoNum type="arabicPeriod"/>
              <a:tabLst>
                <a:tab pos="469900" algn="l"/>
                <a:tab pos="470534" algn="l"/>
              </a:tabLst>
            </a:pPr>
            <a:r>
              <a:rPr sz="2200" b="1" spc="140" dirty="0">
                <a:solidFill>
                  <a:srgbClr val="FFC000"/>
                </a:solidFill>
                <a:latin typeface="Times New Roman"/>
                <a:cs typeface="Times New Roman"/>
              </a:rPr>
              <a:t>Unevenness</a:t>
            </a:r>
            <a:r>
              <a:rPr sz="2200" b="1" spc="-65" dirty="0">
                <a:solidFill>
                  <a:srgbClr val="FFC000"/>
                </a:solidFill>
                <a:latin typeface="Times New Roman"/>
                <a:cs typeface="Times New Roman"/>
              </a:rPr>
              <a:t> </a:t>
            </a:r>
            <a:r>
              <a:rPr sz="2200" b="1" spc="95" dirty="0">
                <a:solidFill>
                  <a:srgbClr val="FFC000"/>
                </a:solidFill>
                <a:latin typeface="Times New Roman"/>
                <a:cs typeface="Times New Roman"/>
              </a:rPr>
              <a:t>or</a:t>
            </a:r>
            <a:r>
              <a:rPr sz="2200" b="1" spc="-114" dirty="0">
                <a:solidFill>
                  <a:srgbClr val="FFC000"/>
                </a:solidFill>
                <a:latin typeface="Times New Roman"/>
                <a:cs typeface="Times New Roman"/>
              </a:rPr>
              <a:t> </a:t>
            </a:r>
            <a:r>
              <a:rPr sz="2200" b="1" spc="55" dirty="0">
                <a:solidFill>
                  <a:srgbClr val="FFC000"/>
                </a:solidFill>
                <a:latin typeface="Times New Roman"/>
                <a:cs typeface="Times New Roman"/>
              </a:rPr>
              <a:t>Irregularity</a:t>
            </a:r>
            <a:r>
              <a:rPr sz="2200" spc="55" dirty="0">
                <a:solidFill>
                  <a:srgbClr val="FFC000"/>
                </a:solidFill>
                <a:latin typeface="Times New Roman"/>
                <a:cs typeface="Times New Roman"/>
              </a:rPr>
              <a:t>:</a:t>
            </a:r>
            <a:r>
              <a:rPr sz="2200" spc="30" dirty="0">
                <a:solidFill>
                  <a:srgbClr val="FFC000"/>
                </a:solidFill>
                <a:latin typeface="Times New Roman"/>
                <a:cs typeface="Times New Roman"/>
              </a:rPr>
              <a:t> </a:t>
            </a:r>
            <a:r>
              <a:rPr sz="2200" spc="60" dirty="0">
                <a:solidFill>
                  <a:srgbClr val="FFFFFF"/>
                </a:solidFill>
                <a:latin typeface="Times New Roman"/>
                <a:cs typeface="Times New Roman"/>
              </a:rPr>
              <a:t>It</a:t>
            </a:r>
            <a:r>
              <a:rPr sz="2200" spc="-55" dirty="0">
                <a:solidFill>
                  <a:srgbClr val="FFFFFF"/>
                </a:solidFill>
                <a:latin typeface="Times New Roman"/>
                <a:cs typeface="Times New Roman"/>
              </a:rPr>
              <a:t> </a:t>
            </a:r>
            <a:r>
              <a:rPr sz="2200" spc="15" dirty="0">
                <a:solidFill>
                  <a:srgbClr val="FFFFFF"/>
                </a:solidFill>
                <a:latin typeface="Times New Roman"/>
                <a:cs typeface="Times New Roman"/>
              </a:rPr>
              <a:t>is</a:t>
            </a:r>
            <a:r>
              <a:rPr sz="2200" spc="-50" dirty="0">
                <a:solidFill>
                  <a:srgbClr val="FFFFFF"/>
                </a:solidFill>
                <a:latin typeface="Times New Roman"/>
                <a:cs typeface="Times New Roman"/>
              </a:rPr>
              <a:t> </a:t>
            </a:r>
            <a:r>
              <a:rPr sz="2200" spc="80" dirty="0">
                <a:solidFill>
                  <a:srgbClr val="FFFFFF"/>
                </a:solidFill>
                <a:latin typeface="Times New Roman"/>
                <a:cs typeface="Times New Roman"/>
              </a:rPr>
              <a:t>mass</a:t>
            </a:r>
            <a:r>
              <a:rPr sz="2200" spc="-114" dirty="0">
                <a:solidFill>
                  <a:srgbClr val="FFFFFF"/>
                </a:solidFill>
                <a:latin typeface="Times New Roman"/>
                <a:cs typeface="Times New Roman"/>
              </a:rPr>
              <a:t> </a:t>
            </a:r>
            <a:r>
              <a:rPr sz="2200" spc="70" dirty="0">
                <a:solidFill>
                  <a:srgbClr val="FFFFFF"/>
                </a:solidFill>
                <a:latin typeface="Times New Roman"/>
                <a:cs typeface="Times New Roman"/>
              </a:rPr>
              <a:t>variation</a:t>
            </a:r>
            <a:r>
              <a:rPr sz="2200" spc="-75" dirty="0">
                <a:solidFill>
                  <a:srgbClr val="FFFFFF"/>
                </a:solidFill>
                <a:latin typeface="Times New Roman"/>
                <a:cs typeface="Times New Roman"/>
              </a:rPr>
              <a:t> </a:t>
            </a:r>
            <a:r>
              <a:rPr sz="2200" spc="100" dirty="0">
                <a:solidFill>
                  <a:srgbClr val="FFFFFF"/>
                </a:solidFill>
                <a:latin typeface="Times New Roman"/>
                <a:cs typeface="Times New Roman"/>
              </a:rPr>
              <a:t>per</a:t>
            </a:r>
            <a:r>
              <a:rPr sz="2200" spc="-120" dirty="0">
                <a:solidFill>
                  <a:srgbClr val="FFFFFF"/>
                </a:solidFill>
                <a:latin typeface="Times New Roman"/>
                <a:cs typeface="Times New Roman"/>
              </a:rPr>
              <a:t> </a:t>
            </a:r>
            <a:r>
              <a:rPr sz="2200" spc="120" dirty="0">
                <a:solidFill>
                  <a:srgbClr val="FFFFFF"/>
                </a:solidFill>
                <a:latin typeface="Times New Roman"/>
                <a:cs typeface="Times New Roman"/>
              </a:rPr>
              <a:t>unit  </a:t>
            </a:r>
            <a:r>
              <a:rPr sz="2200" spc="100" dirty="0">
                <a:solidFill>
                  <a:srgbClr val="FFFFFF"/>
                </a:solidFill>
                <a:latin typeface="Times New Roman"/>
                <a:cs typeface="Times New Roman"/>
              </a:rPr>
              <a:t>length </a:t>
            </a:r>
            <a:r>
              <a:rPr sz="2200" spc="70" dirty="0">
                <a:solidFill>
                  <a:srgbClr val="FFFFFF"/>
                </a:solidFill>
                <a:latin typeface="Times New Roman"/>
                <a:cs typeface="Times New Roman"/>
              </a:rPr>
              <a:t>(cm). </a:t>
            </a:r>
            <a:r>
              <a:rPr sz="2200" spc="50" dirty="0">
                <a:solidFill>
                  <a:srgbClr val="FFFFFF"/>
                </a:solidFill>
                <a:latin typeface="Times New Roman"/>
                <a:cs typeface="Times New Roman"/>
              </a:rPr>
              <a:t>This </a:t>
            </a:r>
            <a:r>
              <a:rPr sz="2200" spc="65" dirty="0">
                <a:solidFill>
                  <a:srgbClr val="FFFFFF"/>
                </a:solidFill>
                <a:latin typeface="Times New Roman"/>
                <a:cs typeface="Times New Roman"/>
              </a:rPr>
              <a:t>fault </a:t>
            </a:r>
            <a:r>
              <a:rPr sz="2200" spc="20" dirty="0">
                <a:solidFill>
                  <a:srgbClr val="FFFFFF"/>
                </a:solidFill>
                <a:latin typeface="Times New Roman"/>
                <a:cs typeface="Times New Roman"/>
              </a:rPr>
              <a:t>is </a:t>
            </a:r>
            <a:r>
              <a:rPr sz="2200" spc="60" dirty="0">
                <a:solidFill>
                  <a:srgbClr val="FFFFFF"/>
                </a:solidFill>
                <a:latin typeface="Times New Roman"/>
                <a:cs typeface="Times New Roman"/>
              </a:rPr>
              <a:t>expressed </a:t>
            </a:r>
            <a:r>
              <a:rPr sz="2200" spc="55" dirty="0">
                <a:solidFill>
                  <a:srgbClr val="FFFFFF"/>
                </a:solidFill>
                <a:latin typeface="Times New Roman"/>
                <a:cs typeface="Times New Roman"/>
              </a:rPr>
              <a:t>as </a:t>
            </a:r>
            <a:r>
              <a:rPr sz="2200" spc="5" dirty="0">
                <a:solidFill>
                  <a:srgbClr val="FFFFFF"/>
                </a:solidFill>
                <a:latin typeface="Times New Roman"/>
                <a:cs typeface="Times New Roman"/>
              </a:rPr>
              <a:t>U% </a:t>
            </a:r>
            <a:r>
              <a:rPr sz="2200" spc="95" dirty="0">
                <a:solidFill>
                  <a:srgbClr val="FFFFFF"/>
                </a:solidFill>
                <a:latin typeface="Times New Roman"/>
                <a:cs typeface="Times New Roman"/>
              </a:rPr>
              <a:t>or </a:t>
            </a:r>
            <a:r>
              <a:rPr sz="2200" spc="-65" dirty="0">
                <a:solidFill>
                  <a:srgbClr val="FFFFFF"/>
                </a:solidFill>
                <a:latin typeface="Times New Roman"/>
                <a:cs typeface="Times New Roman"/>
              </a:rPr>
              <a:t>CV% </a:t>
            </a:r>
            <a:r>
              <a:rPr sz="2200" spc="135" dirty="0">
                <a:solidFill>
                  <a:srgbClr val="FFFFFF"/>
                </a:solidFill>
                <a:latin typeface="Times New Roman"/>
                <a:cs typeface="Times New Roman"/>
              </a:rPr>
              <a:t>and  </a:t>
            </a:r>
            <a:r>
              <a:rPr sz="2200" spc="70" dirty="0">
                <a:solidFill>
                  <a:srgbClr val="FFFFFF"/>
                </a:solidFill>
                <a:latin typeface="Times New Roman"/>
                <a:cs typeface="Times New Roman"/>
              </a:rPr>
              <a:t>evenness</a:t>
            </a:r>
            <a:r>
              <a:rPr sz="2200" spc="-114" dirty="0">
                <a:solidFill>
                  <a:srgbClr val="FFFFFF"/>
                </a:solidFill>
                <a:latin typeface="Times New Roman"/>
                <a:cs typeface="Times New Roman"/>
              </a:rPr>
              <a:t> </a:t>
            </a:r>
            <a:r>
              <a:rPr sz="2200" spc="90" dirty="0">
                <a:solidFill>
                  <a:srgbClr val="FFFFFF"/>
                </a:solidFill>
                <a:latin typeface="Times New Roman"/>
                <a:cs typeface="Times New Roman"/>
              </a:rPr>
              <a:t>tester</a:t>
            </a:r>
            <a:r>
              <a:rPr sz="2200" spc="-80" dirty="0">
                <a:solidFill>
                  <a:srgbClr val="FFFFFF"/>
                </a:solidFill>
                <a:latin typeface="Times New Roman"/>
                <a:cs typeface="Times New Roman"/>
              </a:rPr>
              <a:t> </a:t>
            </a:r>
            <a:r>
              <a:rPr sz="2200" spc="15" dirty="0">
                <a:solidFill>
                  <a:srgbClr val="FFFFFF"/>
                </a:solidFill>
                <a:latin typeface="Times New Roman"/>
                <a:cs typeface="Times New Roman"/>
              </a:rPr>
              <a:t>is</a:t>
            </a:r>
            <a:r>
              <a:rPr sz="2200" spc="-85" dirty="0">
                <a:solidFill>
                  <a:srgbClr val="FFFFFF"/>
                </a:solidFill>
                <a:latin typeface="Times New Roman"/>
                <a:cs typeface="Times New Roman"/>
              </a:rPr>
              <a:t> </a:t>
            </a:r>
            <a:r>
              <a:rPr sz="2200" spc="95" dirty="0">
                <a:solidFill>
                  <a:srgbClr val="FFFFFF"/>
                </a:solidFill>
                <a:latin typeface="Times New Roman"/>
                <a:cs typeface="Times New Roman"/>
              </a:rPr>
              <a:t>used</a:t>
            </a:r>
            <a:r>
              <a:rPr sz="2200" spc="-20" dirty="0">
                <a:solidFill>
                  <a:srgbClr val="FFFFFF"/>
                </a:solidFill>
                <a:latin typeface="Times New Roman"/>
                <a:cs typeface="Times New Roman"/>
              </a:rPr>
              <a:t> </a:t>
            </a:r>
            <a:r>
              <a:rPr sz="2200" spc="105" dirty="0">
                <a:solidFill>
                  <a:srgbClr val="FFFFFF"/>
                </a:solidFill>
                <a:latin typeface="Times New Roman"/>
                <a:cs typeface="Times New Roman"/>
              </a:rPr>
              <a:t>to</a:t>
            </a:r>
            <a:r>
              <a:rPr sz="2200" spc="-65" dirty="0">
                <a:solidFill>
                  <a:srgbClr val="FFFFFF"/>
                </a:solidFill>
                <a:latin typeface="Times New Roman"/>
                <a:cs typeface="Times New Roman"/>
              </a:rPr>
              <a:t> </a:t>
            </a:r>
            <a:r>
              <a:rPr sz="2200" spc="95" dirty="0">
                <a:solidFill>
                  <a:srgbClr val="FFFFFF"/>
                </a:solidFill>
                <a:latin typeface="Times New Roman"/>
                <a:cs typeface="Times New Roman"/>
              </a:rPr>
              <a:t>measure</a:t>
            </a:r>
            <a:r>
              <a:rPr sz="2200" spc="-70" dirty="0">
                <a:solidFill>
                  <a:srgbClr val="FFFFFF"/>
                </a:solidFill>
                <a:latin typeface="Times New Roman"/>
                <a:cs typeface="Times New Roman"/>
              </a:rPr>
              <a:t> </a:t>
            </a:r>
            <a:r>
              <a:rPr sz="2200" spc="60" dirty="0">
                <a:solidFill>
                  <a:srgbClr val="FFFFFF"/>
                </a:solidFill>
                <a:latin typeface="Times New Roman"/>
                <a:cs typeface="Times New Roman"/>
              </a:rPr>
              <a:t>it.</a:t>
            </a:r>
            <a:endParaRPr sz="2200" dirty="0">
              <a:latin typeface="Times New Roman"/>
              <a:cs typeface="Times New Roman"/>
            </a:endParaRPr>
          </a:p>
          <a:p>
            <a:pPr marL="469900" marR="287020" indent="-457834">
              <a:lnSpc>
                <a:spcPct val="100000"/>
              </a:lnSpc>
              <a:spcBef>
                <a:spcPts val="535"/>
              </a:spcBef>
              <a:buClr>
                <a:srgbClr val="0AD0D9"/>
              </a:buClr>
              <a:buSzPct val="93181"/>
              <a:buAutoNum type="arabicPeriod"/>
              <a:tabLst>
                <a:tab pos="469900" algn="l"/>
                <a:tab pos="470534" algn="l"/>
              </a:tabLst>
            </a:pPr>
            <a:r>
              <a:rPr sz="2200" b="1" spc="100" dirty="0">
                <a:solidFill>
                  <a:srgbClr val="FFC000"/>
                </a:solidFill>
                <a:latin typeface="Times New Roman"/>
                <a:cs typeface="Times New Roman"/>
              </a:rPr>
              <a:t>Periodic </a:t>
            </a:r>
            <a:r>
              <a:rPr sz="2200" b="1" spc="40" dirty="0">
                <a:solidFill>
                  <a:srgbClr val="FFC000"/>
                </a:solidFill>
                <a:latin typeface="Times New Roman"/>
                <a:cs typeface="Times New Roman"/>
              </a:rPr>
              <a:t>Faults: </a:t>
            </a:r>
            <a:r>
              <a:rPr sz="2200" spc="-20" dirty="0">
                <a:solidFill>
                  <a:srgbClr val="FFFFFF"/>
                </a:solidFill>
                <a:latin typeface="Times New Roman"/>
                <a:cs typeface="Times New Roman"/>
              </a:rPr>
              <a:t>If </a:t>
            </a:r>
            <a:r>
              <a:rPr sz="2200" spc="60" dirty="0">
                <a:solidFill>
                  <a:srgbClr val="FFFFFF"/>
                </a:solidFill>
                <a:latin typeface="Times New Roman"/>
                <a:cs typeface="Times New Roman"/>
              </a:rPr>
              <a:t>any </a:t>
            </a:r>
            <a:r>
              <a:rPr sz="2200" spc="65" dirty="0">
                <a:solidFill>
                  <a:srgbClr val="FFFFFF"/>
                </a:solidFill>
                <a:latin typeface="Times New Roman"/>
                <a:cs typeface="Times New Roman"/>
              </a:rPr>
              <a:t>fault </a:t>
            </a:r>
            <a:r>
              <a:rPr sz="2200" spc="85" dirty="0">
                <a:solidFill>
                  <a:srgbClr val="FFFFFF"/>
                </a:solidFill>
                <a:latin typeface="Times New Roman"/>
                <a:cs typeface="Times New Roman"/>
              </a:rPr>
              <a:t>repeats </a:t>
            </a:r>
            <a:r>
              <a:rPr sz="2200" spc="65" dirty="0">
                <a:solidFill>
                  <a:srgbClr val="FFFFFF"/>
                </a:solidFill>
                <a:latin typeface="Times New Roman"/>
                <a:cs typeface="Times New Roman"/>
              </a:rPr>
              <a:t>after </a:t>
            </a:r>
            <a:r>
              <a:rPr sz="2200" spc="75" dirty="0">
                <a:solidFill>
                  <a:srgbClr val="FFFFFF"/>
                </a:solidFill>
                <a:latin typeface="Times New Roman"/>
                <a:cs typeface="Times New Roman"/>
              </a:rPr>
              <a:t>a </a:t>
            </a:r>
            <a:r>
              <a:rPr sz="2200" spc="85" dirty="0">
                <a:solidFill>
                  <a:srgbClr val="FFFFFF"/>
                </a:solidFill>
                <a:latin typeface="Times New Roman"/>
                <a:cs typeface="Times New Roman"/>
              </a:rPr>
              <a:t>certain  </a:t>
            </a:r>
            <a:r>
              <a:rPr sz="2200" spc="120" dirty="0">
                <a:solidFill>
                  <a:srgbClr val="FFFFFF"/>
                </a:solidFill>
                <a:latin typeface="Times New Roman"/>
                <a:cs typeface="Times New Roman"/>
              </a:rPr>
              <a:t>length/time</a:t>
            </a:r>
            <a:r>
              <a:rPr sz="2200" spc="-110" dirty="0">
                <a:solidFill>
                  <a:srgbClr val="FFFFFF"/>
                </a:solidFill>
                <a:latin typeface="Times New Roman"/>
                <a:cs typeface="Times New Roman"/>
              </a:rPr>
              <a:t> </a:t>
            </a:r>
            <a:r>
              <a:rPr sz="2200" spc="145" dirty="0">
                <a:solidFill>
                  <a:srgbClr val="FFFFFF"/>
                </a:solidFill>
                <a:latin typeface="Times New Roman"/>
                <a:cs typeface="Times New Roman"/>
              </a:rPr>
              <a:t>then</a:t>
            </a:r>
            <a:r>
              <a:rPr sz="2200" spc="-65" dirty="0">
                <a:solidFill>
                  <a:srgbClr val="FFFFFF"/>
                </a:solidFill>
                <a:latin typeface="Times New Roman"/>
                <a:cs typeface="Times New Roman"/>
              </a:rPr>
              <a:t> </a:t>
            </a:r>
            <a:r>
              <a:rPr sz="2200" spc="130" dirty="0">
                <a:solidFill>
                  <a:srgbClr val="FFFFFF"/>
                </a:solidFill>
                <a:latin typeface="Times New Roman"/>
                <a:cs typeface="Times New Roman"/>
              </a:rPr>
              <a:t>the</a:t>
            </a:r>
            <a:r>
              <a:rPr sz="2200" spc="-65" dirty="0">
                <a:solidFill>
                  <a:srgbClr val="FFFFFF"/>
                </a:solidFill>
                <a:latin typeface="Times New Roman"/>
                <a:cs typeface="Times New Roman"/>
              </a:rPr>
              <a:t> </a:t>
            </a:r>
            <a:r>
              <a:rPr sz="2200" spc="65" dirty="0">
                <a:solidFill>
                  <a:srgbClr val="FFFFFF"/>
                </a:solidFill>
                <a:latin typeface="Times New Roman"/>
                <a:cs typeface="Times New Roman"/>
              </a:rPr>
              <a:t>fault</a:t>
            </a:r>
            <a:r>
              <a:rPr sz="2200" spc="-70" dirty="0">
                <a:solidFill>
                  <a:srgbClr val="FFFFFF"/>
                </a:solidFill>
                <a:latin typeface="Times New Roman"/>
                <a:cs typeface="Times New Roman"/>
              </a:rPr>
              <a:t> </a:t>
            </a:r>
            <a:r>
              <a:rPr sz="2200" spc="15" dirty="0">
                <a:solidFill>
                  <a:srgbClr val="FFFFFF"/>
                </a:solidFill>
                <a:latin typeface="Times New Roman"/>
                <a:cs typeface="Times New Roman"/>
              </a:rPr>
              <a:t>is</a:t>
            </a:r>
            <a:r>
              <a:rPr sz="2200" spc="-90" dirty="0">
                <a:solidFill>
                  <a:srgbClr val="FFFFFF"/>
                </a:solidFill>
                <a:latin typeface="Times New Roman"/>
                <a:cs typeface="Times New Roman"/>
              </a:rPr>
              <a:t> </a:t>
            </a:r>
            <a:r>
              <a:rPr sz="2200" spc="50" dirty="0">
                <a:solidFill>
                  <a:srgbClr val="FFFFFF"/>
                </a:solidFill>
                <a:latin typeface="Times New Roman"/>
                <a:cs typeface="Times New Roman"/>
              </a:rPr>
              <a:t>called</a:t>
            </a:r>
            <a:r>
              <a:rPr sz="2200" spc="-35" dirty="0">
                <a:solidFill>
                  <a:srgbClr val="FFFFFF"/>
                </a:solidFill>
                <a:latin typeface="Times New Roman"/>
                <a:cs typeface="Times New Roman"/>
              </a:rPr>
              <a:t> </a:t>
            </a:r>
            <a:r>
              <a:rPr sz="2200" spc="75" dirty="0">
                <a:solidFill>
                  <a:srgbClr val="FFFFFF"/>
                </a:solidFill>
                <a:latin typeface="Times New Roman"/>
                <a:cs typeface="Times New Roman"/>
              </a:rPr>
              <a:t>periodic</a:t>
            </a:r>
            <a:r>
              <a:rPr sz="2200" spc="-105" dirty="0">
                <a:solidFill>
                  <a:srgbClr val="FFFFFF"/>
                </a:solidFill>
                <a:latin typeface="Times New Roman"/>
                <a:cs typeface="Times New Roman"/>
              </a:rPr>
              <a:t> </a:t>
            </a:r>
            <a:r>
              <a:rPr sz="2200" spc="95" dirty="0">
                <a:solidFill>
                  <a:srgbClr val="FFFFFF"/>
                </a:solidFill>
                <a:latin typeface="Times New Roman"/>
                <a:cs typeface="Times New Roman"/>
              </a:rPr>
              <a:t>or</a:t>
            </a:r>
            <a:r>
              <a:rPr sz="2200" spc="-130" dirty="0">
                <a:solidFill>
                  <a:srgbClr val="FFFFFF"/>
                </a:solidFill>
                <a:latin typeface="Times New Roman"/>
                <a:cs typeface="Times New Roman"/>
              </a:rPr>
              <a:t> </a:t>
            </a:r>
            <a:r>
              <a:rPr sz="2200" spc="65" dirty="0">
                <a:solidFill>
                  <a:srgbClr val="FFFFFF"/>
                </a:solidFill>
                <a:latin typeface="Times New Roman"/>
                <a:cs typeface="Times New Roman"/>
              </a:rPr>
              <a:t>systematic  </a:t>
            </a:r>
            <a:r>
              <a:rPr sz="2200" spc="60" dirty="0">
                <a:solidFill>
                  <a:srgbClr val="FFFFFF"/>
                </a:solidFill>
                <a:latin typeface="Times New Roman"/>
                <a:cs typeface="Times New Roman"/>
              </a:rPr>
              <a:t>fault.</a:t>
            </a:r>
            <a:endParaRPr sz="2200" dirty="0">
              <a:latin typeface="Times New Roman"/>
              <a:cs typeface="Times New Roman"/>
            </a:endParaRPr>
          </a:p>
          <a:p>
            <a:pPr marL="469900" marR="438784" indent="-457834">
              <a:lnSpc>
                <a:spcPct val="100000"/>
              </a:lnSpc>
              <a:spcBef>
                <a:spcPts val="530"/>
              </a:spcBef>
              <a:buClr>
                <a:srgbClr val="0AD0D9"/>
              </a:buClr>
              <a:buSzPct val="93181"/>
              <a:buAutoNum type="arabicPeriod"/>
              <a:tabLst>
                <a:tab pos="469900" algn="l"/>
                <a:tab pos="470534" algn="l"/>
              </a:tabLst>
            </a:pPr>
            <a:r>
              <a:rPr sz="2200" b="1" spc="95" dirty="0">
                <a:solidFill>
                  <a:srgbClr val="FFC000"/>
                </a:solidFill>
                <a:latin typeface="Times New Roman"/>
                <a:cs typeface="Times New Roman"/>
              </a:rPr>
              <a:t>Hairiness</a:t>
            </a:r>
            <a:r>
              <a:rPr sz="2200" spc="95" dirty="0">
                <a:solidFill>
                  <a:srgbClr val="FFC000"/>
                </a:solidFill>
                <a:latin typeface="Times New Roman"/>
                <a:cs typeface="Times New Roman"/>
              </a:rPr>
              <a:t>:</a:t>
            </a:r>
            <a:r>
              <a:rPr sz="2200" spc="-45" dirty="0">
                <a:solidFill>
                  <a:srgbClr val="FFC000"/>
                </a:solidFill>
                <a:latin typeface="Times New Roman"/>
                <a:cs typeface="Times New Roman"/>
              </a:rPr>
              <a:t> </a:t>
            </a:r>
            <a:r>
              <a:rPr sz="2200" spc="50" dirty="0">
                <a:solidFill>
                  <a:srgbClr val="FFFFFF"/>
                </a:solidFill>
                <a:latin typeface="Times New Roman"/>
                <a:cs typeface="Times New Roman"/>
              </a:rPr>
              <a:t>This</a:t>
            </a:r>
            <a:r>
              <a:rPr sz="2200" spc="-35" dirty="0">
                <a:solidFill>
                  <a:srgbClr val="FFFFFF"/>
                </a:solidFill>
                <a:latin typeface="Times New Roman"/>
                <a:cs typeface="Times New Roman"/>
              </a:rPr>
              <a:t> </a:t>
            </a:r>
            <a:r>
              <a:rPr sz="2200" spc="15" dirty="0">
                <a:solidFill>
                  <a:srgbClr val="FFFFFF"/>
                </a:solidFill>
                <a:latin typeface="Times New Roman"/>
                <a:cs typeface="Times New Roman"/>
              </a:rPr>
              <a:t>is</a:t>
            </a:r>
            <a:r>
              <a:rPr sz="2200" spc="-55" dirty="0">
                <a:solidFill>
                  <a:srgbClr val="FFFFFF"/>
                </a:solidFill>
                <a:latin typeface="Times New Roman"/>
                <a:cs typeface="Times New Roman"/>
              </a:rPr>
              <a:t> </a:t>
            </a:r>
            <a:r>
              <a:rPr sz="2200" spc="130" dirty="0">
                <a:solidFill>
                  <a:srgbClr val="FFFFFF"/>
                </a:solidFill>
                <a:latin typeface="Times New Roman"/>
                <a:cs typeface="Times New Roman"/>
              </a:rPr>
              <a:t>the</a:t>
            </a:r>
            <a:r>
              <a:rPr sz="2200" spc="-60" dirty="0">
                <a:solidFill>
                  <a:srgbClr val="FFFFFF"/>
                </a:solidFill>
                <a:latin typeface="Times New Roman"/>
                <a:cs typeface="Times New Roman"/>
              </a:rPr>
              <a:t> </a:t>
            </a:r>
            <a:r>
              <a:rPr sz="2200" spc="95" dirty="0">
                <a:solidFill>
                  <a:srgbClr val="FFFFFF"/>
                </a:solidFill>
                <a:latin typeface="Times New Roman"/>
                <a:cs typeface="Times New Roman"/>
              </a:rPr>
              <a:t>measure</a:t>
            </a:r>
            <a:r>
              <a:rPr sz="2200" spc="-80" dirty="0">
                <a:solidFill>
                  <a:srgbClr val="FFFFFF"/>
                </a:solidFill>
                <a:latin typeface="Times New Roman"/>
                <a:cs typeface="Times New Roman"/>
              </a:rPr>
              <a:t> </a:t>
            </a:r>
            <a:r>
              <a:rPr sz="2200" spc="40" dirty="0">
                <a:solidFill>
                  <a:srgbClr val="FFFFFF"/>
                </a:solidFill>
                <a:latin typeface="Times New Roman"/>
                <a:cs typeface="Times New Roman"/>
              </a:rPr>
              <a:t>for</a:t>
            </a:r>
            <a:r>
              <a:rPr sz="2200" spc="-105" dirty="0">
                <a:solidFill>
                  <a:srgbClr val="FFFFFF"/>
                </a:solidFill>
                <a:latin typeface="Times New Roman"/>
                <a:cs typeface="Times New Roman"/>
              </a:rPr>
              <a:t> </a:t>
            </a:r>
            <a:r>
              <a:rPr sz="2200" spc="130" dirty="0">
                <a:solidFill>
                  <a:srgbClr val="FFFFFF"/>
                </a:solidFill>
                <a:latin typeface="Times New Roman"/>
                <a:cs typeface="Times New Roman"/>
              </a:rPr>
              <a:t>the</a:t>
            </a:r>
            <a:r>
              <a:rPr sz="2200" spc="-85" dirty="0">
                <a:solidFill>
                  <a:srgbClr val="FFFFFF"/>
                </a:solidFill>
                <a:latin typeface="Times New Roman"/>
                <a:cs typeface="Times New Roman"/>
              </a:rPr>
              <a:t> </a:t>
            </a:r>
            <a:r>
              <a:rPr sz="2200" spc="105" dirty="0">
                <a:solidFill>
                  <a:srgbClr val="FFFFFF"/>
                </a:solidFill>
                <a:latin typeface="Times New Roman"/>
                <a:cs typeface="Times New Roman"/>
              </a:rPr>
              <a:t>protruding</a:t>
            </a:r>
            <a:r>
              <a:rPr sz="2200" spc="-30" dirty="0">
                <a:solidFill>
                  <a:srgbClr val="FFFFFF"/>
                </a:solidFill>
                <a:latin typeface="Times New Roman"/>
                <a:cs typeface="Times New Roman"/>
              </a:rPr>
              <a:t> </a:t>
            </a:r>
            <a:r>
              <a:rPr sz="2200" spc="50" dirty="0">
                <a:solidFill>
                  <a:srgbClr val="FFFFFF"/>
                </a:solidFill>
                <a:latin typeface="Times New Roman"/>
                <a:cs typeface="Times New Roman"/>
              </a:rPr>
              <a:t>fibers  </a:t>
            </a:r>
            <a:r>
              <a:rPr sz="2200" spc="70" dirty="0">
                <a:solidFill>
                  <a:srgbClr val="FFFFFF"/>
                </a:solidFill>
                <a:latin typeface="Times New Roman"/>
                <a:cs typeface="Times New Roman"/>
              </a:rPr>
              <a:t>from </a:t>
            </a:r>
            <a:r>
              <a:rPr sz="2200" spc="130" dirty="0">
                <a:solidFill>
                  <a:srgbClr val="FFFFFF"/>
                </a:solidFill>
                <a:latin typeface="Times New Roman"/>
                <a:cs typeface="Times New Roman"/>
              </a:rPr>
              <a:t>the</a:t>
            </a:r>
            <a:r>
              <a:rPr sz="2200" spc="-365" dirty="0">
                <a:solidFill>
                  <a:srgbClr val="FFFFFF"/>
                </a:solidFill>
                <a:latin typeface="Times New Roman"/>
                <a:cs typeface="Times New Roman"/>
              </a:rPr>
              <a:t> </a:t>
            </a:r>
            <a:r>
              <a:rPr sz="2200" spc="70" dirty="0">
                <a:solidFill>
                  <a:srgbClr val="FFFFFF"/>
                </a:solidFill>
                <a:latin typeface="Times New Roman"/>
                <a:cs typeface="Times New Roman"/>
              </a:rPr>
              <a:t>yarn </a:t>
            </a:r>
            <a:r>
              <a:rPr sz="2200" spc="15" dirty="0">
                <a:solidFill>
                  <a:srgbClr val="FFFFFF"/>
                </a:solidFill>
                <a:latin typeface="Times New Roman"/>
                <a:cs typeface="Times New Roman"/>
              </a:rPr>
              <a:t>body.</a:t>
            </a:r>
            <a:endParaRPr sz="2200" dirty="0">
              <a:latin typeface="Times New Roman"/>
              <a:cs typeface="Times New Roman"/>
            </a:endParaRPr>
          </a:p>
          <a:p>
            <a:pPr marL="469900" marR="5080" indent="-457834">
              <a:lnSpc>
                <a:spcPct val="100000"/>
              </a:lnSpc>
              <a:spcBef>
                <a:spcPts val="525"/>
              </a:spcBef>
              <a:buClr>
                <a:srgbClr val="0AD0D9"/>
              </a:buClr>
              <a:buSzPct val="93181"/>
              <a:buAutoNum type="arabicPeriod"/>
              <a:tabLst>
                <a:tab pos="469900" algn="l"/>
                <a:tab pos="470534" algn="l"/>
              </a:tabLst>
            </a:pPr>
            <a:r>
              <a:rPr sz="2200" b="1" spc="50" dirty="0">
                <a:solidFill>
                  <a:srgbClr val="FFC000"/>
                </a:solidFill>
                <a:latin typeface="Times New Roman"/>
                <a:cs typeface="Times New Roman"/>
              </a:rPr>
              <a:t>Lot</a:t>
            </a:r>
            <a:r>
              <a:rPr sz="2200" b="1" spc="-85" dirty="0">
                <a:solidFill>
                  <a:srgbClr val="FFC000"/>
                </a:solidFill>
                <a:latin typeface="Times New Roman"/>
                <a:cs typeface="Times New Roman"/>
              </a:rPr>
              <a:t> </a:t>
            </a:r>
            <a:r>
              <a:rPr sz="2200" b="1" spc="65" dirty="0">
                <a:solidFill>
                  <a:srgbClr val="FFC000"/>
                </a:solidFill>
                <a:latin typeface="Times New Roman"/>
                <a:cs typeface="Times New Roman"/>
              </a:rPr>
              <a:t>Mixing:</a:t>
            </a:r>
            <a:r>
              <a:rPr sz="2200" b="1" dirty="0">
                <a:solidFill>
                  <a:srgbClr val="FFC000"/>
                </a:solidFill>
                <a:latin typeface="Times New Roman"/>
                <a:cs typeface="Times New Roman"/>
              </a:rPr>
              <a:t> </a:t>
            </a:r>
            <a:r>
              <a:rPr sz="2200" spc="60" dirty="0">
                <a:solidFill>
                  <a:srgbClr val="FFFFFF"/>
                </a:solidFill>
                <a:latin typeface="Times New Roman"/>
                <a:cs typeface="Times New Roman"/>
              </a:rPr>
              <a:t>Some</a:t>
            </a:r>
            <a:r>
              <a:rPr sz="2200" spc="-75" dirty="0">
                <a:solidFill>
                  <a:srgbClr val="FFFFFF"/>
                </a:solidFill>
                <a:latin typeface="Times New Roman"/>
                <a:cs typeface="Times New Roman"/>
              </a:rPr>
              <a:t> </a:t>
            </a:r>
            <a:r>
              <a:rPr sz="2200" spc="90" dirty="0">
                <a:solidFill>
                  <a:srgbClr val="FFFFFF"/>
                </a:solidFill>
                <a:latin typeface="Times New Roman"/>
                <a:cs typeface="Times New Roman"/>
              </a:rPr>
              <a:t>times</a:t>
            </a:r>
            <a:r>
              <a:rPr sz="2200" spc="-120" dirty="0">
                <a:solidFill>
                  <a:srgbClr val="FFFFFF"/>
                </a:solidFill>
                <a:latin typeface="Times New Roman"/>
                <a:cs typeface="Times New Roman"/>
              </a:rPr>
              <a:t> </a:t>
            </a:r>
            <a:r>
              <a:rPr sz="2200" spc="70" dirty="0">
                <a:solidFill>
                  <a:srgbClr val="FFFFFF"/>
                </a:solidFill>
                <a:latin typeface="Times New Roman"/>
                <a:cs typeface="Times New Roman"/>
              </a:rPr>
              <a:t>yarn</a:t>
            </a:r>
            <a:r>
              <a:rPr sz="2200" spc="-40" dirty="0">
                <a:solidFill>
                  <a:srgbClr val="FFFFFF"/>
                </a:solidFill>
                <a:latin typeface="Times New Roman"/>
                <a:cs typeface="Times New Roman"/>
              </a:rPr>
              <a:t> </a:t>
            </a:r>
            <a:r>
              <a:rPr sz="2200" spc="85" dirty="0">
                <a:solidFill>
                  <a:srgbClr val="FFFFFF"/>
                </a:solidFill>
                <a:latin typeface="Times New Roman"/>
                <a:cs typeface="Times New Roman"/>
              </a:rPr>
              <a:t>lot</a:t>
            </a:r>
            <a:r>
              <a:rPr sz="2200" spc="-105" dirty="0">
                <a:solidFill>
                  <a:srgbClr val="FFFFFF"/>
                </a:solidFill>
                <a:latin typeface="Times New Roman"/>
                <a:cs typeface="Times New Roman"/>
              </a:rPr>
              <a:t> </a:t>
            </a:r>
            <a:r>
              <a:rPr sz="2200" spc="90" dirty="0">
                <a:solidFill>
                  <a:srgbClr val="FFFFFF"/>
                </a:solidFill>
                <a:latin typeface="Times New Roman"/>
                <a:cs typeface="Times New Roman"/>
              </a:rPr>
              <a:t>can</a:t>
            </a:r>
            <a:r>
              <a:rPr sz="2200" spc="-45" dirty="0">
                <a:solidFill>
                  <a:srgbClr val="FFFFFF"/>
                </a:solidFill>
                <a:latin typeface="Times New Roman"/>
                <a:cs typeface="Times New Roman"/>
              </a:rPr>
              <a:t> </a:t>
            </a:r>
            <a:r>
              <a:rPr sz="2200" spc="95" dirty="0">
                <a:solidFill>
                  <a:srgbClr val="FFFFFF"/>
                </a:solidFill>
                <a:latin typeface="Times New Roman"/>
                <a:cs typeface="Times New Roman"/>
              </a:rPr>
              <a:t>be</a:t>
            </a:r>
            <a:r>
              <a:rPr sz="2200" spc="-50" dirty="0">
                <a:solidFill>
                  <a:srgbClr val="FFFFFF"/>
                </a:solidFill>
                <a:latin typeface="Times New Roman"/>
                <a:cs typeface="Times New Roman"/>
              </a:rPr>
              <a:t> </a:t>
            </a:r>
            <a:r>
              <a:rPr sz="2200" spc="65" dirty="0">
                <a:solidFill>
                  <a:srgbClr val="FFFFFF"/>
                </a:solidFill>
                <a:latin typeface="Times New Roman"/>
                <a:cs typeface="Times New Roman"/>
              </a:rPr>
              <a:t>mixed</a:t>
            </a:r>
            <a:r>
              <a:rPr sz="2200" spc="-65" dirty="0">
                <a:solidFill>
                  <a:srgbClr val="FFFFFF"/>
                </a:solidFill>
                <a:latin typeface="Times New Roman"/>
                <a:cs typeface="Times New Roman"/>
              </a:rPr>
              <a:t> </a:t>
            </a:r>
            <a:r>
              <a:rPr sz="2200" spc="120" dirty="0">
                <a:solidFill>
                  <a:srgbClr val="FFFFFF"/>
                </a:solidFill>
                <a:latin typeface="Times New Roman"/>
                <a:cs typeface="Times New Roman"/>
              </a:rPr>
              <a:t>at</a:t>
            </a:r>
            <a:r>
              <a:rPr sz="2200" spc="-80" dirty="0">
                <a:solidFill>
                  <a:srgbClr val="FFFFFF"/>
                </a:solidFill>
                <a:latin typeface="Times New Roman"/>
                <a:cs typeface="Times New Roman"/>
              </a:rPr>
              <a:t> </a:t>
            </a:r>
            <a:r>
              <a:rPr sz="2200" spc="130" dirty="0">
                <a:solidFill>
                  <a:srgbClr val="FFFFFF"/>
                </a:solidFill>
                <a:latin typeface="Times New Roman"/>
                <a:cs typeface="Times New Roman"/>
              </a:rPr>
              <a:t>the</a:t>
            </a:r>
            <a:r>
              <a:rPr sz="2200" spc="-95" dirty="0">
                <a:solidFill>
                  <a:srgbClr val="FFFFFF"/>
                </a:solidFill>
                <a:latin typeface="Times New Roman"/>
                <a:cs typeface="Times New Roman"/>
              </a:rPr>
              <a:t> </a:t>
            </a:r>
            <a:r>
              <a:rPr sz="2200" spc="55" dirty="0">
                <a:solidFill>
                  <a:srgbClr val="FFFFFF"/>
                </a:solidFill>
                <a:latin typeface="Times New Roman"/>
                <a:cs typeface="Times New Roman"/>
              </a:rPr>
              <a:t>stages  </a:t>
            </a:r>
            <a:r>
              <a:rPr sz="2200" spc="15" dirty="0">
                <a:solidFill>
                  <a:srgbClr val="FFFFFF"/>
                </a:solidFill>
                <a:latin typeface="Times New Roman"/>
                <a:cs typeface="Times New Roman"/>
              </a:rPr>
              <a:t>of </a:t>
            </a:r>
            <a:r>
              <a:rPr sz="2200" spc="85" dirty="0">
                <a:solidFill>
                  <a:srgbClr val="FFFFFF"/>
                </a:solidFill>
                <a:latin typeface="Times New Roman"/>
                <a:cs typeface="Times New Roman"/>
              </a:rPr>
              <a:t>spinning </a:t>
            </a:r>
            <a:r>
              <a:rPr sz="2200" spc="55" dirty="0">
                <a:solidFill>
                  <a:srgbClr val="FFFFFF"/>
                </a:solidFill>
                <a:latin typeface="Times New Roman"/>
                <a:cs typeface="Times New Roman"/>
              </a:rPr>
              <a:t>process as </a:t>
            </a:r>
            <a:r>
              <a:rPr sz="2200" spc="10" dirty="0">
                <a:solidFill>
                  <a:srgbClr val="FFFFFF"/>
                </a:solidFill>
                <a:latin typeface="Times New Roman"/>
                <a:cs typeface="Times New Roman"/>
              </a:rPr>
              <a:t>well </a:t>
            </a:r>
            <a:r>
              <a:rPr sz="2200" spc="55" dirty="0">
                <a:solidFill>
                  <a:srgbClr val="FFFFFF"/>
                </a:solidFill>
                <a:latin typeface="Times New Roman"/>
                <a:cs typeface="Times New Roman"/>
              </a:rPr>
              <a:t>as </a:t>
            </a:r>
            <a:r>
              <a:rPr sz="2200" spc="90" dirty="0">
                <a:solidFill>
                  <a:srgbClr val="FFFFFF"/>
                </a:solidFill>
                <a:latin typeface="Times New Roman"/>
                <a:cs typeface="Times New Roman"/>
              </a:rPr>
              <a:t>in </a:t>
            </a:r>
            <a:r>
              <a:rPr sz="2200" spc="130" dirty="0">
                <a:solidFill>
                  <a:srgbClr val="FFFFFF"/>
                </a:solidFill>
                <a:latin typeface="Times New Roman"/>
                <a:cs typeface="Times New Roman"/>
              </a:rPr>
              <a:t>the </a:t>
            </a:r>
            <a:r>
              <a:rPr sz="2200" spc="85" dirty="0">
                <a:solidFill>
                  <a:srgbClr val="FFFFFF"/>
                </a:solidFill>
                <a:latin typeface="Times New Roman"/>
                <a:cs typeface="Times New Roman"/>
              </a:rPr>
              <a:t>preparatory </a:t>
            </a:r>
            <a:r>
              <a:rPr sz="2200" spc="80" dirty="0">
                <a:solidFill>
                  <a:srgbClr val="FFFFFF"/>
                </a:solidFill>
                <a:latin typeface="Times New Roman"/>
                <a:cs typeface="Times New Roman"/>
              </a:rPr>
              <a:t>section </a:t>
            </a:r>
            <a:r>
              <a:rPr sz="2200" spc="15" dirty="0">
                <a:solidFill>
                  <a:srgbClr val="FFFFFF"/>
                </a:solidFill>
                <a:latin typeface="Times New Roman"/>
                <a:cs typeface="Times New Roman"/>
              </a:rPr>
              <a:t>of  </a:t>
            </a:r>
            <a:r>
              <a:rPr sz="2200" spc="75" dirty="0">
                <a:solidFill>
                  <a:srgbClr val="FFFFFF"/>
                </a:solidFill>
                <a:latin typeface="Times New Roman"/>
                <a:cs typeface="Times New Roman"/>
              </a:rPr>
              <a:t>weaving/knitting </a:t>
            </a:r>
            <a:r>
              <a:rPr sz="2200" spc="40" dirty="0">
                <a:solidFill>
                  <a:srgbClr val="FFFFFF"/>
                </a:solidFill>
                <a:latin typeface="Times New Roman"/>
                <a:cs typeface="Times New Roman"/>
              </a:rPr>
              <a:t>mill. </a:t>
            </a:r>
            <a:r>
              <a:rPr sz="2200" spc="50" dirty="0">
                <a:solidFill>
                  <a:srgbClr val="FFFFFF"/>
                </a:solidFill>
                <a:latin typeface="Times New Roman"/>
                <a:cs typeface="Times New Roman"/>
              </a:rPr>
              <a:t>This </a:t>
            </a:r>
            <a:r>
              <a:rPr sz="2200" spc="75" dirty="0">
                <a:solidFill>
                  <a:srgbClr val="FFFFFF"/>
                </a:solidFill>
                <a:latin typeface="Times New Roman"/>
                <a:cs typeface="Times New Roman"/>
              </a:rPr>
              <a:t>type </a:t>
            </a:r>
            <a:r>
              <a:rPr sz="2200" spc="15" dirty="0">
                <a:solidFill>
                  <a:srgbClr val="FFFFFF"/>
                </a:solidFill>
                <a:latin typeface="Times New Roman"/>
                <a:cs typeface="Times New Roman"/>
              </a:rPr>
              <a:t>of </a:t>
            </a:r>
            <a:r>
              <a:rPr sz="2200" spc="55" dirty="0">
                <a:solidFill>
                  <a:srgbClr val="FFFFFF"/>
                </a:solidFill>
                <a:latin typeface="Times New Roman"/>
                <a:cs typeface="Times New Roman"/>
              </a:rPr>
              <a:t>mixing </a:t>
            </a:r>
            <a:r>
              <a:rPr sz="2200" spc="60" dirty="0">
                <a:solidFill>
                  <a:srgbClr val="FFFFFF"/>
                </a:solidFill>
                <a:latin typeface="Times New Roman"/>
                <a:cs typeface="Times New Roman"/>
              </a:rPr>
              <a:t>causes </a:t>
            </a:r>
            <a:r>
              <a:rPr sz="2200" spc="40" dirty="0">
                <a:solidFill>
                  <a:srgbClr val="FFFFFF"/>
                </a:solidFill>
                <a:latin typeface="Times New Roman"/>
                <a:cs typeface="Times New Roman"/>
              </a:rPr>
              <a:t>severe  </a:t>
            </a:r>
            <a:r>
              <a:rPr sz="2200" spc="95" dirty="0">
                <a:solidFill>
                  <a:srgbClr val="FFFFFF"/>
                </a:solidFill>
                <a:latin typeface="Times New Roman"/>
                <a:cs typeface="Times New Roman"/>
              </a:rPr>
              <a:t>problem </a:t>
            </a:r>
            <a:r>
              <a:rPr sz="2200" spc="90" dirty="0">
                <a:solidFill>
                  <a:srgbClr val="FFFFFF"/>
                </a:solidFill>
                <a:latin typeface="Times New Roman"/>
                <a:cs typeface="Times New Roman"/>
              </a:rPr>
              <a:t>in </a:t>
            </a:r>
            <a:r>
              <a:rPr sz="2200" spc="105" dirty="0">
                <a:solidFill>
                  <a:srgbClr val="FFFFFF"/>
                </a:solidFill>
                <a:latin typeface="Times New Roman"/>
                <a:cs typeface="Times New Roman"/>
              </a:rPr>
              <a:t>subsequent</a:t>
            </a:r>
            <a:r>
              <a:rPr sz="2200" spc="-409" dirty="0">
                <a:solidFill>
                  <a:srgbClr val="FFFFFF"/>
                </a:solidFill>
                <a:latin typeface="Times New Roman"/>
                <a:cs typeface="Times New Roman"/>
              </a:rPr>
              <a:t> </a:t>
            </a:r>
            <a:r>
              <a:rPr sz="2200" spc="45" dirty="0">
                <a:solidFill>
                  <a:srgbClr val="FFFFFF"/>
                </a:solidFill>
                <a:latin typeface="Times New Roman"/>
                <a:cs typeface="Times New Roman"/>
              </a:rPr>
              <a:t>processes.</a:t>
            </a:r>
            <a:endParaRPr sz="2200" dirty="0">
              <a:latin typeface="Times New Roman"/>
              <a:cs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3372" y="702310"/>
            <a:ext cx="7703184" cy="4250055"/>
          </a:xfrm>
          <a:prstGeom prst="rect">
            <a:avLst/>
          </a:prstGeom>
        </p:spPr>
        <p:txBody>
          <a:bodyPr vert="horz" wrap="square" lIns="0" tIns="12065" rIns="0" bIns="0" rtlCol="0">
            <a:spAutoFit/>
          </a:bodyPr>
          <a:lstStyle/>
          <a:p>
            <a:pPr marL="469900" marR="196215" indent="-457834">
              <a:lnSpc>
                <a:spcPct val="100000"/>
              </a:lnSpc>
              <a:spcBef>
                <a:spcPts val="95"/>
              </a:spcBef>
              <a:tabLst>
                <a:tab pos="469900" algn="l"/>
              </a:tabLst>
            </a:pPr>
            <a:r>
              <a:rPr sz="2050" b="1" spc="95" dirty="0">
                <a:solidFill>
                  <a:srgbClr val="0AD0D9"/>
                </a:solidFill>
                <a:latin typeface="Times New Roman"/>
                <a:cs typeface="Times New Roman"/>
              </a:rPr>
              <a:t>6.	</a:t>
            </a:r>
            <a:r>
              <a:rPr sz="2200" b="1" spc="80" dirty="0">
                <a:solidFill>
                  <a:srgbClr val="FFC000"/>
                </a:solidFill>
                <a:latin typeface="Times New Roman"/>
                <a:cs typeface="Times New Roman"/>
              </a:rPr>
              <a:t>Frequently Occurring </a:t>
            </a:r>
            <a:r>
              <a:rPr sz="2200" b="1" spc="40" dirty="0">
                <a:solidFill>
                  <a:srgbClr val="FFC000"/>
                </a:solidFill>
                <a:latin typeface="Times New Roman"/>
                <a:cs typeface="Times New Roman"/>
              </a:rPr>
              <a:t>Faults: </a:t>
            </a:r>
            <a:r>
              <a:rPr sz="2200" spc="65" dirty="0">
                <a:solidFill>
                  <a:srgbClr val="FFFFFF"/>
                </a:solidFill>
                <a:latin typeface="Times New Roman"/>
                <a:cs typeface="Times New Roman"/>
              </a:rPr>
              <a:t>These </a:t>
            </a:r>
            <a:r>
              <a:rPr sz="2200" spc="70" dirty="0">
                <a:solidFill>
                  <a:srgbClr val="FFFFFF"/>
                </a:solidFill>
                <a:latin typeface="Times New Roman"/>
                <a:cs typeface="Times New Roman"/>
              </a:rPr>
              <a:t>are </a:t>
            </a:r>
            <a:r>
              <a:rPr sz="2200" spc="130" dirty="0">
                <a:solidFill>
                  <a:srgbClr val="FFFFFF"/>
                </a:solidFill>
                <a:latin typeface="Times New Roman"/>
                <a:cs typeface="Times New Roman"/>
              </a:rPr>
              <a:t>the </a:t>
            </a:r>
            <a:r>
              <a:rPr sz="2200" spc="60" dirty="0">
                <a:solidFill>
                  <a:srgbClr val="FFFFFF"/>
                </a:solidFill>
                <a:latin typeface="Times New Roman"/>
                <a:cs typeface="Times New Roman"/>
              </a:rPr>
              <a:t>faults </a:t>
            </a:r>
            <a:r>
              <a:rPr sz="2200" spc="135" dirty="0">
                <a:solidFill>
                  <a:srgbClr val="FFFFFF"/>
                </a:solidFill>
                <a:latin typeface="Times New Roman"/>
                <a:cs typeface="Times New Roman"/>
              </a:rPr>
              <a:t>that  </a:t>
            </a:r>
            <a:r>
              <a:rPr sz="2200" spc="70" dirty="0">
                <a:solidFill>
                  <a:srgbClr val="FFFFFF"/>
                </a:solidFill>
                <a:latin typeface="Times New Roman"/>
                <a:cs typeface="Times New Roman"/>
              </a:rPr>
              <a:t>occur </a:t>
            </a:r>
            <a:r>
              <a:rPr sz="2200" spc="90" dirty="0">
                <a:solidFill>
                  <a:srgbClr val="FFFFFF"/>
                </a:solidFill>
                <a:latin typeface="Times New Roman"/>
                <a:cs typeface="Times New Roman"/>
              </a:rPr>
              <a:t>in </a:t>
            </a:r>
            <a:r>
              <a:rPr sz="2200" spc="70" dirty="0">
                <a:solidFill>
                  <a:srgbClr val="FFFFFF"/>
                </a:solidFill>
                <a:latin typeface="Times New Roman"/>
                <a:cs typeface="Times New Roman"/>
              </a:rPr>
              <a:t>range </a:t>
            </a:r>
            <a:r>
              <a:rPr sz="2200" spc="15" dirty="0">
                <a:solidFill>
                  <a:srgbClr val="FFFFFF"/>
                </a:solidFill>
                <a:latin typeface="Times New Roman"/>
                <a:cs typeface="Times New Roman"/>
              </a:rPr>
              <a:t>of </a:t>
            </a:r>
            <a:r>
              <a:rPr sz="2200" spc="130" dirty="0">
                <a:solidFill>
                  <a:srgbClr val="FFFFFF"/>
                </a:solidFill>
                <a:latin typeface="Times New Roman"/>
                <a:cs typeface="Times New Roman"/>
              </a:rPr>
              <a:t>the </a:t>
            </a:r>
            <a:r>
              <a:rPr sz="2200" spc="-165" dirty="0">
                <a:solidFill>
                  <a:srgbClr val="FFFFFF"/>
                </a:solidFill>
                <a:latin typeface="Times New Roman"/>
                <a:cs typeface="Times New Roman"/>
              </a:rPr>
              <a:t>10 </a:t>
            </a:r>
            <a:r>
              <a:rPr sz="2200" spc="105" dirty="0">
                <a:solidFill>
                  <a:srgbClr val="FFFFFF"/>
                </a:solidFill>
                <a:latin typeface="Times New Roman"/>
                <a:cs typeface="Times New Roman"/>
              </a:rPr>
              <a:t>to </a:t>
            </a:r>
            <a:r>
              <a:rPr sz="2200" spc="45" dirty="0">
                <a:solidFill>
                  <a:srgbClr val="FFFFFF"/>
                </a:solidFill>
                <a:latin typeface="Times New Roman"/>
                <a:cs typeface="Times New Roman"/>
              </a:rPr>
              <a:t>5000 </a:t>
            </a:r>
            <a:r>
              <a:rPr sz="2200" spc="90" dirty="0">
                <a:solidFill>
                  <a:srgbClr val="FFFFFF"/>
                </a:solidFill>
                <a:latin typeface="Times New Roman"/>
                <a:cs typeface="Times New Roman"/>
              </a:rPr>
              <a:t>times </a:t>
            </a:r>
            <a:r>
              <a:rPr sz="2200" spc="100" dirty="0">
                <a:solidFill>
                  <a:srgbClr val="FFFFFF"/>
                </a:solidFill>
                <a:latin typeface="Times New Roman"/>
                <a:cs typeface="Times New Roman"/>
              </a:rPr>
              <a:t>per </a:t>
            </a:r>
            <a:r>
              <a:rPr sz="2200" spc="-45" dirty="0">
                <a:solidFill>
                  <a:srgbClr val="FFFFFF"/>
                </a:solidFill>
                <a:latin typeface="Times New Roman"/>
                <a:cs typeface="Times New Roman"/>
              </a:rPr>
              <a:t>1000 </a:t>
            </a:r>
            <a:r>
              <a:rPr sz="2200" spc="190" dirty="0">
                <a:solidFill>
                  <a:srgbClr val="FFFFFF"/>
                </a:solidFill>
                <a:latin typeface="Times New Roman"/>
                <a:cs typeface="Times New Roman"/>
              </a:rPr>
              <a:t>m </a:t>
            </a:r>
            <a:r>
              <a:rPr sz="2200" spc="15" dirty="0">
                <a:solidFill>
                  <a:srgbClr val="FFFFFF"/>
                </a:solidFill>
                <a:latin typeface="Times New Roman"/>
                <a:cs typeface="Times New Roman"/>
              </a:rPr>
              <a:t>of </a:t>
            </a:r>
            <a:r>
              <a:rPr sz="2200" spc="60" dirty="0">
                <a:solidFill>
                  <a:srgbClr val="FFFFFF"/>
                </a:solidFill>
                <a:latin typeface="Times New Roman"/>
                <a:cs typeface="Times New Roman"/>
              </a:rPr>
              <a:t>yarn.  </a:t>
            </a:r>
            <a:r>
              <a:rPr sz="2200" spc="-10" dirty="0">
                <a:solidFill>
                  <a:srgbClr val="FFFFFF"/>
                </a:solidFill>
                <a:latin typeface="Times New Roman"/>
                <a:cs typeface="Times New Roman"/>
              </a:rPr>
              <a:t>Yarns</a:t>
            </a:r>
            <a:r>
              <a:rPr sz="2200" spc="-105" dirty="0">
                <a:solidFill>
                  <a:srgbClr val="FFFFFF"/>
                </a:solidFill>
                <a:latin typeface="Times New Roman"/>
                <a:cs typeface="Times New Roman"/>
              </a:rPr>
              <a:t> </a:t>
            </a:r>
            <a:r>
              <a:rPr sz="2200" spc="114" dirty="0">
                <a:solidFill>
                  <a:srgbClr val="FFFFFF"/>
                </a:solidFill>
                <a:latin typeface="Times New Roman"/>
                <a:cs typeface="Times New Roman"/>
              </a:rPr>
              <a:t>spun</a:t>
            </a:r>
            <a:r>
              <a:rPr sz="2200" spc="-40" dirty="0">
                <a:solidFill>
                  <a:srgbClr val="FFFFFF"/>
                </a:solidFill>
                <a:latin typeface="Times New Roman"/>
                <a:cs typeface="Times New Roman"/>
              </a:rPr>
              <a:t> </a:t>
            </a:r>
            <a:r>
              <a:rPr sz="2200" spc="70" dirty="0">
                <a:solidFill>
                  <a:srgbClr val="FFFFFF"/>
                </a:solidFill>
                <a:latin typeface="Times New Roman"/>
                <a:cs typeface="Times New Roman"/>
              </a:rPr>
              <a:t>from</a:t>
            </a:r>
            <a:r>
              <a:rPr sz="2200" spc="-85" dirty="0">
                <a:solidFill>
                  <a:srgbClr val="E1D600"/>
                </a:solidFill>
                <a:latin typeface="Times New Roman"/>
                <a:cs typeface="Times New Roman"/>
              </a:rPr>
              <a:t> </a:t>
            </a:r>
            <a:r>
              <a:rPr sz="2200" u="heavy" spc="80" dirty="0">
                <a:solidFill>
                  <a:srgbClr val="E1D600"/>
                </a:solidFill>
                <a:uFill>
                  <a:solidFill>
                    <a:srgbClr val="E1D600"/>
                  </a:solidFill>
                </a:uFill>
                <a:latin typeface="Times New Roman"/>
                <a:cs typeface="Times New Roman"/>
                <a:hlinkClick r:id="rId2"/>
              </a:rPr>
              <a:t>staple</a:t>
            </a:r>
            <a:r>
              <a:rPr sz="2200" u="heavy" spc="-75" dirty="0">
                <a:solidFill>
                  <a:srgbClr val="E1D600"/>
                </a:solidFill>
                <a:uFill>
                  <a:solidFill>
                    <a:srgbClr val="E1D600"/>
                  </a:solidFill>
                </a:uFill>
                <a:latin typeface="Times New Roman"/>
                <a:cs typeface="Times New Roman"/>
                <a:hlinkClick r:id="rId2"/>
              </a:rPr>
              <a:t> </a:t>
            </a:r>
            <a:r>
              <a:rPr sz="2200" u="heavy" spc="50" dirty="0">
                <a:solidFill>
                  <a:srgbClr val="E1D600"/>
                </a:solidFill>
                <a:uFill>
                  <a:solidFill>
                    <a:srgbClr val="E1D600"/>
                  </a:solidFill>
                </a:uFill>
                <a:latin typeface="Times New Roman"/>
                <a:cs typeface="Times New Roman"/>
                <a:hlinkClick r:id="rId2"/>
              </a:rPr>
              <a:t>fibers</a:t>
            </a:r>
            <a:r>
              <a:rPr sz="2200" spc="-100" dirty="0">
                <a:solidFill>
                  <a:srgbClr val="E1D600"/>
                </a:solidFill>
                <a:latin typeface="Times New Roman"/>
                <a:cs typeface="Times New Roman"/>
                <a:hlinkClick r:id="rId2"/>
              </a:rPr>
              <a:t> </a:t>
            </a:r>
            <a:r>
              <a:rPr sz="2200" spc="95" dirty="0">
                <a:solidFill>
                  <a:srgbClr val="FFFFFF"/>
                </a:solidFill>
                <a:latin typeface="Times New Roman"/>
                <a:cs typeface="Times New Roman"/>
              </a:rPr>
              <a:t>contain</a:t>
            </a:r>
            <a:r>
              <a:rPr sz="2200" spc="-35" dirty="0">
                <a:solidFill>
                  <a:srgbClr val="FFFFFF"/>
                </a:solidFill>
                <a:latin typeface="Times New Roman"/>
                <a:cs typeface="Times New Roman"/>
              </a:rPr>
              <a:t> </a:t>
            </a:r>
            <a:r>
              <a:rPr sz="2200" spc="70" dirty="0">
                <a:solidFill>
                  <a:srgbClr val="FFFFFF"/>
                </a:solidFill>
                <a:latin typeface="Times New Roman"/>
                <a:cs typeface="Times New Roman"/>
              </a:rPr>
              <a:t>imperfections,</a:t>
            </a:r>
            <a:r>
              <a:rPr sz="2200" spc="-70" dirty="0">
                <a:solidFill>
                  <a:srgbClr val="FFFFFF"/>
                </a:solidFill>
                <a:latin typeface="Times New Roman"/>
                <a:cs typeface="Times New Roman"/>
              </a:rPr>
              <a:t> </a:t>
            </a:r>
            <a:r>
              <a:rPr sz="2200" spc="75" dirty="0">
                <a:solidFill>
                  <a:srgbClr val="FFFFFF"/>
                </a:solidFill>
                <a:latin typeface="Times New Roman"/>
                <a:cs typeface="Times New Roman"/>
              </a:rPr>
              <a:t>which  </a:t>
            </a:r>
            <a:r>
              <a:rPr sz="2200" spc="95" dirty="0">
                <a:solidFill>
                  <a:srgbClr val="FFFFFF"/>
                </a:solidFill>
                <a:latin typeface="Times New Roman"/>
                <a:cs typeface="Times New Roman"/>
              </a:rPr>
              <a:t>can</a:t>
            </a:r>
            <a:r>
              <a:rPr sz="2200" spc="-55" dirty="0">
                <a:solidFill>
                  <a:srgbClr val="FFFFFF"/>
                </a:solidFill>
                <a:latin typeface="Times New Roman"/>
                <a:cs typeface="Times New Roman"/>
              </a:rPr>
              <a:t> </a:t>
            </a:r>
            <a:r>
              <a:rPr sz="2200" spc="95" dirty="0">
                <a:solidFill>
                  <a:srgbClr val="FFFFFF"/>
                </a:solidFill>
                <a:latin typeface="Times New Roman"/>
                <a:cs typeface="Times New Roman"/>
              </a:rPr>
              <a:t>be</a:t>
            </a:r>
            <a:r>
              <a:rPr sz="2200" spc="-95" dirty="0">
                <a:solidFill>
                  <a:srgbClr val="FFFFFF"/>
                </a:solidFill>
                <a:latin typeface="Times New Roman"/>
                <a:cs typeface="Times New Roman"/>
              </a:rPr>
              <a:t> </a:t>
            </a:r>
            <a:r>
              <a:rPr sz="2200" spc="75" dirty="0">
                <a:solidFill>
                  <a:srgbClr val="FFFFFF"/>
                </a:solidFill>
                <a:latin typeface="Times New Roman"/>
                <a:cs typeface="Times New Roman"/>
              </a:rPr>
              <a:t>subdivided</a:t>
            </a:r>
            <a:r>
              <a:rPr sz="2200" spc="10" dirty="0">
                <a:solidFill>
                  <a:srgbClr val="FFFFFF"/>
                </a:solidFill>
                <a:latin typeface="Times New Roman"/>
                <a:cs typeface="Times New Roman"/>
              </a:rPr>
              <a:t> </a:t>
            </a:r>
            <a:r>
              <a:rPr sz="2200" spc="100" dirty="0">
                <a:solidFill>
                  <a:srgbClr val="FFFFFF"/>
                </a:solidFill>
                <a:latin typeface="Times New Roman"/>
                <a:cs typeface="Times New Roman"/>
              </a:rPr>
              <a:t>into</a:t>
            </a:r>
            <a:r>
              <a:rPr sz="2200" spc="-95" dirty="0">
                <a:solidFill>
                  <a:srgbClr val="FFFFFF"/>
                </a:solidFill>
                <a:latin typeface="Times New Roman"/>
                <a:cs typeface="Times New Roman"/>
              </a:rPr>
              <a:t> </a:t>
            </a:r>
            <a:r>
              <a:rPr sz="2200" spc="110" dirty="0">
                <a:solidFill>
                  <a:srgbClr val="FFFFFF"/>
                </a:solidFill>
                <a:latin typeface="Times New Roman"/>
                <a:cs typeface="Times New Roman"/>
              </a:rPr>
              <a:t>three</a:t>
            </a:r>
            <a:r>
              <a:rPr sz="2200" spc="-114" dirty="0">
                <a:solidFill>
                  <a:srgbClr val="FFFFFF"/>
                </a:solidFill>
                <a:latin typeface="Times New Roman"/>
                <a:cs typeface="Times New Roman"/>
              </a:rPr>
              <a:t> </a:t>
            </a:r>
            <a:r>
              <a:rPr sz="2200" spc="60" dirty="0">
                <a:solidFill>
                  <a:srgbClr val="FFFFFF"/>
                </a:solidFill>
                <a:latin typeface="Times New Roman"/>
                <a:cs typeface="Times New Roman"/>
              </a:rPr>
              <a:t>groups:</a:t>
            </a:r>
            <a:endParaRPr sz="2200">
              <a:latin typeface="Times New Roman"/>
              <a:cs typeface="Times New Roman"/>
            </a:endParaRPr>
          </a:p>
          <a:p>
            <a:pPr>
              <a:lnSpc>
                <a:spcPct val="100000"/>
              </a:lnSpc>
              <a:spcBef>
                <a:spcPts val="5"/>
              </a:spcBef>
            </a:pPr>
            <a:endParaRPr sz="2750">
              <a:latin typeface="Times New Roman"/>
              <a:cs typeface="Times New Roman"/>
            </a:endParaRPr>
          </a:p>
          <a:p>
            <a:pPr marL="469900" marR="328295" indent="-457834">
              <a:lnSpc>
                <a:spcPct val="100000"/>
              </a:lnSpc>
              <a:spcBef>
                <a:spcPts val="5"/>
              </a:spcBef>
              <a:buClr>
                <a:srgbClr val="0AD0D9"/>
              </a:buClr>
              <a:buSzPct val="93181"/>
              <a:buFont typeface="Arial"/>
              <a:buChar char="•"/>
              <a:tabLst>
                <a:tab pos="469900" algn="l"/>
                <a:tab pos="470534" algn="l"/>
                <a:tab pos="1139190" algn="l"/>
              </a:tabLst>
            </a:pPr>
            <a:r>
              <a:rPr sz="2200" b="1" spc="90" dirty="0">
                <a:solidFill>
                  <a:srgbClr val="FFC000"/>
                </a:solidFill>
                <a:latin typeface="Times New Roman"/>
                <a:cs typeface="Times New Roman"/>
              </a:rPr>
              <a:t>Thin</a:t>
            </a:r>
            <a:r>
              <a:rPr sz="2200" b="1" spc="-105" dirty="0">
                <a:solidFill>
                  <a:srgbClr val="FFC000"/>
                </a:solidFill>
                <a:latin typeface="Times New Roman"/>
                <a:cs typeface="Times New Roman"/>
              </a:rPr>
              <a:t> </a:t>
            </a:r>
            <a:r>
              <a:rPr sz="2200" b="1" spc="80" dirty="0">
                <a:solidFill>
                  <a:srgbClr val="FFC000"/>
                </a:solidFill>
                <a:latin typeface="Times New Roman"/>
                <a:cs typeface="Times New Roman"/>
              </a:rPr>
              <a:t>places:</a:t>
            </a:r>
            <a:r>
              <a:rPr sz="2200" b="1" spc="20" dirty="0">
                <a:solidFill>
                  <a:srgbClr val="FFC000"/>
                </a:solidFill>
                <a:latin typeface="Times New Roman"/>
                <a:cs typeface="Times New Roman"/>
              </a:rPr>
              <a:t> </a:t>
            </a:r>
            <a:r>
              <a:rPr sz="2200" spc="30" dirty="0">
                <a:solidFill>
                  <a:srgbClr val="FFFFFF"/>
                </a:solidFill>
                <a:latin typeface="Times New Roman"/>
                <a:cs typeface="Times New Roman"/>
              </a:rPr>
              <a:t>Cross</a:t>
            </a:r>
            <a:r>
              <a:rPr sz="2200" spc="-70" dirty="0">
                <a:solidFill>
                  <a:srgbClr val="FFFFFF"/>
                </a:solidFill>
                <a:latin typeface="Times New Roman"/>
                <a:cs typeface="Times New Roman"/>
              </a:rPr>
              <a:t> </a:t>
            </a:r>
            <a:r>
              <a:rPr sz="2200" spc="70" dirty="0">
                <a:solidFill>
                  <a:srgbClr val="FFFFFF"/>
                </a:solidFill>
                <a:latin typeface="Times New Roman"/>
                <a:cs typeface="Times New Roman"/>
              </a:rPr>
              <a:t>sectional</a:t>
            </a:r>
            <a:r>
              <a:rPr sz="2200" spc="-70" dirty="0">
                <a:solidFill>
                  <a:srgbClr val="FFFFFF"/>
                </a:solidFill>
                <a:latin typeface="Times New Roman"/>
                <a:cs typeface="Times New Roman"/>
              </a:rPr>
              <a:t> </a:t>
            </a:r>
            <a:r>
              <a:rPr sz="2200" spc="45" dirty="0">
                <a:solidFill>
                  <a:srgbClr val="FFFFFF"/>
                </a:solidFill>
                <a:latin typeface="Times New Roman"/>
                <a:cs typeface="Times New Roman"/>
              </a:rPr>
              <a:t>size</a:t>
            </a:r>
            <a:r>
              <a:rPr sz="2200" spc="-60" dirty="0">
                <a:solidFill>
                  <a:srgbClr val="FFFFFF"/>
                </a:solidFill>
                <a:latin typeface="Times New Roman"/>
                <a:cs typeface="Times New Roman"/>
              </a:rPr>
              <a:t> </a:t>
            </a:r>
            <a:r>
              <a:rPr sz="2200" dirty="0">
                <a:solidFill>
                  <a:srgbClr val="FFFFFF"/>
                </a:solidFill>
                <a:latin typeface="Times New Roman"/>
                <a:cs typeface="Times New Roman"/>
              </a:rPr>
              <a:t>-30%</a:t>
            </a:r>
            <a:r>
              <a:rPr sz="2200" spc="-25" dirty="0">
                <a:solidFill>
                  <a:srgbClr val="FFFFFF"/>
                </a:solidFill>
                <a:latin typeface="Times New Roman"/>
                <a:cs typeface="Times New Roman"/>
              </a:rPr>
              <a:t> </a:t>
            </a:r>
            <a:r>
              <a:rPr sz="2200" spc="105" dirty="0">
                <a:solidFill>
                  <a:srgbClr val="FFFFFF"/>
                </a:solidFill>
                <a:latin typeface="Times New Roman"/>
                <a:cs typeface="Times New Roman"/>
              </a:rPr>
              <a:t>to</a:t>
            </a:r>
            <a:r>
              <a:rPr sz="2200" spc="-40" dirty="0">
                <a:solidFill>
                  <a:srgbClr val="FFFFFF"/>
                </a:solidFill>
                <a:latin typeface="Times New Roman"/>
                <a:cs typeface="Times New Roman"/>
              </a:rPr>
              <a:t> </a:t>
            </a:r>
            <a:r>
              <a:rPr sz="2200" spc="45" dirty="0">
                <a:solidFill>
                  <a:srgbClr val="FFFFFF"/>
                </a:solidFill>
                <a:latin typeface="Times New Roman"/>
                <a:cs typeface="Times New Roman"/>
              </a:rPr>
              <a:t>-60%</a:t>
            </a:r>
            <a:r>
              <a:rPr sz="2200" spc="-40" dirty="0">
                <a:solidFill>
                  <a:srgbClr val="FFFFFF"/>
                </a:solidFill>
                <a:latin typeface="Times New Roman"/>
                <a:cs typeface="Times New Roman"/>
              </a:rPr>
              <a:t> </a:t>
            </a:r>
            <a:r>
              <a:rPr sz="2200" spc="15" dirty="0">
                <a:solidFill>
                  <a:srgbClr val="FFFFFF"/>
                </a:solidFill>
                <a:latin typeface="Times New Roman"/>
                <a:cs typeface="Times New Roman"/>
              </a:rPr>
              <a:t>of</a:t>
            </a:r>
            <a:r>
              <a:rPr sz="2200" spc="40" dirty="0">
                <a:solidFill>
                  <a:srgbClr val="FFFFFF"/>
                </a:solidFill>
                <a:latin typeface="Times New Roman"/>
                <a:cs typeface="Times New Roman"/>
              </a:rPr>
              <a:t> </a:t>
            </a:r>
            <a:r>
              <a:rPr sz="2200" spc="105" dirty="0">
                <a:solidFill>
                  <a:srgbClr val="FFFFFF"/>
                </a:solidFill>
                <a:latin typeface="Times New Roman"/>
                <a:cs typeface="Times New Roman"/>
              </a:rPr>
              <a:t>normal  </a:t>
            </a:r>
            <a:r>
              <a:rPr sz="2200" spc="70" dirty="0">
                <a:solidFill>
                  <a:srgbClr val="FFFFFF"/>
                </a:solidFill>
                <a:latin typeface="Times New Roman"/>
                <a:cs typeface="Times New Roman"/>
              </a:rPr>
              <a:t>yarn	</a:t>
            </a:r>
            <a:r>
              <a:rPr sz="2200" spc="65" dirty="0">
                <a:solidFill>
                  <a:srgbClr val="FFFFFF"/>
                </a:solidFill>
                <a:latin typeface="Times New Roman"/>
                <a:cs typeface="Times New Roman"/>
              </a:rPr>
              <a:t>its</a:t>
            </a:r>
            <a:r>
              <a:rPr sz="2200" spc="-65" dirty="0">
                <a:solidFill>
                  <a:srgbClr val="FFFFFF"/>
                </a:solidFill>
                <a:latin typeface="Times New Roman"/>
                <a:cs typeface="Times New Roman"/>
              </a:rPr>
              <a:t> </a:t>
            </a:r>
            <a:r>
              <a:rPr sz="2200" spc="65" dirty="0">
                <a:solidFill>
                  <a:srgbClr val="FFFFFF"/>
                </a:solidFill>
                <a:latin typeface="Times New Roman"/>
                <a:cs typeface="Times New Roman"/>
              </a:rPr>
              <a:t>fault</a:t>
            </a:r>
            <a:r>
              <a:rPr sz="2200" spc="-70" dirty="0">
                <a:solidFill>
                  <a:srgbClr val="FFFFFF"/>
                </a:solidFill>
                <a:latin typeface="Times New Roman"/>
                <a:cs typeface="Times New Roman"/>
              </a:rPr>
              <a:t> </a:t>
            </a:r>
            <a:r>
              <a:rPr sz="2200" spc="100" dirty="0">
                <a:solidFill>
                  <a:srgbClr val="FFFFFF"/>
                </a:solidFill>
                <a:latin typeface="Times New Roman"/>
                <a:cs typeface="Times New Roman"/>
              </a:rPr>
              <a:t>length</a:t>
            </a:r>
            <a:r>
              <a:rPr sz="2200" spc="-110" dirty="0">
                <a:solidFill>
                  <a:srgbClr val="FFFFFF"/>
                </a:solidFill>
                <a:latin typeface="Times New Roman"/>
                <a:cs typeface="Times New Roman"/>
              </a:rPr>
              <a:t> </a:t>
            </a:r>
            <a:r>
              <a:rPr sz="2200" spc="15" dirty="0">
                <a:solidFill>
                  <a:srgbClr val="FFFFFF"/>
                </a:solidFill>
                <a:latin typeface="Times New Roman"/>
                <a:cs typeface="Times New Roman"/>
              </a:rPr>
              <a:t>of</a:t>
            </a:r>
            <a:r>
              <a:rPr sz="2200" spc="50" dirty="0">
                <a:solidFill>
                  <a:srgbClr val="FFFFFF"/>
                </a:solidFill>
                <a:latin typeface="Times New Roman"/>
                <a:cs typeface="Times New Roman"/>
              </a:rPr>
              <a:t> </a:t>
            </a:r>
            <a:r>
              <a:rPr sz="2200" spc="65" dirty="0">
                <a:solidFill>
                  <a:srgbClr val="FFFFFF"/>
                </a:solidFill>
                <a:latin typeface="Times New Roman"/>
                <a:cs typeface="Times New Roman"/>
              </a:rPr>
              <a:t>4</a:t>
            </a:r>
            <a:r>
              <a:rPr sz="2200" spc="-25" dirty="0">
                <a:solidFill>
                  <a:srgbClr val="FFFFFF"/>
                </a:solidFill>
                <a:latin typeface="Times New Roman"/>
                <a:cs typeface="Times New Roman"/>
              </a:rPr>
              <a:t> </a:t>
            </a:r>
            <a:r>
              <a:rPr sz="2200" spc="105" dirty="0">
                <a:solidFill>
                  <a:srgbClr val="FFFFFF"/>
                </a:solidFill>
                <a:latin typeface="Times New Roman"/>
                <a:cs typeface="Times New Roman"/>
              </a:rPr>
              <a:t>to</a:t>
            </a:r>
            <a:r>
              <a:rPr sz="2200" spc="-60" dirty="0">
                <a:solidFill>
                  <a:srgbClr val="FFFFFF"/>
                </a:solidFill>
                <a:latin typeface="Times New Roman"/>
                <a:cs typeface="Times New Roman"/>
              </a:rPr>
              <a:t> </a:t>
            </a:r>
            <a:r>
              <a:rPr sz="2200" spc="-65" dirty="0">
                <a:solidFill>
                  <a:srgbClr val="FFFFFF"/>
                </a:solidFill>
                <a:latin typeface="Times New Roman"/>
                <a:cs typeface="Times New Roman"/>
              </a:rPr>
              <a:t>25</a:t>
            </a:r>
            <a:r>
              <a:rPr sz="2200" dirty="0">
                <a:solidFill>
                  <a:srgbClr val="FFFFFF"/>
                </a:solidFill>
                <a:latin typeface="Times New Roman"/>
                <a:cs typeface="Times New Roman"/>
              </a:rPr>
              <a:t> </a:t>
            </a:r>
            <a:r>
              <a:rPr sz="2200" spc="130" dirty="0">
                <a:solidFill>
                  <a:srgbClr val="FFFFFF"/>
                </a:solidFill>
                <a:latin typeface="Times New Roman"/>
                <a:cs typeface="Times New Roman"/>
              </a:rPr>
              <a:t>mm.</a:t>
            </a:r>
            <a:endParaRPr sz="2200">
              <a:latin typeface="Times New Roman"/>
              <a:cs typeface="Times New Roman"/>
            </a:endParaRPr>
          </a:p>
          <a:p>
            <a:pPr marL="469900" indent="-457834">
              <a:lnSpc>
                <a:spcPct val="100000"/>
              </a:lnSpc>
              <a:spcBef>
                <a:spcPts val="525"/>
              </a:spcBef>
              <a:buClr>
                <a:srgbClr val="0AD0D9"/>
              </a:buClr>
              <a:buSzPct val="93181"/>
              <a:buFont typeface="Arial"/>
              <a:buChar char="•"/>
              <a:tabLst>
                <a:tab pos="469900" algn="l"/>
                <a:tab pos="470534" algn="l"/>
              </a:tabLst>
            </a:pPr>
            <a:r>
              <a:rPr sz="2200" b="1" spc="75" dirty="0">
                <a:solidFill>
                  <a:srgbClr val="FFC000"/>
                </a:solidFill>
                <a:latin typeface="Times New Roman"/>
                <a:cs typeface="Times New Roman"/>
              </a:rPr>
              <a:t>Thick</a:t>
            </a:r>
            <a:r>
              <a:rPr sz="2200" b="1" spc="-100" dirty="0">
                <a:solidFill>
                  <a:srgbClr val="FFC000"/>
                </a:solidFill>
                <a:latin typeface="Times New Roman"/>
                <a:cs typeface="Times New Roman"/>
              </a:rPr>
              <a:t> </a:t>
            </a:r>
            <a:r>
              <a:rPr sz="2200" b="1" spc="80" dirty="0">
                <a:solidFill>
                  <a:srgbClr val="FFC000"/>
                </a:solidFill>
                <a:latin typeface="Times New Roman"/>
                <a:cs typeface="Times New Roman"/>
              </a:rPr>
              <a:t>places:</a:t>
            </a:r>
            <a:r>
              <a:rPr sz="2200" b="1" spc="20" dirty="0">
                <a:solidFill>
                  <a:srgbClr val="FFC000"/>
                </a:solidFill>
                <a:latin typeface="Times New Roman"/>
                <a:cs typeface="Times New Roman"/>
              </a:rPr>
              <a:t> </a:t>
            </a:r>
            <a:r>
              <a:rPr sz="2200" spc="30" dirty="0">
                <a:solidFill>
                  <a:srgbClr val="FFFFFF"/>
                </a:solidFill>
                <a:latin typeface="Times New Roman"/>
                <a:cs typeface="Times New Roman"/>
              </a:rPr>
              <a:t>Cross</a:t>
            </a:r>
            <a:r>
              <a:rPr sz="2200" spc="-80" dirty="0">
                <a:solidFill>
                  <a:srgbClr val="FFFFFF"/>
                </a:solidFill>
                <a:latin typeface="Times New Roman"/>
                <a:cs typeface="Times New Roman"/>
              </a:rPr>
              <a:t> </a:t>
            </a:r>
            <a:r>
              <a:rPr sz="2200" spc="70" dirty="0">
                <a:solidFill>
                  <a:srgbClr val="FFFFFF"/>
                </a:solidFill>
                <a:latin typeface="Times New Roman"/>
                <a:cs typeface="Times New Roman"/>
              </a:rPr>
              <a:t>sectional</a:t>
            </a:r>
            <a:r>
              <a:rPr sz="2200" spc="-55" dirty="0">
                <a:solidFill>
                  <a:srgbClr val="FFFFFF"/>
                </a:solidFill>
                <a:latin typeface="Times New Roman"/>
                <a:cs typeface="Times New Roman"/>
              </a:rPr>
              <a:t> </a:t>
            </a:r>
            <a:r>
              <a:rPr sz="2200" spc="45" dirty="0">
                <a:solidFill>
                  <a:srgbClr val="FFFFFF"/>
                </a:solidFill>
                <a:latin typeface="Times New Roman"/>
                <a:cs typeface="Times New Roman"/>
              </a:rPr>
              <a:t>size</a:t>
            </a:r>
            <a:r>
              <a:rPr sz="2200" spc="-60" dirty="0">
                <a:solidFill>
                  <a:srgbClr val="FFFFFF"/>
                </a:solidFill>
                <a:latin typeface="Times New Roman"/>
                <a:cs typeface="Times New Roman"/>
              </a:rPr>
              <a:t> </a:t>
            </a:r>
            <a:r>
              <a:rPr sz="2200" spc="-20" dirty="0">
                <a:solidFill>
                  <a:srgbClr val="FFFFFF"/>
                </a:solidFill>
                <a:latin typeface="Times New Roman"/>
                <a:cs typeface="Times New Roman"/>
              </a:rPr>
              <a:t>+30% </a:t>
            </a:r>
            <a:r>
              <a:rPr sz="2200" spc="105" dirty="0">
                <a:solidFill>
                  <a:srgbClr val="FFFFFF"/>
                </a:solidFill>
                <a:latin typeface="Times New Roman"/>
                <a:cs typeface="Times New Roman"/>
              </a:rPr>
              <a:t>to</a:t>
            </a:r>
            <a:r>
              <a:rPr sz="2200" spc="-50" dirty="0">
                <a:solidFill>
                  <a:srgbClr val="FFFFFF"/>
                </a:solidFill>
                <a:latin typeface="Times New Roman"/>
                <a:cs typeface="Times New Roman"/>
              </a:rPr>
              <a:t> </a:t>
            </a:r>
            <a:r>
              <a:rPr sz="2200" spc="-65" dirty="0">
                <a:solidFill>
                  <a:srgbClr val="FFFFFF"/>
                </a:solidFill>
                <a:latin typeface="Times New Roman"/>
                <a:cs typeface="Times New Roman"/>
              </a:rPr>
              <a:t>+100%</a:t>
            </a:r>
            <a:r>
              <a:rPr sz="2200" spc="-20" dirty="0">
                <a:solidFill>
                  <a:srgbClr val="FFFFFF"/>
                </a:solidFill>
                <a:latin typeface="Times New Roman"/>
                <a:cs typeface="Times New Roman"/>
              </a:rPr>
              <a:t> </a:t>
            </a:r>
            <a:r>
              <a:rPr sz="2200" spc="15" dirty="0">
                <a:solidFill>
                  <a:srgbClr val="FFFFFF"/>
                </a:solidFill>
                <a:latin typeface="Times New Roman"/>
                <a:cs typeface="Times New Roman"/>
              </a:rPr>
              <a:t>of</a:t>
            </a:r>
            <a:r>
              <a:rPr sz="2200" spc="60" dirty="0">
                <a:solidFill>
                  <a:srgbClr val="FFFFFF"/>
                </a:solidFill>
                <a:latin typeface="Times New Roman"/>
                <a:cs typeface="Times New Roman"/>
              </a:rPr>
              <a:t> </a:t>
            </a:r>
            <a:r>
              <a:rPr sz="2200" spc="105" dirty="0">
                <a:solidFill>
                  <a:srgbClr val="FFFFFF"/>
                </a:solidFill>
                <a:latin typeface="Times New Roman"/>
                <a:cs typeface="Times New Roman"/>
              </a:rPr>
              <a:t>normal</a:t>
            </a:r>
            <a:endParaRPr sz="2200">
              <a:latin typeface="Times New Roman"/>
              <a:cs typeface="Times New Roman"/>
            </a:endParaRPr>
          </a:p>
          <a:p>
            <a:pPr marL="469900">
              <a:lnSpc>
                <a:spcPct val="100000"/>
              </a:lnSpc>
            </a:pPr>
            <a:r>
              <a:rPr sz="2200" spc="70" dirty="0">
                <a:solidFill>
                  <a:srgbClr val="FFFFFF"/>
                </a:solidFill>
                <a:latin typeface="Times New Roman"/>
                <a:cs typeface="Times New Roman"/>
              </a:rPr>
              <a:t>yarn</a:t>
            </a:r>
            <a:r>
              <a:rPr sz="2200" spc="-95" dirty="0">
                <a:solidFill>
                  <a:srgbClr val="FFFFFF"/>
                </a:solidFill>
                <a:latin typeface="Times New Roman"/>
                <a:cs typeface="Times New Roman"/>
              </a:rPr>
              <a:t> </a:t>
            </a:r>
            <a:r>
              <a:rPr sz="2200" spc="90" dirty="0">
                <a:solidFill>
                  <a:srgbClr val="FFFFFF"/>
                </a:solidFill>
                <a:latin typeface="Times New Roman"/>
                <a:cs typeface="Times New Roman"/>
              </a:rPr>
              <a:t>with</a:t>
            </a:r>
            <a:r>
              <a:rPr sz="2200" spc="-35" dirty="0">
                <a:solidFill>
                  <a:srgbClr val="FFFFFF"/>
                </a:solidFill>
                <a:latin typeface="Times New Roman"/>
                <a:cs typeface="Times New Roman"/>
              </a:rPr>
              <a:t> </a:t>
            </a:r>
            <a:r>
              <a:rPr sz="2200" spc="65" dirty="0">
                <a:solidFill>
                  <a:srgbClr val="FFFFFF"/>
                </a:solidFill>
                <a:latin typeface="Times New Roman"/>
                <a:cs typeface="Times New Roman"/>
              </a:rPr>
              <a:t>fault</a:t>
            </a:r>
            <a:r>
              <a:rPr sz="2200" spc="-70" dirty="0">
                <a:solidFill>
                  <a:srgbClr val="FFFFFF"/>
                </a:solidFill>
                <a:latin typeface="Times New Roman"/>
                <a:cs typeface="Times New Roman"/>
              </a:rPr>
              <a:t> </a:t>
            </a:r>
            <a:r>
              <a:rPr sz="2200" spc="100" dirty="0">
                <a:solidFill>
                  <a:srgbClr val="FFFFFF"/>
                </a:solidFill>
                <a:latin typeface="Times New Roman"/>
                <a:cs typeface="Times New Roman"/>
              </a:rPr>
              <a:t>length</a:t>
            </a:r>
            <a:r>
              <a:rPr sz="2200" spc="-110" dirty="0">
                <a:solidFill>
                  <a:srgbClr val="FFFFFF"/>
                </a:solidFill>
                <a:latin typeface="Times New Roman"/>
                <a:cs typeface="Times New Roman"/>
              </a:rPr>
              <a:t> </a:t>
            </a:r>
            <a:r>
              <a:rPr sz="2200" spc="15" dirty="0">
                <a:solidFill>
                  <a:srgbClr val="FFFFFF"/>
                </a:solidFill>
                <a:latin typeface="Times New Roman"/>
                <a:cs typeface="Times New Roman"/>
              </a:rPr>
              <a:t>of</a:t>
            </a:r>
            <a:r>
              <a:rPr sz="2200" spc="30" dirty="0">
                <a:solidFill>
                  <a:srgbClr val="FFFFFF"/>
                </a:solidFill>
                <a:latin typeface="Times New Roman"/>
                <a:cs typeface="Times New Roman"/>
              </a:rPr>
              <a:t> </a:t>
            </a:r>
            <a:r>
              <a:rPr sz="2200" spc="65" dirty="0">
                <a:solidFill>
                  <a:srgbClr val="FFFFFF"/>
                </a:solidFill>
                <a:latin typeface="Times New Roman"/>
                <a:cs typeface="Times New Roman"/>
              </a:rPr>
              <a:t>4</a:t>
            </a:r>
            <a:r>
              <a:rPr sz="2200" spc="-25" dirty="0">
                <a:solidFill>
                  <a:srgbClr val="FFFFFF"/>
                </a:solidFill>
                <a:latin typeface="Times New Roman"/>
                <a:cs typeface="Times New Roman"/>
              </a:rPr>
              <a:t> </a:t>
            </a:r>
            <a:r>
              <a:rPr sz="2200" spc="105" dirty="0">
                <a:solidFill>
                  <a:srgbClr val="FFFFFF"/>
                </a:solidFill>
                <a:latin typeface="Times New Roman"/>
                <a:cs typeface="Times New Roman"/>
              </a:rPr>
              <a:t>to</a:t>
            </a:r>
            <a:r>
              <a:rPr sz="2200" spc="-60" dirty="0">
                <a:solidFill>
                  <a:srgbClr val="FFFFFF"/>
                </a:solidFill>
                <a:latin typeface="Times New Roman"/>
                <a:cs typeface="Times New Roman"/>
              </a:rPr>
              <a:t> </a:t>
            </a:r>
            <a:r>
              <a:rPr sz="2200" spc="-65" dirty="0">
                <a:solidFill>
                  <a:srgbClr val="FFFFFF"/>
                </a:solidFill>
                <a:latin typeface="Times New Roman"/>
                <a:cs typeface="Times New Roman"/>
              </a:rPr>
              <a:t>25</a:t>
            </a:r>
            <a:r>
              <a:rPr sz="2200" dirty="0">
                <a:solidFill>
                  <a:srgbClr val="FFFFFF"/>
                </a:solidFill>
                <a:latin typeface="Times New Roman"/>
                <a:cs typeface="Times New Roman"/>
              </a:rPr>
              <a:t> </a:t>
            </a:r>
            <a:r>
              <a:rPr sz="2200" spc="125" dirty="0">
                <a:solidFill>
                  <a:srgbClr val="FFFFFF"/>
                </a:solidFill>
                <a:latin typeface="Times New Roman"/>
                <a:cs typeface="Times New Roman"/>
              </a:rPr>
              <a:t>mm.</a:t>
            </a:r>
            <a:endParaRPr sz="2200">
              <a:latin typeface="Times New Roman"/>
              <a:cs typeface="Times New Roman"/>
            </a:endParaRPr>
          </a:p>
          <a:p>
            <a:pPr marL="469900" marR="593725" indent="-457834" algn="just">
              <a:lnSpc>
                <a:spcPct val="100000"/>
              </a:lnSpc>
              <a:spcBef>
                <a:spcPts val="530"/>
              </a:spcBef>
              <a:buClr>
                <a:srgbClr val="0AD0D9"/>
              </a:buClr>
              <a:buSzPct val="93181"/>
              <a:buFont typeface="Arial"/>
              <a:buChar char="•"/>
              <a:tabLst>
                <a:tab pos="470534" algn="l"/>
              </a:tabLst>
            </a:pPr>
            <a:r>
              <a:rPr sz="2200" b="1" spc="50" dirty="0">
                <a:solidFill>
                  <a:srgbClr val="FFC000"/>
                </a:solidFill>
                <a:latin typeface="Times New Roman"/>
                <a:cs typeface="Times New Roman"/>
              </a:rPr>
              <a:t>Naps:</a:t>
            </a:r>
            <a:r>
              <a:rPr sz="2200" b="1" spc="10" dirty="0">
                <a:solidFill>
                  <a:srgbClr val="FFC000"/>
                </a:solidFill>
                <a:latin typeface="Times New Roman"/>
                <a:cs typeface="Times New Roman"/>
              </a:rPr>
              <a:t> </a:t>
            </a:r>
            <a:r>
              <a:rPr sz="2200" spc="80" dirty="0">
                <a:solidFill>
                  <a:srgbClr val="FFFFFF"/>
                </a:solidFill>
                <a:latin typeface="Times New Roman"/>
                <a:cs typeface="Times New Roman"/>
              </a:rPr>
              <a:t>Normal</a:t>
            </a:r>
            <a:r>
              <a:rPr sz="2200" spc="-90" dirty="0">
                <a:solidFill>
                  <a:srgbClr val="FFFFFF"/>
                </a:solidFill>
                <a:latin typeface="Times New Roman"/>
                <a:cs typeface="Times New Roman"/>
              </a:rPr>
              <a:t> </a:t>
            </a:r>
            <a:r>
              <a:rPr sz="2200" spc="70" dirty="0">
                <a:solidFill>
                  <a:srgbClr val="FFFFFF"/>
                </a:solidFill>
                <a:latin typeface="Times New Roman"/>
                <a:cs typeface="Times New Roman"/>
              </a:rPr>
              <a:t>yarn</a:t>
            </a:r>
            <a:r>
              <a:rPr sz="2200" spc="-90" dirty="0">
                <a:solidFill>
                  <a:srgbClr val="FFFFFF"/>
                </a:solidFill>
                <a:latin typeface="Times New Roman"/>
                <a:cs typeface="Times New Roman"/>
              </a:rPr>
              <a:t> </a:t>
            </a:r>
            <a:r>
              <a:rPr sz="2200" spc="90" dirty="0">
                <a:solidFill>
                  <a:srgbClr val="FFFFFF"/>
                </a:solidFill>
                <a:latin typeface="Times New Roman"/>
                <a:cs typeface="Times New Roman"/>
              </a:rPr>
              <a:t>with</a:t>
            </a:r>
            <a:r>
              <a:rPr sz="2200" spc="-40" dirty="0">
                <a:solidFill>
                  <a:srgbClr val="FFFFFF"/>
                </a:solidFill>
                <a:latin typeface="Times New Roman"/>
                <a:cs typeface="Times New Roman"/>
              </a:rPr>
              <a:t> </a:t>
            </a:r>
            <a:r>
              <a:rPr sz="2200" spc="65" dirty="0">
                <a:solidFill>
                  <a:srgbClr val="FFFFFF"/>
                </a:solidFill>
                <a:latin typeface="Times New Roman"/>
                <a:cs typeface="Times New Roman"/>
              </a:rPr>
              <a:t>fault</a:t>
            </a:r>
            <a:r>
              <a:rPr sz="2200" spc="-70" dirty="0">
                <a:solidFill>
                  <a:srgbClr val="FFFFFF"/>
                </a:solidFill>
                <a:latin typeface="Times New Roman"/>
                <a:cs typeface="Times New Roman"/>
              </a:rPr>
              <a:t> </a:t>
            </a:r>
            <a:r>
              <a:rPr sz="2200" spc="100" dirty="0">
                <a:solidFill>
                  <a:srgbClr val="FFFFFF"/>
                </a:solidFill>
                <a:latin typeface="Times New Roman"/>
                <a:cs typeface="Times New Roman"/>
              </a:rPr>
              <a:t>length</a:t>
            </a:r>
            <a:r>
              <a:rPr sz="2200" spc="-110" dirty="0">
                <a:solidFill>
                  <a:srgbClr val="FFFFFF"/>
                </a:solidFill>
                <a:latin typeface="Times New Roman"/>
                <a:cs typeface="Times New Roman"/>
              </a:rPr>
              <a:t> </a:t>
            </a:r>
            <a:r>
              <a:rPr sz="2200" spc="15" dirty="0">
                <a:solidFill>
                  <a:srgbClr val="FFFFFF"/>
                </a:solidFill>
                <a:latin typeface="Times New Roman"/>
                <a:cs typeface="Times New Roman"/>
              </a:rPr>
              <a:t>of</a:t>
            </a:r>
            <a:r>
              <a:rPr sz="2200" spc="50" dirty="0">
                <a:solidFill>
                  <a:srgbClr val="FFFFFF"/>
                </a:solidFill>
                <a:latin typeface="Times New Roman"/>
                <a:cs typeface="Times New Roman"/>
              </a:rPr>
              <a:t> </a:t>
            </a:r>
            <a:r>
              <a:rPr sz="2200" spc="-415" dirty="0">
                <a:solidFill>
                  <a:srgbClr val="FFFFFF"/>
                </a:solidFill>
                <a:latin typeface="Times New Roman"/>
                <a:cs typeface="Times New Roman"/>
              </a:rPr>
              <a:t>1</a:t>
            </a:r>
            <a:r>
              <a:rPr sz="2200" spc="-405" dirty="0">
                <a:solidFill>
                  <a:srgbClr val="FFFFFF"/>
                </a:solidFill>
                <a:latin typeface="Times New Roman"/>
                <a:cs typeface="Times New Roman"/>
              </a:rPr>
              <a:t> </a:t>
            </a:r>
            <a:r>
              <a:rPr sz="2200" spc="130" dirty="0">
                <a:solidFill>
                  <a:srgbClr val="FFFFFF"/>
                </a:solidFill>
                <a:latin typeface="Times New Roman"/>
                <a:cs typeface="Times New Roman"/>
              </a:rPr>
              <a:t>mm.</a:t>
            </a:r>
            <a:r>
              <a:rPr sz="2200" spc="-25" dirty="0">
                <a:solidFill>
                  <a:srgbClr val="FFFFFF"/>
                </a:solidFill>
                <a:latin typeface="Times New Roman"/>
                <a:cs typeface="Times New Roman"/>
              </a:rPr>
              <a:t> </a:t>
            </a:r>
            <a:r>
              <a:rPr sz="2200" spc="60" dirty="0">
                <a:solidFill>
                  <a:srgbClr val="FFFFFF"/>
                </a:solidFill>
                <a:latin typeface="Times New Roman"/>
                <a:cs typeface="Times New Roman"/>
              </a:rPr>
              <a:t>Naps</a:t>
            </a:r>
            <a:r>
              <a:rPr sz="2200" spc="-100" dirty="0">
                <a:solidFill>
                  <a:srgbClr val="FFFFFF"/>
                </a:solidFill>
                <a:latin typeface="Times New Roman"/>
                <a:cs typeface="Times New Roman"/>
              </a:rPr>
              <a:t> </a:t>
            </a:r>
            <a:r>
              <a:rPr sz="2200" spc="70" dirty="0">
                <a:solidFill>
                  <a:srgbClr val="FFFFFF"/>
                </a:solidFill>
                <a:latin typeface="Times New Roman"/>
                <a:cs typeface="Times New Roman"/>
              </a:rPr>
              <a:t>are  </a:t>
            </a:r>
            <a:r>
              <a:rPr sz="2200" spc="85" dirty="0">
                <a:solidFill>
                  <a:srgbClr val="FFFFFF"/>
                </a:solidFill>
                <a:latin typeface="Times New Roman"/>
                <a:cs typeface="Times New Roman"/>
              </a:rPr>
              <a:t>defined</a:t>
            </a:r>
            <a:r>
              <a:rPr sz="2200" spc="-60" dirty="0">
                <a:solidFill>
                  <a:srgbClr val="FFFFFF"/>
                </a:solidFill>
                <a:latin typeface="Times New Roman"/>
                <a:cs typeface="Times New Roman"/>
              </a:rPr>
              <a:t> </a:t>
            </a:r>
            <a:r>
              <a:rPr sz="2200" spc="55" dirty="0">
                <a:solidFill>
                  <a:srgbClr val="FFFFFF"/>
                </a:solidFill>
                <a:latin typeface="Times New Roman"/>
                <a:cs typeface="Times New Roman"/>
              </a:rPr>
              <a:t>as</a:t>
            </a:r>
            <a:r>
              <a:rPr sz="2200" spc="-90" dirty="0">
                <a:solidFill>
                  <a:srgbClr val="FFFFFF"/>
                </a:solidFill>
                <a:latin typeface="Times New Roman"/>
                <a:cs typeface="Times New Roman"/>
              </a:rPr>
              <a:t> </a:t>
            </a:r>
            <a:r>
              <a:rPr sz="2200" spc="60" dirty="0">
                <a:solidFill>
                  <a:srgbClr val="FFFFFF"/>
                </a:solidFill>
                <a:latin typeface="Times New Roman"/>
                <a:cs typeface="Times New Roman"/>
              </a:rPr>
              <a:t>small</a:t>
            </a:r>
            <a:r>
              <a:rPr sz="2200" spc="-40" dirty="0">
                <a:solidFill>
                  <a:srgbClr val="FFFFFF"/>
                </a:solidFill>
                <a:latin typeface="Times New Roman"/>
                <a:cs typeface="Times New Roman"/>
              </a:rPr>
              <a:t> </a:t>
            </a:r>
            <a:r>
              <a:rPr sz="2200" spc="95" dirty="0">
                <a:solidFill>
                  <a:srgbClr val="FFFFFF"/>
                </a:solidFill>
                <a:latin typeface="Times New Roman"/>
                <a:cs typeface="Times New Roman"/>
              </a:rPr>
              <a:t>tight</a:t>
            </a:r>
            <a:r>
              <a:rPr sz="2200" spc="-50" dirty="0">
                <a:solidFill>
                  <a:srgbClr val="FFFFFF"/>
                </a:solidFill>
                <a:latin typeface="Times New Roman"/>
                <a:cs typeface="Times New Roman"/>
              </a:rPr>
              <a:t> </a:t>
            </a:r>
            <a:r>
              <a:rPr sz="2200" spc="40" dirty="0">
                <a:solidFill>
                  <a:srgbClr val="FFFFFF"/>
                </a:solidFill>
                <a:latin typeface="Times New Roman"/>
                <a:cs typeface="Times New Roman"/>
              </a:rPr>
              <a:t>balls</a:t>
            </a:r>
            <a:r>
              <a:rPr sz="2200" spc="-105" dirty="0">
                <a:solidFill>
                  <a:srgbClr val="FFFFFF"/>
                </a:solidFill>
                <a:latin typeface="Times New Roman"/>
                <a:cs typeface="Times New Roman"/>
              </a:rPr>
              <a:t> </a:t>
            </a:r>
            <a:r>
              <a:rPr sz="2200" spc="15" dirty="0">
                <a:solidFill>
                  <a:srgbClr val="FFFFFF"/>
                </a:solidFill>
                <a:latin typeface="Times New Roman"/>
                <a:cs typeface="Times New Roman"/>
              </a:rPr>
              <a:t>of</a:t>
            </a:r>
            <a:r>
              <a:rPr sz="2200" dirty="0">
                <a:solidFill>
                  <a:srgbClr val="FFFFFF"/>
                </a:solidFill>
                <a:latin typeface="Times New Roman"/>
                <a:cs typeface="Times New Roman"/>
              </a:rPr>
              <a:t> </a:t>
            </a:r>
            <a:r>
              <a:rPr sz="2200" spc="95" dirty="0">
                <a:solidFill>
                  <a:srgbClr val="FFFFFF"/>
                </a:solidFill>
                <a:latin typeface="Times New Roman"/>
                <a:cs typeface="Times New Roman"/>
              </a:rPr>
              <a:t>entangled</a:t>
            </a:r>
            <a:r>
              <a:rPr sz="2200" spc="-40" dirty="0">
                <a:solidFill>
                  <a:srgbClr val="FFFFFF"/>
                </a:solidFill>
                <a:latin typeface="Times New Roman"/>
                <a:cs typeface="Times New Roman"/>
              </a:rPr>
              <a:t> </a:t>
            </a:r>
            <a:r>
              <a:rPr sz="2200" spc="50" dirty="0">
                <a:solidFill>
                  <a:srgbClr val="FFFFFF"/>
                </a:solidFill>
                <a:latin typeface="Times New Roman"/>
                <a:cs typeface="Times New Roman"/>
              </a:rPr>
              <a:t>fibers</a:t>
            </a:r>
            <a:r>
              <a:rPr sz="2200" spc="-105" dirty="0">
                <a:solidFill>
                  <a:srgbClr val="FFFFFF"/>
                </a:solidFill>
                <a:latin typeface="Times New Roman"/>
                <a:cs typeface="Times New Roman"/>
              </a:rPr>
              <a:t> </a:t>
            </a:r>
            <a:r>
              <a:rPr sz="2200" spc="130" dirty="0">
                <a:solidFill>
                  <a:srgbClr val="FFFFFF"/>
                </a:solidFill>
                <a:latin typeface="Times New Roman"/>
                <a:cs typeface="Times New Roman"/>
              </a:rPr>
              <a:t>on</a:t>
            </a:r>
            <a:r>
              <a:rPr sz="2200" spc="-35" dirty="0">
                <a:solidFill>
                  <a:srgbClr val="FFFFFF"/>
                </a:solidFill>
                <a:latin typeface="Times New Roman"/>
                <a:cs typeface="Times New Roman"/>
              </a:rPr>
              <a:t> </a:t>
            </a:r>
            <a:r>
              <a:rPr sz="2200" spc="75" dirty="0">
                <a:solidFill>
                  <a:srgbClr val="FFFFFF"/>
                </a:solidFill>
                <a:latin typeface="Times New Roman"/>
                <a:cs typeface="Times New Roman"/>
              </a:rPr>
              <a:t>linear  </a:t>
            </a:r>
            <a:r>
              <a:rPr sz="2200" spc="55" dirty="0">
                <a:solidFill>
                  <a:srgbClr val="FFFFFF"/>
                </a:solidFill>
                <a:latin typeface="Times New Roman"/>
                <a:cs typeface="Times New Roman"/>
              </a:rPr>
              <a:t>textile</a:t>
            </a:r>
            <a:r>
              <a:rPr sz="2200" spc="-110" dirty="0">
                <a:solidFill>
                  <a:srgbClr val="FFFFFF"/>
                </a:solidFill>
                <a:latin typeface="Times New Roman"/>
                <a:cs typeface="Times New Roman"/>
              </a:rPr>
              <a:t> </a:t>
            </a:r>
            <a:r>
              <a:rPr sz="2200" spc="80" dirty="0">
                <a:solidFill>
                  <a:srgbClr val="FFFFFF"/>
                </a:solidFill>
                <a:latin typeface="Times New Roman"/>
                <a:cs typeface="Times New Roman"/>
              </a:rPr>
              <a:t>strands.</a:t>
            </a:r>
            <a:endParaRPr sz="2200">
              <a:latin typeface="Times New Roman"/>
              <a:cs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38500" y="484631"/>
            <a:ext cx="2351531" cy="653796"/>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63372" y="1756613"/>
            <a:ext cx="7672705" cy="1672589"/>
          </a:xfrm>
          <a:prstGeom prst="rect">
            <a:avLst/>
          </a:prstGeom>
        </p:spPr>
        <p:txBody>
          <a:bodyPr vert="horz" wrap="square" lIns="0" tIns="12700" rIns="0" bIns="0" rtlCol="0">
            <a:spAutoFit/>
          </a:bodyPr>
          <a:lstStyle/>
          <a:p>
            <a:pPr marL="12700" marR="5080">
              <a:lnSpc>
                <a:spcPct val="100000"/>
              </a:lnSpc>
              <a:spcBef>
                <a:spcPts val="100"/>
              </a:spcBef>
            </a:pPr>
            <a:r>
              <a:rPr sz="3600" spc="-5" dirty="0"/>
              <a:t>[</a:t>
            </a:r>
            <a:r>
              <a:rPr sz="3600" b="1" spc="-5" dirty="0">
                <a:latin typeface="Times New Roman"/>
                <a:cs typeface="Times New Roman"/>
              </a:rPr>
              <a:t>N.B:</a:t>
            </a:r>
            <a:r>
              <a:rPr sz="3600" b="1" spc="-105" dirty="0">
                <a:latin typeface="Times New Roman"/>
                <a:cs typeface="Times New Roman"/>
              </a:rPr>
              <a:t> </a:t>
            </a:r>
            <a:r>
              <a:rPr sz="3600" spc="135" dirty="0"/>
              <a:t>The</a:t>
            </a:r>
            <a:r>
              <a:rPr sz="3600" spc="-95" dirty="0"/>
              <a:t> </a:t>
            </a:r>
            <a:r>
              <a:rPr sz="3600" spc="85" dirty="0"/>
              <a:t>fabric</a:t>
            </a:r>
            <a:r>
              <a:rPr sz="3600" spc="-105" dirty="0"/>
              <a:t> </a:t>
            </a:r>
            <a:r>
              <a:rPr sz="3600" spc="145" dirty="0"/>
              <a:t>inspection</a:t>
            </a:r>
            <a:r>
              <a:rPr sz="3600" spc="-85" dirty="0"/>
              <a:t> </a:t>
            </a:r>
            <a:r>
              <a:rPr sz="3600" spc="200" dirty="0"/>
              <a:t>part</a:t>
            </a:r>
            <a:r>
              <a:rPr sz="3600" spc="-195" dirty="0"/>
              <a:t> </a:t>
            </a:r>
            <a:r>
              <a:rPr sz="3600" spc="15" dirty="0"/>
              <a:t>will</a:t>
            </a:r>
            <a:r>
              <a:rPr sz="3600" dirty="0"/>
              <a:t> </a:t>
            </a:r>
            <a:r>
              <a:rPr sz="3600" spc="160" dirty="0"/>
              <a:t>be  </a:t>
            </a:r>
            <a:r>
              <a:rPr sz="3600" spc="135" dirty="0"/>
              <a:t>described </a:t>
            </a:r>
            <a:r>
              <a:rPr sz="3600" spc="150" dirty="0"/>
              <a:t>in </a:t>
            </a:r>
            <a:r>
              <a:rPr sz="3600" spc="70" dirty="0"/>
              <a:t>raw </a:t>
            </a:r>
            <a:r>
              <a:rPr sz="3600" spc="140" dirty="0"/>
              <a:t>material </a:t>
            </a:r>
            <a:r>
              <a:rPr sz="3600" spc="145" dirty="0"/>
              <a:t>inspection  </a:t>
            </a:r>
            <a:r>
              <a:rPr sz="3600" spc="80" dirty="0"/>
              <a:t>classification]</a:t>
            </a:r>
            <a:endParaRPr sz="3600">
              <a:latin typeface="Times New Roman"/>
              <a:cs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98348" y="204215"/>
            <a:ext cx="7409688" cy="131673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63372" y="1464310"/>
            <a:ext cx="3389629" cy="360680"/>
          </a:xfrm>
          <a:prstGeom prst="rect">
            <a:avLst/>
          </a:prstGeom>
        </p:spPr>
        <p:txBody>
          <a:bodyPr vert="horz" wrap="square" lIns="0" tIns="12065" rIns="0" bIns="0" rtlCol="0">
            <a:spAutoFit/>
          </a:bodyPr>
          <a:lstStyle/>
          <a:p>
            <a:pPr marL="12700">
              <a:lnSpc>
                <a:spcPct val="100000"/>
              </a:lnSpc>
              <a:spcBef>
                <a:spcPts val="95"/>
              </a:spcBef>
              <a:tabLst>
                <a:tab pos="469900" algn="l"/>
              </a:tabLst>
            </a:pPr>
            <a:r>
              <a:rPr sz="2050" spc="-180" dirty="0">
                <a:solidFill>
                  <a:srgbClr val="0AD0D9"/>
                </a:solidFill>
                <a:latin typeface="Times New Roman"/>
                <a:cs typeface="Times New Roman"/>
              </a:rPr>
              <a:t>1.	</a:t>
            </a:r>
            <a:r>
              <a:rPr sz="2200" spc="-15" dirty="0">
                <a:solidFill>
                  <a:srgbClr val="FFFFFF"/>
                </a:solidFill>
                <a:latin typeface="Times New Roman"/>
                <a:cs typeface="Times New Roman"/>
              </a:rPr>
              <a:t>Raw </a:t>
            </a:r>
            <a:r>
              <a:rPr sz="2200" spc="85" dirty="0">
                <a:solidFill>
                  <a:srgbClr val="FFFFFF"/>
                </a:solidFill>
                <a:latin typeface="Times New Roman"/>
                <a:cs typeface="Times New Roman"/>
              </a:rPr>
              <a:t>material</a:t>
            </a:r>
            <a:r>
              <a:rPr sz="2200" spc="-110" dirty="0">
                <a:solidFill>
                  <a:srgbClr val="FFFFFF"/>
                </a:solidFill>
                <a:latin typeface="Times New Roman"/>
                <a:cs typeface="Times New Roman"/>
              </a:rPr>
              <a:t> </a:t>
            </a:r>
            <a:r>
              <a:rPr sz="2200" spc="85" dirty="0">
                <a:solidFill>
                  <a:srgbClr val="FFFFFF"/>
                </a:solidFill>
                <a:latin typeface="Times New Roman"/>
                <a:cs typeface="Times New Roman"/>
              </a:rPr>
              <a:t>inspection</a:t>
            </a:r>
            <a:endParaRPr sz="2200">
              <a:latin typeface="Times New Roman"/>
              <a:cs typeface="Times New Roman"/>
            </a:endParaRPr>
          </a:p>
        </p:txBody>
      </p:sp>
      <p:sp>
        <p:nvSpPr>
          <p:cNvPr id="5" name="object 5"/>
          <p:cNvSpPr txBox="1">
            <a:spLocks noGrp="1"/>
          </p:cNvSpPr>
          <p:nvPr>
            <p:ph idx="1"/>
          </p:nvPr>
        </p:nvSpPr>
        <p:spPr>
          <a:xfrm>
            <a:off x="563372" y="2304789"/>
            <a:ext cx="8229600" cy="2595582"/>
          </a:xfrm>
          <a:prstGeom prst="rect">
            <a:avLst/>
          </a:prstGeom>
        </p:spPr>
        <p:txBody>
          <a:bodyPr vert="horz" wrap="square" lIns="0" tIns="71120" rIns="0" bIns="0" rtlCol="0">
            <a:spAutoFit/>
          </a:bodyPr>
          <a:lstStyle/>
          <a:p>
            <a:pPr marL="0" indent="0">
              <a:lnSpc>
                <a:spcPct val="100000"/>
              </a:lnSpc>
              <a:spcBef>
                <a:spcPts val="560"/>
              </a:spcBef>
              <a:buNone/>
              <a:tabLst>
                <a:tab pos="469900" algn="l"/>
              </a:tabLst>
            </a:pPr>
            <a:r>
              <a:rPr sz="1800" spc="-30" dirty="0">
                <a:solidFill>
                  <a:srgbClr val="0AD0D9"/>
                </a:solidFill>
              </a:rPr>
              <a:t>3.	</a:t>
            </a:r>
            <a:r>
              <a:rPr sz="2000" spc="40" dirty="0"/>
              <a:t>Final</a:t>
            </a:r>
            <a:r>
              <a:rPr sz="2000" spc="-20" dirty="0"/>
              <a:t> </a:t>
            </a:r>
            <a:r>
              <a:rPr sz="2000" spc="85" dirty="0"/>
              <a:t>inspection</a:t>
            </a:r>
            <a:endParaRPr sz="1800" dirty="0"/>
          </a:p>
          <a:p>
            <a:pPr marL="773430">
              <a:lnSpc>
                <a:spcPct val="100000"/>
              </a:lnSpc>
              <a:spcBef>
                <a:spcPts val="840"/>
              </a:spcBef>
            </a:pPr>
            <a:r>
              <a:rPr sz="4000" u="heavy" spc="45" dirty="0">
                <a:solidFill>
                  <a:srgbClr val="5FF3C9"/>
                </a:solidFill>
                <a:uFill>
                  <a:solidFill>
                    <a:srgbClr val="5FF3C9"/>
                  </a:solidFill>
                </a:uFill>
                <a:latin typeface="Times New Roman"/>
                <a:cs typeface="Times New Roman"/>
              </a:rPr>
              <a:t>Raw </a:t>
            </a:r>
            <a:r>
              <a:rPr sz="4000" u="heavy" spc="195" dirty="0">
                <a:solidFill>
                  <a:srgbClr val="5FF3C9"/>
                </a:solidFill>
                <a:uFill>
                  <a:solidFill>
                    <a:srgbClr val="5FF3C9"/>
                  </a:solidFill>
                </a:uFill>
                <a:latin typeface="Times New Roman"/>
                <a:cs typeface="Times New Roman"/>
              </a:rPr>
              <a:t>material</a:t>
            </a:r>
            <a:r>
              <a:rPr sz="4000" u="heavy" spc="-260" dirty="0">
                <a:solidFill>
                  <a:srgbClr val="5FF3C9"/>
                </a:solidFill>
                <a:uFill>
                  <a:solidFill>
                    <a:srgbClr val="5FF3C9"/>
                  </a:solidFill>
                </a:uFill>
                <a:latin typeface="Times New Roman"/>
                <a:cs typeface="Times New Roman"/>
              </a:rPr>
              <a:t> </a:t>
            </a:r>
            <a:r>
              <a:rPr sz="4000" u="heavy" spc="270" dirty="0">
                <a:solidFill>
                  <a:srgbClr val="5FF3C9"/>
                </a:solidFill>
                <a:uFill>
                  <a:solidFill>
                    <a:srgbClr val="5FF3C9"/>
                  </a:solidFill>
                </a:uFill>
                <a:latin typeface="Times New Roman"/>
                <a:cs typeface="Times New Roman"/>
              </a:rPr>
              <a:t>inspection</a:t>
            </a:r>
            <a:endParaRPr sz="4000" dirty="0">
              <a:latin typeface="Times New Roman"/>
              <a:cs typeface="Times New Roman"/>
            </a:endParaRPr>
          </a:p>
          <a:p>
            <a:pPr marL="454659" indent="-442595">
              <a:lnSpc>
                <a:spcPct val="100000"/>
              </a:lnSpc>
              <a:spcBef>
                <a:spcPts val="645"/>
              </a:spcBef>
              <a:buClr>
                <a:srgbClr val="0AD0D9"/>
              </a:buClr>
              <a:buSzPct val="95454"/>
              <a:buFont typeface="Arial"/>
              <a:buChar char="•"/>
              <a:tabLst>
                <a:tab pos="454659" algn="l"/>
                <a:tab pos="455295" algn="l"/>
              </a:tabLst>
            </a:pPr>
            <a:r>
              <a:rPr spc="35" dirty="0"/>
              <a:t>Fabric</a:t>
            </a:r>
            <a:r>
              <a:rPr spc="-60" dirty="0"/>
              <a:t> </a:t>
            </a:r>
            <a:r>
              <a:rPr spc="85" dirty="0"/>
              <a:t>inspection</a:t>
            </a:r>
          </a:p>
          <a:p>
            <a:pPr marL="454659" indent="-442595">
              <a:lnSpc>
                <a:spcPct val="100000"/>
              </a:lnSpc>
              <a:spcBef>
                <a:spcPts val="530"/>
              </a:spcBef>
              <a:buClr>
                <a:srgbClr val="0AD0D9"/>
              </a:buClr>
              <a:buSzPct val="93181"/>
              <a:buFont typeface="Arial"/>
              <a:buChar char="•"/>
              <a:tabLst>
                <a:tab pos="454659" algn="l"/>
                <a:tab pos="455295" algn="l"/>
              </a:tabLst>
            </a:pPr>
            <a:r>
              <a:rPr spc="30" dirty="0"/>
              <a:t>Sewing </a:t>
            </a:r>
            <a:r>
              <a:rPr spc="114" dirty="0"/>
              <a:t>thread</a:t>
            </a:r>
            <a:r>
              <a:rPr spc="-60" dirty="0"/>
              <a:t> </a:t>
            </a:r>
            <a:r>
              <a:rPr spc="85" dirty="0"/>
              <a:t>inspection</a:t>
            </a:r>
          </a:p>
          <a:p>
            <a:pPr marL="450215" indent="-438150">
              <a:lnSpc>
                <a:spcPct val="100000"/>
              </a:lnSpc>
              <a:spcBef>
                <a:spcPts val="530"/>
              </a:spcBef>
              <a:buClr>
                <a:srgbClr val="0AD0D9"/>
              </a:buClr>
              <a:buSzPct val="93181"/>
              <a:buFont typeface="Arial"/>
              <a:buChar char="•"/>
              <a:tabLst>
                <a:tab pos="450215" algn="l"/>
                <a:tab pos="450850" algn="l"/>
              </a:tabLst>
            </a:pPr>
            <a:r>
              <a:rPr spc="40" dirty="0"/>
              <a:t>Trims </a:t>
            </a:r>
            <a:r>
              <a:rPr spc="135" dirty="0"/>
              <a:t>and</a:t>
            </a:r>
            <a:r>
              <a:rPr spc="-370" dirty="0"/>
              <a:t> </a:t>
            </a:r>
            <a:r>
              <a:rPr spc="45" dirty="0"/>
              <a:t>accessories </a:t>
            </a:r>
            <a:r>
              <a:rPr spc="70" dirty="0"/>
              <a:t>check</a:t>
            </a:r>
          </a:p>
        </p:txBody>
      </p:sp>
      <p:sp>
        <p:nvSpPr>
          <p:cNvPr id="4" name="object 4"/>
          <p:cNvSpPr txBox="1">
            <a:spLocks noGrp="1"/>
          </p:cNvSpPr>
          <p:nvPr>
            <p:ph type="title"/>
          </p:nvPr>
        </p:nvSpPr>
        <p:spPr>
          <a:xfrm>
            <a:off x="563372" y="1981200"/>
            <a:ext cx="4770628" cy="381515"/>
          </a:xfrm>
          <a:prstGeom prst="rect">
            <a:avLst/>
          </a:prstGeom>
        </p:spPr>
        <p:txBody>
          <a:bodyPr vert="horz" wrap="square" lIns="0" tIns="12065" rIns="0" bIns="0" rtlCol="0">
            <a:spAutoFit/>
          </a:bodyPr>
          <a:lstStyle/>
          <a:p>
            <a:pPr marL="12700">
              <a:lnSpc>
                <a:spcPct val="100000"/>
              </a:lnSpc>
              <a:spcBef>
                <a:spcPts val="95"/>
              </a:spcBef>
              <a:tabLst>
                <a:tab pos="469900" algn="l"/>
              </a:tabLst>
            </a:pPr>
            <a:r>
              <a:rPr sz="2100" spc="-20" dirty="0">
                <a:solidFill>
                  <a:srgbClr val="0AD0D9"/>
                </a:solidFill>
              </a:rPr>
              <a:t>2.	</a:t>
            </a:r>
            <a:r>
              <a:rPr sz="2400" spc="95" dirty="0"/>
              <a:t>In </a:t>
            </a:r>
            <a:r>
              <a:rPr sz="2400" spc="55" dirty="0"/>
              <a:t>process</a:t>
            </a:r>
            <a:r>
              <a:rPr sz="2400" spc="-260" dirty="0"/>
              <a:t> </a:t>
            </a:r>
            <a:r>
              <a:rPr sz="2400" spc="85" dirty="0"/>
              <a:t>inspection</a:t>
            </a:r>
            <a:endParaRPr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08404" y="152400"/>
            <a:ext cx="5269992" cy="68122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63372" y="1007110"/>
            <a:ext cx="7446009" cy="2037080"/>
          </a:xfrm>
          <a:prstGeom prst="rect">
            <a:avLst/>
          </a:prstGeom>
        </p:spPr>
        <p:txBody>
          <a:bodyPr vert="horz" wrap="square" lIns="0" tIns="12065" rIns="0" bIns="0" rtlCol="0">
            <a:spAutoFit/>
          </a:bodyPr>
          <a:lstStyle/>
          <a:p>
            <a:pPr marL="12700" marR="5080">
              <a:lnSpc>
                <a:spcPct val="100000"/>
              </a:lnSpc>
              <a:spcBef>
                <a:spcPts val="95"/>
              </a:spcBef>
              <a:tabLst>
                <a:tab pos="887094" algn="l"/>
                <a:tab pos="2286000" algn="l"/>
                <a:tab pos="3035300" algn="l"/>
                <a:tab pos="4391660" algn="l"/>
                <a:tab pos="5087620" algn="l"/>
              </a:tabLst>
            </a:pPr>
            <a:r>
              <a:rPr sz="2200" spc="35" dirty="0">
                <a:solidFill>
                  <a:srgbClr val="FFFFFF"/>
                </a:solidFill>
                <a:latin typeface="Times New Roman"/>
                <a:cs typeface="Times New Roman"/>
              </a:rPr>
              <a:t>Fabric	</a:t>
            </a:r>
            <a:r>
              <a:rPr sz="2200" spc="85" dirty="0">
                <a:solidFill>
                  <a:srgbClr val="FFFFFF"/>
                </a:solidFill>
                <a:latin typeface="Times New Roman"/>
                <a:cs typeface="Times New Roman"/>
              </a:rPr>
              <a:t>inspection	</a:t>
            </a:r>
            <a:r>
              <a:rPr sz="2200" spc="15" dirty="0">
                <a:solidFill>
                  <a:srgbClr val="FFFFFF"/>
                </a:solidFill>
                <a:latin typeface="Times New Roman"/>
                <a:cs typeface="Times New Roman"/>
              </a:rPr>
              <a:t>is</a:t>
            </a:r>
            <a:r>
              <a:rPr sz="2200" spc="450" dirty="0">
                <a:solidFill>
                  <a:srgbClr val="FFFFFF"/>
                </a:solidFill>
                <a:latin typeface="Times New Roman"/>
                <a:cs typeface="Times New Roman"/>
              </a:rPr>
              <a:t> </a:t>
            </a:r>
            <a:r>
              <a:rPr sz="2200" spc="125" dirty="0">
                <a:solidFill>
                  <a:srgbClr val="FFFFFF"/>
                </a:solidFill>
                <a:latin typeface="Times New Roman"/>
                <a:cs typeface="Times New Roman"/>
              </a:rPr>
              <a:t>an	</a:t>
            </a:r>
            <a:r>
              <a:rPr sz="2200" spc="120" dirty="0">
                <a:solidFill>
                  <a:srgbClr val="FFFFFF"/>
                </a:solidFill>
                <a:latin typeface="Times New Roman"/>
                <a:cs typeface="Times New Roman"/>
              </a:rPr>
              <a:t>important	</a:t>
            </a:r>
            <a:r>
              <a:rPr sz="2200" spc="85" dirty="0">
                <a:solidFill>
                  <a:srgbClr val="FFFFFF"/>
                </a:solidFill>
                <a:latin typeface="Times New Roman"/>
                <a:cs typeface="Times New Roman"/>
              </a:rPr>
              <a:t>task	</a:t>
            </a:r>
            <a:r>
              <a:rPr sz="2200" spc="105" dirty="0">
                <a:solidFill>
                  <a:srgbClr val="FFFFFF"/>
                </a:solidFill>
                <a:latin typeface="Times New Roman"/>
                <a:cs typeface="Times New Roman"/>
              </a:rPr>
              <a:t>to </a:t>
            </a:r>
            <a:r>
              <a:rPr sz="2200" spc="100" dirty="0">
                <a:solidFill>
                  <a:srgbClr val="FFFFFF"/>
                </a:solidFill>
                <a:latin typeface="Times New Roman"/>
                <a:cs typeface="Times New Roman"/>
              </a:rPr>
              <a:t>garments  </a:t>
            </a:r>
            <a:r>
              <a:rPr sz="2200" spc="95" dirty="0">
                <a:solidFill>
                  <a:srgbClr val="FFFFFF"/>
                </a:solidFill>
                <a:latin typeface="Times New Roman"/>
                <a:cs typeface="Times New Roman"/>
              </a:rPr>
              <a:t>manufacturing</a:t>
            </a:r>
            <a:r>
              <a:rPr sz="2200" spc="-65" dirty="0">
                <a:solidFill>
                  <a:srgbClr val="FFFFFF"/>
                </a:solidFill>
                <a:latin typeface="Times New Roman"/>
                <a:cs typeface="Times New Roman"/>
              </a:rPr>
              <a:t> </a:t>
            </a:r>
            <a:r>
              <a:rPr sz="2200" spc="105" dirty="0">
                <a:solidFill>
                  <a:srgbClr val="FFFFFF"/>
                </a:solidFill>
                <a:latin typeface="Times New Roman"/>
                <a:cs typeface="Times New Roman"/>
              </a:rPr>
              <a:t>to</a:t>
            </a:r>
            <a:r>
              <a:rPr sz="2200" spc="-110" dirty="0">
                <a:solidFill>
                  <a:srgbClr val="FFFFFF"/>
                </a:solidFill>
                <a:latin typeface="Times New Roman"/>
                <a:cs typeface="Times New Roman"/>
              </a:rPr>
              <a:t> </a:t>
            </a:r>
            <a:r>
              <a:rPr sz="2200" spc="35" dirty="0">
                <a:solidFill>
                  <a:srgbClr val="FFFFFF"/>
                </a:solidFill>
                <a:latin typeface="Times New Roman"/>
                <a:cs typeface="Times New Roman"/>
              </a:rPr>
              <a:t>avoid</a:t>
            </a:r>
            <a:r>
              <a:rPr sz="2200" spc="-40" dirty="0">
                <a:solidFill>
                  <a:srgbClr val="FFFFFF"/>
                </a:solidFill>
                <a:latin typeface="Times New Roman"/>
                <a:cs typeface="Times New Roman"/>
              </a:rPr>
              <a:t> </a:t>
            </a:r>
            <a:r>
              <a:rPr sz="2200" spc="60" dirty="0">
                <a:solidFill>
                  <a:srgbClr val="FFFFFF"/>
                </a:solidFill>
                <a:latin typeface="Times New Roman"/>
                <a:cs typeface="Times New Roman"/>
              </a:rPr>
              <a:t>rejects</a:t>
            </a:r>
            <a:r>
              <a:rPr sz="2200" spc="-105" dirty="0">
                <a:solidFill>
                  <a:srgbClr val="FFFFFF"/>
                </a:solidFill>
                <a:latin typeface="Times New Roman"/>
                <a:cs typeface="Times New Roman"/>
              </a:rPr>
              <a:t> </a:t>
            </a:r>
            <a:r>
              <a:rPr sz="2200" spc="120" dirty="0">
                <a:solidFill>
                  <a:srgbClr val="FFFFFF"/>
                </a:solidFill>
                <a:latin typeface="Times New Roman"/>
                <a:cs typeface="Times New Roman"/>
              </a:rPr>
              <a:t>due</a:t>
            </a:r>
            <a:r>
              <a:rPr sz="2200" spc="-70" dirty="0">
                <a:solidFill>
                  <a:srgbClr val="FFFFFF"/>
                </a:solidFill>
                <a:latin typeface="Times New Roman"/>
                <a:cs typeface="Times New Roman"/>
              </a:rPr>
              <a:t> </a:t>
            </a:r>
            <a:r>
              <a:rPr sz="2200" spc="105" dirty="0">
                <a:solidFill>
                  <a:srgbClr val="FFFFFF"/>
                </a:solidFill>
                <a:latin typeface="Times New Roman"/>
                <a:cs typeface="Times New Roman"/>
              </a:rPr>
              <a:t>to</a:t>
            </a:r>
            <a:r>
              <a:rPr sz="2200" spc="-70" dirty="0">
                <a:solidFill>
                  <a:srgbClr val="FFFFFF"/>
                </a:solidFill>
                <a:latin typeface="Times New Roman"/>
                <a:cs typeface="Times New Roman"/>
              </a:rPr>
              <a:t> </a:t>
            </a:r>
            <a:r>
              <a:rPr sz="2200" spc="50" dirty="0">
                <a:solidFill>
                  <a:srgbClr val="FFFFFF"/>
                </a:solidFill>
                <a:latin typeface="Times New Roman"/>
                <a:cs typeface="Times New Roman"/>
              </a:rPr>
              <a:t>fabric</a:t>
            </a:r>
            <a:r>
              <a:rPr sz="2200" spc="-125" dirty="0">
                <a:solidFill>
                  <a:srgbClr val="FFFFFF"/>
                </a:solidFill>
                <a:latin typeface="Times New Roman"/>
                <a:cs typeface="Times New Roman"/>
              </a:rPr>
              <a:t> </a:t>
            </a:r>
            <a:r>
              <a:rPr sz="2200" spc="60" dirty="0">
                <a:solidFill>
                  <a:srgbClr val="FFFFFF"/>
                </a:solidFill>
                <a:latin typeface="Times New Roman"/>
                <a:cs typeface="Times New Roman"/>
              </a:rPr>
              <a:t>quality</a:t>
            </a:r>
            <a:r>
              <a:rPr sz="2200" spc="-110" dirty="0">
                <a:solidFill>
                  <a:srgbClr val="FFFFFF"/>
                </a:solidFill>
                <a:latin typeface="Times New Roman"/>
                <a:cs typeface="Times New Roman"/>
              </a:rPr>
              <a:t> </a:t>
            </a:r>
            <a:r>
              <a:rPr sz="2200" spc="135" dirty="0">
                <a:solidFill>
                  <a:srgbClr val="FFFFFF"/>
                </a:solidFill>
                <a:latin typeface="Times New Roman"/>
                <a:cs typeface="Times New Roman"/>
              </a:rPr>
              <a:t>and</a:t>
            </a:r>
            <a:r>
              <a:rPr sz="2200" spc="-25" dirty="0">
                <a:solidFill>
                  <a:srgbClr val="FFFFFF"/>
                </a:solidFill>
                <a:latin typeface="Times New Roman"/>
                <a:cs typeface="Times New Roman"/>
              </a:rPr>
              <a:t> </a:t>
            </a:r>
            <a:r>
              <a:rPr sz="2200" spc="45" dirty="0">
                <a:solidFill>
                  <a:srgbClr val="FFFFFF"/>
                </a:solidFill>
                <a:latin typeface="Times New Roman"/>
                <a:cs typeface="Times New Roman"/>
              </a:rPr>
              <a:t>facing  </a:t>
            </a:r>
            <a:r>
              <a:rPr sz="2200" spc="90" dirty="0">
                <a:solidFill>
                  <a:srgbClr val="FFFFFF"/>
                </a:solidFill>
                <a:latin typeface="Times New Roman"/>
                <a:cs typeface="Times New Roman"/>
              </a:rPr>
              <a:t>with unexpected </a:t>
            </a:r>
            <a:r>
              <a:rPr sz="2200" spc="35" dirty="0">
                <a:solidFill>
                  <a:srgbClr val="FFFFFF"/>
                </a:solidFill>
                <a:latin typeface="Times New Roman"/>
                <a:cs typeface="Times New Roman"/>
              </a:rPr>
              <a:t>loss </a:t>
            </a:r>
            <a:r>
              <a:rPr sz="2200" spc="90" dirty="0">
                <a:solidFill>
                  <a:srgbClr val="FFFFFF"/>
                </a:solidFill>
                <a:latin typeface="Times New Roman"/>
                <a:cs typeface="Times New Roman"/>
              </a:rPr>
              <a:t>in </a:t>
            </a:r>
            <a:r>
              <a:rPr sz="2200" spc="85" dirty="0">
                <a:solidFill>
                  <a:srgbClr val="FFFFFF"/>
                </a:solidFill>
                <a:latin typeface="Times New Roman"/>
                <a:cs typeface="Times New Roman"/>
              </a:rPr>
              <a:t>manufacturing. </a:t>
            </a:r>
            <a:r>
              <a:rPr sz="2200" spc="35" dirty="0">
                <a:solidFill>
                  <a:srgbClr val="FFFFFF"/>
                </a:solidFill>
                <a:latin typeface="Times New Roman"/>
                <a:cs typeface="Times New Roman"/>
              </a:rPr>
              <a:t>Fabric </a:t>
            </a:r>
            <a:r>
              <a:rPr sz="2200" spc="85" dirty="0">
                <a:solidFill>
                  <a:srgbClr val="FFFFFF"/>
                </a:solidFill>
                <a:latin typeface="Times New Roman"/>
                <a:cs typeface="Times New Roman"/>
              </a:rPr>
              <a:t>inspection </a:t>
            </a:r>
            <a:r>
              <a:rPr sz="2200" spc="15" dirty="0">
                <a:solidFill>
                  <a:srgbClr val="FFFFFF"/>
                </a:solidFill>
                <a:latin typeface="Times New Roman"/>
                <a:cs typeface="Times New Roman"/>
              </a:rPr>
              <a:t>is  </a:t>
            </a:r>
            <a:r>
              <a:rPr sz="2200" spc="120" dirty="0">
                <a:solidFill>
                  <a:srgbClr val="FFFFFF"/>
                </a:solidFill>
                <a:latin typeface="Times New Roman"/>
                <a:cs typeface="Times New Roman"/>
              </a:rPr>
              <a:t>done </a:t>
            </a:r>
            <a:r>
              <a:rPr sz="2200" spc="40" dirty="0">
                <a:solidFill>
                  <a:srgbClr val="FFFFFF"/>
                </a:solidFill>
                <a:latin typeface="Times New Roman"/>
                <a:cs typeface="Times New Roman"/>
              </a:rPr>
              <a:t>for </a:t>
            </a:r>
            <a:r>
              <a:rPr sz="2200" spc="65" dirty="0">
                <a:solidFill>
                  <a:srgbClr val="FFFFFF"/>
                </a:solidFill>
                <a:latin typeface="Times New Roman"/>
                <a:cs typeface="Times New Roman"/>
              </a:rPr>
              <a:t>fault </a:t>
            </a:r>
            <a:r>
              <a:rPr sz="2200" spc="270" dirty="0">
                <a:solidFill>
                  <a:srgbClr val="FFFFFF"/>
                </a:solidFill>
                <a:latin typeface="Times New Roman"/>
                <a:cs typeface="Times New Roman"/>
              </a:rPr>
              <a:t>/ </a:t>
            </a:r>
            <a:r>
              <a:rPr sz="2200" spc="70" dirty="0">
                <a:solidFill>
                  <a:srgbClr val="FFFFFF"/>
                </a:solidFill>
                <a:latin typeface="Times New Roman"/>
                <a:cs typeface="Times New Roman"/>
              </a:rPr>
              <a:t>defect </a:t>
            </a:r>
            <a:r>
              <a:rPr sz="2200" spc="85" dirty="0">
                <a:solidFill>
                  <a:srgbClr val="FFFFFF"/>
                </a:solidFill>
                <a:latin typeface="Times New Roman"/>
                <a:cs typeface="Times New Roman"/>
              </a:rPr>
              <a:t>rate </a:t>
            </a:r>
            <a:r>
              <a:rPr sz="2200" spc="50" dirty="0">
                <a:solidFill>
                  <a:srgbClr val="FFFFFF"/>
                </a:solidFill>
                <a:latin typeface="Times New Roman"/>
                <a:cs typeface="Times New Roman"/>
              </a:rPr>
              <a:t>fabric </a:t>
            </a:r>
            <a:r>
              <a:rPr sz="2200" spc="95" dirty="0">
                <a:solidFill>
                  <a:srgbClr val="FFFFFF"/>
                </a:solidFill>
                <a:latin typeface="Times New Roman"/>
                <a:cs typeface="Times New Roman"/>
              </a:rPr>
              <a:t>construction </a:t>
            </a:r>
            <a:r>
              <a:rPr sz="2200" spc="130" dirty="0">
                <a:solidFill>
                  <a:srgbClr val="FFFFFF"/>
                </a:solidFill>
                <a:latin typeface="Times New Roman"/>
                <a:cs typeface="Times New Roman"/>
              </a:rPr>
              <a:t>end </a:t>
            </a:r>
            <a:r>
              <a:rPr sz="2200" spc="105" dirty="0">
                <a:solidFill>
                  <a:srgbClr val="FFFFFF"/>
                </a:solidFill>
                <a:latin typeface="Times New Roman"/>
                <a:cs typeface="Times New Roman"/>
              </a:rPr>
              <a:t>to </a:t>
            </a:r>
            <a:r>
              <a:rPr sz="2200" spc="130" dirty="0">
                <a:solidFill>
                  <a:srgbClr val="FFFFFF"/>
                </a:solidFill>
                <a:latin typeface="Times New Roman"/>
                <a:cs typeface="Times New Roman"/>
              </a:rPr>
              <a:t>end </a:t>
            </a:r>
            <a:r>
              <a:rPr sz="2200" spc="95" dirty="0">
                <a:solidFill>
                  <a:srgbClr val="FFFFFF"/>
                </a:solidFill>
                <a:latin typeface="Times New Roman"/>
                <a:cs typeface="Times New Roman"/>
              </a:rPr>
              <a:t>or  </a:t>
            </a:r>
            <a:r>
              <a:rPr sz="2200" spc="65" dirty="0">
                <a:solidFill>
                  <a:srgbClr val="FFFFFF"/>
                </a:solidFill>
                <a:latin typeface="Times New Roman"/>
                <a:cs typeface="Times New Roman"/>
              </a:rPr>
              <a:t>edge </a:t>
            </a:r>
            <a:r>
              <a:rPr sz="2200" spc="105" dirty="0">
                <a:solidFill>
                  <a:srgbClr val="FFFFFF"/>
                </a:solidFill>
                <a:latin typeface="Times New Roman"/>
                <a:cs typeface="Times New Roman"/>
              </a:rPr>
              <a:t>to </a:t>
            </a:r>
            <a:r>
              <a:rPr sz="2200" spc="65" dirty="0">
                <a:solidFill>
                  <a:srgbClr val="FFFFFF"/>
                </a:solidFill>
                <a:latin typeface="Times New Roman"/>
                <a:cs typeface="Times New Roman"/>
              </a:rPr>
              <a:t>edge </a:t>
            </a:r>
            <a:r>
              <a:rPr sz="2200" spc="95" dirty="0">
                <a:solidFill>
                  <a:srgbClr val="FFFFFF"/>
                </a:solidFill>
                <a:latin typeface="Times New Roman"/>
                <a:cs typeface="Times New Roman"/>
              </a:rPr>
              <a:t>shedding </a:t>
            </a:r>
            <a:r>
              <a:rPr sz="2200" spc="10" dirty="0">
                <a:solidFill>
                  <a:srgbClr val="FFFFFF"/>
                </a:solidFill>
                <a:latin typeface="Times New Roman"/>
                <a:cs typeface="Times New Roman"/>
              </a:rPr>
              <a:t>, </a:t>
            </a:r>
            <a:r>
              <a:rPr sz="2200" spc="50" dirty="0">
                <a:solidFill>
                  <a:srgbClr val="FFFFFF"/>
                </a:solidFill>
                <a:latin typeface="Times New Roman"/>
                <a:cs typeface="Times New Roman"/>
              </a:rPr>
              <a:t>color </a:t>
            </a:r>
            <a:r>
              <a:rPr sz="2200" spc="10" dirty="0">
                <a:solidFill>
                  <a:srgbClr val="FFFFFF"/>
                </a:solidFill>
                <a:latin typeface="Times New Roman"/>
                <a:cs typeface="Times New Roman"/>
              </a:rPr>
              <a:t>, </a:t>
            </a:r>
            <a:r>
              <a:rPr sz="2200" spc="140" dirty="0">
                <a:solidFill>
                  <a:srgbClr val="FFFFFF"/>
                </a:solidFill>
                <a:latin typeface="Times New Roman"/>
                <a:cs typeface="Times New Roman"/>
              </a:rPr>
              <a:t>hand </a:t>
            </a:r>
            <a:r>
              <a:rPr sz="2200" spc="270" dirty="0">
                <a:solidFill>
                  <a:srgbClr val="FFFFFF"/>
                </a:solidFill>
                <a:latin typeface="Times New Roman"/>
                <a:cs typeface="Times New Roman"/>
              </a:rPr>
              <a:t>/ </a:t>
            </a:r>
            <a:r>
              <a:rPr sz="2200" spc="20" dirty="0">
                <a:solidFill>
                  <a:srgbClr val="FFFFFF"/>
                </a:solidFill>
                <a:latin typeface="Times New Roman"/>
                <a:cs typeface="Times New Roman"/>
              </a:rPr>
              <a:t>feel </a:t>
            </a:r>
            <a:r>
              <a:rPr sz="2200" spc="10" dirty="0">
                <a:solidFill>
                  <a:srgbClr val="FFFFFF"/>
                </a:solidFill>
                <a:latin typeface="Times New Roman"/>
                <a:cs typeface="Times New Roman"/>
              </a:rPr>
              <a:t>, </a:t>
            </a:r>
            <a:r>
              <a:rPr sz="2200" spc="100" dirty="0">
                <a:solidFill>
                  <a:srgbClr val="FFFFFF"/>
                </a:solidFill>
                <a:latin typeface="Times New Roman"/>
                <a:cs typeface="Times New Roman"/>
              </a:rPr>
              <a:t>length </a:t>
            </a:r>
            <a:r>
              <a:rPr sz="2200" spc="270" dirty="0">
                <a:solidFill>
                  <a:srgbClr val="FFFFFF"/>
                </a:solidFill>
                <a:latin typeface="Times New Roman"/>
                <a:cs typeface="Times New Roman"/>
              </a:rPr>
              <a:t>/ </a:t>
            </a:r>
            <a:r>
              <a:rPr sz="2200" spc="100" dirty="0">
                <a:solidFill>
                  <a:srgbClr val="FFFFFF"/>
                </a:solidFill>
                <a:latin typeface="Times New Roman"/>
                <a:cs typeface="Times New Roman"/>
              </a:rPr>
              <a:t>width </a:t>
            </a:r>
            <a:r>
              <a:rPr sz="2200" spc="10" dirty="0">
                <a:solidFill>
                  <a:srgbClr val="FFFFFF"/>
                </a:solidFill>
                <a:latin typeface="Times New Roman"/>
                <a:cs typeface="Times New Roman"/>
              </a:rPr>
              <a:t>,  </a:t>
            </a:r>
            <a:r>
              <a:rPr sz="2200" spc="114" dirty="0">
                <a:solidFill>
                  <a:srgbClr val="FFFFFF"/>
                </a:solidFill>
                <a:latin typeface="Times New Roman"/>
                <a:cs typeface="Times New Roman"/>
              </a:rPr>
              <a:t>print</a:t>
            </a:r>
            <a:r>
              <a:rPr sz="2200" spc="-120" dirty="0">
                <a:solidFill>
                  <a:srgbClr val="FFFFFF"/>
                </a:solidFill>
                <a:latin typeface="Times New Roman"/>
                <a:cs typeface="Times New Roman"/>
              </a:rPr>
              <a:t> </a:t>
            </a:r>
            <a:r>
              <a:rPr sz="2200" spc="70" dirty="0">
                <a:solidFill>
                  <a:srgbClr val="FFFFFF"/>
                </a:solidFill>
                <a:latin typeface="Times New Roman"/>
                <a:cs typeface="Times New Roman"/>
              </a:rPr>
              <a:t>defect</a:t>
            </a:r>
            <a:r>
              <a:rPr sz="2200" spc="-130" dirty="0">
                <a:solidFill>
                  <a:srgbClr val="FFFFFF"/>
                </a:solidFill>
                <a:latin typeface="Times New Roman"/>
                <a:cs typeface="Times New Roman"/>
              </a:rPr>
              <a:t> </a:t>
            </a:r>
            <a:r>
              <a:rPr sz="2200" spc="135" dirty="0">
                <a:solidFill>
                  <a:srgbClr val="FFFFFF"/>
                </a:solidFill>
                <a:latin typeface="Times New Roman"/>
                <a:cs typeface="Times New Roman"/>
              </a:rPr>
              <a:t>and</a:t>
            </a:r>
            <a:r>
              <a:rPr sz="2200" spc="-70" dirty="0">
                <a:solidFill>
                  <a:srgbClr val="FFFFFF"/>
                </a:solidFill>
                <a:latin typeface="Times New Roman"/>
                <a:cs typeface="Times New Roman"/>
              </a:rPr>
              <a:t> </a:t>
            </a:r>
            <a:r>
              <a:rPr sz="2200" spc="85" dirty="0">
                <a:solidFill>
                  <a:srgbClr val="FFFFFF"/>
                </a:solidFill>
                <a:latin typeface="Times New Roman"/>
                <a:cs typeface="Times New Roman"/>
              </a:rPr>
              <a:t>appearance</a:t>
            </a:r>
            <a:r>
              <a:rPr sz="2200" spc="-80" dirty="0">
                <a:solidFill>
                  <a:srgbClr val="FFFFFF"/>
                </a:solidFill>
                <a:latin typeface="Times New Roman"/>
                <a:cs typeface="Times New Roman"/>
              </a:rPr>
              <a:t> </a:t>
            </a:r>
            <a:r>
              <a:rPr sz="2200" spc="10" dirty="0">
                <a:solidFill>
                  <a:srgbClr val="FFFFFF"/>
                </a:solidFill>
                <a:latin typeface="Times New Roman"/>
                <a:cs typeface="Times New Roman"/>
              </a:rPr>
              <a:t>.</a:t>
            </a:r>
            <a:endParaRPr sz="2200">
              <a:latin typeface="Times New Roman"/>
              <a:cs typeface="Times New Roman"/>
            </a:endParaRPr>
          </a:p>
        </p:txBody>
      </p:sp>
      <p:sp>
        <p:nvSpPr>
          <p:cNvPr id="4" name="object 4"/>
          <p:cNvSpPr/>
          <p:nvPr/>
        </p:nvSpPr>
        <p:spPr>
          <a:xfrm>
            <a:off x="2590800" y="3276600"/>
            <a:ext cx="3695700" cy="30480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95299" y="76200"/>
            <a:ext cx="7533132" cy="68122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63372" y="821181"/>
            <a:ext cx="7590790" cy="5692140"/>
          </a:xfrm>
          <a:prstGeom prst="rect">
            <a:avLst/>
          </a:prstGeom>
        </p:spPr>
        <p:txBody>
          <a:bodyPr vert="horz" wrap="square" lIns="0" tIns="49530" rIns="0" bIns="0" rtlCol="0">
            <a:spAutoFit/>
          </a:bodyPr>
          <a:lstStyle/>
          <a:p>
            <a:pPr marL="12700" marR="5080">
              <a:lnSpc>
                <a:spcPts val="2380"/>
              </a:lnSpc>
              <a:spcBef>
                <a:spcPts val="390"/>
              </a:spcBef>
            </a:pPr>
            <a:r>
              <a:rPr sz="2200" spc="80" dirty="0">
                <a:solidFill>
                  <a:srgbClr val="FFFFFF"/>
                </a:solidFill>
                <a:latin typeface="Times New Roman"/>
                <a:cs typeface="Times New Roman"/>
              </a:rPr>
              <a:t>During</a:t>
            </a:r>
            <a:r>
              <a:rPr sz="2200" spc="-45" dirty="0">
                <a:solidFill>
                  <a:srgbClr val="FFFFFF"/>
                </a:solidFill>
                <a:latin typeface="Times New Roman"/>
                <a:cs typeface="Times New Roman"/>
              </a:rPr>
              <a:t> </a:t>
            </a:r>
            <a:r>
              <a:rPr sz="2200" spc="90" dirty="0">
                <a:solidFill>
                  <a:srgbClr val="FFFFFF"/>
                </a:solidFill>
                <a:latin typeface="Times New Roman"/>
                <a:cs typeface="Times New Roman"/>
              </a:rPr>
              <a:t>stitch</a:t>
            </a:r>
            <a:r>
              <a:rPr sz="2200" spc="-50" dirty="0">
                <a:solidFill>
                  <a:srgbClr val="FFFFFF"/>
                </a:solidFill>
                <a:latin typeface="Times New Roman"/>
                <a:cs typeface="Times New Roman"/>
              </a:rPr>
              <a:t> </a:t>
            </a:r>
            <a:r>
              <a:rPr sz="2200" spc="50" dirty="0">
                <a:solidFill>
                  <a:srgbClr val="FFFFFF"/>
                </a:solidFill>
                <a:latin typeface="Times New Roman"/>
                <a:cs typeface="Times New Roman"/>
              </a:rPr>
              <a:t>fabric</a:t>
            </a:r>
            <a:r>
              <a:rPr sz="2200" spc="-75" dirty="0">
                <a:solidFill>
                  <a:srgbClr val="FFFFFF"/>
                </a:solidFill>
                <a:latin typeface="Times New Roman"/>
                <a:cs typeface="Times New Roman"/>
              </a:rPr>
              <a:t> </a:t>
            </a:r>
            <a:r>
              <a:rPr sz="2200" spc="65" dirty="0">
                <a:solidFill>
                  <a:srgbClr val="FFFFFF"/>
                </a:solidFill>
                <a:latin typeface="Times New Roman"/>
                <a:cs typeface="Times New Roman"/>
              </a:rPr>
              <a:t>frequency</a:t>
            </a:r>
            <a:r>
              <a:rPr sz="2200" spc="-70" dirty="0">
                <a:solidFill>
                  <a:srgbClr val="FFFFFF"/>
                </a:solidFill>
                <a:latin typeface="Times New Roman"/>
                <a:cs typeface="Times New Roman"/>
              </a:rPr>
              <a:t> </a:t>
            </a:r>
            <a:r>
              <a:rPr sz="2200" spc="65" dirty="0">
                <a:solidFill>
                  <a:srgbClr val="FFFFFF"/>
                </a:solidFill>
                <a:latin typeface="Times New Roman"/>
                <a:cs typeface="Times New Roman"/>
              </a:rPr>
              <a:t>breakage</a:t>
            </a:r>
            <a:r>
              <a:rPr sz="2200" spc="-135" dirty="0">
                <a:solidFill>
                  <a:srgbClr val="FFFFFF"/>
                </a:solidFill>
                <a:latin typeface="Times New Roman"/>
                <a:cs typeface="Times New Roman"/>
              </a:rPr>
              <a:t> </a:t>
            </a:r>
            <a:r>
              <a:rPr sz="2200" spc="15" dirty="0">
                <a:solidFill>
                  <a:srgbClr val="FFFFFF"/>
                </a:solidFill>
                <a:latin typeface="Times New Roman"/>
                <a:cs typeface="Times New Roman"/>
              </a:rPr>
              <a:t>of</a:t>
            </a:r>
            <a:r>
              <a:rPr sz="2200" spc="5" dirty="0">
                <a:solidFill>
                  <a:srgbClr val="FFFFFF"/>
                </a:solidFill>
                <a:latin typeface="Times New Roman"/>
                <a:cs typeface="Times New Roman"/>
              </a:rPr>
              <a:t> </a:t>
            </a:r>
            <a:r>
              <a:rPr sz="2200" spc="55" dirty="0">
                <a:solidFill>
                  <a:srgbClr val="FFFFFF"/>
                </a:solidFill>
                <a:latin typeface="Times New Roman"/>
                <a:cs typeface="Times New Roman"/>
              </a:rPr>
              <a:t>sewing</a:t>
            </a:r>
            <a:r>
              <a:rPr sz="2200" spc="-30" dirty="0">
                <a:solidFill>
                  <a:srgbClr val="FFFFFF"/>
                </a:solidFill>
                <a:latin typeface="Times New Roman"/>
                <a:cs typeface="Times New Roman"/>
              </a:rPr>
              <a:t> </a:t>
            </a:r>
            <a:r>
              <a:rPr sz="2200" spc="114" dirty="0">
                <a:solidFill>
                  <a:srgbClr val="FFFFFF"/>
                </a:solidFill>
                <a:latin typeface="Times New Roman"/>
                <a:cs typeface="Times New Roman"/>
              </a:rPr>
              <a:t>thread</a:t>
            </a:r>
            <a:r>
              <a:rPr sz="2200" dirty="0">
                <a:solidFill>
                  <a:srgbClr val="FFFFFF"/>
                </a:solidFill>
                <a:latin typeface="Times New Roman"/>
                <a:cs typeface="Times New Roman"/>
              </a:rPr>
              <a:t> </a:t>
            </a:r>
            <a:r>
              <a:rPr sz="2200" spc="15" dirty="0">
                <a:solidFill>
                  <a:srgbClr val="FFFFFF"/>
                </a:solidFill>
                <a:latin typeface="Times New Roman"/>
                <a:cs typeface="Times New Roman"/>
              </a:rPr>
              <a:t>is</a:t>
            </a:r>
            <a:r>
              <a:rPr sz="2200" spc="-95" dirty="0">
                <a:solidFill>
                  <a:srgbClr val="FFFFFF"/>
                </a:solidFill>
                <a:latin typeface="Times New Roman"/>
                <a:cs typeface="Times New Roman"/>
              </a:rPr>
              <a:t> </a:t>
            </a:r>
            <a:r>
              <a:rPr sz="2200" spc="110" dirty="0">
                <a:solidFill>
                  <a:srgbClr val="FFFFFF"/>
                </a:solidFill>
                <a:latin typeface="Times New Roman"/>
                <a:cs typeface="Times New Roman"/>
              </a:rPr>
              <a:t>one  </a:t>
            </a:r>
            <a:r>
              <a:rPr sz="2200" spc="15" dirty="0">
                <a:solidFill>
                  <a:srgbClr val="FFFFFF"/>
                </a:solidFill>
                <a:latin typeface="Times New Roman"/>
                <a:cs typeface="Times New Roman"/>
              </a:rPr>
              <a:t>of </a:t>
            </a:r>
            <a:r>
              <a:rPr sz="2200" spc="130" dirty="0">
                <a:solidFill>
                  <a:srgbClr val="FFFFFF"/>
                </a:solidFill>
                <a:latin typeface="Times New Roman"/>
                <a:cs typeface="Times New Roman"/>
              </a:rPr>
              <a:t>the </a:t>
            </a:r>
            <a:r>
              <a:rPr sz="2200" spc="80" dirty="0">
                <a:solidFill>
                  <a:srgbClr val="FFFFFF"/>
                </a:solidFill>
                <a:latin typeface="Times New Roman"/>
                <a:cs typeface="Times New Roman"/>
              </a:rPr>
              <a:t>greatest </a:t>
            </a:r>
            <a:r>
              <a:rPr sz="2200" spc="95" dirty="0">
                <a:solidFill>
                  <a:srgbClr val="FFFFFF"/>
                </a:solidFill>
                <a:latin typeface="Times New Roman"/>
                <a:cs typeface="Times New Roman"/>
              </a:rPr>
              <a:t>problem </a:t>
            </a:r>
            <a:r>
              <a:rPr sz="2200" spc="40" dirty="0">
                <a:solidFill>
                  <a:srgbClr val="FFFFFF"/>
                </a:solidFill>
                <a:latin typeface="Times New Roman"/>
                <a:cs typeface="Times New Roman"/>
              </a:rPr>
              <a:t>for </a:t>
            </a:r>
            <a:r>
              <a:rPr sz="2200" spc="114" dirty="0">
                <a:solidFill>
                  <a:srgbClr val="FFFFFF"/>
                </a:solidFill>
                <a:latin typeface="Times New Roman"/>
                <a:cs typeface="Times New Roman"/>
              </a:rPr>
              <a:t>garment </a:t>
            </a:r>
            <a:r>
              <a:rPr sz="2200" spc="95" dirty="0">
                <a:solidFill>
                  <a:srgbClr val="FFFFFF"/>
                </a:solidFill>
                <a:latin typeface="Times New Roman"/>
                <a:cs typeface="Times New Roman"/>
              </a:rPr>
              <a:t>manufacturing </a:t>
            </a:r>
            <a:r>
              <a:rPr sz="2200" spc="40" dirty="0">
                <a:solidFill>
                  <a:srgbClr val="FFFFFF"/>
                </a:solidFill>
                <a:latin typeface="Times New Roman"/>
                <a:cs typeface="Times New Roman"/>
              </a:rPr>
              <a:t>.so </a:t>
            </a:r>
            <a:r>
              <a:rPr sz="2200" spc="80" dirty="0">
                <a:solidFill>
                  <a:srgbClr val="FFFFFF"/>
                </a:solidFill>
                <a:latin typeface="Times New Roman"/>
                <a:cs typeface="Times New Roman"/>
              </a:rPr>
              <a:t>it </a:t>
            </a:r>
            <a:r>
              <a:rPr sz="2200" spc="15" dirty="0">
                <a:solidFill>
                  <a:srgbClr val="FFFFFF"/>
                </a:solidFill>
                <a:latin typeface="Times New Roman"/>
                <a:cs typeface="Times New Roman"/>
              </a:rPr>
              <a:t>is  </a:t>
            </a:r>
            <a:r>
              <a:rPr sz="2200" spc="60" dirty="0">
                <a:solidFill>
                  <a:srgbClr val="FFFFFF"/>
                </a:solidFill>
                <a:latin typeface="Times New Roman"/>
                <a:cs typeface="Times New Roman"/>
              </a:rPr>
              <a:t>necessary </a:t>
            </a:r>
            <a:r>
              <a:rPr sz="2200" spc="105" dirty="0">
                <a:solidFill>
                  <a:srgbClr val="FFFFFF"/>
                </a:solidFill>
                <a:latin typeface="Times New Roman"/>
                <a:cs typeface="Times New Roman"/>
              </a:rPr>
              <a:t>to</a:t>
            </a:r>
            <a:r>
              <a:rPr sz="2200" spc="-270" dirty="0">
                <a:solidFill>
                  <a:srgbClr val="FFFFFF"/>
                </a:solidFill>
                <a:latin typeface="Times New Roman"/>
                <a:cs typeface="Times New Roman"/>
              </a:rPr>
              <a:t> </a:t>
            </a:r>
            <a:r>
              <a:rPr sz="2200" spc="60" dirty="0">
                <a:solidFill>
                  <a:srgbClr val="FFFFFF"/>
                </a:solidFill>
                <a:latin typeface="Times New Roman"/>
                <a:cs typeface="Times New Roman"/>
              </a:rPr>
              <a:t>check.</a:t>
            </a:r>
            <a:endParaRPr sz="2200">
              <a:latin typeface="Times New Roman"/>
              <a:cs typeface="Times New Roman"/>
            </a:endParaRPr>
          </a:p>
          <a:p>
            <a:pPr marL="106045" indent="-93980">
              <a:lnSpc>
                <a:spcPct val="100000"/>
              </a:lnSpc>
              <a:spcBef>
                <a:spcPts val="220"/>
              </a:spcBef>
              <a:buClr>
                <a:srgbClr val="0AD0D9"/>
              </a:buClr>
              <a:buSzPct val="90909"/>
              <a:buFont typeface="Arial"/>
              <a:buChar char="•"/>
              <a:tabLst>
                <a:tab pos="106680" algn="l"/>
              </a:tabLst>
            </a:pPr>
            <a:r>
              <a:rPr sz="2200" spc="85" dirty="0">
                <a:solidFill>
                  <a:srgbClr val="FFFFFF"/>
                </a:solidFill>
                <a:latin typeface="Times New Roman"/>
                <a:cs typeface="Times New Roman"/>
              </a:rPr>
              <a:t>Thread</a:t>
            </a:r>
            <a:r>
              <a:rPr sz="2200" spc="-60" dirty="0">
                <a:solidFill>
                  <a:srgbClr val="FFFFFF"/>
                </a:solidFill>
                <a:latin typeface="Times New Roman"/>
                <a:cs typeface="Times New Roman"/>
              </a:rPr>
              <a:t> </a:t>
            </a:r>
            <a:r>
              <a:rPr sz="2200" spc="95" dirty="0">
                <a:solidFill>
                  <a:srgbClr val="FFFFFF"/>
                </a:solidFill>
                <a:latin typeface="Times New Roman"/>
                <a:cs typeface="Times New Roman"/>
              </a:rPr>
              <a:t>construction</a:t>
            </a:r>
            <a:endParaRPr sz="2200">
              <a:latin typeface="Times New Roman"/>
              <a:cs typeface="Times New Roman"/>
            </a:endParaRPr>
          </a:p>
          <a:p>
            <a:pPr marL="106045" indent="-93980">
              <a:lnSpc>
                <a:spcPct val="100000"/>
              </a:lnSpc>
              <a:spcBef>
                <a:spcPts val="270"/>
              </a:spcBef>
              <a:buClr>
                <a:srgbClr val="0AD0D9"/>
              </a:buClr>
              <a:buSzPct val="88636"/>
              <a:buFont typeface="Arial"/>
              <a:buChar char="•"/>
              <a:tabLst>
                <a:tab pos="106680" algn="l"/>
              </a:tabLst>
            </a:pPr>
            <a:r>
              <a:rPr sz="2200" spc="40" dirty="0">
                <a:solidFill>
                  <a:srgbClr val="FFFFFF"/>
                </a:solidFill>
                <a:latin typeface="Times New Roman"/>
                <a:cs typeface="Times New Roman"/>
              </a:rPr>
              <a:t>Suability</a:t>
            </a:r>
            <a:endParaRPr sz="2200">
              <a:latin typeface="Times New Roman"/>
              <a:cs typeface="Times New Roman"/>
            </a:endParaRPr>
          </a:p>
          <a:p>
            <a:pPr marL="106045" indent="-93980">
              <a:lnSpc>
                <a:spcPct val="100000"/>
              </a:lnSpc>
              <a:spcBef>
                <a:spcPts val="260"/>
              </a:spcBef>
              <a:buClr>
                <a:srgbClr val="0AD0D9"/>
              </a:buClr>
              <a:buSzPct val="88636"/>
              <a:buFont typeface="Arial"/>
              <a:buChar char="•"/>
              <a:tabLst>
                <a:tab pos="106680" algn="l"/>
              </a:tabLst>
            </a:pPr>
            <a:r>
              <a:rPr sz="2200" spc="40" dirty="0">
                <a:solidFill>
                  <a:srgbClr val="FFFFFF"/>
                </a:solidFill>
                <a:latin typeface="Times New Roman"/>
                <a:cs typeface="Times New Roman"/>
              </a:rPr>
              <a:t>Color</a:t>
            </a:r>
            <a:endParaRPr sz="2200">
              <a:latin typeface="Times New Roman"/>
              <a:cs typeface="Times New Roman"/>
            </a:endParaRPr>
          </a:p>
          <a:p>
            <a:pPr marL="106045" indent="-93980">
              <a:lnSpc>
                <a:spcPct val="100000"/>
              </a:lnSpc>
              <a:spcBef>
                <a:spcPts val="265"/>
              </a:spcBef>
              <a:buClr>
                <a:srgbClr val="0AD0D9"/>
              </a:buClr>
              <a:buSzPct val="88636"/>
              <a:buFont typeface="Arial"/>
              <a:buChar char="•"/>
              <a:tabLst>
                <a:tab pos="106680" algn="l"/>
              </a:tabLst>
            </a:pPr>
            <a:r>
              <a:rPr sz="2200" spc="80" dirty="0">
                <a:solidFill>
                  <a:srgbClr val="FFFFFF"/>
                </a:solidFill>
                <a:latin typeface="Times New Roman"/>
                <a:cs typeface="Times New Roman"/>
              </a:rPr>
              <a:t>Imperfection</a:t>
            </a:r>
            <a:endParaRPr sz="2200">
              <a:latin typeface="Times New Roman"/>
              <a:cs typeface="Times New Roman"/>
            </a:endParaRPr>
          </a:p>
          <a:p>
            <a:pPr marL="106045" indent="-93980">
              <a:lnSpc>
                <a:spcPct val="100000"/>
              </a:lnSpc>
              <a:spcBef>
                <a:spcPts val="265"/>
              </a:spcBef>
              <a:buClr>
                <a:srgbClr val="0AD0D9"/>
              </a:buClr>
              <a:buSzPct val="90909"/>
              <a:buFont typeface="Arial"/>
              <a:buChar char="•"/>
              <a:tabLst>
                <a:tab pos="106680" algn="l"/>
              </a:tabLst>
            </a:pPr>
            <a:r>
              <a:rPr sz="2200" spc="50" dirty="0">
                <a:solidFill>
                  <a:srgbClr val="FFFFFF"/>
                </a:solidFill>
                <a:latin typeface="Times New Roman"/>
                <a:cs typeface="Times New Roman"/>
              </a:rPr>
              <a:t>Finish,</a:t>
            </a:r>
            <a:r>
              <a:rPr sz="2200" spc="-45" dirty="0">
                <a:solidFill>
                  <a:srgbClr val="FFFFFF"/>
                </a:solidFill>
                <a:latin typeface="Times New Roman"/>
                <a:cs typeface="Times New Roman"/>
              </a:rPr>
              <a:t> </a:t>
            </a:r>
            <a:r>
              <a:rPr sz="2200" spc="60" dirty="0">
                <a:solidFill>
                  <a:srgbClr val="FFFFFF"/>
                </a:solidFill>
                <a:latin typeface="Times New Roman"/>
                <a:cs typeface="Times New Roman"/>
              </a:rPr>
              <a:t>package</a:t>
            </a:r>
            <a:endParaRPr sz="2200">
              <a:latin typeface="Times New Roman"/>
              <a:cs typeface="Times New Roman"/>
            </a:endParaRPr>
          </a:p>
          <a:p>
            <a:pPr marL="106045" indent="-93980">
              <a:lnSpc>
                <a:spcPct val="100000"/>
              </a:lnSpc>
              <a:spcBef>
                <a:spcPts val="265"/>
              </a:spcBef>
              <a:buClr>
                <a:srgbClr val="0AD0D9"/>
              </a:buClr>
              <a:buSzPct val="88636"/>
              <a:buFont typeface="Arial"/>
              <a:buChar char="•"/>
              <a:tabLst>
                <a:tab pos="106680" algn="l"/>
              </a:tabLst>
            </a:pPr>
            <a:r>
              <a:rPr sz="2200" spc="65" dirty="0">
                <a:solidFill>
                  <a:srgbClr val="FFFFFF"/>
                </a:solidFill>
                <a:latin typeface="Times New Roman"/>
                <a:cs typeface="Times New Roman"/>
              </a:rPr>
              <a:t>Density</a:t>
            </a:r>
            <a:endParaRPr sz="2200">
              <a:latin typeface="Times New Roman"/>
              <a:cs typeface="Times New Roman"/>
            </a:endParaRPr>
          </a:p>
          <a:p>
            <a:pPr marL="106045" indent="-93980">
              <a:lnSpc>
                <a:spcPct val="100000"/>
              </a:lnSpc>
              <a:spcBef>
                <a:spcPts val="265"/>
              </a:spcBef>
              <a:buClr>
                <a:srgbClr val="0AD0D9"/>
              </a:buClr>
              <a:buSzPct val="88636"/>
              <a:buFont typeface="Arial"/>
              <a:buChar char="•"/>
              <a:tabLst>
                <a:tab pos="106680" algn="l"/>
              </a:tabLst>
            </a:pPr>
            <a:r>
              <a:rPr sz="2200" spc="100" dirty="0">
                <a:solidFill>
                  <a:srgbClr val="FFFFFF"/>
                </a:solidFill>
                <a:latin typeface="Times New Roman"/>
                <a:cs typeface="Times New Roman"/>
              </a:rPr>
              <a:t>Winding</a:t>
            </a:r>
            <a:endParaRPr sz="2200">
              <a:latin typeface="Times New Roman"/>
              <a:cs typeface="Times New Roman"/>
            </a:endParaRPr>
          </a:p>
          <a:p>
            <a:pPr marL="12700">
              <a:lnSpc>
                <a:spcPct val="100000"/>
              </a:lnSpc>
              <a:spcBef>
                <a:spcPts val="360"/>
              </a:spcBef>
            </a:pPr>
            <a:r>
              <a:rPr sz="4000" b="1" u="heavy" spc="80" dirty="0">
                <a:solidFill>
                  <a:srgbClr val="5EEFF7"/>
                </a:solidFill>
                <a:uFill>
                  <a:solidFill>
                    <a:srgbClr val="5EEFF7"/>
                  </a:solidFill>
                </a:uFill>
                <a:latin typeface="Times New Roman"/>
                <a:cs typeface="Times New Roman"/>
              </a:rPr>
              <a:t>Trims</a:t>
            </a:r>
            <a:r>
              <a:rPr sz="4000" b="1" u="heavy" spc="-204" dirty="0">
                <a:solidFill>
                  <a:srgbClr val="5EEFF7"/>
                </a:solidFill>
                <a:uFill>
                  <a:solidFill>
                    <a:srgbClr val="5EEFF7"/>
                  </a:solidFill>
                </a:uFill>
                <a:latin typeface="Times New Roman"/>
                <a:cs typeface="Times New Roman"/>
              </a:rPr>
              <a:t> </a:t>
            </a:r>
            <a:r>
              <a:rPr sz="4000" b="1" u="heavy" spc="240" dirty="0">
                <a:solidFill>
                  <a:srgbClr val="5EEFF7"/>
                </a:solidFill>
                <a:uFill>
                  <a:solidFill>
                    <a:srgbClr val="5EEFF7"/>
                  </a:solidFill>
                </a:uFill>
                <a:latin typeface="Times New Roman"/>
                <a:cs typeface="Times New Roman"/>
              </a:rPr>
              <a:t>and</a:t>
            </a:r>
            <a:r>
              <a:rPr sz="4000" b="1" u="heavy" spc="-140" dirty="0">
                <a:solidFill>
                  <a:srgbClr val="5EEFF7"/>
                </a:solidFill>
                <a:uFill>
                  <a:solidFill>
                    <a:srgbClr val="5EEFF7"/>
                  </a:solidFill>
                </a:uFill>
                <a:latin typeface="Times New Roman"/>
                <a:cs typeface="Times New Roman"/>
              </a:rPr>
              <a:t> </a:t>
            </a:r>
            <a:r>
              <a:rPr sz="4000" b="1" u="heavy" spc="215" dirty="0">
                <a:solidFill>
                  <a:srgbClr val="5EEFF7"/>
                </a:solidFill>
                <a:uFill>
                  <a:solidFill>
                    <a:srgbClr val="5EEFF7"/>
                  </a:solidFill>
                </a:uFill>
                <a:latin typeface="Times New Roman"/>
                <a:cs typeface="Times New Roman"/>
              </a:rPr>
              <a:t>accessories</a:t>
            </a:r>
            <a:r>
              <a:rPr sz="4000" b="1" u="heavy" spc="-185" dirty="0">
                <a:solidFill>
                  <a:srgbClr val="5EEFF7"/>
                </a:solidFill>
                <a:uFill>
                  <a:solidFill>
                    <a:srgbClr val="5EEFF7"/>
                  </a:solidFill>
                </a:uFill>
                <a:latin typeface="Times New Roman"/>
                <a:cs typeface="Times New Roman"/>
              </a:rPr>
              <a:t> </a:t>
            </a:r>
            <a:r>
              <a:rPr sz="4000" b="1" u="heavy" spc="240" dirty="0">
                <a:solidFill>
                  <a:srgbClr val="5EEFF7"/>
                </a:solidFill>
                <a:uFill>
                  <a:solidFill>
                    <a:srgbClr val="5EEFF7"/>
                  </a:solidFill>
                </a:uFill>
                <a:latin typeface="Times New Roman"/>
                <a:cs typeface="Times New Roman"/>
              </a:rPr>
              <a:t>check</a:t>
            </a:r>
            <a:endParaRPr sz="4000">
              <a:latin typeface="Times New Roman"/>
              <a:cs typeface="Times New Roman"/>
            </a:endParaRPr>
          </a:p>
          <a:p>
            <a:pPr marL="106045" indent="-93980">
              <a:lnSpc>
                <a:spcPct val="100000"/>
              </a:lnSpc>
              <a:spcBef>
                <a:spcPts val="385"/>
              </a:spcBef>
              <a:buClr>
                <a:srgbClr val="0AD0D9"/>
              </a:buClr>
              <a:buSzPct val="90909"/>
              <a:buFont typeface="Arial"/>
              <a:buChar char="•"/>
              <a:tabLst>
                <a:tab pos="106680" algn="l"/>
              </a:tabLst>
            </a:pPr>
            <a:r>
              <a:rPr sz="2200" spc="80" dirty="0">
                <a:solidFill>
                  <a:srgbClr val="FFFFFF"/>
                </a:solidFill>
                <a:latin typeface="Times New Roman"/>
                <a:cs typeface="Times New Roman"/>
              </a:rPr>
              <a:t>Button</a:t>
            </a:r>
            <a:endParaRPr sz="2200">
              <a:latin typeface="Times New Roman"/>
              <a:cs typeface="Times New Roman"/>
            </a:endParaRPr>
          </a:p>
          <a:p>
            <a:pPr marL="106045" indent="-93980">
              <a:lnSpc>
                <a:spcPct val="100000"/>
              </a:lnSpc>
              <a:spcBef>
                <a:spcPts val="265"/>
              </a:spcBef>
              <a:buClr>
                <a:srgbClr val="0AD0D9"/>
              </a:buClr>
              <a:buSzPct val="88636"/>
              <a:buFont typeface="Arial"/>
              <a:buChar char="•"/>
              <a:tabLst>
                <a:tab pos="106680" algn="l"/>
              </a:tabLst>
            </a:pPr>
            <a:r>
              <a:rPr sz="2200" spc="55" dirty="0">
                <a:solidFill>
                  <a:srgbClr val="FFFFFF"/>
                </a:solidFill>
                <a:latin typeface="Times New Roman"/>
                <a:cs typeface="Times New Roman"/>
              </a:rPr>
              <a:t>Zippers</a:t>
            </a:r>
            <a:endParaRPr sz="2200">
              <a:latin typeface="Times New Roman"/>
              <a:cs typeface="Times New Roman"/>
            </a:endParaRPr>
          </a:p>
          <a:p>
            <a:pPr marL="106045" indent="-93980">
              <a:lnSpc>
                <a:spcPct val="100000"/>
              </a:lnSpc>
              <a:spcBef>
                <a:spcPts val="265"/>
              </a:spcBef>
              <a:buClr>
                <a:srgbClr val="0AD0D9"/>
              </a:buClr>
              <a:buSzPct val="88636"/>
              <a:buFont typeface="Arial"/>
              <a:buChar char="•"/>
              <a:tabLst>
                <a:tab pos="106680" algn="l"/>
              </a:tabLst>
            </a:pPr>
            <a:r>
              <a:rPr sz="2200" spc="80" dirty="0">
                <a:solidFill>
                  <a:srgbClr val="FFFFFF"/>
                </a:solidFill>
                <a:latin typeface="Times New Roman"/>
                <a:cs typeface="Times New Roman"/>
              </a:rPr>
              <a:t>Interlining</a:t>
            </a:r>
            <a:endParaRPr sz="2200">
              <a:latin typeface="Times New Roman"/>
              <a:cs typeface="Times New Roman"/>
            </a:endParaRPr>
          </a:p>
          <a:p>
            <a:pPr marL="106045" indent="-93980">
              <a:lnSpc>
                <a:spcPct val="100000"/>
              </a:lnSpc>
              <a:spcBef>
                <a:spcPts val="265"/>
              </a:spcBef>
              <a:buClr>
                <a:srgbClr val="0AD0D9"/>
              </a:buClr>
              <a:buSzPct val="88636"/>
              <a:buFont typeface="Arial"/>
              <a:buChar char="•"/>
              <a:tabLst>
                <a:tab pos="106680" algn="l"/>
              </a:tabLst>
            </a:pPr>
            <a:r>
              <a:rPr sz="2200" spc="55" dirty="0">
                <a:solidFill>
                  <a:srgbClr val="FFFFFF"/>
                </a:solidFill>
                <a:latin typeface="Times New Roman"/>
                <a:cs typeface="Times New Roman"/>
              </a:rPr>
              <a:t>label </a:t>
            </a:r>
            <a:r>
              <a:rPr sz="2200" spc="135" dirty="0">
                <a:solidFill>
                  <a:srgbClr val="FFFFFF"/>
                </a:solidFill>
                <a:latin typeface="Times New Roman"/>
                <a:cs typeface="Times New Roman"/>
              </a:rPr>
              <a:t>and</a:t>
            </a:r>
            <a:r>
              <a:rPr sz="2200" spc="-165" dirty="0">
                <a:solidFill>
                  <a:srgbClr val="FFFFFF"/>
                </a:solidFill>
                <a:latin typeface="Times New Roman"/>
                <a:cs typeface="Times New Roman"/>
              </a:rPr>
              <a:t> </a:t>
            </a:r>
            <a:r>
              <a:rPr sz="2200" spc="70" dirty="0">
                <a:solidFill>
                  <a:srgbClr val="FFFFFF"/>
                </a:solidFill>
                <a:latin typeface="Times New Roman"/>
                <a:cs typeface="Times New Roman"/>
              </a:rPr>
              <a:t>tags</a:t>
            </a:r>
            <a:endParaRPr sz="2200">
              <a:latin typeface="Times New Roman"/>
              <a:cs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96923" y="316991"/>
            <a:ext cx="6257544" cy="669035"/>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63372" y="1409446"/>
            <a:ext cx="6937375" cy="3512820"/>
          </a:xfrm>
          <a:prstGeom prst="rect">
            <a:avLst/>
          </a:prstGeom>
        </p:spPr>
        <p:txBody>
          <a:bodyPr vert="horz" wrap="square" lIns="0" tIns="12065" rIns="0" bIns="0" rtlCol="0">
            <a:spAutoFit/>
          </a:bodyPr>
          <a:lstStyle/>
          <a:p>
            <a:pPr marL="12700">
              <a:lnSpc>
                <a:spcPct val="100000"/>
              </a:lnSpc>
              <a:spcBef>
                <a:spcPts val="95"/>
              </a:spcBef>
            </a:pPr>
            <a:r>
              <a:rPr sz="2200" spc="60" dirty="0">
                <a:solidFill>
                  <a:srgbClr val="FFFFFF"/>
                </a:solidFill>
                <a:latin typeface="Times New Roman"/>
                <a:cs typeface="Times New Roman"/>
              </a:rPr>
              <a:t>It</a:t>
            </a:r>
            <a:r>
              <a:rPr sz="2200" spc="-105" dirty="0">
                <a:solidFill>
                  <a:srgbClr val="FFFFFF"/>
                </a:solidFill>
                <a:latin typeface="Times New Roman"/>
                <a:cs typeface="Times New Roman"/>
              </a:rPr>
              <a:t> </a:t>
            </a:r>
            <a:r>
              <a:rPr sz="2200" spc="105" dirty="0">
                <a:solidFill>
                  <a:srgbClr val="FFFFFF"/>
                </a:solidFill>
                <a:latin typeface="Times New Roman"/>
                <a:cs typeface="Times New Roman"/>
              </a:rPr>
              <a:t>start</a:t>
            </a:r>
            <a:r>
              <a:rPr sz="2200" spc="-75" dirty="0">
                <a:solidFill>
                  <a:srgbClr val="FFFFFF"/>
                </a:solidFill>
                <a:latin typeface="Times New Roman"/>
                <a:cs typeface="Times New Roman"/>
              </a:rPr>
              <a:t> </a:t>
            </a:r>
            <a:r>
              <a:rPr sz="2200" spc="70" dirty="0">
                <a:solidFill>
                  <a:srgbClr val="FFFFFF"/>
                </a:solidFill>
                <a:latin typeface="Times New Roman"/>
                <a:cs typeface="Times New Roman"/>
              </a:rPr>
              <a:t>from</a:t>
            </a:r>
            <a:r>
              <a:rPr sz="2200" spc="-40" dirty="0">
                <a:solidFill>
                  <a:srgbClr val="FFFFFF"/>
                </a:solidFill>
                <a:latin typeface="Times New Roman"/>
                <a:cs typeface="Times New Roman"/>
              </a:rPr>
              <a:t> </a:t>
            </a:r>
            <a:r>
              <a:rPr sz="2200" spc="90" dirty="0">
                <a:solidFill>
                  <a:srgbClr val="FFFFFF"/>
                </a:solidFill>
                <a:latin typeface="Times New Roman"/>
                <a:cs typeface="Times New Roman"/>
              </a:rPr>
              <a:t>marker</a:t>
            </a:r>
            <a:r>
              <a:rPr sz="2200" spc="-95" dirty="0">
                <a:solidFill>
                  <a:srgbClr val="FFFFFF"/>
                </a:solidFill>
                <a:latin typeface="Times New Roman"/>
                <a:cs typeface="Times New Roman"/>
              </a:rPr>
              <a:t> </a:t>
            </a:r>
            <a:r>
              <a:rPr sz="2200" spc="90" dirty="0">
                <a:solidFill>
                  <a:srgbClr val="FFFFFF"/>
                </a:solidFill>
                <a:latin typeface="Times New Roman"/>
                <a:cs typeface="Times New Roman"/>
              </a:rPr>
              <a:t>making</a:t>
            </a:r>
            <a:r>
              <a:rPr sz="2200" spc="-45" dirty="0">
                <a:solidFill>
                  <a:srgbClr val="FFFFFF"/>
                </a:solidFill>
                <a:latin typeface="Times New Roman"/>
                <a:cs typeface="Times New Roman"/>
              </a:rPr>
              <a:t> </a:t>
            </a:r>
            <a:r>
              <a:rPr sz="2200" spc="145" dirty="0">
                <a:solidFill>
                  <a:srgbClr val="FFFFFF"/>
                </a:solidFill>
                <a:latin typeface="Times New Roman"/>
                <a:cs typeface="Times New Roman"/>
              </a:rPr>
              <a:t>then</a:t>
            </a:r>
            <a:r>
              <a:rPr sz="2200" spc="-65" dirty="0">
                <a:solidFill>
                  <a:srgbClr val="FFFFFF"/>
                </a:solidFill>
                <a:latin typeface="Times New Roman"/>
                <a:cs typeface="Times New Roman"/>
              </a:rPr>
              <a:t> </a:t>
            </a:r>
            <a:r>
              <a:rPr sz="2200" spc="50" dirty="0">
                <a:solidFill>
                  <a:srgbClr val="FFFFFF"/>
                </a:solidFill>
                <a:latin typeface="Times New Roman"/>
                <a:cs typeface="Times New Roman"/>
              </a:rPr>
              <a:t>fabric</a:t>
            </a:r>
            <a:r>
              <a:rPr sz="2200" spc="-110" dirty="0">
                <a:solidFill>
                  <a:srgbClr val="FFFFFF"/>
                </a:solidFill>
                <a:latin typeface="Times New Roman"/>
                <a:cs typeface="Times New Roman"/>
              </a:rPr>
              <a:t> </a:t>
            </a:r>
            <a:r>
              <a:rPr sz="2200" spc="80" dirty="0">
                <a:solidFill>
                  <a:srgbClr val="FFFFFF"/>
                </a:solidFill>
                <a:latin typeface="Times New Roman"/>
                <a:cs typeface="Times New Roman"/>
              </a:rPr>
              <a:t>spreading</a:t>
            </a:r>
            <a:r>
              <a:rPr sz="2200" spc="-10" dirty="0">
                <a:solidFill>
                  <a:srgbClr val="FFFFFF"/>
                </a:solidFill>
                <a:latin typeface="Times New Roman"/>
                <a:cs typeface="Times New Roman"/>
              </a:rPr>
              <a:t> </a:t>
            </a:r>
            <a:r>
              <a:rPr sz="2200" spc="10" dirty="0">
                <a:solidFill>
                  <a:srgbClr val="FFFFFF"/>
                </a:solidFill>
                <a:latin typeface="Times New Roman"/>
                <a:cs typeface="Times New Roman"/>
              </a:rPr>
              <a:t>,</a:t>
            </a:r>
            <a:r>
              <a:rPr sz="2200" spc="-25" dirty="0">
                <a:solidFill>
                  <a:srgbClr val="FFFFFF"/>
                </a:solidFill>
                <a:latin typeface="Times New Roman"/>
                <a:cs typeface="Times New Roman"/>
              </a:rPr>
              <a:t> </a:t>
            </a:r>
            <a:r>
              <a:rPr sz="2200" spc="50" dirty="0">
                <a:solidFill>
                  <a:srgbClr val="FFFFFF"/>
                </a:solidFill>
                <a:latin typeface="Times New Roman"/>
                <a:cs typeface="Times New Roman"/>
              </a:rPr>
              <a:t>fabric</a:t>
            </a:r>
            <a:endParaRPr sz="2200">
              <a:latin typeface="Times New Roman"/>
              <a:cs typeface="Times New Roman"/>
            </a:endParaRPr>
          </a:p>
          <a:p>
            <a:pPr marL="12700">
              <a:lnSpc>
                <a:spcPct val="100000"/>
              </a:lnSpc>
            </a:pPr>
            <a:r>
              <a:rPr sz="2200" spc="95" dirty="0">
                <a:solidFill>
                  <a:srgbClr val="FFFFFF"/>
                </a:solidFill>
                <a:latin typeface="Times New Roman"/>
                <a:cs typeface="Times New Roman"/>
              </a:rPr>
              <a:t>cutting</a:t>
            </a:r>
            <a:r>
              <a:rPr sz="2200" spc="-15" dirty="0">
                <a:solidFill>
                  <a:srgbClr val="FFFFFF"/>
                </a:solidFill>
                <a:latin typeface="Times New Roman"/>
                <a:cs typeface="Times New Roman"/>
              </a:rPr>
              <a:t> </a:t>
            </a:r>
            <a:r>
              <a:rPr sz="2200" spc="10" dirty="0">
                <a:solidFill>
                  <a:srgbClr val="FFFFFF"/>
                </a:solidFill>
                <a:latin typeface="Times New Roman"/>
                <a:cs typeface="Times New Roman"/>
              </a:rPr>
              <a:t>,</a:t>
            </a:r>
            <a:r>
              <a:rPr sz="2200" spc="-30" dirty="0">
                <a:solidFill>
                  <a:srgbClr val="FFFFFF"/>
                </a:solidFill>
                <a:latin typeface="Times New Roman"/>
                <a:cs typeface="Times New Roman"/>
              </a:rPr>
              <a:t> </a:t>
            </a:r>
            <a:r>
              <a:rPr sz="2200" spc="65" dirty="0">
                <a:solidFill>
                  <a:srgbClr val="FFFFFF"/>
                </a:solidFill>
                <a:latin typeface="Times New Roman"/>
                <a:cs typeface="Times New Roman"/>
              </a:rPr>
              <a:t>pressing</a:t>
            </a:r>
            <a:r>
              <a:rPr sz="2200" spc="-65" dirty="0">
                <a:solidFill>
                  <a:srgbClr val="FFFFFF"/>
                </a:solidFill>
                <a:latin typeface="Times New Roman"/>
                <a:cs typeface="Times New Roman"/>
              </a:rPr>
              <a:t> </a:t>
            </a:r>
            <a:r>
              <a:rPr sz="2200" spc="95" dirty="0">
                <a:solidFill>
                  <a:srgbClr val="FFFFFF"/>
                </a:solidFill>
                <a:latin typeface="Times New Roman"/>
                <a:cs typeface="Times New Roman"/>
              </a:rPr>
              <a:t>or</a:t>
            </a:r>
            <a:r>
              <a:rPr sz="2200" spc="-100" dirty="0">
                <a:solidFill>
                  <a:srgbClr val="FFFFFF"/>
                </a:solidFill>
                <a:latin typeface="Times New Roman"/>
                <a:cs typeface="Times New Roman"/>
              </a:rPr>
              <a:t> </a:t>
            </a:r>
            <a:r>
              <a:rPr sz="2200" spc="65" dirty="0">
                <a:solidFill>
                  <a:srgbClr val="FFFFFF"/>
                </a:solidFill>
                <a:latin typeface="Times New Roman"/>
                <a:cs typeface="Times New Roman"/>
              </a:rPr>
              <a:t>finishing</a:t>
            </a:r>
            <a:r>
              <a:rPr sz="2200" spc="-65" dirty="0">
                <a:solidFill>
                  <a:srgbClr val="FFFFFF"/>
                </a:solidFill>
                <a:latin typeface="Times New Roman"/>
                <a:cs typeface="Times New Roman"/>
              </a:rPr>
              <a:t> </a:t>
            </a:r>
            <a:r>
              <a:rPr sz="2200" spc="70" dirty="0">
                <a:solidFill>
                  <a:srgbClr val="FFFFFF"/>
                </a:solidFill>
                <a:latin typeface="Times New Roman"/>
                <a:cs typeface="Times New Roman"/>
              </a:rPr>
              <a:t>checking</a:t>
            </a:r>
            <a:r>
              <a:rPr sz="2200" spc="5" dirty="0">
                <a:solidFill>
                  <a:srgbClr val="FFFFFF"/>
                </a:solidFill>
                <a:latin typeface="Times New Roman"/>
                <a:cs typeface="Times New Roman"/>
              </a:rPr>
              <a:t> </a:t>
            </a:r>
            <a:r>
              <a:rPr sz="2200" spc="20" dirty="0">
                <a:solidFill>
                  <a:srgbClr val="FFFFFF"/>
                </a:solidFill>
                <a:latin typeface="Times New Roman"/>
                <a:cs typeface="Times New Roman"/>
              </a:rPr>
              <a:t>is</a:t>
            </a:r>
            <a:r>
              <a:rPr sz="2200" spc="-100" dirty="0">
                <a:solidFill>
                  <a:srgbClr val="FFFFFF"/>
                </a:solidFill>
                <a:latin typeface="Times New Roman"/>
                <a:cs typeface="Times New Roman"/>
              </a:rPr>
              <a:t> </a:t>
            </a:r>
            <a:r>
              <a:rPr sz="2200" spc="114" dirty="0">
                <a:solidFill>
                  <a:srgbClr val="FFFFFF"/>
                </a:solidFill>
                <a:latin typeface="Times New Roman"/>
                <a:cs typeface="Times New Roman"/>
              </a:rPr>
              <a:t>done</a:t>
            </a:r>
            <a:r>
              <a:rPr sz="2200" spc="-50" dirty="0">
                <a:solidFill>
                  <a:srgbClr val="FFFFFF"/>
                </a:solidFill>
                <a:latin typeface="Times New Roman"/>
                <a:cs typeface="Times New Roman"/>
              </a:rPr>
              <a:t> </a:t>
            </a:r>
            <a:r>
              <a:rPr sz="2200" spc="90" dirty="0">
                <a:solidFill>
                  <a:srgbClr val="FFFFFF"/>
                </a:solidFill>
                <a:latin typeface="Times New Roman"/>
                <a:cs typeface="Times New Roman"/>
              </a:rPr>
              <a:t>in</a:t>
            </a:r>
            <a:r>
              <a:rPr sz="2200" spc="-75" dirty="0">
                <a:solidFill>
                  <a:srgbClr val="FFFFFF"/>
                </a:solidFill>
                <a:latin typeface="Times New Roman"/>
                <a:cs typeface="Times New Roman"/>
              </a:rPr>
              <a:t> </a:t>
            </a:r>
            <a:r>
              <a:rPr sz="2200" spc="45" dirty="0">
                <a:solidFill>
                  <a:srgbClr val="FFFFFF"/>
                </a:solidFill>
                <a:latin typeface="Times New Roman"/>
                <a:cs typeface="Times New Roman"/>
              </a:rPr>
              <a:t>process.</a:t>
            </a:r>
            <a:endParaRPr sz="2200">
              <a:latin typeface="Times New Roman"/>
              <a:cs typeface="Times New Roman"/>
            </a:endParaRPr>
          </a:p>
          <a:p>
            <a:pPr marL="106045" indent="-93980">
              <a:lnSpc>
                <a:spcPct val="100000"/>
              </a:lnSpc>
              <a:spcBef>
                <a:spcPts val="530"/>
              </a:spcBef>
              <a:buClr>
                <a:srgbClr val="0AD0D9"/>
              </a:buClr>
              <a:buSzPct val="88636"/>
              <a:buFont typeface="Arial"/>
              <a:buChar char="•"/>
              <a:tabLst>
                <a:tab pos="106680" algn="l"/>
              </a:tabLst>
            </a:pPr>
            <a:r>
              <a:rPr sz="2200" spc="65" dirty="0">
                <a:solidFill>
                  <a:srgbClr val="FFFFFF"/>
                </a:solidFill>
                <a:latin typeface="Times New Roman"/>
                <a:cs typeface="Times New Roman"/>
              </a:rPr>
              <a:t>Marker</a:t>
            </a:r>
            <a:r>
              <a:rPr sz="2200" spc="-100" dirty="0">
                <a:solidFill>
                  <a:srgbClr val="FFFFFF"/>
                </a:solidFill>
                <a:latin typeface="Times New Roman"/>
                <a:cs typeface="Times New Roman"/>
              </a:rPr>
              <a:t> </a:t>
            </a:r>
            <a:r>
              <a:rPr sz="2200" spc="90" dirty="0">
                <a:solidFill>
                  <a:srgbClr val="FFFFFF"/>
                </a:solidFill>
                <a:latin typeface="Times New Roman"/>
                <a:cs typeface="Times New Roman"/>
              </a:rPr>
              <a:t>making</a:t>
            </a:r>
            <a:endParaRPr sz="2200">
              <a:latin typeface="Times New Roman"/>
              <a:cs typeface="Times New Roman"/>
            </a:endParaRPr>
          </a:p>
          <a:p>
            <a:pPr marL="106045" indent="-93980">
              <a:lnSpc>
                <a:spcPct val="100000"/>
              </a:lnSpc>
              <a:spcBef>
                <a:spcPts val="530"/>
              </a:spcBef>
              <a:buClr>
                <a:srgbClr val="0AD0D9"/>
              </a:buClr>
              <a:buSzPct val="88636"/>
              <a:buFont typeface="Arial"/>
              <a:buChar char="•"/>
              <a:tabLst>
                <a:tab pos="106680" algn="l"/>
              </a:tabLst>
            </a:pPr>
            <a:r>
              <a:rPr sz="2200" spc="35" dirty="0">
                <a:solidFill>
                  <a:srgbClr val="FFFFFF"/>
                </a:solidFill>
                <a:latin typeface="Times New Roman"/>
                <a:cs typeface="Times New Roman"/>
              </a:rPr>
              <a:t>Fabric</a:t>
            </a:r>
            <a:r>
              <a:rPr sz="2200" spc="-100" dirty="0">
                <a:solidFill>
                  <a:srgbClr val="FFFFFF"/>
                </a:solidFill>
                <a:latin typeface="Times New Roman"/>
                <a:cs typeface="Times New Roman"/>
              </a:rPr>
              <a:t> </a:t>
            </a:r>
            <a:r>
              <a:rPr sz="2200" spc="80" dirty="0">
                <a:solidFill>
                  <a:srgbClr val="FFFFFF"/>
                </a:solidFill>
                <a:latin typeface="Times New Roman"/>
                <a:cs typeface="Times New Roman"/>
              </a:rPr>
              <a:t>spreading</a:t>
            </a:r>
            <a:endParaRPr sz="2200">
              <a:latin typeface="Times New Roman"/>
              <a:cs typeface="Times New Roman"/>
            </a:endParaRPr>
          </a:p>
          <a:p>
            <a:pPr marL="106045" indent="-93980">
              <a:lnSpc>
                <a:spcPct val="100000"/>
              </a:lnSpc>
              <a:spcBef>
                <a:spcPts val="525"/>
              </a:spcBef>
              <a:buClr>
                <a:srgbClr val="0AD0D9"/>
              </a:buClr>
              <a:buSzPct val="88636"/>
              <a:buFont typeface="Arial"/>
              <a:buChar char="•"/>
              <a:tabLst>
                <a:tab pos="106680" algn="l"/>
              </a:tabLst>
            </a:pPr>
            <a:r>
              <a:rPr sz="2200" spc="35" dirty="0">
                <a:solidFill>
                  <a:srgbClr val="FFFFFF"/>
                </a:solidFill>
                <a:latin typeface="Times New Roman"/>
                <a:cs typeface="Times New Roman"/>
              </a:rPr>
              <a:t>Fabric</a:t>
            </a:r>
            <a:r>
              <a:rPr sz="2200" spc="-114" dirty="0">
                <a:solidFill>
                  <a:srgbClr val="FFFFFF"/>
                </a:solidFill>
                <a:latin typeface="Times New Roman"/>
                <a:cs typeface="Times New Roman"/>
              </a:rPr>
              <a:t> </a:t>
            </a:r>
            <a:r>
              <a:rPr sz="2200" spc="90" dirty="0">
                <a:solidFill>
                  <a:srgbClr val="FFFFFF"/>
                </a:solidFill>
                <a:latin typeface="Times New Roman"/>
                <a:cs typeface="Times New Roman"/>
              </a:rPr>
              <a:t>cutting</a:t>
            </a:r>
            <a:endParaRPr sz="2200">
              <a:latin typeface="Times New Roman"/>
              <a:cs typeface="Times New Roman"/>
            </a:endParaRPr>
          </a:p>
          <a:p>
            <a:pPr marL="106045" indent="-93980">
              <a:lnSpc>
                <a:spcPct val="100000"/>
              </a:lnSpc>
              <a:spcBef>
                <a:spcPts val="530"/>
              </a:spcBef>
              <a:buClr>
                <a:srgbClr val="0AD0D9"/>
              </a:buClr>
              <a:buSzPct val="90909"/>
              <a:buFont typeface="Arial"/>
              <a:buChar char="•"/>
              <a:tabLst>
                <a:tab pos="106680" algn="l"/>
              </a:tabLst>
            </a:pPr>
            <a:r>
              <a:rPr sz="2200" spc="60" dirty="0">
                <a:solidFill>
                  <a:srgbClr val="FFFFFF"/>
                </a:solidFill>
                <a:latin typeface="Times New Roman"/>
                <a:cs typeface="Times New Roman"/>
              </a:rPr>
              <a:t>Sorting</a:t>
            </a:r>
            <a:endParaRPr sz="2200">
              <a:latin typeface="Times New Roman"/>
              <a:cs typeface="Times New Roman"/>
            </a:endParaRPr>
          </a:p>
          <a:p>
            <a:pPr marL="106045" indent="-93980">
              <a:lnSpc>
                <a:spcPct val="100000"/>
              </a:lnSpc>
              <a:spcBef>
                <a:spcPts val="530"/>
              </a:spcBef>
              <a:buClr>
                <a:srgbClr val="0AD0D9"/>
              </a:buClr>
              <a:buSzPct val="88636"/>
              <a:buFont typeface="Arial"/>
              <a:buChar char="•"/>
              <a:tabLst>
                <a:tab pos="106680" algn="l"/>
              </a:tabLst>
            </a:pPr>
            <a:r>
              <a:rPr sz="2200" spc="35" dirty="0">
                <a:solidFill>
                  <a:srgbClr val="FFFFFF"/>
                </a:solidFill>
                <a:latin typeface="Times New Roman"/>
                <a:cs typeface="Times New Roman"/>
              </a:rPr>
              <a:t>Fabric</a:t>
            </a:r>
            <a:r>
              <a:rPr sz="2200" spc="-100" dirty="0">
                <a:solidFill>
                  <a:srgbClr val="FFFFFF"/>
                </a:solidFill>
                <a:latin typeface="Times New Roman"/>
                <a:cs typeface="Times New Roman"/>
              </a:rPr>
              <a:t> </a:t>
            </a:r>
            <a:r>
              <a:rPr sz="2200" spc="55" dirty="0">
                <a:solidFill>
                  <a:srgbClr val="FFFFFF"/>
                </a:solidFill>
                <a:latin typeface="Times New Roman"/>
                <a:cs typeface="Times New Roman"/>
              </a:rPr>
              <a:t>sewing</a:t>
            </a:r>
            <a:endParaRPr sz="2200">
              <a:latin typeface="Times New Roman"/>
              <a:cs typeface="Times New Roman"/>
            </a:endParaRPr>
          </a:p>
          <a:p>
            <a:pPr marL="106045" indent="-93980">
              <a:lnSpc>
                <a:spcPct val="100000"/>
              </a:lnSpc>
              <a:spcBef>
                <a:spcPts val="525"/>
              </a:spcBef>
              <a:buClr>
                <a:srgbClr val="0AD0D9"/>
              </a:buClr>
              <a:buSzPct val="88636"/>
              <a:buFont typeface="Arial"/>
              <a:buChar char="•"/>
              <a:tabLst>
                <a:tab pos="106680" algn="l"/>
              </a:tabLst>
            </a:pPr>
            <a:r>
              <a:rPr sz="2200" spc="60" dirty="0">
                <a:solidFill>
                  <a:srgbClr val="FFFFFF"/>
                </a:solidFill>
                <a:latin typeface="Times New Roman"/>
                <a:cs typeface="Times New Roman"/>
              </a:rPr>
              <a:t>Seam</a:t>
            </a:r>
            <a:r>
              <a:rPr sz="2200" spc="-95" dirty="0">
                <a:solidFill>
                  <a:srgbClr val="FFFFFF"/>
                </a:solidFill>
                <a:latin typeface="Times New Roman"/>
                <a:cs typeface="Times New Roman"/>
              </a:rPr>
              <a:t> </a:t>
            </a:r>
            <a:r>
              <a:rPr sz="2200" spc="65" dirty="0">
                <a:solidFill>
                  <a:srgbClr val="FFFFFF"/>
                </a:solidFill>
                <a:latin typeface="Times New Roman"/>
                <a:cs typeface="Times New Roman"/>
              </a:rPr>
              <a:t>defects</a:t>
            </a:r>
            <a:endParaRPr sz="2200">
              <a:latin typeface="Times New Roman"/>
              <a:cs typeface="Times New Roman"/>
            </a:endParaRPr>
          </a:p>
          <a:p>
            <a:pPr marL="106045" indent="-93980">
              <a:lnSpc>
                <a:spcPct val="100000"/>
              </a:lnSpc>
              <a:spcBef>
                <a:spcPts val="530"/>
              </a:spcBef>
              <a:buClr>
                <a:srgbClr val="0AD0D9"/>
              </a:buClr>
              <a:buSzPct val="88636"/>
              <a:buFont typeface="Arial"/>
              <a:buChar char="•"/>
              <a:tabLst>
                <a:tab pos="106680" algn="l"/>
              </a:tabLst>
            </a:pPr>
            <a:r>
              <a:rPr sz="2200" spc="30" dirty="0">
                <a:solidFill>
                  <a:srgbClr val="FFFFFF"/>
                </a:solidFill>
                <a:latin typeface="Times New Roman"/>
                <a:cs typeface="Times New Roman"/>
              </a:rPr>
              <a:t>Assembly</a:t>
            </a:r>
            <a:r>
              <a:rPr sz="2200" spc="-114" dirty="0">
                <a:solidFill>
                  <a:srgbClr val="FFFFFF"/>
                </a:solidFill>
                <a:latin typeface="Times New Roman"/>
                <a:cs typeface="Times New Roman"/>
              </a:rPr>
              <a:t> </a:t>
            </a:r>
            <a:r>
              <a:rPr sz="2200" spc="65" dirty="0">
                <a:solidFill>
                  <a:srgbClr val="FFFFFF"/>
                </a:solidFill>
                <a:latin typeface="Times New Roman"/>
                <a:cs typeface="Times New Roman"/>
              </a:rPr>
              <a:t>defects</a:t>
            </a:r>
            <a:endParaRPr sz="2200">
              <a:latin typeface="Times New Roman"/>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80132" y="153923"/>
            <a:ext cx="3753612" cy="679703"/>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63372" y="927861"/>
            <a:ext cx="7717155" cy="4781550"/>
          </a:xfrm>
          <a:prstGeom prst="rect">
            <a:avLst/>
          </a:prstGeom>
        </p:spPr>
        <p:txBody>
          <a:bodyPr vert="horz" wrap="square" lIns="0" tIns="12700" rIns="0" bIns="0" rtlCol="0">
            <a:spAutoFit/>
          </a:bodyPr>
          <a:lstStyle/>
          <a:p>
            <a:pPr marL="12700" marR="5080" algn="just">
              <a:lnSpc>
                <a:spcPct val="100000"/>
              </a:lnSpc>
              <a:spcBef>
                <a:spcPts val="100"/>
              </a:spcBef>
            </a:pPr>
            <a:r>
              <a:rPr sz="2400" spc="80" dirty="0">
                <a:solidFill>
                  <a:srgbClr val="FFFFFF"/>
                </a:solidFill>
                <a:latin typeface="Times New Roman"/>
                <a:cs typeface="Times New Roman"/>
              </a:rPr>
              <a:t>Quality </a:t>
            </a:r>
            <a:r>
              <a:rPr sz="2400" spc="90" dirty="0">
                <a:solidFill>
                  <a:srgbClr val="FFFFFF"/>
                </a:solidFill>
                <a:latin typeface="Times New Roman"/>
                <a:cs typeface="Times New Roman"/>
              </a:rPr>
              <a:t>control </a:t>
            </a:r>
            <a:r>
              <a:rPr sz="2400" spc="15" dirty="0">
                <a:solidFill>
                  <a:srgbClr val="FFFFFF"/>
                </a:solidFill>
                <a:latin typeface="Times New Roman"/>
                <a:cs typeface="Times New Roman"/>
              </a:rPr>
              <a:t>of </a:t>
            </a:r>
            <a:r>
              <a:rPr sz="2400" spc="45" dirty="0">
                <a:solidFill>
                  <a:srgbClr val="FFFFFF"/>
                </a:solidFill>
                <a:latin typeface="Times New Roman"/>
                <a:cs typeface="Times New Roman"/>
              </a:rPr>
              <a:t>raw </a:t>
            </a:r>
            <a:r>
              <a:rPr sz="2400" spc="90" dirty="0">
                <a:solidFill>
                  <a:srgbClr val="FFFFFF"/>
                </a:solidFill>
                <a:latin typeface="Times New Roman"/>
                <a:cs typeface="Times New Roman"/>
              </a:rPr>
              <a:t>material </a:t>
            </a:r>
            <a:r>
              <a:rPr sz="2400" spc="25" dirty="0">
                <a:solidFill>
                  <a:srgbClr val="FFFFFF"/>
                </a:solidFill>
                <a:latin typeface="Times New Roman"/>
                <a:cs typeface="Times New Roman"/>
              </a:rPr>
              <a:t>is </a:t>
            </a:r>
            <a:r>
              <a:rPr sz="2400" spc="145" dirty="0">
                <a:solidFill>
                  <a:srgbClr val="FFFFFF"/>
                </a:solidFill>
                <a:latin typeface="Times New Roman"/>
                <a:cs typeface="Times New Roman"/>
              </a:rPr>
              <a:t>the </a:t>
            </a:r>
            <a:r>
              <a:rPr sz="2400" spc="105" dirty="0">
                <a:solidFill>
                  <a:srgbClr val="FFFFFF"/>
                </a:solidFill>
                <a:latin typeface="Times New Roman"/>
                <a:cs typeface="Times New Roman"/>
              </a:rPr>
              <a:t>maintaining </a:t>
            </a:r>
            <a:r>
              <a:rPr sz="2400" spc="15" dirty="0">
                <a:solidFill>
                  <a:srgbClr val="FFFFFF"/>
                </a:solidFill>
                <a:latin typeface="Times New Roman"/>
                <a:cs typeface="Times New Roman"/>
              </a:rPr>
              <a:t>of </a:t>
            </a:r>
            <a:r>
              <a:rPr sz="2400" spc="30" dirty="0">
                <a:solidFill>
                  <a:srgbClr val="FFFFFF"/>
                </a:solidFill>
                <a:latin typeface="Times New Roman"/>
                <a:cs typeface="Times New Roman"/>
              </a:rPr>
              <a:t>all  </a:t>
            </a:r>
            <a:r>
              <a:rPr sz="2400" spc="145" dirty="0">
                <a:solidFill>
                  <a:srgbClr val="FFFFFF"/>
                </a:solidFill>
                <a:latin typeface="Times New Roman"/>
                <a:cs typeface="Times New Roman"/>
              </a:rPr>
              <a:t>the </a:t>
            </a:r>
            <a:r>
              <a:rPr sz="2400" spc="90" dirty="0">
                <a:solidFill>
                  <a:srgbClr val="FFFFFF"/>
                </a:solidFill>
                <a:latin typeface="Times New Roman"/>
                <a:cs typeface="Times New Roman"/>
              </a:rPr>
              <a:t>procedures </a:t>
            </a:r>
            <a:r>
              <a:rPr sz="2400" spc="155" dirty="0">
                <a:solidFill>
                  <a:srgbClr val="FFFFFF"/>
                </a:solidFill>
                <a:latin typeface="Times New Roman"/>
                <a:cs typeface="Times New Roman"/>
              </a:rPr>
              <a:t>that </a:t>
            </a:r>
            <a:r>
              <a:rPr sz="2400" spc="80" dirty="0">
                <a:solidFill>
                  <a:srgbClr val="FFFFFF"/>
                </a:solidFill>
                <a:latin typeface="Times New Roman"/>
                <a:cs typeface="Times New Roman"/>
              </a:rPr>
              <a:t>are </a:t>
            </a:r>
            <a:r>
              <a:rPr sz="2400" spc="125" dirty="0">
                <a:solidFill>
                  <a:srgbClr val="FFFFFF"/>
                </a:solidFill>
                <a:latin typeface="Times New Roman"/>
                <a:cs typeface="Times New Roman"/>
              </a:rPr>
              <a:t>needed to </a:t>
            </a:r>
            <a:r>
              <a:rPr sz="2400" spc="105" dirty="0">
                <a:solidFill>
                  <a:srgbClr val="FFFFFF"/>
                </a:solidFill>
                <a:latin typeface="Times New Roman"/>
                <a:cs typeface="Times New Roman"/>
              </a:rPr>
              <a:t>be </a:t>
            </a:r>
            <a:r>
              <a:rPr sz="2400" spc="114" dirty="0">
                <a:solidFill>
                  <a:srgbClr val="FFFFFF"/>
                </a:solidFill>
                <a:latin typeface="Times New Roman"/>
                <a:cs typeface="Times New Roman"/>
              </a:rPr>
              <a:t>taken </a:t>
            </a:r>
            <a:r>
              <a:rPr sz="2400" spc="120" dirty="0">
                <a:solidFill>
                  <a:srgbClr val="FFFFFF"/>
                </a:solidFill>
                <a:latin typeface="Times New Roman"/>
                <a:cs typeface="Times New Roman"/>
              </a:rPr>
              <a:t>to </a:t>
            </a:r>
            <a:r>
              <a:rPr sz="2400" spc="100" dirty="0">
                <a:solidFill>
                  <a:srgbClr val="FFFFFF"/>
                </a:solidFill>
                <a:latin typeface="Times New Roman"/>
                <a:cs typeface="Times New Roman"/>
              </a:rPr>
              <a:t>produce </a:t>
            </a:r>
            <a:r>
              <a:rPr sz="2400" spc="85" dirty="0">
                <a:solidFill>
                  <a:srgbClr val="FFFFFF"/>
                </a:solidFill>
                <a:latin typeface="Times New Roman"/>
                <a:cs typeface="Times New Roman"/>
              </a:rPr>
              <a:t>a </a:t>
            </a:r>
            <a:r>
              <a:rPr sz="2400" spc="770" dirty="0">
                <a:solidFill>
                  <a:srgbClr val="FFFFFF"/>
                </a:solidFill>
                <a:latin typeface="Times New Roman"/>
                <a:cs typeface="Times New Roman"/>
              </a:rPr>
              <a:t> </a:t>
            </a:r>
            <a:r>
              <a:rPr sz="2400" spc="70" dirty="0">
                <a:solidFill>
                  <a:srgbClr val="FFFFFF"/>
                </a:solidFill>
                <a:latin typeface="Times New Roman"/>
                <a:cs typeface="Times New Roman"/>
              </a:rPr>
              <a:t>quality </a:t>
            </a:r>
            <a:r>
              <a:rPr sz="2400" spc="20" dirty="0">
                <a:solidFill>
                  <a:srgbClr val="FFFFFF"/>
                </a:solidFill>
                <a:latin typeface="Times New Roman"/>
                <a:cs typeface="Times New Roman"/>
              </a:rPr>
              <a:t>full </a:t>
            </a:r>
            <a:r>
              <a:rPr sz="2400" spc="120" dirty="0">
                <a:solidFill>
                  <a:srgbClr val="FFFFFF"/>
                </a:solidFill>
                <a:latin typeface="Times New Roman"/>
                <a:cs typeface="Times New Roman"/>
              </a:rPr>
              <a:t>product </a:t>
            </a:r>
            <a:r>
              <a:rPr sz="2400" spc="10" dirty="0">
                <a:solidFill>
                  <a:srgbClr val="FFFFFF"/>
                </a:solidFill>
                <a:latin typeface="Times New Roman"/>
                <a:cs typeface="Times New Roman"/>
              </a:rPr>
              <a:t>. </a:t>
            </a:r>
            <a:r>
              <a:rPr sz="2400" spc="90" dirty="0">
                <a:solidFill>
                  <a:srgbClr val="FFFFFF"/>
                </a:solidFill>
                <a:latin typeface="Times New Roman"/>
                <a:cs typeface="Times New Roman"/>
              </a:rPr>
              <a:t>Maintaining </a:t>
            </a:r>
            <a:r>
              <a:rPr sz="2400" spc="15" dirty="0">
                <a:solidFill>
                  <a:srgbClr val="FFFFFF"/>
                </a:solidFill>
                <a:latin typeface="Times New Roman"/>
                <a:cs typeface="Times New Roman"/>
              </a:rPr>
              <a:t>of </a:t>
            </a:r>
            <a:r>
              <a:rPr sz="2400" spc="75" dirty="0">
                <a:solidFill>
                  <a:srgbClr val="FFFFFF"/>
                </a:solidFill>
                <a:latin typeface="Times New Roman"/>
                <a:cs typeface="Times New Roman"/>
              </a:rPr>
              <a:t>quality </a:t>
            </a:r>
            <a:r>
              <a:rPr sz="2400" spc="20" dirty="0">
                <a:solidFill>
                  <a:srgbClr val="FFFFFF"/>
                </a:solidFill>
                <a:latin typeface="Times New Roman"/>
                <a:cs typeface="Times New Roman"/>
              </a:rPr>
              <a:t>of </a:t>
            </a:r>
            <a:r>
              <a:rPr sz="2400" spc="70" dirty="0">
                <a:solidFill>
                  <a:srgbClr val="FFFFFF"/>
                </a:solidFill>
                <a:latin typeface="Times New Roman"/>
                <a:cs typeface="Times New Roman"/>
              </a:rPr>
              <a:t>whole  </a:t>
            </a:r>
            <a:r>
              <a:rPr sz="2400" spc="65" dirty="0">
                <a:solidFill>
                  <a:srgbClr val="FFFFFF"/>
                </a:solidFill>
                <a:latin typeface="Times New Roman"/>
                <a:cs typeface="Times New Roman"/>
              </a:rPr>
              <a:t>processes </a:t>
            </a:r>
            <a:r>
              <a:rPr sz="2400" spc="90" dirty="0">
                <a:solidFill>
                  <a:srgbClr val="FFFFFF"/>
                </a:solidFill>
                <a:latin typeface="Times New Roman"/>
                <a:cs typeface="Times New Roman"/>
              </a:rPr>
              <a:t>helps </a:t>
            </a:r>
            <a:r>
              <a:rPr sz="2400" spc="100" dirty="0">
                <a:solidFill>
                  <a:srgbClr val="FFFFFF"/>
                </a:solidFill>
                <a:latin typeface="Times New Roman"/>
                <a:cs typeface="Times New Roman"/>
              </a:rPr>
              <a:t>us </a:t>
            </a:r>
            <a:r>
              <a:rPr sz="2400" spc="114" dirty="0">
                <a:solidFill>
                  <a:srgbClr val="FFFFFF"/>
                </a:solidFill>
                <a:latin typeface="Times New Roman"/>
                <a:cs typeface="Times New Roman"/>
              </a:rPr>
              <a:t>to </a:t>
            </a:r>
            <a:r>
              <a:rPr sz="2400" spc="75" dirty="0">
                <a:solidFill>
                  <a:srgbClr val="FFFFFF"/>
                </a:solidFill>
                <a:latin typeface="Times New Roman"/>
                <a:cs typeface="Times New Roman"/>
              </a:rPr>
              <a:t>get </a:t>
            </a:r>
            <a:r>
              <a:rPr sz="2400" spc="145" dirty="0">
                <a:solidFill>
                  <a:srgbClr val="FFFFFF"/>
                </a:solidFill>
                <a:latin typeface="Times New Roman"/>
                <a:cs typeface="Times New Roman"/>
              </a:rPr>
              <a:t>the </a:t>
            </a:r>
            <a:r>
              <a:rPr sz="2400" spc="70" dirty="0">
                <a:solidFill>
                  <a:srgbClr val="FFFFFF"/>
                </a:solidFill>
                <a:latin typeface="Times New Roman"/>
                <a:cs typeface="Times New Roman"/>
              </a:rPr>
              <a:t>desirable </a:t>
            </a:r>
            <a:r>
              <a:rPr sz="2400" spc="130" dirty="0">
                <a:solidFill>
                  <a:srgbClr val="FFFFFF"/>
                </a:solidFill>
                <a:latin typeface="Times New Roman"/>
                <a:cs typeface="Times New Roman"/>
              </a:rPr>
              <a:t>output. </a:t>
            </a:r>
            <a:r>
              <a:rPr sz="2400" spc="70" dirty="0">
                <a:solidFill>
                  <a:srgbClr val="FFFFFF"/>
                </a:solidFill>
                <a:latin typeface="Times New Roman"/>
                <a:cs typeface="Times New Roman"/>
              </a:rPr>
              <a:t>quality  </a:t>
            </a:r>
            <a:r>
              <a:rPr sz="2400" spc="114" dirty="0">
                <a:solidFill>
                  <a:srgbClr val="FFFFFF"/>
                </a:solidFill>
                <a:latin typeface="Times New Roman"/>
                <a:cs typeface="Times New Roman"/>
              </a:rPr>
              <a:t>means </a:t>
            </a:r>
            <a:r>
              <a:rPr sz="2400" spc="110" dirty="0">
                <a:solidFill>
                  <a:srgbClr val="FFFFFF"/>
                </a:solidFill>
                <a:latin typeface="Times New Roman"/>
                <a:cs typeface="Times New Roman"/>
              </a:rPr>
              <a:t>customer </a:t>
            </a:r>
            <a:r>
              <a:rPr sz="2400" spc="125" dirty="0">
                <a:solidFill>
                  <a:srgbClr val="FFFFFF"/>
                </a:solidFill>
                <a:latin typeface="Times New Roman"/>
                <a:cs typeface="Times New Roman"/>
              </a:rPr>
              <a:t>need </a:t>
            </a:r>
            <a:r>
              <a:rPr sz="2400" spc="25" dirty="0">
                <a:solidFill>
                  <a:srgbClr val="FFFFFF"/>
                </a:solidFill>
                <a:latin typeface="Times New Roman"/>
                <a:cs typeface="Times New Roman"/>
              </a:rPr>
              <a:t>is </a:t>
            </a:r>
            <a:r>
              <a:rPr sz="2400" spc="120" dirty="0">
                <a:solidFill>
                  <a:srgbClr val="FFFFFF"/>
                </a:solidFill>
                <a:latin typeface="Times New Roman"/>
                <a:cs typeface="Times New Roman"/>
              </a:rPr>
              <a:t>to </a:t>
            </a:r>
            <a:r>
              <a:rPr sz="2400" spc="105" dirty="0">
                <a:solidFill>
                  <a:srgbClr val="FFFFFF"/>
                </a:solidFill>
                <a:latin typeface="Times New Roman"/>
                <a:cs typeface="Times New Roman"/>
              </a:rPr>
              <a:t>be </a:t>
            </a:r>
            <a:r>
              <a:rPr sz="2400" spc="65" dirty="0">
                <a:solidFill>
                  <a:srgbClr val="FFFFFF"/>
                </a:solidFill>
                <a:latin typeface="Times New Roman"/>
                <a:cs typeface="Times New Roman"/>
              </a:rPr>
              <a:t>satisfied </a:t>
            </a:r>
            <a:r>
              <a:rPr sz="2400" spc="10" dirty="0">
                <a:solidFill>
                  <a:srgbClr val="FFFFFF"/>
                </a:solidFill>
                <a:latin typeface="Times New Roman"/>
                <a:cs typeface="Times New Roman"/>
              </a:rPr>
              <a:t>. </a:t>
            </a:r>
            <a:r>
              <a:rPr sz="2400" spc="30" dirty="0">
                <a:solidFill>
                  <a:srgbClr val="FFFFFF"/>
                </a:solidFill>
                <a:latin typeface="Times New Roman"/>
                <a:cs typeface="Times New Roman"/>
              </a:rPr>
              <a:t>For </a:t>
            </a:r>
            <a:r>
              <a:rPr sz="2400" spc="100" dirty="0">
                <a:solidFill>
                  <a:srgbClr val="FFFFFF"/>
                </a:solidFill>
                <a:latin typeface="Times New Roman"/>
                <a:cs typeface="Times New Roman"/>
              </a:rPr>
              <a:t>maintaining  this </a:t>
            </a:r>
            <a:r>
              <a:rPr sz="2400" spc="70" dirty="0">
                <a:solidFill>
                  <a:srgbClr val="FFFFFF"/>
                </a:solidFill>
                <a:latin typeface="Times New Roman"/>
                <a:cs typeface="Times New Roman"/>
              </a:rPr>
              <a:t>whole </a:t>
            </a:r>
            <a:r>
              <a:rPr sz="2400" spc="65" dirty="0">
                <a:solidFill>
                  <a:srgbClr val="FFFFFF"/>
                </a:solidFill>
                <a:latin typeface="Times New Roman"/>
                <a:cs typeface="Times New Roman"/>
              </a:rPr>
              <a:t>process </a:t>
            </a:r>
            <a:r>
              <a:rPr sz="2400" spc="70" dirty="0">
                <a:solidFill>
                  <a:srgbClr val="FFFFFF"/>
                </a:solidFill>
                <a:latin typeface="Times New Roman"/>
                <a:cs typeface="Times New Roman"/>
              </a:rPr>
              <a:t>different </a:t>
            </a:r>
            <a:r>
              <a:rPr sz="2400" spc="85" dirty="0">
                <a:solidFill>
                  <a:srgbClr val="FFFFFF"/>
                </a:solidFill>
                <a:latin typeface="Times New Roman"/>
                <a:cs typeface="Times New Roman"/>
              </a:rPr>
              <a:t>steps </a:t>
            </a:r>
            <a:r>
              <a:rPr sz="2400" spc="10" dirty="0">
                <a:solidFill>
                  <a:srgbClr val="FFFFFF"/>
                </a:solidFill>
                <a:latin typeface="Times New Roman"/>
                <a:cs typeface="Times New Roman"/>
              </a:rPr>
              <a:t>, </a:t>
            </a:r>
            <a:r>
              <a:rPr sz="2400" spc="55" dirty="0">
                <a:solidFill>
                  <a:srgbClr val="FFFFFF"/>
                </a:solidFill>
                <a:latin typeface="Times New Roman"/>
                <a:cs typeface="Times New Roman"/>
              </a:rPr>
              <a:t>process, </a:t>
            </a:r>
            <a:r>
              <a:rPr sz="2400" spc="95" dirty="0">
                <a:solidFill>
                  <a:srgbClr val="FFFFFF"/>
                </a:solidFill>
                <a:latin typeface="Times New Roman"/>
                <a:cs typeface="Times New Roman"/>
              </a:rPr>
              <a:t>procedure </a:t>
            </a:r>
            <a:r>
              <a:rPr sz="2400" spc="85" dirty="0">
                <a:solidFill>
                  <a:srgbClr val="FFFFFF"/>
                </a:solidFill>
                <a:latin typeface="Times New Roman"/>
                <a:cs typeface="Times New Roman"/>
              </a:rPr>
              <a:t>are  </a:t>
            </a:r>
            <a:r>
              <a:rPr sz="2400" spc="125" dirty="0">
                <a:solidFill>
                  <a:srgbClr val="FFFFFF"/>
                </a:solidFill>
                <a:latin typeface="Times New Roman"/>
                <a:cs typeface="Times New Roman"/>
              </a:rPr>
              <a:t>need</a:t>
            </a:r>
            <a:r>
              <a:rPr sz="2400" spc="-35" dirty="0">
                <a:solidFill>
                  <a:srgbClr val="FFFFFF"/>
                </a:solidFill>
                <a:latin typeface="Times New Roman"/>
                <a:cs typeface="Times New Roman"/>
              </a:rPr>
              <a:t> </a:t>
            </a:r>
            <a:r>
              <a:rPr sz="2400" spc="120" dirty="0">
                <a:solidFill>
                  <a:srgbClr val="FFFFFF"/>
                </a:solidFill>
                <a:latin typeface="Times New Roman"/>
                <a:cs typeface="Times New Roman"/>
              </a:rPr>
              <a:t>to</a:t>
            </a:r>
            <a:r>
              <a:rPr sz="2400" spc="-50" dirty="0">
                <a:solidFill>
                  <a:srgbClr val="FFFFFF"/>
                </a:solidFill>
                <a:latin typeface="Times New Roman"/>
                <a:cs typeface="Times New Roman"/>
              </a:rPr>
              <a:t> </a:t>
            </a:r>
            <a:r>
              <a:rPr sz="2400" spc="105" dirty="0">
                <a:solidFill>
                  <a:srgbClr val="FFFFFF"/>
                </a:solidFill>
                <a:latin typeface="Times New Roman"/>
                <a:cs typeface="Times New Roman"/>
              </a:rPr>
              <a:t>be</a:t>
            </a:r>
            <a:r>
              <a:rPr sz="2400" spc="-85" dirty="0">
                <a:solidFill>
                  <a:srgbClr val="FFFFFF"/>
                </a:solidFill>
                <a:latin typeface="Times New Roman"/>
                <a:cs typeface="Times New Roman"/>
              </a:rPr>
              <a:t> </a:t>
            </a:r>
            <a:r>
              <a:rPr sz="2400" spc="114" dirty="0">
                <a:solidFill>
                  <a:srgbClr val="FFFFFF"/>
                </a:solidFill>
                <a:latin typeface="Times New Roman"/>
                <a:cs typeface="Times New Roman"/>
              </a:rPr>
              <a:t>taken</a:t>
            </a:r>
            <a:r>
              <a:rPr sz="2400" spc="-65" dirty="0">
                <a:solidFill>
                  <a:srgbClr val="FFFFFF"/>
                </a:solidFill>
                <a:latin typeface="Times New Roman"/>
                <a:cs typeface="Times New Roman"/>
              </a:rPr>
              <a:t> </a:t>
            </a:r>
            <a:r>
              <a:rPr sz="2400" spc="120" dirty="0">
                <a:solidFill>
                  <a:srgbClr val="FFFFFF"/>
                </a:solidFill>
                <a:latin typeface="Times New Roman"/>
                <a:cs typeface="Times New Roman"/>
              </a:rPr>
              <a:t>to</a:t>
            </a:r>
            <a:r>
              <a:rPr sz="2400" spc="-85" dirty="0">
                <a:solidFill>
                  <a:srgbClr val="FFFFFF"/>
                </a:solidFill>
                <a:latin typeface="Times New Roman"/>
                <a:cs typeface="Times New Roman"/>
              </a:rPr>
              <a:t> </a:t>
            </a:r>
            <a:r>
              <a:rPr sz="2400" spc="75" dirty="0">
                <a:solidFill>
                  <a:srgbClr val="FFFFFF"/>
                </a:solidFill>
                <a:latin typeface="Times New Roman"/>
                <a:cs typeface="Times New Roman"/>
              </a:rPr>
              <a:t>get</a:t>
            </a:r>
            <a:r>
              <a:rPr sz="2400" spc="-65" dirty="0">
                <a:solidFill>
                  <a:srgbClr val="FFFFFF"/>
                </a:solidFill>
                <a:latin typeface="Times New Roman"/>
                <a:cs typeface="Times New Roman"/>
              </a:rPr>
              <a:t> </a:t>
            </a:r>
            <a:r>
              <a:rPr sz="2400" spc="145" dirty="0">
                <a:solidFill>
                  <a:srgbClr val="FFFFFF"/>
                </a:solidFill>
                <a:latin typeface="Times New Roman"/>
                <a:cs typeface="Times New Roman"/>
              </a:rPr>
              <a:t>the</a:t>
            </a:r>
            <a:r>
              <a:rPr sz="2400" spc="-85" dirty="0">
                <a:solidFill>
                  <a:srgbClr val="FFFFFF"/>
                </a:solidFill>
                <a:latin typeface="Times New Roman"/>
                <a:cs typeface="Times New Roman"/>
              </a:rPr>
              <a:t> </a:t>
            </a:r>
            <a:r>
              <a:rPr sz="2400" spc="85" dirty="0">
                <a:solidFill>
                  <a:srgbClr val="FFFFFF"/>
                </a:solidFill>
                <a:latin typeface="Times New Roman"/>
                <a:cs typeface="Times New Roman"/>
              </a:rPr>
              <a:t>accepted</a:t>
            </a:r>
            <a:r>
              <a:rPr sz="2400" spc="-30" dirty="0">
                <a:solidFill>
                  <a:srgbClr val="FFFFFF"/>
                </a:solidFill>
                <a:latin typeface="Times New Roman"/>
                <a:cs typeface="Times New Roman"/>
              </a:rPr>
              <a:t> </a:t>
            </a:r>
            <a:r>
              <a:rPr sz="2400" spc="114" dirty="0">
                <a:solidFill>
                  <a:srgbClr val="FFFFFF"/>
                </a:solidFill>
                <a:latin typeface="Times New Roman"/>
                <a:cs typeface="Times New Roman"/>
              </a:rPr>
              <a:t>garments</a:t>
            </a:r>
            <a:r>
              <a:rPr sz="2400" spc="-60" dirty="0">
                <a:solidFill>
                  <a:srgbClr val="FFFFFF"/>
                </a:solidFill>
                <a:latin typeface="Times New Roman"/>
                <a:cs typeface="Times New Roman"/>
              </a:rPr>
              <a:t> </a:t>
            </a:r>
            <a:r>
              <a:rPr sz="2400" spc="145" dirty="0">
                <a:solidFill>
                  <a:srgbClr val="FFFFFF"/>
                </a:solidFill>
                <a:latin typeface="Times New Roman"/>
                <a:cs typeface="Times New Roman"/>
              </a:rPr>
              <a:t>out</a:t>
            </a:r>
            <a:r>
              <a:rPr sz="2400" spc="-85" dirty="0">
                <a:solidFill>
                  <a:srgbClr val="FFFFFF"/>
                </a:solidFill>
                <a:latin typeface="Times New Roman"/>
                <a:cs typeface="Times New Roman"/>
              </a:rPr>
              <a:t> </a:t>
            </a:r>
            <a:r>
              <a:rPr sz="2400" spc="120" dirty="0">
                <a:solidFill>
                  <a:srgbClr val="FFFFFF"/>
                </a:solidFill>
                <a:latin typeface="Times New Roman"/>
                <a:cs typeface="Times New Roman"/>
              </a:rPr>
              <a:t>put.</a:t>
            </a:r>
            <a:r>
              <a:rPr sz="2400" spc="-55" dirty="0">
                <a:solidFill>
                  <a:srgbClr val="FFFFFF"/>
                </a:solidFill>
                <a:latin typeface="Times New Roman"/>
                <a:cs typeface="Times New Roman"/>
              </a:rPr>
              <a:t> </a:t>
            </a:r>
            <a:r>
              <a:rPr sz="2400" spc="85" dirty="0">
                <a:solidFill>
                  <a:srgbClr val="FFFFFF"/>
                </a:solidFill>
                <a:latin typeface="Times New Roman"/>
                <a:cs typeface="Times New Roman"/>
              </a:rPr>
              <a:t>The  </a:t>
            </a:r>
            <a:r>
              <a:rPr sz="2400" spc="70" dirty="0">
                <a:solidFill>
                  <a:srgbClr val="FFFFFF"/>
                </a:solidFill>
                <a:latin typeface="Times New Roman"/>
                <a:cs typeface="Times New Roman"/>
              </a:rPr>
              <a:t>different </a:t>
            </a:r>
            <a:r>
              <a:rPr sz="2400" spc="65" dirty="0">
                <a:solidFill>
                  <a:srgbClr val="FFFFFF"/>
                </a:solidFill>
                <a:latin typeface="Times New Roman"/>
                <a:cs typeface="Times New Roman"/>
              </a:rPr>
              <a:t>stages </a:t>
            </a:r>
            <a:r>
              <a:rPr sz="2400" spc="105" dirty="0">
                <a:solidFill>
                  <a:srgbClr val="FFFFFF"/>
                </a:solidFill>
                <a:latin typeface="Times New Roman"/>
                <a:cs typeface="Times New Roman"/>
              </a:rPr>
              <a:t>can be </a:t>
            </a:r>
            <a:r>
              <a:rPr sz="2400" spc="45" dirty="0">
                <a:solidFill>
                  <a:srgbClr val="FFFFFF"/>
                </a:solidFill>
                <a:latin typeface="Times New Roman"/>
                <a:cs typeface="Times New Roman"/>
              </a:rPr>
              <a:t>raw </a:t>
            </a:r>
            <a:r>
              <a:rPr sz="2400" spc="90" dirty="0">
                <a:solidFill>
                  <a:srgbClr val="FFFFFF"/>
                </a:solidFill>
                <a:latin typeface="Times New Roman"/>
                <a:cs typeface="Times New Roman"/>
              </a:rPr>
              <a:t>material </a:t>
            </a:r>
            <a:r>
              <a:rPr sz="2400" spc="85" dirty="0">
                <a:solidFill>
                  <a:srgbClr val="FFFFFF"/>
                </a:solidFill>
                <a:latin typeface="Times New Roman"/>
                <a:cs typeface="Times New Roman"/>
              </a:rPr>
              <a:t>inspection, </a:t>
            </a:r>
            <a:r>
              <a:rPr sz="2400" spc="55" dirty="0">
                <a:solidFill>
                  <a:srgbClr val="FFFFFF"/>
                </a:solidFill>
                <a:latin typeface="Times New Roman"/>
                <a:cs typeface="Times New Roman"/>
              </a:rPr>
              <a:t>fabric  </a:t>
            </a:r>
            <a:r>
              <a:rPr sz="2400" spc="85" dirty="0">
                <a:solidFill>
                  <a:srgbClr val="FFFFFF"/>
                </a:solidFill>
                <a:latin typeface="Times New Roman"/>
                <a:cs typeface="Times New Roman"/>
              </a:rPr>
              <a:t>inspection, </a:t>
            </a:r>
            <a:r>
              <a:rPr sz="2400" spc="60" dirty="0">
                <a:solidFill>
                  <a:srgbClr val="FFFFFF"/>
                </a:solidFill>
                <a:latin typeface="Times New Roman"/>
                <a:cs typeface="Times New Roman"/>
              </a:rPr>
              <a:t>sewing </a:t>
            </a:r>
            <a:r>
              <a:rPr sz="2400" spc="130" dirty="0">
                <a:solidFill>
                  <a:srgbClr val="FFFFFF"/>
                </a:solidFill>
                <a:latin typeface="Times New Roman"/>
                <a:cs typeface="Times New Roman"/>
              </a:rPr>
              <a:t>thread </a:t>
            </a:r>
            <a:r>
              <a:rPr sz="2400" spc="85" dirty="0">
                <a:solidFill>
                  <a:srgbClr val="FFFFFF"/>
                </a:solidFill>
                <a:latin typeface="Times New Roman"/>
                <a:cs typeface="Times New Roman"/>
              </a:rPr>
              <a:t>inspection, </a:t>
            </a:r>
            <a:r>
              <a:rPr sz="2400" spc="114" dirty="0">
                <a:solidFill>
                  <a:srgbClr val="FFFFFF"/>
                </a:solidFill>
                <a:latin typeface="Times New Roman"/>
                <a:cs typeface="Times New Roman"/>
              </a:rPr>
              <a:t>garments </a:t>
            </a:r>
            <a:r>
              <a:rPr sz="2400" spc="65" dirty="0">
                <a:solidFill>
                  <a:srgbClr val="FFFFFF"/>
                </a:solidFill>
                <a:latin typeface="Times New Roman"/>
                <a:cs typeface="Times New Roman"/>
              </a:rPr>
              <a:t>finishing,  </a:t>
            </a:r>
            <a:r>
              <a:rPr sz="2400" spc="80" dirty="0">
                <a:solidFill>
                  <a:srgbClr val="FFFFFF"/>
                </a:solidFill>
                <a:latin typeface="Times New Roman"/>
                <a:cs typeface="Times New Roman"/>
              </a:rPr>
              <a:t>packing </a:t>
            </a:r>
            <a:r>
              <a:rPr sz="2400" spc="10" dirty="0">
                <a:solidFill>
                  <a:srgbClr val="FFFFFF"/>
                </a:solidFill>
                <a:latin typeface="Times New Roman"/>
                <a:cs typeface="Times New Roman"/>
              </a:rPr>
              <a:t>, </a:t>
            </a:r>
            <a:r>
              <a:rPr sz="2400" spc="100" dirty="0">
                <a:solidFill>
                  <a:srgbClr val="FFFFFF"/>
                </a:solidFill>
                <a:latin typeface="Times New Roman"/>
                <a:cs typeface="Times New Roman"/>
              </a:rPr>
              <a:t>cartooning </a:t>
            </a:r>
            <a:r>
              <a:rPr sz="2400" spc="10" dirty="0">
                <a:solidFill>
                  <a:srgbClr val="FFFFFF"/>
                </a:solidFill>
                <a:latin typeface="Times New Roman"/>
                <a:cs typeface="Times New Roman"/>
              </a:rPr>
              <a:t>, </a:t>
            </a:r>
            <a:r>
              <a:rPr sz="2400" spc="110" dirty="0">
                <a:solidFill>
                  <a:srgbClr val="FFFFFF"/>
                </a:solidFill>
                <a:latin typeface="Times New Roman"/>
                <a:cs typeface="Times New Roman"/>
              </a:rPr>
              <a:t>spot </a:t>
            </a:r>
            <a:r>
              <a:rPr sz="2400" spc="75" dirty="0">
                <a:solidFill>
                  <a:srgbClr val="FFFFFF"/>
                </a:solidFill>
                <a:latin typeface="Times New Roman"/>
                <a:cs typeface="Times New Roman"/>
              </a:rPr>
              <a:t>removing </a:t>
            </a:r>
            <a:r>
              <a:rPr sz="2400" spc="-245" dirty="0">
                <a:solidFill>
                  <a:srgbClr val="FFFFFF"/>
                </a:solidFill>
                <a:latin typeface="Times New Roman"/>
                <a:cs typeface="Times New Roman"/>
              </a:rPr>
              <a:t>&amp;</a:t>
            </a:r>
            <a:r>
              <a:rPr sz="2400" spc="110" dirty="0">
                <a:solidFill>
                  <a:srgbClr val="FFFFFF"/>
                </a:solidFill>
                <a:latin typeface="Times New Roman"/>
                <a:cs typeface="Times New Roman"/>
              </a:rPr>
              <a:t> </a:t>
            </a:r>
            <a:r>
              <a:rPr sz="2400" spc="55" dirty="0">
                <a:solidFill>
                  <a:srgbClr val="FFFFFF"/>
                </a:solidFill>
                <a:latin typeface="Times New Roman"/>
                <a:cs typeface="Times New Roman"/>
              </a:rPr>
              <a:t>final</a:t>
            </a:r>
            <a:r>
              <a:rPr sz="2400" spc="125" dirty="0">
                <a:solidFill>
                  <a:srgbClr val="FFFFFF"/>
                </a:solidFill>
                <a:latin typeface="Times New Roman"/>
                <a:cs typeface="Times New Roman"/>
              </a:rPr>
              <a:t> </a:t>
            </a:r>
            <a:r>
              <a:rPr sz="2400" spc="95" dirty="0">
                <a:solidFill>
                  <a:srgbClr val="FFFFFF"/>
                </a:solidFill>
                <a:latin typeface="Times New Roman"/>
                <a:cs typeface="Times New Roman"/>
              </a:rPr>
              <a:t>inspection</a:t>
            </a:r>
            <a:endParaRPr sz="2400">
              <a:latin typeface="Times New Roman"/>
              <a:cs typeface="Times New Roman"/>
            </a:endParaRPr>
          </a:p>
          <a:p>
            <a:pPr marL="12700" marR="5080" algn="just">
              <a:lnSpc>
                <a:spcPct val="100000"/>
              </a:lnSpc>
              <a:spcBef>
                <a:spcPts val="5"/>
              </a:spcBef>
            </a:pPr>
            <a:r>
              <a:rPr sz="2400" spc="50" dirty="0">
                <a:solidFill>
                  <a:srgbClr val="FFFFFF"/>
                </a:solidFill>
                <a:latin typeface="Times New Roman"/>
                <a:cs typeface="Times New Roman"/>
              </a:rPr>
              <a:t>.This </a:t>
            </a:r>
            <a:r>
              <a:rPr sz="2400" spc="85" dirty="0">
                <a:solidFill>
                  <a:srgbClr val="FFFFFF"/>
                </a:solidFill>
                <a:latin typeface="Times New Roman"/>
                <a:cs typeface="Times New Roman"/>
              </a:rPr>
              <a:t>are </a:t>
            </a:r>
            <a:r>
              <a:rPr sz="2400" spc="145" dirty="0">
                <a:solidFill>
                  <a:srgbClr val="FFFFFF"/>
                </a:solidFill>
                <a:latin typeface="Times New Roman"/>
                <a:cs typeface="Times New Roman"/>
              </a:rPr>
              <a:t>the </a:t>
            </a:r>
            <a:r>
              <a:rPr sz="2400" spc="120" dirty="0">
                <a:solidFill>
                  <a:srgbClr val="FFFFFF"/>
                </a:solidFill>
                <a:latin typeface="Times New Roman"/>
                <a:cs typeface="Times New Roman"/>
              </a:rPr>
              <a:t>main </a:t>
            </a:r>
            <a:r>
              <a:rPr sz="2400" spc="50" dirty="0">
                <a:solidFill>
                  <a:srgbClr val="FFFFFF"/>
                </a:solidFill>
                <a:latin typeface="Times New Roman"/>
                <a:cs typeface="Times New Roman"/>
              </a:rPr>
              <a:t>flow </a:t>
            </a:r>
            <a:r>
              <a:rPr sz="2400" spc="15" dirty="0">
                <a:solidFill>
                  <a:srgbClr val="FFFFFF"/>
                </a:solidFill>
                <a:latin typeface="Times New Roman"/>
                <a:cs typeface="Times New Roman"/>
              </a:rPr>
              <a:t>of </a:t>
            </a:r>
            <a:r>
              <a:rPr sz="2400" spc="114" dirty="0">
                <a:solidFill>
                  <a:srgbClr val="FFFFFF"/>
                </a:solidFill>
                <a:latin typeface="Times New Roman"/>
                <a:cs typeface="Times New Roman"/>
              </a:rPr>
              <a:t>garments </a:t>
            </a:r>
            <a:r>
              <a:rPr sz="2400" spc="105" dirty="0">
                <a:solidFill>
                  <a:srgbClr val="FFFFFF"/>
                </a:solidFill>
                <a:latin typeface="Times New Roman"/>
                <a:cs typeface="Times New Roman"/>
              </a:rPr>
              <a:t>production. </a:t>
            </a:r>
            <a:r>
              <a:rPr sz="2400" spc="125" dirty="0">
                <a:solidFill>
                  <a:srgbClr val="FFFFFF"/>
                </a:solidFill>
                <a:latin typeface="Times New Roman"/>
                <a:cs typeface="Times New Roman"/>
              </a:rPr>
              <a:t>there </a:t>
            </a:r>
            <a:r>
              <a:rPr sz="2400" spc="85" dirty="0">
                <a:solidFill>
                  <a:srgbClr val="FFFFFF"/>
                </a:solidFill>
                <a:latin typeface="Times New Roman"/>
                <a:cs typeface="Times New Roman"/>
              </a:rPr>
              <a:t>are  </a:t>
            </a:r>
            <a:r>
              <a:rPr sz="2400" spc="55" dirty="0">
                <a:solidFill>
                  <a:srgbClr val="FFFFFF"/>
                </a:solidFill>
                <a:latin typeface="Times New Roman"/>
                <a:cs typeface="Times New Roman"/>
              </a:rPr>
              <a:t>also </a:t>
            </a:r>
            <a:r>
              <a:rPr sz="2400" spc="114" dirty="0">
                <a:solidFill>
                  <a:srgbClr val="FFFFFF"/>
                </a:solidFill>
                <a:latin typeface="Times New Roman"/>
                <a:cs typeface="Times New Roman"/>
              </a:rPr>
              <a:t>others </a:t>
            </a:r>
            <a:r>
              <a:rPr sz="2400" spc="90" dirty="0">
                <a:solidFill>
                  <a:srgbClr val="FFFFFF"/>
                </a:solidFill>
                <a:latin typeface="Times New Roman"/>
                <a:cs typeface="Times New Roman"/>
              </a:rPr>
              <a:t>steps </a:t>
            </a:r>
            <a:r>
              <a:rPr sz="2400" spc="50" dirty="0">
                <a:solidFill>
                  <a:srgbClr val="FFFFFF"/>
                </a:solidFill>
                <a:latin typeface="Times New Roman"/>
                <a:cs typeface="Times New Roman"/>
              </a:rPr>
              <a:t>left </a:t>
            </a:r>
            <a:r>
              <a:rPr sz="2400" spc="125" dirty="0">
                <a:solidFill>
                  <a:srgbClr val="FFFFFF"/>
                </a:solidFill>
                <a:latin typeface="Times New Roman"/>
                <a:cs typeface="Times New Roman"/>
              </a:rPr>
              <a:t>behind </a:t>
            </a:r>
            <a:r>
              <a:rPr sz="2400" spc="10" dirty="0">
                <a:solidFill>
                  <a:srgbClr val="FFFFFF"/>
                </a:solidFill>
                <a:latin typeface="Times New Roman"/>
                <a:cs typeface="Times New Roman"/>
              </a:rPr>
              <a:t>, </a:t>
            </a:r>
            <a:r>
              <a:rPr sz="2400" spc="114" dirty="0">
                <a:solidFill>
                  <a:srgbClr val="FFFFFF"/>
                </a:solidFill>
                <a:latin typeface="Times New Roman"/>
                <a:cs typeface="Times New Roman"/>
              </a:rPr>
              <a:t>those </a:t>
            </a:r>
            <a:r>
              <a:rPr sz="2400" spc="10" dirty="0">
                <a:solidFill>
                  <a:srgbClr val="FFFFFF"/>
                </a:solidFill>
                <a:latin typeface="Times New Roman"/>
                <a:cs typeface="Times New Roman"/>
              </a:rPr>
              <a:t>will </a:t>
            </a:r>
            <a:r>
              <a:rPr sz="2400" spc="105" dirty="0">
                <a:solidFill>
                  <a:srgbClr val="FFFFFF"/>
                </a:solidFill>
                <a:latin typeface="Times New Roman"/>
                <a:cs typeface="Times New Roman"/>
              </a:rPr>
              <a:t>be </a:t>
            </a:r>
            <a:r>
              <a:rPr sz="2400" spc="90" dirty="0">
                <a:solidFill>
                  <a:srgbClr val="FFFFFF"/>
                </a:solidFill>
                <a:latin typeface="Times New Roman"/>
                <a:cs typeface="Times New Roman"/>
              </a:rPr>
              <a:t>described </a:t>
            </a:r>
            <a:r>
              <a:rPr sz="2400" spc="105" dirty="0">
                <a:solidFill>
                  <a:srgbClr val="FFFFFF"/>
                </a:solidFill>
                <a:latin typeface="Times New Roman"/>
                <a:cs typeface="Times New Roman"/>
              </a:rPr>
              <a:t>step  </a:t>
            </a:r>
            <a:r>
              <a:rPr sz="2400" spc="30" dirty="0">
                <a:solidFill>
                  <a:srgbClr val="FFFFFF"/>
                </a:solidFill>
                <a:latin typeface="Times New Roman"/>
                <a:cs typeface="Times New Roman"/>
              </a:rPr>
              <a:t>by </a:t>
            </a:r>
            <a:r>
              <a:rPr sz="2400" spc="100" dirty="0">
                <a:solidFill>
                  <a:srgbClr val="FFFFFF"/>
                </a:solidFill>
                <a:latin typeface="Times New Roman"/>
                <a:cs typeface="Times New Roman"/>
              </a:rPr>
              <a:t>step</a:t>
            </a:r>
            <a:r>
              <a:rPr sz="2400" spc="-235" dirty="0">
                <a:solidFill>
                  <a:srgbClr val="FFFFFF"/>
                </a:solidFill>
                <a:latin typeface="Times New Roman"/>
                <a:cs typeface="Times New Roman"/>
              </a:rPr>
              <a:t> </a:t>
            </a:r>
            <a:r>
              <a:rPr sz="2400" spc="60" dirty="0">
                <a:solidFill>
                  <a:srgbClr val="FFFFFF"/>
                </a:solidFill>
                <a:latin typeface="Times New Roman"/>
                <a:cs typeface="Times New Roman"/>
              </a:rPr>
              <a:t>thoroughly.</a:t>
            </a:r>
            <a:endParaRPr sz="2400">
              <a:latin typeface="Times New Roman"/>
              <a:cs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16964" y="457200"/>
            <a:ext cx="5943599" cy="68122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66419" y="1790141"/>
            <a:ext cx="6750050" cy="4318000"/>
          </a:xfrm>
          <a:prstGeom prst="rect">
            <a:avLst/>
          </a:prstGeom>
        </p:spPr>
        <p:txBody>
          <a:bodyPr vert="horz" wrap="square" lIns="0" tIns="12065" rIns="0" bIns="0" rtlCol="0">
            <a:spAutoFit/>
          </a:bodyPr>
          <a:lstStyle/>
          <a:p>
            <a:pPr marL="12700">
              <a:lnSpc>
                <a:spcPct val="100000"/>
              </a:lnSpc>
              <a:spcBef>
                <a:spcPts val="95"/>
              </a:spcBef>
            </a:pPr>
            <a:r>
              <a:rPr sz="2200" u="heavy" spc="95" dirty="0">
                <a:solidFill>
                  <a:srgbClr val="E1D600"/>
                </a:solidFill>
                <a:uFill>
                  <a:solidFill>
                    <a:srgbClr val="E1D600"/>
                  </a:solidFill>
                </a:uFill>
                <a:latin typeface="Times New Roman"/>
                <a:cs typeface="Times New Roman"/>
                <a:hlinkClick r:id="rId3"/>
              </a:rPr>
              <a:t>Garments</a:t>
            </a:r>
            <a:r>
              <a:rPr sz="2200" u="heavy" spc="-100" dirty="0">
                <a:solidFill>
                  <a:srgbClr val="E1D600"/>
                </a:solidFill>
                <a:uFill>
                  <a:solidFill>
                    <a:srgbClr val="E1D600"/>
                  </a:solidFill>
                </a:uFill>
                <a:latin typeface="Times New Roman"/>
                <a:cs typeface="Times New Roman"/>
                <a:hlinkClick r:id="rId3"/>
              </a:rPr>
              <a:t> </a:t>
            </a:r>
            <a:r>
              <a:rPr sz="2200" u="heavy" spc="65" dirty="0">
                <a:solidFill>
                  <a:srgbClr val="E1D600"/>
                </a:solidFill>
                <a:uFill>
                  <a:solidFill>
                    <a:srgbClr val="E1D600"/>
                  </a:solidFill>
                </a:uFill>
                <a:latin typeface="Times New Roman"/>
                <a:cs typeface="Times New Roman"/>
                <a:hlinkClick r:id="rId3"/>
              </a:rPr>
              <a:t>finishing</a:t>
            </a:r>
            <a:r>
              <a:rPr sz="2200" spc="-5" dirty="0">
                <a:solidFill>
                  <a:srgbClr val="E1D600"/>
                </a:solidFill>
                <a:latin typeface="Times New Roman"/>
                <a:cs typeface="Times New Roman"/>
                <a:hlinkClick r:id="rId3"/>
              </a:rPr>
              <a:t> </a:t>
            </a:r>
            <a:r>
              <a:rPr sz="2200" spc="90" dirty="0">
                <a:solidFill>
                  <a:srgbClr val="FFFFFF"/>
                </a:solidFill>
                <a:latin typeface="Times New Roman"/>
                <a:cs typeface="Times New Roman"/>
              </a:rPr>
              <a:t>means,</a:t>
            </a:r>
            <a:r>
              <a:rPr sz="2200" spc="-30" dirty="0">
                <a:solidFill>
                  <a:srgbClr val="FFFFFF"/>
                </a:solidFill>
                <a:latin typeface="Times New Roman"/>
                <a:cs typeface="Times New Roman"/>
              </a:rPr>
              <a:t> </a:t>
            </a:r>
            <a:r>
              <a:rPr sz="2200" spc="65" dirty="0">
                <a:solidFill>
                  <a:srgbClr val="FFFFFF"/>
                </a:solidFill>
                <a:latin typeface="Times New Roman"/>
                <a:cs typeface="Times New Roman"/>
              </a:rPr>
              <a:t>mainly</a:t>
            </a:r>
            <a:r>
              <a:rPr sz="2200" spc="-114" dirty="0">
                <a:solidFill>
                  <a:srgbClr val="FFFFFF"/>
                </a:solidFill>
                <a:latin typeface="Times New Roman"/>
                <a:cs typeface="Times New Roman"/>
              </a:rPr>
              <a:t> </a:t>
            </a:r>
            <a:r>
              <a:rPr sz="2200" spc="65" dirty="0">
                <a:solidFill>
                  <a:srgbClr val="FFFFFF"/>
                </a:solidFill>
                <a:latin typeface="Times New Roman"/>
                <a:cs typeface="Times New Roman"/>
              </a:rPr>
              <a:t>applies</a:t>
            </a:r>
            <a:r>
              <a:rPr sz="2200" spc="-110" dirty="0">
                <a:solidFill>
                  <a:srgbClr val="FFFFFF"/>
                </a:solidFill>
                <a:latin typeface="Times New Roman"/>
                <a:cs typeface="Times New Roman"/>
              </a:rPr>
              <a:t> </a:t>
            </a:r>
            <a:r>
              <a:rPr sz="2200" spc="15" dirty="0">
                <a:solidFill>
                  <a:srgbClr val="FFFFFF"/>
                </a:solidFill>
                <a:latin typeface="Times New Roman"/>
                <a:cs typeface="Times New Roman"/>
              </a:rPr>
              <a:t>of</a:t>
            </a:r>
            <a:r>
              <a:rPr sz="2200" spc="25" dirty="0">
                <a:solidFill>
                  <a:srgbClr val="FFFFFF"/>
                </a:solidFill>
                <a:latin typeface="Times New Roman"/>
                <a:cs typeface="Times New Roman"/>
              </a:rPr>
              <a:t> </a:t>
            </a:r>
            <a:r>
              <a:rPr sz="2200" spc="65" dirty="0">
                <a:solidFill>
                  <a:srgbClr val="FFFFFF"/>
                </a:solidFill>
                <a:latin typeface="Times New Roman"/>
                <a:cs typeface="Times New Roman"/>
              </a:rPr>
              <a:t>pressing</a:t>
            </a:r>
            <a:r>
              <a:rPr sz="2200" spc="-25" dirty="0">
                <a:solidFill>
                  <a:srgbClr val="FFFFFF"/>
                </a:solidFill>
                <a:latin typeface="Times New Roman"/>
                <a:cs typeface="Times New Roman"/>
              </a:rPr>
              <a:t> </a:t>
            </a:r>
            <a:r>
              <a:rPr sz="2200" spc="110" dirty="0">
                <a:solidFill>
                  <a:srgbClr val="FFFFFF"/>
                </a:solidFill>
                <a:latin typeface="Times New Roman"/>
                <a:cs typeface="Times New Roman"/>
              </a:rPr>
              <a:t>to</a:t>
            </a:r>
            <a:endParaRPr sz="2200">
              <a:latin typeface="Times New Roman"/>
              <a:cs typeface="Times New Roman"/>
            </a:endParaRPr>
          </a:p>
          <a:p>
            <a:pPr marL="12700">
              <a:lnSpc>
                <a:spcPct val="100000"/>
              </a:lnSpc>
              <a:spcBef>
                <a:spcPts val="5"/>
              </a:spcBef>
              <a:tabLst>
                <a:tab pos="3245485" algn="l"/>
              </a:tabLst>
            </a:pPr>
            <a:r>
              <a:rPr sz="2200" spc="70" dirty="0">
                <a:solidFill>
                  <a:srgbClr val="FFFFFF"/>
                </a:solidFill>
                <a:latin typeface="Times New Roman"/>
                <a:cs typeface="Times New Roman"/>
              </a:rPr>
              <a:t>packing </a:t>
            </a:r>
            <a:r>
              <a:rPr sz="2200" spc="15" dirty="0">
                <a:solidFill>
                  <a:srgbClr val="FFFFFF"/>
                </a:solidFill>
                <a:latin typeface="Times New Roman"/>
                <a:cs typeface="Times New Roman"/>
              </a:rPr>
              <a:t>of</a:t>
            </a:r>
            <a:r>
              <a:rPr sz="2200" spc="-135" dirty="0">
                <a:solidFill>
                  <a:srgbClr val="FFFFFF"/>
                </a:solidFill>
                <a:latin typeface="Times New Roman"/>
                <a:cs typeface="Times New Roman"/>
              </a:rPr>
              <a:t> </a:t>
            </a:r>
            <a:r>
              <a:rPr sz="2200" spc="90" dirty="0">
                <a:solidFill>
                  <a:srgbClr val="FFFFFF"/>
                </a:solidFill>
                <a:latin typeface="Times New Roman"/>
                <a:cs typeface="Times New Roman"/>
              </a:rPr>
              <a:t>garments.</a:t>
            </a:r>
            <a:r>
              <a:rPr sz="2200" spc="-70" dirty="0">
                <a:solidFill>
                  <a:srgbClr val="FFFFFF"/>
                </a:solidFill>
                <a:latin typeface="Times New Roman"/>
                <a:cs typeface="Times New Roman"/>
              </a:rPr>
              <a:t> </a:t>
            </a:r>
            <a:r>
              <a:rPr sz="2200" spc="50" dirty="0">
                <a:solidFill>
                  <a:srgbClr val="FFFFFF"/>
                </a:solidFill>
                <a:latin typeface="Times New Roman"/>
                <a:cs typeface="Times New Roman"/>
              </a:rPr>
              <a:t>This	</a:t>
            </a:r>
            <a:r>
              <a:rPr sz="2200" spc="90" dirty="0">
                <a:solidFill>
                  <a:srgbClr val="FFFFFF"/>
                </a:solidFill>
                <a:latin typeface="Times New Roman"/>
                <a:cs typeface="Times New Roman"/>
              </a:rPr>
              <a:t>step </a:t>
            </a:r>
            <a:r>
              <a:rPr sz="2200" spc="70" dirty="0">
                <a:solidFill>
                  <a:srgbClr val="FFFFFF"/>
                </a:solidFill>
                <a:latin typeface="Times New Roman"/>
                <a:cs typeface="Times New Roman"/>
              </a:rPr>
              <a:t>are</a:t>
            </a:r>
            <a:r>
              <a:rPr sz="2200" spc="-405" dirty="0">
                <a:solidFill>
                  <a:srgbClr val="FFFFFF"/>
                </a:solidFill>
                <a:latin typeface="Times New Roman"/>
                <a:cs typeface="Times New Roman"/>
              </a:rPr>
              <a:t> </a:t>
            </a:r>
            <a:r>
              <a:rPr sz="2200" spc="30" dirty="0">
                <a:solidFill>
                  <a:srgbClr val="FFFFFF"/>
                </a:solidFill>
                <a:latin typeface="Times New Roman"/>
                <a:cs typeface="Times New Roman"/>
              </a:rPr>
              <a:t>given below:</a:t>
            </a:r>
            <a:endParaRPr sz="2200">
              <a:latin typeface="Times New Roman"/>
              <a:cs typeface="Times New Roman"/>
            </a:endParaRPr>
          </a:p>
          <a:p>
            <a:pPr>
              <a:lnSpc>
                <a:spcPct val="100000"/>
              </a:lnSpc>
              <a:spcBef>
                <a:spcPts val="15"/>
              </a:spcBef>
            </a:pPr>
            <a:endParaRPr sz="3200">
              <a:latin typeface="Times New Roman"/>
              <a:cs typeface="Times New Roman"/>
            </a:endParaRPr>
          </a:p>
          <a:p>
            <a:pPr marL="175260" indent="-163195">
              <a:lnSpc>
                <a:spcPct val="100000"/>
              </a:lnSpc>
              <a:buClr>
                <a:srgbClr val="0AD0D9"/>
              </a:buClr>
              <a:buSzPct val="93181"/>
              <a:buFont typeface="Arial"/>
              <a:buChar char="•"/>
              <a:tabLst>
                <a:tab pos="175895" algn="l"/>
              </a:tabLst>
            </a:pPr>
            <a:r>
              <a:rPr sz="2200" spc="55" dirty="0">
                <a:solidFill>
                  <a:srgbClr val="FFFFFF"/>
                </a:solidFill>
                <a:latin typeface="Times New Roman"/>
                <a:cs typeface="Times New Roman"/>
              </a:rPr>
              <a:t>Pressing</a:t>
            </a:r>
            <a:endParaRPr sz="2200">
              <a:latin typeface="Times New Roman"/>
              <a:cs typeface="Times New Roman"/>
            </a:endParaRPr>
          </a:p>
          <a:p>
            <a:pPr marL="175260" indent="-163195">
              <a:lnSpc>
                <a:spcPct val="100000"/>
              </a:lnSpc>
              <a:spcBef>
                <a:spcPts val="530"/>
              </a:spcBef>
              <a:buClr>
                <a:srgbClr val="0AD0D9"/>
              </a:buClr>
              <a:buSzPct val="95454"/>
              <a:buFont typeface="Arial"/>
              <a:buChar char="•"/>
              <a:tabLst>
                <a:tab pos="175895" algn="l"/>
              </a:tabLst>
            </a:pPr>
            <a:r>
              <a:rPr sz="2200" spc="45" dirty="0">
                <a:solidFill>
                  <a:srgbClr val="FFFFFF"/>
                </a:solidFill>
                <a:latin typeface="Times New Roman"/>
                <a:cs typeface="Times New Roman"/>
              </a:rPr>
              <a:t>Folding</a:t>
            </a:r>
            <a:endParaRPr sz="2200">
              <a:latin typeface="Times New Roman"/>
              <a:cs typeface="Times New Roman"/>
            </a:endParaRPr>
          </a:p>
          <a:p>
            <a:pPr marL="175260" indent="-163195">
              <a:lnSpc>
                <a:spcPct val="100000"/>
              </a:lnSpc>
              <a:spcBef>
                <a:spcPts val="530"/>
              </a:spcBef>
              <a:buClr>
                <a:srgbClr val="0AD0D9"/>
              </a:buClr>
              <a:buSzPct val="93181"/>
              <a:buFont typeface="Arial"/>
              <a:buChar char="•"/>
              <a:tabLst>
                <a:tab pos="175895" algn="l"/>
              </a:tabLst>
            </a:pPr>
            <a:r>
              <a:rPr sz="2200" spc="55" dirty="0">
                <a:solidFill>
                  <a:srgbClr val="FFFFFF"/>
                </a:solidFill>
                <a:latin typeface="Times New Roman"/>
                <a:cs typeface="Times New Roman"/>
              </a:rPr>
              <a:t>Packing</a:t>
            </a:r>
            <a:endParaRPr sz="2200">
              <a:latin typeface="Times New Roman"/>
              <a:cs typeface="Times New Roman"/>
            </a:endParaRPr>
          </a:p>
          <a:p>
            <a:pPr marL="175260" indent="-163195">
              <a:lnSpc>
                <a:spcPct val="100000"/>
              </a:lnSpc>
              <a:spcBef>
                <a:spcPts val="525"/>
              </a:spcBef>
              <a:buClr>
                <a:srgbClr val="0AD0D9"/>
              </a:buClr>
              <a:buSzPct val="93181"/>
              <a:buFont typeface="Arial"/>
              <a:buChar char="•"/>
              <a:tabLst>
                <a:tab pos="175895" algn="l"/>
              </a:tabLst>
            </a:pPr>
            <a:r>
              <a:rPr sz="2200" spc="35" dirty="0">
                <a:solidFill>
                  <a:srgbClr val="FFFFFF"/>
                </a:solidFill>
                <a:latin typeface="Times New Roman"/>
                <a:cs typeface="Times New Roman"/>
              </a:rPr>
              <a:t>Barcode</a:t>
            </a:r>
            <a:endParaRPr sz="2200">
              <a:latin typeface="Times New Roman"/>
              <a:cs typeface="Times New Roman"/>
            </a:endParaRPr>
          </a:p>
          <a:p>
            <a:pPr marL="170815" indent="-158750">
              <a:lnSpc>
                <a:spcPct val="100000"/>
              </a:lnSpc>
              <a:spcBef>
                <a:spcPts val="530"/>
              </a:spcBef>
              <a:buClr>
                <a:srgbClr val="0AD0D9"/>
              </a:buClr>
              <a:buSzPct val="93181"/>
              <a:buFont typeface="Arial"/>
              <a:buChar char="•"/>
              <a:tabLst>
                <a:tab pos="171450" algn="l"/>
              </a:tabLst>
            </a:pPr>
            <a:r>
              <a:rPr sz="2200" spc="90" dirty="0">
                <a:solidFill>
                  <a:srgbClr val="FFFFFF"/>
                </a:solidFill>
                <a:latin typeface="Times New Roman"/>
                <a:cs typeface="Times New Roman"/>
              </a:rPr>
              <a:t>Assortment</a:t>
            </a:r>
            <a:endParaRPr sz="2200">
              <a:latin typeface="Times New Roman"/>
              <a:cs typeface="Times New Roman"/>
            </a:endParaRPr>
          </a:p>
          <a:p>
            <a:pPr marL="175260" indent="-163195">
              <a:lnSpc>
                <a:spcPct val="100000"/>
              </a:lnSpc>
              <a:spcBef>
                <a:spcPts val="530"/>
              </a:spcBef>
              <a:buClr>
                <a:srgbClr val="0AD0D9"/>
              </a:buClr>
              <a:buSzPct val="95454"/>
              <a:buFont typeface="Arial"/>
              <a:buChar char="•"/>
              <a:tabLst>
                <a:tab pos="175895" algn="l"/>
              </a:tabLst>
            </a:pPr>
            <a:r>
              <a:rPr sz="2200" spc="60" dirty="0">
                <a:solidFill>
                  <a:srgbClr val="FFFFFF"/>
                </a:solidFill>
                <a:latin typeface="Times New Roman"/>
                <a:cs typeface="Times New Roman"/>
              </a:rPr>
              <a:t>Metal</a:t>
            </a:r>
            <a:r>
              <a:rPr sz="2200" spc="-35" dirty="0">
                <a:solidFill>
                  <a:srgbClr val="FFFFFF"/>
                </a:solidFill>
                <a:latin typeface="Times New Roman"/>
                <a:cs typeface="Times New Roman"/>
              </a:rPr>
              <a:t> </a:t>
            </a:r>
            <a:r>
              <a:rPr sz="2200" spc="60" dirty="0">
                <a:solidFill>
                  <a:srgbClr val="FFFFFF"/>
                </a:solidFill>
                <a:latin typeface="Times New Roman"/>
                <a:cs typeface="Times New Roman"/>
              </a:rPr>
              <a:t>Check</a:t>
            </a:r>
            <a:endParaRPr sz="2200">
              <a:latin typeface="Times New Roman"/>
              <a:cs typeface="Times New Roman"/>
            </a:endParaRPr>
          </a:p>
          <a:p>
            <a:pPr marL="175260" indent="-163195">
              <a:lnSpc>
                <a:spcPct val="100000"/>
              </a:lnSpc>
              <a:spcBef>
                <a:spcPts val="530"/>
              </a:spcBef>
              <a:buClr>
                <a:srgbClr val="0AD0D9"/>
              </a:buClr>
              <a:buSzPct val="93181"/>
              <a:buFont typeface="Arial"/>
              <a:buChar char="•"/>
              <a:tabLst>
                <a:tab pos="175895" algn="l"/>
              </a:tabLst>
            </a:pPr>
            <a:r>
              <a:rPr sz="2200" spc="65" dirty="0">
                <a:solidFill>
                  <a:srgbClr val="FFFFFF"/>
                </a:solidFill>
                <a:latin typeface="Times New Roman"/>
                <a:cs typeface="Times New Roman"/>
              </a:rPr>
              <a:t>Spot </a:t>
            </a:r>
            <a:r>
              <a:rPr sz="2200" spc="45" dirty="0">
                <a:solidFill>
                  <a:srgbClr val="FFFFFF"/>
                </a:solidFill>
                <a:latin typeface="Times New Roman"/>
                <a:cs typeface="Times New Roman"/>
              </a:rPr>
              <a:t>Removing</a:t>
            </a:r>
            <a:r>
              <a:rPr sz="2200" spc="-180" dirty="0">
                <a:solidFill>
                  <a:srgbClr val="FFFFFF"/>
                </a:solidFill>
                <a:latin typeface="Times New Roman"/>
                <a:cs typeface="Times New Roman"/>
              </a:rPr>
              <a:t> </a:t>
            </a:r>
            <a:r>
              <a:rPr sz="2200" spc="135" dirty="0">
                <a:solidFill>
                  <a:srgbClr val="FFFFFF"/>
                </a:solidFill>
                <a:latin typeface="Times New Roman"/>
                <a:cs typeface="Times New Roman"/>
              </a:rPr>
              <a:t>and</a:t>
            </a:r>
            <a:endParaRPr sz="2200">
              <a:latin typeface="Times New Roman"/>
              <a:cs typeface="Times New Roman"/>
            </a:endParaRPr>
          </a:p>
          <a:p>
            <a:pPr marL="175260" indent="-163195">
              <a:lnSpc>
                <a:spcPct val="100000"/>
              </a:lnSpc>
              <a:spcBef>
                <a:spcPts val="525"/>
              </a:spcBef>
              <a:buClr>
                <a:srgbClr val="0AD0D9"/>
              </a:buClr>
              <a:buSzPct val="93181"/>
              <a:buFont typeface="Arial"/>
              <a:buChar char="•"/>
              <a:tabLst>
                <a:tab pos="175895" algn="l"/>
              </a:tabLst>
            </a:pPr>
            <a:r>
              <a:rPr sz="2200" spc="80" dirty="0">
                <a:solidFill>
                  <a:srgbClr val="FFFFFF"/>
                </a:solidFill>
                <a:latin typeface="Times New Roman"/>
                <a:cs typeface="Times New Roman"/>
              </a:rPr>
              <a:t>Cartooning</a:t>
            </a:r>
            <a:r>
              <a:rPr sz="2200" spc="-25" dirty="0">
                <a:solidFill>
                  <a:srgbClr val="FFFFFF"/>
                </a:solidFill>
                <a:latin typeface="Times New Roman"/>
                <a:cs typeface="Times New Roman"/>
              </a:rPr>
              <a:t> </a:t>
            </a:r>
            <a:r>
              <a:rPr sz="2200" spc="10" dirty="0">
                <a:solidFill>
                  <a:srgbClr val="FFFFFF"/>
                </a:solidFill>
                <a:latin typeface="Times New Roman"/>
                <a:cs typeface="Times New Roman"/>
              </a:rPr>
              <a:t>.</a:t>
            </a:r>
            <a:endParaRPr sz="2200">
              <a:latin typeface="Times New Roman"/>
              <a:cs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21735" y="240791"/>
            <a:ext cx="2514600" cy="66903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66504" y="909826"/>
            <a:ext cx="7602220" cy="1489510"/>
          </a:xfrm>
          <a:prstGeom prst="rect">
            <a:avLst/>
          </a:prstGeom>
        </p:spPr>
        <p:txBody>
          <a:bodyPr vert="horz" wrap="square" lIns="0" tIns="12065" rIns="0" bIns="0" rtlCol="0">
            <a:spAutoFit/>
          </a:bodyPr>
          <a:lstStyle/>
          <a:p>
            <a:pPr marL="12700" marR="5080">
              <a:lnSpc>
                <a:spcPct val="100000"/>
              </a:lnSpc>
              <a:spcBef>
                <a:spcPts val="95"/>
              </a:spcBef>
            </a:pPr>
            <a:r>
              <a:rPr sz="2400" u="heavy" spc="55" dirty="0">
                <a:solidFill>
                  <a:srgbClr val="E1D600"/>
                </a:solidFill>
                <a:uFill>
                  <a:solidFill>
                    <a:srgbClr val="E1D600"/>
                  </a:solidFill>
                </a:uFill>
                <a:hlinkClick r:id="rId3"/>
              </a:rPr>
              <a:t>Pressing</a:t>
            </a:r>
            <a:r>
              <a:rPr sz="2400" spc="55" dirty="0">
                <a:solidFill>
                  <a:srgbClr val="E1D600"/>
                </a:solidFill>
                <a:hlinkClick r:id="rId3"/>
              </a:rPr>
              <a:t> </a:t>
            </a:r>
            <a:r>
              <a:rPr sz="2400" spc="15" dirty="0"/>
              <a:t>is </a:t>
            </a:r>
            <a:r>
              <a:rPr sz="2400" spc="75" dirty="0"/>
              <a:t>a </a:t>
            </a:r>
            <a:r>
              <a:rPr sz="2400" spc="65" dirty="0"/>
              <a:t>finishing </a:t>
            </a:r>
            <a:r>
              <a:rPr sz="2400" spc="55" dirty="0"/>
              <a:t>process </a:t>
            </a:r>
            <a:r>
              <a:rPr sz="2400" spc="120" dirty="0"/>
              <a:t>done </a:t>
            </a:r>
            <a:r>
              <a:rPr sz="2400" spc="25" dirty="0"/>
              <a:t>by </a:t>
            </a:r>
            <a:r>
              <a:rPr sz="2400" spc="75" dirty="0"/>
              <a:t>a </a:t>
            </a:r>
            <a:r>
              <a:rPr sz="2400" spc="90" dirty="0"/>
              <a:t>cloth </a:t>
            </a:r>
            <a:r>
              <a:rPr sz="2400" spc="105" dirty="0"/>
              <a:t>to </a:t>
            </a:r>
            <a:r>
              <a:rPr sz="2400" spc="120" dirty="0"/>
              <a:t>heat </a:t>
            </a:r>
            <a:r>
              <a:rPr sz="2400" spc="135" dirty="0"/>
              <a:t>and  </a:t>
            </a:r>
            <a:r>
              <a:rPr sz="2400" spc="75" dirty="0"/>
              <a:t>pressure</a:t>
            </a:r>
            <a:r>
              <a:rPr sz="2400" spc="-114" dirty="0"/>
              <a:t> </a:t>
            </a:r>
            <a:r>
              <a:rPr sz="2400" spc="90" dirty="0"/>
              <a:t>with</a:t>
            </a:r>
            <a:r>
              <a:rPr sz="2400" spc="-85" dirty="0"/>
              <a:t> </a:t>
            </a:r>
            <a:r>
              <a:rPr sz="2400" spc="95" dirty="0"/>
              <a:t>or</a:t>
            </a:r>
            <a:r>
              <a:rPr sz="2400" spc="-130" dirty="0"/>
              <a:t> </a:t>
            </a:r>
            <a:r>
              <a:rPr sz="2400" spc="110" dirty="0"/>
              <a:t>without</a:t>
            </a:r>
            <a:r>
              <a:rPr sz="2400" spc="-95" dirty="0"/>
              <a:t> </a:t>
            </a:r>
            <a:r>
              <a:rPr sz="2400" spc="100" dirty="0"/>
              <a:t>steam</a:t>
            </a:r>
            <a:r>
              <a:rPr sz="2400" spc="-55" dirty="0"/>
              <a:t> </a:t>
            </a:r>
            <a:r>
              <a:rPr sz="2400" spc="105" dirty="0"/>
              <a:t>to</a:t>
            </a:r>
            <a:r>
              <a:rPr sz="2400" spc="-95" dirty="0"/>
              <a:t> </a:t>
            </a:r>
            <a:r>
              <a:rPr sz="2400" spc="60" dirty="0"/>
              <a:t>remove</a:t>
            </a:r>
            <a:r>
              <a:rPr sz="2400" spc="-114" dirty="0"/>
              <a:t> </a:t>
            </a:r>
            <a:r>
              <a:rPr sz="2400" spc="55" dirty="0"/>
              <a:t>creases</a:t>
            </a:r>
            <a:r>
              <a:rPr sz="2400" spc="-110" dirty="0"/>
              <a:t> </a:t>
            </a:r>
            <a:r>
              <a:rPr sz="2400" spc="135" dirty="0"/>
              <a:t>and</a:t>
            </a:r>
            <a:r>
              <a:rPr sz="2400" spc="-30" dirty="0"/>
              <a:t> </a:t>
            </a:r>
            <a:r>
              <a:rPr sz="2400" spc="105" dirty="0"/>
              <a:t>to</a:t>
            </a:r>
            <a:r>
              <a:rPr sz="2400" spc="-60" dirty="0"/>
              <a:t> </a:t>
            </a:r>
            <a:r>
              <a:rPr sz="2400" spc="110" dirty="0"/>
              <a:t>impart  </a:t>
            </a:r>
            <a:r>
              <a:rPr sz="2400" spc="75" dirty="0"/>
              <a:t>a</a:t>
            </a:r>
            <a:r>
              <a:rPr sz="2400" spc="-75" dirty="0"/>
              <a:t> </a:t>
            </a:r>
            <a:r>
              <a:rPr sz="2400" spc="90" dirty="0"/>
              <a:t>flat</a:t>
            </a:r>
            <a:r>
              <a:rPr sz="2400" spc="-114" dirty="0"/>
              <a:t> </a:t>
            </a:r>
            <a:r>
              <a:rPr sz="2400" spc="85" dirty="0"/>
              <a:t>appearance</a:t>
            </a:r>
            <a:r>
              <a:rPr sz="2400" spc="-105" dirty="0"/>
              <a:t> </a:t>
            </a:r>
            <a:r>
              <a:rPr sz="2400" spc="105" dirty="0"/>
              <a:t>to</a:t>
            </a:r>
            <a:r>
              <a:rPr sz="2400" spc="-85" dirty="0"/>
              <a:t> </a:t>
            </a:r>
            <a:r>
              <a:rPr sz="2400" spc="130" dirty="0"/>
              <a:t>the</a:t>
            </a:r>
            <a:r>
              <a:rPr sz="2400" spc="-114" dirty="0"/>
              <a:t> </a:t>
            </a:r>
            <a:r>
              <a:rPr sz="2400" spc="90" dirty="0"/>
              <a:t>cloth</a:t>
            </a:r>
            <a:r>
              <a:rPr sz="2400" spc="-80" dirty="0"/>
              <a:t> </a:t>
            </a:r>
            <a:r>
              <a:rPr sz="2400" spc="95" dirty="0"/>
              <a:t>or</a:t>
            </a:r>
            <a:r>
              <a:rPr sz="2400" spc="-135" dirty="0"/>
              <a:t> </a:t>
            </a:r>
            <a:r>
              <a:rPr sz="2400" spc="90" dirty="0"/>
              <a:t>garments.</a:t>
            </a:r>
          </a:p>
        </p:txBody>
      </p:sp>
      <p:sp>
        <p:nvSpPr>
          <p:cNvPr id="4" name="object 4"/>
          <p:cNvSpPr txBox="1"/>
          <p:nvPr/>
        </p:nvSpPr>
        <p:spPr>
          <a:xfrm>
            <a:off x="4488307" y="4797932"/>
            <a:ext cx="5740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Times New Roman"/>
                <a:cs typeface="Times New Roman"/>
              </a:rPr>
              <a:t>Pressing</a:t>
            </a:r>
            <a:endParaRPr sz="1200">
              <a:latin typeface="Times New Roman"/>
              <a:cs typeface="Times New Roman"/>
            </a:endParaRPr>
          </a:p>
        </p:txBody>
      </p:sp>
      <p:sp>
        <p:nvSpPr>
          <p:cNvPr id="5" name="object 5"/>
          <p:cNvSpPr txBox="1"/>
          <p:nvPr/>
        </p:nvSpPr>
        <p:spPr>
          <a:xfrm>
            <a:off x="563372" y="5442915"/>
            <a:ext cx="6927850" cy="695960"/>
          </a:xfrm>
          <a:prstGeom prst="rect">
            <a:avLst/>
          </a:prstGeom>
        </p:spPr>
        <p:txBody>
          <a:bodyPr vert="horz" wrap="square" lIns="0" tIns="12065" rIns="0" bIns="0" rtlCol="0">
            <a:spAutoFit/>
          </a:bodyPr>
          <a:lstStyle/>
          <a:p>
            <a:pPr marL="12700" marR="5080">
              <a:lnSpc>
                <a:spcPct val="100000"/>
              </a:lnSpc>
              <a:spcBef>
                <a:spcPts val="95"/>
              </a:spcBef>
            </a:pPr>
            <a:r>
              <a:rPr sz="2200" spc="95" dirty="0">
                <a:solidFill>
                  <a:srgbClr val="FFFFFF"/>
                </a:solidFill>
                <a:latin typeface="Times New Roman"/>
                <a:cs typeface="Times New Roman"/>
              </a:rPr>
              <a:t>In</a:t>
            </a:r>
            <a:r>
              <a:rPr sz="2200" spc="-90" dirty="0">
                <a:solidFill>
                  <a:srgbClr val="FFFFFF"/>
                </a:solidFill>
                <a:latin typeface="Times New Roman"/>
                <a:cs typeface="Times New Roman"/>
              </a:rPr>
              <a:t> </a:t>
            </a:r>
            <a:r>
              <a:rPr sz="2200" spc="114" dirty="0">
                <a:solidFill>
                  <a:srgbClr val="FFFFFF"/>
                </a:solidFill>
                <a:latin typeface="Times New Roman"/>
                <a:cs typeface="Times New Roman"/>
              </a:rPr>
              <a:t>garment</a:t>
            </a:r>
            <a:r>
              <a:rPr sz="2200" spc="-85" dirty="0">
                <a:solidFill>
                  <a:srgbClr val="FFFFFF"/>
                </a:solidFill>
                <a:latin typeface="Times New Roman"/>
                <a:cs typeface="Times New Roman"/>
              </a:rPr>
              <a:t> </a:t>
            </a:r>
            <a:r>
              <a:rPr sz="2200" spc="85" dirty="0">
                <a:solidFill>
                  <a:srgbClr val="FFFFFF"/>
                </a:solidFill>
                <a:latin typeface="Times New Roman"/>
                <a:cs typeface="Times New Roman"/>
              </a:rPr>
              <a:t>industries</a:t>
            </a:r>
            <a:r>
              <a:rPr sz="2200" spc="-75" dirty="0">
                <a:solidFill>
                  <a:srgbClr val="FFFFFF"/>
                </a:solidFill>
                <a:latin typeface="Times New Roman"/>
                <a:cs typeface="Times New Roman"/>
              </a:rPr>
              <a:t> </a:t>
            </a:r>
            <a:r>
              <a:rPr sz="2200" spc="65" dirty="0">
                <a:solidFill>
                  <a:srgbClr val="FFFFFF"/>
                </a:solidFill>
                <a:latin typeface="Times New Roman"/>
                <a:cs typeface="Times New Roman"/>
              </a:rPr>
              <a:t>pressing</a:t>
            </a:r>
            <a:r>
              <a:rPr sz="2200" spc="-15" dirty="0">
                <a:solidFill>
                  <a:srgbClr val="FFFFFF"/>
                </a:solidFill>
                <a:latin typeface="Times New Roman"/>
                <a:cs typeface="Times New Roman"/>
              </a:rPr>
              <a:t> </a:t>
            </a:r>
            <a:r>
              <a:rPr sz="2200" spc="15" dirty="0">
                <a:solidFill>
                  <a:srgbClr val="FFFFFF"/>
                </a:solidFill>
                <a:latin typeface="Times New Roman"/>
                <a:cs typeface="Times New Roman"/>
              </a:rPr>
              <a:t>is</a:t>
            </a:r>
            <a:r>
              <a:rPr sz="2200" spc="-85" dirty="0">
                <a:solidFill>
                  <a:srgbClr val="FFFFFF"/>
                </a:solidFill>
                <a:latin typeface="Times New Roman"/>
                <a:cs typeface="Times New Roman"/>
              </a:rPr>
              <a:t> </a:t>
            </a:r>
            <a:r>
              <a:rPr sz="2200" spc="50" dirty="0">
                <a:solidFill>
                  <a:srgbClr val="FFFFFF"/>
                </a:solidFill>
                <a:latin typeface="Times New Roman"/>
                <a:cs typeface="Times New Roman"/>
              </a:rPr>
              <a:t>also</a:t>
            </a:r>
            <a:r>
              <a:rPr sz="2200" spc="-120" dirty="0">
                <a:solidFill>
                  <a:srgbClr val="FFFFFF"/>
                </a:solidFill>
                <a:latin typeface="Times New Roman"/>
                <a:cs typeface="Times New Roman"/>
              </a:rPr>
              <a:t> </a:t>
            </a:r>
            <a:r>
              <a:rPr sz="2200" spc="50" dirty="0">
                <a:solidFill>
                  <a:srgbClr val="FFFFFF"/>
                </a:solidFill>
                <a:latin typeface="Times New Roman"/>
                <a:cs typeface="Times New Roman"/>
              </a:rPr>
              <a:t>called</a:t>
            </a:r>
            <a:r>
              <a:rPr sz="2200" spc="10" dirty="0">
                <a:solidFill>
                  <a:srgbClr val="FFFFFF"/>
                </a:solidFill>
                <a:latin typeface="Times New Roman"/>
                <a:cs typeface="Times New Roman"/>
              </a:rPr>
              <a:t> </a:t>
            </a:r>
            <a:r>
              <a:rPr sz="2200" spc="60" dirty="0">
                <a:solidFill>
                  <a:srgbClr val="FFFFFF"/>
                </a:solidFill>
                <a:latin typeface="Times New Roman"/>
                <a:cs typeface="Times New Roman"/>
              </a:rPr>
              <a:t>ironing.</a:t>
            </a:r>
            <a:r>
              <a:rPr sz="2200" spc="-55" dirty="0">
                <a:solidFill>
                  <a:srgbClr val="FFFFFF"/>
                </a:solidFill>
                <a:latin typeface="Times New Roman"/>
                <a:cs typeface="Times New Roman"/>
              </a:rPr>
              <a:t> </a:t>
            </a:r>
            <a:r>
              <a:rPr sz="2200" spc="25" dirty="0">
                <a:solidFill>
                  <a:srgbClr val="FFFFFF"/>
                </a:solidFill>
                <a:latin typeface="Times New Roman"/>
                <a:cs typeface="Times New Roman"/>
              </a:rPr>
              <a:t>After  </a:t>
            </a:r>
            <a:r>
              <a:rPr sz="2200" spc="80" dirty="0">
                <a:solidFill>
                  <a:srgbClr val="FFFFFF"/>
                </a:solidFill>
                <a:latin typeface="Times New Roman"/>
                <a:cs typeface="Times New Roman"/>
              </a:rPr>
              <a:t>completing</a:t>
            </a:r>
            <a:r>
              <a:rPr sz="2200" spc="-55" dirty="0">
                <a:solidFill>
                  <a:srgbClr val="FFFFFF"/>
                </a:solidFill>
                <a:latin typeface="Times New Roman"/>
                <a:cs typeface="Times New Roman"/>
              </a:rPr>
              <a:t> </a:t>
            </a:r>
            <a:r>
              <a:rPr sz="2200" spc="65" dirty="0">
                <a:solidFill>
                  <a:srgbClr val="FFFFFF"/>
                </a:solidFill>
                <a:latin typeface="Times New Roman"/>
                <a:cs typeface="Times New Roman"/>
              </a:rPr>
              <a:t>pressing</a:t>
            </a:r>
            <a:r>
              <a:rPr sz="2200" spc="-35" dirty="0">
                <a:solidFill>
                  <a:srgbClr val="FFFFFF"/>
                </a:solidFill>
                <a:latin typeface="Times New Roman"/>
                <a:cs typeface="Times New Roman"/>
              </a:rPr>
              <a:t> </a:t>
            </a:r>
            <a:r>
              <a:rPr sz="2200" spc="130" dirty="0">
                <a:solidFill>
                  <a:srgbClr val="FFFFFF"/>
                </a:solidFill>
                <a:latin typeface="Times New Roman"/>
                <a:cs typeface="Times New Roman"/>
              </a:rPr>
              <a:t>the</a:t>
            </a:r>
            <a:r>
              <a:rPr sz="2200" spc="-114" dirty="0">
                <a:solidFill>
                  <a:srgbClr val="FFFFFF"/>
                </a:solidFill>
                <a:latin typeface="Times New Roman"/>
                <a:cs typeface="Times New Roman"/>
              </a:rPr>
              <a:t> </a:t>
            </a:r>
            <a:r>
              <a:rPr sz="2200" spc="105" dirty="0">
                <a:solidFill>
                  <a:srgbClr val="FFFFFF"/>
                </a:solidFill>
                <a:latin typeface="Times New Roman"/>
                <a:cs typeface="Times New Roman"/>
              </a:rPr>
              <a:t>garments</a:t>
            </a:r>
            <a:r>
              <a:rPr sz="2200" spc="-80" dirty="0">
                <a:solidFill>
                  <a:srgbClr val="FFFFFF"/>
                </a:solidFill>
                <a:latin typeface="Times New Roman"/>
                <a:cs typeface="Times New Roman"/>
              </a:rPr>
              <a:t> </a:t>
            </a:r>
            <a:r>
              <a:rPr sz="2200" spc="45" dirty="0">
                <a:solidFill>
                  <a:srgbClr val="FFFFFF"/>
                </a:solidFill>
                <a:latin typeface="Times New Roman"/>
                <a:cs typeface="Times New Roman"/>
              </a:rPr>
              <a:t>have</a:t>
            </a:r>
            <a:r>
              <a:rPr sz="2200" spc="-80" dirty="0">
                <a:solidFill>
                  <a:srgbClr val="FFFFFF"/>
                </a:solidFill>
                <a:latin typeface="Times New Roman"/>
                <a:cs typeface="Times New Roman"/>
              </a:rPr>
              <a:t> </a:t>
            </a:r>
            <a:r>
              <a:rPr sz="2200" spc="105" dirty="0">
                <a:solidFill>
                  <a:srgbClr val="FFFFFF"/>
                </a:solidFill>
                <a:latin typeface="Times New Roman"/>
                <a:cs typeface="Times New Roman"/>
              </a:rPr>
              <a:t>to</a:t>
            </a:r>
            <a:r>
              <a:rPr sz="2200" spc="-60" dirty="0">
                <a:solidFill>
                  <a:srgbClr val="FFFFFF"/>
                </a:solidFill>
                <a:latin typeface="Times New Roman"/>
                <a:cs typeface="Times New Roman"/>
              </a:rPr>
              <a:t> </a:t>
            </a:r>
            <a:r>
              <a:rPr sz="2200" spc="95" dirty="0">
                <a:solidFill>
                  <a:srgbClr val="FFFFFF"/>
                </a:solidFill>
                <a:latin typeface="Times New Roman"/>
                <a:cs typeface="Times New Roman"/>
              </a:rPr>
              <a:t>be</a:t>
            </a:r>
            <a:r>
              <a:rPr sz="2200" spc="-70" dirty="0">
                <a:solidFill>
                  <a:srgbClr val="FFFFFF"/>
                </a:solidFill>
                <a:latin typeface="Times New Roman"/>
                <a:cs typeface="Times New Roman"/>
              </a:rPr>
              <a:t> </a:t>
            </a:r>
            <a:r>
              <a:rPr sz="2200" spc="55" dirty="0">
                <a:solidFill>
                  <a:srgbClr val="FFFFFF"/>
                </a:solidFill>
                <a:latin typeface="Times New Roman"/>
                <a:cs typeface="Times New Roman"/>
              </a:rPr>
              <a:t>folded.</a:t>
            </a:r>
            <a:endParaRPr sz="2200">
              <a:latin typeface="Times New Roman"/>
              <a:cs typeface="Times New Roman"/>
            </a:endParaRPr>
          </a:p>
        </p:txBody>
      </p:sp>
      <p:sp>
        <p:nvSpPr>
          <p:cNvPr id="6" name="object 6"/>
          <p:cNvSpPr/>
          <p:nvPr/>
        </p:nvSpPr>
        <p:spPr>
          <a:xfrm>
            <a:off x="2590800" y="2433827"/>
            <a:ext cx="4267200" cy="2290572"/>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21735" y="304800"/>
            <a:ext cx="2221991" cy="68122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64465" rIns="0" bIns="0" rtlCol="0">
            <a:spAutoFit/>
          </a:bodyPr>
          <a:lstStyle/>
          <a:p>
            <a:pPr marL="12700" marR="5080">
              <a:lnSpc>
                <a:spcPct val="100000"/>
              </a:lnSpc>
              <a:spcBef>
                <a:spcPts val="95"/>
              </a:spcBef>
            </a:pPr>
            <a:r>
              <a:rPr spc="25" dirty="0"/>
              <a:t>After </a:t>
            </a:r>
            <a:r>
              <a:rPr spc="80" dirty="0"/>
              <a:t>completing </a:t>
            </a:r>
            <a:r>
              <a:rPr spc="55" dirty="0"/>
              <a:t>pressing, </a:t>
            </a:r>
            <a:r>
              <a:rPr spc="130" dirty="0"/>
              <a:t>the </a:t>
            </a:r>
            <a:r>
              <a:rPr spc="105" dirty="0"/>
              <a:t>garments </a:t>
            </a:r>
            <a:r>
              <a:rPr spc="70" dirty="0"/>
              <a:t>are </a:t>
            </a:r>
            <a:r>
              <a:rPr spc="65" dirty="0"/>
              <a:t>folded </a:t>
            </a:r>
            <a:r>
              <a:rPr spc="90" dirty="0"/>
              <a:t>with </a:t>
            </a:r>
            <a:r>
              <a:rPr spc="75" dirty="0"/>
              <a:t>a  </a:t>
            </a:r>
            <a:r>
              <a:rPr spc="105" dirty="0"/>
              <a:t>predetermine</a:t>
            </a:r>
            <a:r>
              <a:rPr spc="-145" dirty="0"/>
              <a:t> </a:t>
            </a:r>
            <a:r>
              <a:rPr spc="60" dirty="0"/>
              <a:t>area.</a:t>
            </a:r>
            <a:r>
              <a:rPr spc="-20" dirty="0"/>
              <a:t> </a:t>
            </a:r>
            <a:r>
              <a:rPr spc="95" dirty="0"/>
              <a:t>Garments</a:t>
            </a:r>
            <a:r>
              <a:rPr spc="-135" dirty="0"/>
              <a:t> </a:t>
            </a:r>
            <a:r>
              <a:rPr spc="70" dirty="0"/>
              <a:t>are</a:t>
            </a:r>
            <a:r>
              <a:rPr spc="-80" dirty="0"/>
              <a:t> </a:t>
            </a:r>
            <a:r>
              <a:rPr spc="65" dirty="0"/>
              <a:t>folded</a:t>
            </a:r>
            <a:r>
              <a:rPr spc="-60" dirty="0"/>
              <a:t> </a:t>
            </a:r>
            <a:r>
              <a:rPr spc="60" dirty="0"/>
              <a:t>according</a:t>
            </a:r>
            <a:r>
              <a:rPr spc="-20" dirty="0"/>
              <a:t> </a:t>
            </a:r>
            <a:r>
              <a:rPr spc="105" dirty="0"/>
              <a:t>to</a:t>
            </a:r>
            <a:r>
              <a:rPr spc="-85" dirty="0"/>
              <a:t> </a:t>
            </a:r>
            <a:r>
              <a:rPr spc="130" dirty="0"/>
              <a:t>the</a:t>
            </a:r>
            <a:r>
              <a:rPr spc="-55" dirty="0"/>
              <a:t> </a:t>
            </a:r>
            <a:r>
              <a:rPr spc="60" dirty="0"/>
              <a:t>buyers  </a:t>
            </a:r>
            <a:r>
              <a:rPr spc="75" dirty="0"/>
              <a:t>direction,</a:t>
            </a:r>
            <a:r>
              <a:rPr spc="-45" dirty="0"/>
              <a:t> </a:t>
            </a:r>
            <a:r>
              <a:rPr spc="100" dirty="0"/>
              <a:t>requirements</a:t>
            </a:r>
            <a:r>
              <a:rPr spc="-70" dirty="0"/>
              <a:t> </a:t>
            </a:r>
            <a:r>
              <a:rPr spc="90" dirty="0"/>
              <a:t>in</a:t>
            </a:r>
            <a:r>
              <a:rPr spc="-90" dirty="0"/>
              <a:t> </a:t>
            </a:r>
            <a:r>
              <a:rPr spc="75" dirty="0"/>
              <a:t>a</a:t>
            </a:r>
            <a:r>
              <a:rPr spc="-105" dirty="0"/>
              <a:t> </a:t>
            </a:r>
            <a:r>
              <a:rPr spc="110" dirty="0"/>
              <a:t>standard</a:t>
            </a:r>
            <a:r>
              <a:rPr spc="-75" dirty="0"/>
              <a:t> </a:t>
            </a:r>
            <a:r>
              <a:rPr spc="60" dirty="0"/>
              <a:t>area.</a:t>
            </a:r>
          </a:p>
        </p:txBody>
      </p:sp>
      <p:sp>
        <p:nvSpPr>
          <p:cNvPr id="4" name="object 4"/>
          <p:cNvSpPr txBox="1"/>
          <p:nvPr/>
        </p:nvSpPr>
        <p:spPr>
          <a:xfrm>
            <a:off x="4406010" y="5578550"/>
            <a:ext cx="523875" cy="208279"/>
          </a:xfrm>
          <a:prstGeom prst="rect">
            <a:avLst/>
          </a:prstGeom>
        </p:spPr>
        <p:txBody>
          <a:bodyPr vert="horz" wrap="square" lIns="0" tIns="12700" rIns="0" bIns="0" rtlCol="0">
            <a:spAutoFit/>
          </a:bodyPr>
          <a:lstStyle/>
          <a:p>
            <a:pPr marL="12700">
              <a:lnSpc>
                <a:spcPct val="100000"/>
              </a:lnSpc>
              <a:spcBef>
                <a:spcPts val="100"/>
              </a:spcBef>
            </a:pPr>
            <a:r>
              <a:rPr sz="1200" spc="-60" dirty="0">
                <a:solidFill>
                  <a:srgbClr val="FFFFFF"/>
                </a:solidFill>
                <a:latin typeface="Times New Roman"/>
                <a:cs typeface="Times New Roman"/>
              </a:rPr>
              <a:t>F</a:t>
            </a:r>
            <a:r>
              <a:rPr sz="1200" spc="45" dirty="0">
                <a:solidFill>
                  <a:srgbClr val="FFFFFF"/>
                </a:solidFill>
                <a:latin typeface="Times New Roman"/>
                <a:cs typeface="Times New Roman"/>
              </a:rPr>
              <a:t>oldi</a:t>
            </a:r>
            <a:r>
              <a:rPr sz="1200" spc="50" dirty="0">
                <a:solidFill>
                  <a:srgbClr val="FFFFFF"/>
                </a:solidFill>
                <a:latin typeface="Times New Roman"/>
                <a:cs typeface="Times New Roman"/>
              </a:rPr>
              <a:t>n</a:t>
            </a:r>
            <a:r>
              <a:rPr sz="1200" spc="5" dirty="0">
                <a:solidFill>
                  <a:srgbClr val="FFFFFF"/>
                </a:solidFill>
                <a:latin typeface="Times New Roman"/>
                <a:cs typeface="Times New Roman"/>
              </a:rPr>
              <a:t>g</a:t>
            </a:r>
            <a:endParaRPr sz="1200">
              <a:latin typeface="Times New Roman"/>
              <a:cs typeface="Times New Roman"/>
            </a:endParaRPr>
          </a:p>
        </p:txBody>
      </p:sp>
      <p:sp>
        <p:nvSpPr>
          <p:cNvPr id="5" name="object 5"/>
          <p:cNvSpPr/>
          <p:nvPr/>
        </p:nvSpPr>
        <p:spPr>
          <a:xfrm>
            <a:off x="2438400" y="2514600"/>
            <a:ext cx="4343400" cy="30480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99871" y="234695"/>
            <a:ext cx="7687056" cy="1213103"/>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63372" y="1613661"/>
            <a:ext cx="6988809" cy="3903979"/>
          </a:xfrm>
          <a:prstGeom prst="rect">
            <a:avLst/>
          </a:prstGeom>
        </p:spPr>
        <p:txBody>
          <a:bodyPr vert="horz" wrap="square" lIns="0" tIns="12700" rIns="0" bIns="0" rtlCol="0">
            <a:spAutoFit/>
          </a:bodyPr>
          <a:lstStyle/>
          <a:p>
            <a:pPr marL="12700">
              <a:lnSpc>
                <a:spcPct val="100000"/>
              </a:lnSpc>
              <a:spcBef>
                <a:spcPts val="100"/>
              </a:spcBef>
            </a:pPr>
            <a:r>
              <a:rPr sz="2400" b="1" spc="90" dirty="0">
                <a:solidFill>
                  <a:srgbClr val="FFFFFF"/>
                </a:solidFill>
                <a:latin typeface="Times New Roman"/>
                <a:cs typeface="Times New Roman"/>
              </a:rPr>
              <a:t>There</a:t>
            </a:r>
            <a:r>
              <a:rPr sz="2400" b="1" spc="-170" dirty="0">
                <a:solidFill>
                  <a:srgbClr val="FFFFFF"/>
                </a:solidFill>
                <a:latin typeface="Times New Roman"/>
                <a:cs typeface="Times New Roman"/>
              </a:rPr>
              <a:t> </a:t>
            </a:r>
            <a:r>
              <a:rPr sz="2400" b="1" spc="80" dirty="0">
                <a:solidFill>
                  <a:srgbClr val="FFFFFF"/>
                </a:solidFill>
                <a:latin typeface="Times New Roman"/>
                <a:cs typeface="Times New Roman"/>
              </a:rPr>
              <a:t>are</a:t>
            </a:r>
            <a:r>
              <a:rPr sz="2400" b="1" spc="-95" dirty="0">
                <a:solidFill>
                  <a:srgbClr val="FFFFFF"/>
                </a:solidFill>
                <a:latin typeface="Times New Roman"/>
                <a:cs typeface="Times New Roman"/>
              </a:rPr>
              <a:t> </a:t>
            </a:r>
            <a:r>
              <a:rPr sz="2400" b="1" spc="125" dirty="0">
                <a:solidFill>
                  <a:srgbClr val="FFFFFF"/>
                </a:solidFill>
                <a:latin typeface="Times New Roman"/>
                <a:cs typeface="Times New Roman"/>
              </a:rPr>
              <a:t>mainly</a:t>
            </a:r>
            <a:r>
              <a:rPr sz="2400" b="1" spc="-80" dirty="0">
                <a:solidFill>
                  <a:srgbClr val="FFFFFF"/>
                </a:solidFill>
                <a:latin typeface="Times New Roman"/>
                <a:cs typeface="Times New Roman"/>
              </a:rPr>
              <a:t> </a:t>
            </a:r>
            <a:r>
              <a:rPr sz="2400" b="1" spc="105" dirty="0">
                <a:solidFill>
                  <a:srgbClr val="FFFFFF"/>
                </a:solidFill>
                <a:latin typeface="Times New Roman"/>
                <a:cs typeface="Times New Roman"/>
              </a:rPr>
              <a:t>four</a:t>
            </a:r>
            <a:r>
              <a:rPr sz="2400" b="1" spc="-145" dirty="0">
                <a:solidFill>
                  <a:srgbClr val="FFFFFF"/>
                </a:solidFill>
                <a:latin typeface="Times New Roman"/>
                <a:cs typeface="Times New Roman"/>
              </a:rPr>
              <a:t> </a:t>
            </a:r>
            <a:r>
              <a:rPr sz="2400" b="1" spc="130" dirty="0">
                <a:solidFill>
                  <a:srgbClr val="FFFFFF"/>
                </a:solidFill>
                <a:latin typeface="Times New Roman"/>
                <a:cs typeface="Times New Roman"/>
              </a:rPr>
              <a:t>types</a:t>
            </a:r>
            <a:r>
              <a:rPr sz="2400" b="1" spc="-135" dirty="0">
                <a:solidFill>
                  <a:srgbClr val="FFFFFF"/>
                </a:solidFill>
                <a:latin typeface="Times New Roman"/>
                <a:cs typeface="Times New Roman"/>
              </a:rPr>
              <a:t> </a:t>
            </a:r>
            <a:r>
              <a:rPr sz="2400" b="1" spc="140" dirty="0">
                <a:solidFill>
                  <a:srgbClr val="FFFFFF"/>
                </a:solidFill>
                <a:latin typeface="Times New Roman"/>
                <a:cs typeface="Times New Roman"/>
              </a:rPr>
              <a:t>of</a:t>
            </a:r>
            <a:r>
              <a:rPr sz="2400" b="1" spc="15" dirty="0">
                <a:solidFill>
                  <a:srgbClr val="FFFFFF"/>
                </a:solidFill>
                <a:latin typeface="Times New Roman"/>
                <a:cs typeface="Times New Roman"/>
              </a:rPr>
              <a:t> </a:t>
            </a:r>
            <a:r>
              <a:rPr sz="2400" b="1" spc="125" dirty="0">
                <a:solidFill>
                  <a:srgbClr val="FFFFFF"/>
                </a:solidFill>
                <a:latin typeface="Times New Roman"/>
                <a:cs typeface="Times New Roman"/>
              </a:rPr>
              <a:t>folding.</a:t>
            </a:r>
            <a:r>
              <a:rPr sz="2400" b="1" spc="-65" dirty="0">
                <a:solidFill>
                  <a:srgbClr val="FFFFFF"/>
                </a:solidFill>
                <a:latin typeface="Times New Roman"/>
                <a:cs typeface="Times New Roman"/>
              </a:rPr>
              <a:t> </a:t>
            </a:r>
            <a:r>
              <a:rPr sz="2400" b="1" spc="80" dirty="0">
                <a:solidFill>
                  <a:srgbClr val="FFFFFF"/>
                </a:solidFill>
                <a:latin typeface="Times New Roman"/>
                <a:cs typeface="Times New Roman"/>
              </a:rPr>
              <a:t>They</a:t>
            </a:r>
            <a:r>
              <a:rPr sz="2400" b="1" spc="-155" dirty="0">
                <a:solidFill>
                  <a:srgbClr val="FFFFFF"/>
                </a:solidFill>
                <a:latin typeface="Times New Roman"/>
                <a:cs typeface="Times New Roman"/>
              </a:rPr>
              <a:t> </a:t>
            </a:r>
            <a:r>
              <a:rPr sz="2400" b="1" spc="80" dirty="0">
                <a:solidFill>
                  <a:srgbClr val="FFFFFF"/>
                </a:solidFill>
                <a:latin typeface="Times New Roman"/>
                <a:cs typeface="Times New Roman"/>
              </a:rPr>
              <a:t>are</a:t>
            </a:r>
            <a:r>
              <a:rPr sz="2400" b="1" spc="-85" dirty="0">
                <a:solidFill>
                  <a:srgbClr val="FFFFFF"/>
                </a:solidFill>
                <a:latin typeface="Times New Roman"/>
                <a:cs typeface="Times New Roman"/>
              </a:rPr>
              <a:t> </a:t>
            </a:r>
            <a:r>
              <a:rPr sz="2400" b="1" spc="-135" dirty="0">
                <a:solidFill>
                  <a:srgbClr val="FFFFFF"/>
                </a:solidFill>
                <a:latin typeface="Arial"/>
                <a:cs typeface="Arial"/>
              </a:rPr>
              <a:t>–</a:t>
            </a:r>
            <a:endParaRPr sz="2400">
              <a:latin typeface="Arial"/>
              <a:cs typeface="Arial"/>
            </a:endParaRPr>
          </a:p>
          <a:p>
            <a:pPr>
              <a:lnSpc>
                <a:spcPct val="100000"/>
              </a:lnSpc>
              <a:spcBef>
                <a:spcPts val="10"/>
              </a:spcBef>
            </a:pPr>
            <a:endParaRPr sz="3500">
              <a:latin typeface="Arial"/>
              <a:cs typeface="Arial"/>
            </a:endParaRPr>
          </a:p>
          <a:p>
            <a:pPr marL="552450" indent="-540385">
              <a:lnSpc>
                <a:spcPct val="100000"/>
              </a:lnSpc>
              <a:buClr>
                <a:srgbClr val="0AD0D9"/>
              </a:buClr>
              <a:buSzPct val="93750"/>
              <a:buFont typeface="Arial"/>
              <a:buChar char="•"/>
              <a:tabLst>
                <a:tab pos="551815" algn="l"/>
                <a:tab pos="553085" algn="l"/>
              </a:tabLst>
            </a:pPr>
            <a:r>
              <a:rPr sz="2400" b="1" spc="95" dirty="0">
                <a:solidFill>
                  <a:srgbClr val="FFFFFF"/>
                </a:solidFill>
                <a:latin typeface="Times New Roman"/>
                <a:cs typeface="Times New Roman"/>
              </a:rPr>
              <a:t>Stand</a:t>
            </a:r>
            <a:r>
              <a:rPr sz="2400" b="1" spc="-20" dirty="0">
                <a:solidFill>
                  <a:srgbClr val="FFFFFF"/>
                </a:solidFill>
                <a:latin typeface="Times New Roman"/>
                <a:cs typeface="Times New Roman"/>
              </a:rPr>
              <a:t> </a:t>
            </a:r>
            <a:r>
              <a:rPr sz="2400" b="1" spc="65" dirty="0">
                <a:solidFill>
                  <a:srgbClr val="FFFFFF"/>
                </a:solidFill>
                <a:latin typeface="Times New Roman"/>
                <a:cs typeface="Times New Roman"/>
              </a:rPr>
              <a:t>Up,</a:t>
            </a:r>
            <a:endParaRPr sz="2400">
              <a:latin typeface="Times New Roman"/>
              <a:cs typeface="Times New Roman"/>
            </a:endParaRPr>
          </a:p>
          <a:p>
            <a:pPr>
              <a:lnSpc>
                <a:spcPct val="100000"/>
              </a:lnSpc>
              <a:spcBef>
                <a:spcPts val="5"/>
              </a:spcBef>
              <a:buClr>
                <a:srgbClr val="0AD0D9"/>
              </a:buClr>
              <a:buFont typeface="Arial"/>
              <a:buChar char="•"/>
            </a:pPr>
            <a:endParaRPr sz="3500">
              <a:latin typeface="Times New Roman"/>
              <a:cs typeface="Times New Roman"/>
            </a:endParaRPr>
          </a:p>
          <a:p>
            <a:pPr marL="552450" indent="-540385">
              <a:lnSpc>
                <a:spcPct val="100000"/>
              </a:lnSpc>
              <a:buClr>
                <a:srgbClr val="0AD0D9"/>
              </a:buClr>
              <a:buSzPct val="93750"/>
              <a:buFont typeface="Arial"/>
              <a:buChar char="•"/>
              <a:tabLst>
                <a:tab pos="551815" algn="l"/>
                <a:tab pos="553085" algn="l"/>
              </a:tabLst>
            </a:pPr>
            <a:r>
              <a:rPr sz="2400" b="1" spc="130" dirty="0">
                <a:solidFill>
                  <a:srgbClr val="FFFFFF"/>
                </a:solidFill>
                <a:latin typeface="Times New Roman"/>
                <a:cs typeface="Times New Roman"/>
              </a:rPr>
              <a:t>Semi </a:t>
            </a:r>
            <a:r>
              <a:rPr sz="2400" b="1" spc="95" dirty="0">
                <a:solidFill>
                  <a:srgbClr val="FFFFFF"/>
                </a:solidFill>
                <a:latin typeface="Times New Roman"/>
                <a:cs typeface="Times New Roman"/>
              </a:rPr>
              <a:t>Stand</a:t>
            </a:r>
            <a:r>
              <a:rPr sz="2400" b="1" spc="-185" dirty="0">
                <a:solidFill>
                  <a:srgbClr val="FFFFFF"/>
                </a:solidFill>
                <a:latin typeface="Times New Roman"/>
                <a:cs typeface="Times New Roman"/>
              </a:rPr>
              <a:t> </a:t>
            </a:r>
            <a:r>
              <a:rPr sz="2400" b="1" spc="65" dirty="0">
                <a:solidFill>
                  <a:srgbClr val="FFFFFF"/>
                </a:solidFill>
                <a:latin typeface="Times New Roman"/>
                <a:cs typeface="Times New Roman"/>
              </a:rPr>
              <a:t>Up,</a:t>
            </a:r>
            <a:endParaRPr sz="2400">
              <a:latin typeface="Times New Roman"/>
              <a:cs typeface="Times New Roman"/>
            </a:endParaRPr>
          </a:p>
          <a:p>
            <a:pPr>
              <a:lnSpc>
                <a:spcPct val="100000"/>
              </a:lnSpc>
              <a:spcBef>
                <a:spcPts val="10"/>
              </a:spcBef>
              <a:buClr>
                <a:srgbClr val="0AD0D9"/>
              </a:buClr>
              <a:buFont typeface="Arial"/>
              <a:buChar char="•"/>
            </a:pPr>
            <a:endParaRPr sz="3500">
              <a:latin typeface="Times New Roman"/>
              <a:cs typeface="Times New Roman"/>
            </a:endParaRPr>
          </a:p>
          <a:p>
            <a:pPr marL="552450" indent="-540385">
              <a:lnSpc>
                <a:spcPct val="100000"/>
              </a:lnSpc>
              <a:buClr>
                <a:srgbClr val="0AD0D9"/>
              </a:buClr>
              <a:buSzPct val="93750"/>
              <a:buFont typeface="Arial"/>
              <a:buChar char="•"/>
              <a:tabLst>
                <a:tab pos="551815" algn="l"/>
                <a:tab pos="553085" algn="l"/>
              </a:tabLst>
            </a:pPr>
            <a:r>
              <a:rPr sz="2400" b="1" spc="55" dirty="0">
                <a:solidFill>
                  <a:srgbClr val="FFFFFF"/>
                </a:solidFill>
                <a:latin typeface="Times New Roman"/>
                <a:cs typeface="Times New Roman"/>
              </a:rPr>
              <a:t>Flat</a:t>
            </a:r>
            <a:r>
              <a:rPr sz="2400" b="1" spc="-90" dirty="0">
                <a:solidFill>
                  <a:srgbClr val="FFFFFF"/>
                </a:solidFill>
                <a:latin typeface="Times New Roman"/>
                <a:cs typeface="Times New Roman"/>
              </a:rPr>
              <a:t> </a:t>
            </a:r>
            <a:r>
              <a:rPr sz="2400" b="1" spc="85" dirty="0">
                <a:solidFill>
                  <a:srgbClr val="FFFFFF"/>
                </a:solidFill>
                <a:latin typeface="Times New Roman"/>
                <a:cs typeface="Times New Roman"/>
              </a:rPr>
              <a:t>Pack,</a:t>
            </a:r>
            <a:endParaRPr sz="2400">
              <a:latin typeface="Times New Roman"/>
              <a:cs typeface="Times New Roman"/>
            </a:endParaRPr>
          </a:p>
          <a:p>
            <a:pPr>
              <a:lnSpc>
                <a:spcPct val="100000"/>
              </a:lnSpc>
              <a:spcBef>
                <a:spcPts val="10"/>
              </a:spcBef>
              <a:buClr>
                <a:srgbClr val="0AD0D9"/>
              </a:buClr>
              <a:buFont typeface="Arial"/>
              <a:buChar char="•"/>
            </a:pPr>
            <a:endParaRPr sz="3500">
              <a:latin typeface="Times New Roman"/>
              <a:cs typeface="Times New Roman"/>
            </a:endParaRPr>
          </a:p>
          <a:p>
            <a:pPr marL="552450" indent="-540385">
              <a:lnSpc>
                <a:spcPct val="100000"/>
              </a:lnSpc>
              <a:buClr>
                <a:srgbClr val="0AD0D9"/>
              </a:buClr>
              <a:buSzPct val="93750"/>
              <a:buFont typeface="Arial"/>
              <a:buChar char="•"/>
              <a:tabLst>
                <a:tab pos="551815" algn="l"/>
                <a:tab pos="553085" algn="l"/>
              </a:tabLst>
            </a:pPr>
            <a:r>
              <a:rPr sz="2400" b="1" spc="105" dirty="0">
                <a:solidFill>
                  <a:srgbClr val="FFFFFF"/>
                </a:solidFill>
                <a:latin typeface="Times New Roman"/>
                <a:cs typeface="Times New Roman"/>
              </a:rPr>
              <a:t>Hanger</a:t>
            </a:r>
            <a:r>
              <a:rPr sz="2400" b="1" spc="-110" dirty="0">
                <a:solidFill>
                  <a:srgbClr val="FFFFFF"/>
                </a:solidFill>
                <a:latin typeface="Times New Roman"/>
                <a:cs typeface="Times New Roman"/>
              </a:rPr>
              <a:t> </a:t>
            </a:r>
            <a:r>
              <a:rPr sz="2400" b="1" spc="85" dirty="0">
                <a:solidFill>
                  <a:srgbClr val="FFFFFF"/>
                </a:solidFill>
                <a:latin typeface="Times New Roman"/>
                <a:cs typeface="Times New Roman"/>
              </a:rPr>
              <a:t>Pack.</a:t>
            </a:r>
            <a:endParaRPr sz="2400">
              <a:latin typeface="Times New Roman"/>
              <a:cs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00172" y="230124"/>
            <a:ext cx="2880360" cy="679703"/>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35787" y="877468"/>
            <a:ext cx="4944745" cy="873957"/>
          </a:xfrm>
          <a:prstGeom prst="rect">
            <a:avLst/>
          </a:prstGeom>
        </p:spPr>
        <p:txBody>
          <a:bodyPr vert="horz" wrap="square" lIns="0" tIns="12065" rIns="0" bIns="0" rtlCol="0">
            <a:spAutoFit/>
          </a:bodyPr>
          <a:lstStyle/>
          <a:p>
            <a:pPr marL="12700">
              <a:lnSpc>
                <a:spcPct val="100000"/>
              </a:lnSpc>
              <a:spcBef>
                <a:spcPts val="95"/>
              </a:spcBef>
            </a:pPr>
            <a:r>
              <a:rPr sz="2800" spc="30" dirty="0"/>
              <a:t>Collar</a:t>
            </a:r>
            <a:r>
              <a:rPr sz="2800" spc="-80" dirty="0"/>
              <a:t> </a:t>
            </a:r>
            <a:r>
              <a:rPr sz="2800" spc="15" dirty="0"/>
              <a:t>is</a:t>
            </a:r>
            <a:r>
              <a:rPr sz="2800" spc="-50" dirty="0"/>
              <a:t> </a:t>
            </a:r>
            <a:r>
              <a:rPr sz="2800" spc="65" dirty="0"/>
              <a:t>folded</a:t>
            </a:r>
            <a:r>
              <a:rPr sz="2800" spc="-65" dirty="0"/>
              <a:t> </a:t>
            </a:r>
            <a:r>
              <a:rPr sz="2800" spc="135" dirty="0"/>
              <a:t>and</a:t>
            </a:r>
            <a:r>
              <a:rPr sz="2800" spc="-60" dirty="0"/>
              <a:t> </a:t>
            </a:r>
            <a:r>
              <a:rPr sz="2800" spc="95" dirty="0"/>
              <a:t>situated</a:t>
            </a:r>
            <a:r>
              <a:rPr sz="2800" spc="-65" dirty="0"/>
              <a:t> </a:t>
            </a:r>
            <a:r>
              <a:rPr sz="2800" spc="120" dirty="0"/>
              <a:t>at</a:t>
            </a:r>
            <a:r>
              <a:rPr sz="2800" spc="-55" dirty="0"/>
              <a:t> </a:t>
            </a:r>
            <a:r>
              <a:rPr sz="2800" spc="5" dirty="0"/>
              <a:t>90*</a:t>
            </a:r>
            <a:r>
              <a:rPr sz="2800" spc="-60" dirty="0"/>
              <a:t> </a:t>
            </a:r>
            <a:r>
              <a:rPr sz="2800" spc="55" dirty="0"/>
              <a:t>angle.</a:t>
            </a:r>
          </a:p>
        </p:txBody>
      </p:sp>
      <p:sp>
        <p:nvSpPr>
          <p:cNvPr id="4" name="object 4"/>
          <p:cNvSpPr txBox="1"/>
          <p:nvPr/>
        </p:nvSpPr>
        <p:spPr>
          <a:xfrm>
            <a:off x="563372" y="1416991"/>
            <a:ext cx="6918325" cy="1191260"/>
          </a:xfrm>
          <a:prstGeom prst="rect">
            <a:avLst/>
          </a:prstGeom>
        </p:spPr>
        <p:txBody>
          <a:bodyPr vert="horz" wrap="square" lIns="0" tIns="120015" rIns="0" bIns="0" rtlCol="0">
            <a:spAutoFit/>
          </a:bodyPr>
          <a:lstStyle/>
          <a:p>
            <a:pPr marL="620395" algn="ctr">
              <a:lnSpc>
                <a:spcPct val="100000"/>
              </a:lnSpc>
              <a:spcBef>
                <a:spcPts val="945"/>
              </a:spcBef>
            </a:pPr>
            <a:r>
              <a:rPr sz="4400" b="1" u="heavy" spc="240" dirty="0">
                <a:solidFill>
                  <a:srgbClr val="5FF3C9"/>
                </a:solidFill>
                <a:uFill>
                  <a:solidFill>
                    <a:srgbClr val="5FF3C9"/>
                  </a:solidFill>
                </a:uFill>
                <a:latin typeface="Times New Roman"/>
                <a:cs typeface="Times New Roman"/>
              </a:rPr>
              <a:t>Semi </a:t>
            </a:r>
            <a:r>
              <a:rPr sz="4400" b="1" u="heavy" spc="270" dirty="0">
                <a:solidFill>
                  <a:srgbClr val="5FF3C9"/>
                </a:solidFill>
                <a:uFill>
                  <a:solidFill>
                    <a:srgbClr val="5FF3C9"/>
                  </a:solidFill>
                </a:uFill>
                <a:latin typeface="Times New Roman"/>
                <a:cs typeface="Times New Roman"/>
              </a:rPr>
              <a:t>stand</a:t>
            </a:r>
            <a:r>
              <a:rPr sz="4400" b="1" u="heavy" spc="-550" dirty="0">
                <a:solidFill>
                  <a:srgbClr val="5FF3C9"/>
                </a:solidFill>
                <a:uFill>
                  <a:solidFill>
                    <a:srgbClr val="5FF3C9"/>
                  </a:solidFill>
                </a:uFill>
                <a:latin typeface="Times New Roman"/>
                <a:cs typeface="Times New Roman"/>
              </a:rPr>
              <a:t> </a:t>
            </a:r>
            <a:r>
              <a:rPr sz="4400" b="1" u="heavy" spc="114" dirty="0">
                <a:solidFill>
                  <a:srgbClr val="5FF3C9"/>
                </a:solidFill>
                <a:uFill>
                  <a:solidFill>
                    <a:srgbClr val="5FF3C9"/>
                  </a:solidFill>
                </a:uFill>
                <a:latin typeface="Times New Roman"/>
                <a:cs typeface="Times New Roman"/>
              </a:rPr>
              <a:t>up</a:t>
            </a:r>
            <a:r>
              <a:rPr sz="4400" b="1" spc="114" dirty="0">
                <a:solidFill>
                  <a:srgbClr val="5FF3C9"/>
                </a:solidFill>
                <a:latin typeface="Times New Roman"/>
                <a:cs typeface="Times New Roman"/>
              </a:rPr>
              <a:t>:</a:t>
            </a:r>
            <a:endParaRPr sz="4400">
              <a:latin typeface="Times New Roman"/>
              <a:cs typeface="Times New Roman"/>
            </a:endParaRPr>
          </a:p>
          <a:p>
            <a:pPr marL="12700">
              <a:lnSpc>
                <a:spcPct val="100000"/>
              </a:lnSpc>
              <a:spcBef>
                <a:spcPts val="414"/>
              </a:spcBef>
            </a:pPr>
            <a:r>
              <a:rPr sz="2200" spc="30" dirty="0">
                <a:solidFill>
                  <a:srgbClr val="FFFFFF"/>
                </a:solidFill>
                <a:latin typeface="Times New Roman"/>
                <a:cs typeface="Times New Roman"/>
              </a:rPr>
              <a:t>Collar</a:t>
            </a:r>
            <a:r>
              <a:rPr sz="2200" spc="-80" dirty="0">
                <a:solidFill>
                  <a:srgbClr val="FFFFFF"/>
                </a:solidFill>
                <a:latin typeface="Times New Roman"/>
                <a:cs typeface="Times New Roman"/>
              </a:rPr>
              <a:t> </a:t>
            </a:r>
            <a:r>
              <a:rPr sz="2200" spc="15" dirty="0">
                <a:solidFill>
                  <a:srgbClr val="FFFFFF"/>
                </a:solidFill>
                <a:latin typeface="Times New Roman"/>
                <a:cs typeface="Times New Roman"/>
              </a:rPr>
              <a:t>is</a:t>
            </a:r>
            <a:r>
              <a:rPr sz="2200" spc="-50" dirty="0">
                <a:solidFill>
                  <a:srgbClr val="FFFFFF"/>
                </a:solidFill>
                <a:latin typeface="Times New Roman"/>
                <a:cs typeface="Times New Roman"/>
              </a:rPr>
              <a:t> </a:t>
            </a:r>
            <a:r>
              <a:rPr sz="2200" spc="65" dirty="0">
                <a:solidFill>
                  <a:srgbClr val="FFFFFF"/>
                </a:solidFill>
                <a:latin typeface="Times New Roman"/>
                <a:cs typeface="Times New Roman"/>
              </a:rPr>
              <a:t>folded</a:t>
            </a:r>
            <a:r>
              <a:rPr sz="2200" spc="-65" dirty="0">
                <a:solidFill>
                  <a:srgbClr val="FFFFFF"/>
                </a:solidFill>
                <a:latin typeface="Times New Roman"/>
                <a:cs typeface="Times New Roman"/>
              </a:rPr>
              <a:t> </a:t>
            </a:r>
            <a:r>
              <a:rPr sz="2200" spc="90" dirty="0">
                <a:solidFill>
                  <a:srgbClr val="FFFFFF"/>
                </a:solidFill>
                <a:latin typeface="Times New Roman"/>
                <a:cs typeface="Times New Roman"/>
              </a:rPr>
              <a:t>with</a:t>
            </a:r>
            <a:r>
              <a:rPr sz="2200" spc="-40" dirty="0">
                <a:solidFill>
                  <a:srgbClr val="FFFFFF"/>
                </a:solidFill>
                <a:latin typeface="Times New Roman"/>
                <a:cs typeface="Times New Roman"/>
              </a:rPr>
              <a:t> </a:t>
            </a:r>
            <a:r>
              <a:rPr sz="2200" spc="70" dirty="0">
                <a:solidFill>
                  <a:srgbClr val="FFFFFF"/>
                </a:solidFill>
                <a:latin typeface="Times New Roman"/>
                <a:cs typeface="Times New Roman"/>
              </a:rPr>
              <a:t>body</a:t>
            </a:r>
            <a:r>
              <a:rPr sz="2200" spc="-90" dirty="0">
                <a:solidFill>
                  <a:srgbClr val="FFFFFF"/>
                </a:solidFill>
                <a:latin typeface="Times New Roman"/>
                <a:cs typeface="Times New Roman"/>
              </a:rPr>
              <a:t> </a:t>
            </a:r>
            <a:r>
              <a:rPr sz="2200" spc="135" dirty="0">
                <a:solidFill>
                  <a:srgbClr val="FFFFFF"/>
                </a:solidFill>
                <a:latin typeface="Times New Roman"/>
                <a:cs typeface="Times New Roman"/>
              </a:rPr>
              <a:t>and</a:t>
            </a:r>
            <a:r>
              <a:rPr sz="2200" spc="-45" dirty="0">
                <a:solidFill>
                  <a:srgbClr val="FFFFFF"/>
                </a:solidFill>
                <a:latin typeface="Times New Roman"/>
                <a:cs typeface="Times New Roman"/>
              </a:rPr>
              <a:t> </a:t>
            </a:r>
            <a:r>
              <a:rPr sz="2200" spc="95" dirty="0">
                <a:solidFill>
                  <a:srgbClr val="FFFFFF"/>
                </a:solidFill>
                <a:latin typeface="Times New Roman"/>
                <a:cs typeface="Times New Roman"/>
              </a:rPr>
              <a:t>situated</a:t>
            </a:r>
            <a:r>
              <a:rPr sz="2200" spc="-65" dirty="0">
                <a:solidFill>
                  <a:srgbClr val="FFFFFF"/>
                </a:solidFill>
                <a:latin typeface="Times New Roman"/>
                <a:cs typeface="Times New Roman"/>
              </a:rPr>
              <a:t> </a:t>
            </a:r>
            <a:r>
              <a:rPr sz="2200" spc="120" dirty="0">
                <a:solidFill>
                  <a:srgbClr val="FFFFFF"/>
                </a:solidFill>
                <a:latin typeface="Times New Roman"/>
                <a:cs typeface="Times New Roman"/>
              </a:rPr>
              <a:t>at</a:t>
            </a:r>
            <a:r>
              <a:rPr sz="2200" spc="-65" dirty="0">
                <a:solidFill>
                  <a:srgbClr val="FFFFFF"/>
                </a:solidFill>
                <a:latin typeface="Times New Roman"/>
                <a:cs typeface="Times New Roman"/>
              </a:rPr>
              <a:t> </a:t>
            </a:r>
            <a:r>
              <a:rPr sz="2200" spc="-20" dirty="0">
                <a:solidFill>
                  <a:srgbClr val="FFFFFF"/>
                </a:solidFill>
                <a:latin typeface="Times New Roman"/>
                <a:cs typeface="Times New Roman"/>
              </a:rPr>
              <a:t>45</a:t>
            </a:r>
            <a:r>
              <a:rPr sz="2200" spc="-45" dirty="0">
                <a:solidFill>
                  <a:srgbClr val="FFFFFF"/>
                </a:solidFill>
                <a:latin typeface="Times New Roman"/>
                <a:cs typeface="Times New Roman"/>
              </a:rPr>
              <a:t> </a:t>
            </a:r>
            <a:r>
              <a:rPr sz="2200" spc="75" dirty="0">
                <a:solidFill>
                  <a:srgbClr val="FFFFFF"/>
                </a:solidFill>
                <a:latin typeface="Times New Roman"/>
                <a:cs typeface="Times New Roman"/>
              </a:rPr>
              <a:t>degree</a:t>
            </a:r>
            <a:r>
              <a:rPr sz="2200" spc="-125" dirty="0">
                <a:solidFill>
                  <a:srgbClr val="FFFFFF"/>
                </a:solidFill>
                <a:latin typeface="Times New Roman"/>
                <a:cs typeface="Times New Roman"/>
              </a:rPr>
              <a:t> </a:t>
            </a:r>
            <a:r>
              <a:rPr sz="2200" spc="55" dirty="0">
                <a:solidFill>
                  <a:srgbClr val="FFFFFF"/>
                </a:solidFill>
                <a:latin typeface="Times New Roman"/>
                <a:cs typeface="Times New Roman"/>
              </a:rPr>
              <a:t>angle.</a:t>
            </a:r>
            <a:endParaRPr sz="2200">
              <a:latin typeface="Times New Roman"/>
              <a:cs typeface="Times New Roman"/>
            </a:endParaRPr>
          </a:p>
        </p:txBody>
      </p:sp>
      <p:sp>
        <p:nvSpPr>
          <p:cNvPr id="5" name="object 5"/>
          <p:cNvSpPr txBox="1"/>
          <p:nvPr/>
        </p:nvSpPr>
        <p:spPr>
          <a:xfrm>
            <a:off x="3986910" y="6063183"/>
            <a:ext cx="95821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Times New Roman"/>
                <a:cs typeface="Times New Roman"/>
              </a:rPr>
              <a:t>Semi </a:t>
            </a:r>
            <a:r>
              <a:rPr sz="1200" spc="60" dirty="0">
                <a:solidFill>
                  <a:srgbClr val="FFFFFF"/>
                </a:solidFill>
                <a:latin typeface="Times New Roman"/>
                <a:cs typeface="Times New Roman"/>
              </a:rPr>
              <a:t>stand</a:t>
            </a:r>
            <a:r>
              <a:rPr sz="1200" spc="-135" dirty="0">
                <a:solidFill>
                  <a:srgbClr val="FFFFFF"/>
                </a:solidFill>
                <a:latin typeface="Times New Roman"/>
                <a:cs typeface="Times New Roman"/>
              </a:rPr>
              <a:t> </a:t>
            </a:r>
            <a:r>
              <a:rPr sz="1200" spc="70" dirty="0">
                <a:solidFill>
                  <a:srgbClr val="FFFFFF"/>
                </a:solidFill>
                <a:latin typeface="Times New Roman"/>
                <a:cs typeface="Times New Roman"/>
              </a:rPr>
              <a:t>up</a:t>
            </a:r>
            <a:endParaRPr sz="1200">
              <a:latin typeface="Times New Roman"/>
              <a:cs typeface="Times New Roman"/>
            </a:endParaRPr>
          </a:p>
        </p:txBody>
      </p:sp>
      <p:sp>
        <p:nvSpPr>
          <p:cNvPr id="6" name="object 6"/>
          <p:cNvSpPr/>
          <p:nvPr/>
        </p:nvSpPr>
        <p:spPr>
          <a:xfrm>
            <a:off x="1981200" y="2819400"/>
            <a:ext cx="5029200" cy="31242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61716" y="228600"/>
            <a:ext cx="2891028" cy="68122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9112" y="877155"/>
            <a:ext cx="6066790" cy="1027845"/>
          </a:xfrm>
          <a:prstGeom prst="rect">
            <a:avLst/>
          </a:prstGeom>
        </p:spPr>
        <p:txBody>
          <a:bodyPr vert="horz" wrap="square" lIns="0" tIns="12065" rIns="0" bIns="0" rtlCol="0">
            <a:spAutoFit/>
          </a:bodyPr>
          <a:lstStyle/>
          <a:p>
            <a:pPr marL="12700">
              <a:lnSpc>
                <a:spcPct val="100000"/>
              </a:lnSpc>
              <a:spcBef>
                <a:spcPts val="95"/>
              </a:spcBef>
              <a:tabLst>
                <a:tab pos="867410" algn="l"/>
                <a:tab pos="1188720" algn="l"/>
                <a:tab pos="2478405" algn="l"/>
              </a:tabLst>
            </a:pPr>
            <a:r>
              <a:rPr sz="2400" spc="30" dirty="0"/>
              <a:t>Collar	</a:t>
            </a:r>
            <a:r>
              <a:rPr sz="2400" spc="15" dirty="0"/>
              <a:t>is	</a:t>
            </a:r>
            <a:r>
              <a:rPr sz="2400" spc="90" dirty="0"/>
              <a:t>separated	</a:t>
            </a:r>
            <a:r>
              <a:rPr sz="2400" spc="55" dirty="0"/>
              <a:t>as</a:t>
            </a:r>
            <a:r>
              <a:rPr sz="2400" spc="430" dirty="0"/>
              <a:t> </a:t>
            </a:r>
            <a:r>
              <a:rPr sz="2400" spc="75" dirty="0"/>
              <a:t>a</a:t>
            </a:r>
            <a:r>
              <a:rPr sz="2400" spc="-65" dirty="0"/>
              <a:t> </a:t>
            </a:r>
            <a:r>
              <a:rPr sz="2400" spc="80" dirty="0"/>
              <a:t>hole</a:t>
            </a:r>
            <a:r>
              <a:rPr sz="2400" spc="-120" dirty="0"/>
              <a:t> </a:t>
            </a:r>
            <a:r>
              <a:rPr sz="2400" spc="130" dirty="0"/>
              <a:t>on</a:t>
            </a:r>
            <a:r>
              <a:rPr sz="2400" spc="-60" dirty="0"/>
              <a:t> </a:t>
            </a:r>
            <a:r>
              <a:rPr sz="2400" spc="130" dirty="0"/>
              <a:t>the</a:t>
            </a:r>
            <a:r>
              <a:rPr sz="2400" spc="-60" dirty="0"/>
              <a:t> </a:t>
            </a:r>
            <a:r>
              <a:rPr sz="2400" spc="70" dirty="0"/>
              <a:t>body</a:t>
            </a:r>
            <a:r>
              <a:rPr sz="2400" spc="-100" dirty="0"/>
              <a:t> </a:t>
            </a:r>
            <a:r>
              <a:rPr sz="2400" spc="15" dirty="0"/>
              <a:t>of</a:t>
            </a:r>
            <a:r>
              <a:rPr sz="2400" spc="-5" dirty="0"/>
              <a:t> </a:t>
            </a:r>
            <a:r>
              <a:rPr sz="2400" spc="80" dirty="0"/>
              <a:t>shirt</a:t>
            </a:r>
            <a:r>
              <a:rPr spc="80" dirty="0"/>
              <a:t>.</a:t>
            </a:r>
          </a:p>
        </p:txBody>
      </p:sp>
      <p:sp>
        <p:nvSpPr>
          <p:cNvPr id="4" name="object 4"/>
          <p:cNvSpPr txBox="1"/>
          <p:nvPr/>
        </p:nvSpPr>
        <p:spPr>
          <a:xfrm>
            <a:off x="3802507" y="5011292"/>
            <a:ext cx="724535" cy="239395"/>
          </a:xfrm>
          <a:prstGeom prst="rect">
            <a:avLst/>
          </a:prstGeom>
        </p:spPr>
        <p:txBody>
          <a:bodyPr vert="horz" wrap="square" lIns="0" tIns="12700" rIns="0" bIns="0" rtlCol="0">
            <a:spAutoFit/>
          </a:bodyPr>
          <a:lstStyle/>
          <a:p>
            <a:pPr marL="12700">
              <a:lnSpc>
                <a:spcPct val="100000"/>
              </a:lnSpc>
              <a:spcBef>
                <a:spcPts val="100"/>
              </a:spcBef>
            </a:pPr>
            <a:r>
              <a:rPr sz="1400" spc="30" dirty="0">
                <a:solidFill>
                  <a:srgbClr val="FFFFFF"/>
                </a:solidFill>
                <a:latin typeface="Times New Roman"/>
                <a:cs typeface="Times New Roman"/>
              </a:rPr>
              <a:t>Flat</a:t>
            </a:r>
            <a:r>
              <a:rPr sz="1400" spc="-105" dirty="0">
                <a:solidFill>
                  <a:srgbClr val="FFFFFF"/>
                </a:solidFill>
                <a:latin typeface="Times New Roman"/>
                <a:cs typeface="Times New Roman"/>
              </a:rPr>
              <a:t> </a:t>
            </a:r>
            <a:r>
              <a:rPr sz="1400" spc="35" dirty="0">
                <a:solidFill>
                  <a:srgbClr val="FFFFFF"/>
                </a:solidFill>
                <a:latin typeface="Times New Roman"/>
                <a:cs typeface="Times New Roman"/>
              </a:rPr>
              <a:t>Pack</a:t>
            </a:r>
            <a:endParaRPr sz="1400">
              <a:latin typeface="Times New Roman"/>
              <a:cs typeface="Times New Roman"/>
            </a:endParaRPr>
          </a:p>
        </p:txBody>
      </p:sp>
      <p:sp>
        <p:nvSpPr>
          <p:cNvPr id="5" name="object 5"/>
          <p:cNvSpPr/>
          <p:nvPr/>
        </p:nvSpPr>
        <p:spPr>
          <a:xfrm>
            <a:off x="1143000" y="1905000"/>
            <a:ext cx="6477000" cy="31242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20112" y="304800"/>
            <a:ext cx="3921252" cy="68122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63372" y="968282"/>
            <a:ext cx="7273290" cy="750847"/>
          </a:xfrm>
          <a:prstGeom prst="rect">
            <a:avLst/>
          </a:prstGeom>
        </p:spPr>
        <p:txBody>
          <a:bodyPr vert="horz" wrap="square" lIns="0" tIns="12065" rIns="0" bIns="0" rtlCol="0">
            <a:spAutoFit/>
          </a:bodyPr>
          <a:lstStyle/>
          <a:p>
            <a:pPr marL="12700">
              <a:lnSpc>
                <a:spcPct val="100000"/>
              </a:lnSpc>
              <a:spcBef>
                <a:spcPts val="95"/>
              </a:spcBef>
              <a:tabLst>
                <a:tab pos="704215" algn="l"/>
                <a:tab pos="1026160" algn="l"/>
                <a:tab pos="2012314" algn="l"/>
                <a:tab pos="2602865" algn="l"/>
                <a:tab pos="4149725" algn="l"/>
              </a:tabLst>
            </a:pPr>
            <a:r>
              <a:rPr sz="2400" spc="95" dirty="0"/>
              <a:t>shirt	</a:t>
            </a:r>
            <a:r>
              <a:rPr sz="2400" spc="15" dirty="0"/>
              <a:t>is	</a:t>
            </a:r>
            <a:r>
              <a:rPr sz="2400" spc="75" dirty="0"/>
              <a:t>packed	</a:t>
            </a:r>
            <a:r>
              <a:rPr sz="2400" spc="135" dirty="0"/>
              <a:t>and	</a:t>
            </a:r>
            <a:r>
              <a:rPr sz="2400" spc="105" dirty="0"/>
              <a:t>transported	</a:t>
            </a:r>
            <a:r>
              <a:rPr sz="2400" spc="25" dirty="0"/>
              <a:t>by</a:t>
            </a:r>
            <a:r>
              <a:rPr sz="2400" spc="-60" dirty="0"/>
              <a:t> </a:t>
            </a:r>
            <a:r>
              <a:rPr sz="2400" spc="90" dirty="0"/>
              <a:t>hanging</a:t>
            </a:r>
            <a:r>
              <a:rPr sz="2400" spc="-90" dirty="0"/>
              <a:t> </a:t>
            </a:r>
            <a:r>
              <a:rPr sz="2400" spc="130" dirty="0"/>
              <a:t>on</a:t>
            </a:r>
            <a:r>
              <a:rPr sz="2400" spc="-65" dirty="0"/>
              <a:t> </a:t>
            </a:r>
            <a:r>
              <a:rPr sz="2400" spc="130" dirty="0"/>
              <a:t>the</a:t>
            </a:r>
            <a:r>
              <a:rPr sz="2400" spc="-60" dirty="0"/>
              <a:t> </a:t>
            </a:r>
            <a:r>
              <a:rPr sz="2400" spc="55" dirty="0"/>
              <a:t>hanger.</a:t>
            </a:r>
          </a:p>
        </p:txBody>
      </p:sp>
      <p:sp>
        <p:nvSpPr>
          <p:cNvPr id="4" name="object 4"/>
          <p:cNvSpPr txBox="1"/>
          <p:nvPr/>
        </p:nvSpPr>
        <p:spPr>
          <a:xfrm>
            <a:off x="563372" y="4645835"/>
            <a:ext cx="7494905" cy="1010919"/>
          </a:xfrm>
          <a:prstGeom prst="rect">
            <a:avLst/>
          </a:prstGeom>
        </p:spPr>
        <p:txBody>
          <a:bodyPr vert="horz" wrap="square" lIns="0" tIns="52069" rIns="0" bIns="0" rtlCol="0">
            <a:spAutoFit/>
          </a:bodyPr>
          <a:lstStyle/>
          <a:p>
            <a:pPr marR="269240" algn="ctr">
              <a:lnSpc>
                <a:spcPct val="100000"/>
              </a:lnSpc>
              <a:spcBef>
                <a:spcPts val="409"/>
              </a:spcBef>
            </a:pPr>
            <a:r>
              <a:rPr sz="1400" spc="55" dirty="0">
                <a:solidFill>
                  <a:srgbClr val="FFFFFF"/>
                </a:solidFill>
                <a:latin typeface="Times New Roman"/>
                <a:cs typeface="Times New Roman"/>
              </a:rPr>
              <a:t>Hanger</a:t>
            </a:r>
            <a:r>
              <a:rPr sz="1400" spc="-70" dirty="0">
                <a:solidFill>
                  <a:srgbClr val="FFFFFF"/>
                </a:solidFill>
                <a:latin typeface="Times New Roman"/>
                <a:cs typeface="Times New Roman"/>
              </a:rPr>
              <a:t> </a:t>
            </a:r>
            <a:r>
              <a:rPr sz="1400" spc="50" dirty="0">
                <a:solidFill>
                  <a:srgbClr val="FFFFFF"/>
                </a:solidFill>
                <a:latin typeface="Times New Roman"/>
                <a:cs typeface="Times New Roman"/>
              </a:rPr>
              <a:t>pack</a:t>
            </a:r>
            <a:endParaRPr sz="1400">
              <a:latin typeface="Times New Roman"/>
              <a:cs typeface="Times New Roman"/>
            </a:endParaRPr>
          </a:p>
          <a:p>
            <a:pPr marL="12700">
              <a:lnSpc>
                <a:spcPct val="100000"/>
              </a:lnSpc>
              <a:spcBef>
                <a:spcPts val="484"/>
              </a:spcBef>
            </a:pPr>
            <a:r>
              <a:rPr sz="2200" spc="25" dirty="0">
                <a:solidFill>
                  <a:srgbClr val="FFFFFF"/>
                </a:solidFill>
                <a:latin typeface="Times New Roman"/>
                <a:cs typeface="Times New Roman"/>
              </a:rPr>
              <a:t>At</a:t>
            </a:r>
            <a:r>
              <a:rPr sz="2200" spc="-75" dirty="0">
                <a:solidFill>
                  <a:srgbClr val="FFFFFF"/>
                </a:solidFill>
                <a:latin typeface="Times New Roman"/>
                <a:cs typeface="Times New Roman"/>
              </a:rPr>
              <a:t> </a:t>
            </a:r>
            <a:r>
              <a:rPr sz="2200" spc="135" dirty="0">
                <a:solidFill>
                  <a:srgbClr val="FFFFFF"/>
                </a:solidFill>
                <a:latin typeface="Times New Roman"/>
                <a:cs typeface="Times New Roman"/>
              </a:rPr>
              <a:t>the</a:t>
            </a:r>
            <a:r>
              <a:rPr sz="2200" spc="-114" dirty="0">
                <a:solidFill>
                  <a:srgbClr val="FFFFFF"/>
                </a:solidFill>
                <a:latin typeface="Times New Roman"/>
                <a:cs typeface="Times New Roman"/>
              </a:rPr>
              <a:t> </a:t>
            </a:r>
            <a:r>
              <a:rPr sz="2200" spc="130" dirty="0">
                <a:solidFill>
                  <a:srgbClr val="FFFFFF"/>
                </a:solidFill>
                <a:latin typeface="Times New Roman"/>
                <a:cs typeface="Times New Roman"/>
              </a:rPr>
              <a:t>end</a:t>
            </a:r>
            <a:r>
              <a:rPr sz="2200" spc="-55" dirty="0">
                <a:solidFill>
                  <a:srgbClr val="FFFFFF"/>
                </a:solidFill>
                <a:latin typeface="Times New Roman"/>
                <a:cs typeface="Times New Roman"/>
              </a:rPr>
              <a:t> </a:t>
            </a:r>
            <a:r>
              <a:rPr sz="2200" spc="15" dirty="0">
                <a:solidFill>
                  <a:srgbClr val="FFFFFF"/>
                </a:solidFill>
                <a:latin typeface="Times New Roman"/>
                <a:cs typeface="Times New Roman"/>
              </a:rPr>
              <a:t>of</a:t>
            </a:r>
            <a:r>
              <a:rPr sz="2200" spc="10" dirty="0">
                <a:solidFill>
                  <a:srgbClr val="FFFFFF"/>
                </a:solidFill>
                <a:latin typeface="Times New Roman"/>
                <a:cs typeface="Times New Roman"/>
              </a:rPr>
              <a:t> </a:t>
            </a:r>
            <a:r>
              <a:rPr sz="2200" spc="135" dirty="0">
                <a:solidFill>
                  <a:srgbClr val="FFFFFF"/>
                </a:solidFill>
                <a:latin typeface="Times New Roman"/>
                <a:cs typeface="Times New Roman"/>
              </a:rPr>
              <a:t>the</a:t>
            </a:r>
            <a:r>
              <a:rPr sz="2200" spc="-70" dirty="0">
                <a:solidFill>
                  <a:srgbClr val="FFFFFF"/>
                </a:solidFill>
                <a:latin typeface="Times New Roman"/>
                <a:cs typeface="Times New Roman"/>
              </a:rPr>
              <a:t> </a:t>
            </a:r>
            <a:r>
              <a:rPr sz="2200" spc="40" dirty="0">
                <a:solidFill>
                  <a:srgbClr val="FFFFFF"/>
                </a:solidFill>
                <a:latin typeface="Times New Roman"/>
                <a:cs typeface="Times New Roman"/>
              </a:rPr>
              <a:t>folding,</a:t>
            </a:r>
            <a:r>
              <a:rPr sz="2200" spc="-65" dirty="0">
                <a:solidFill>
                  <a:srgbClr val="FFFFFF"/>
                </a:solidFill>
                <a:latin typeface="Times New Roman"/>
                <a:cs typeface="Times New Roman"/>
              </a:rPr>
              <a:t> </a:t>
            </a:r>
            <a:r>
              <a:rPr sz="2200" spc="105" dirty="0">
                <a:solidFill>
                  <a:srgbClr val="FFFFFF"/>
                </a:solidFill>
                <a:latin typeface="Times New Roman"/>
                <a:cs typeface="Times New Roman"/>
              </a:rPr>
              <a:t>garments</a:t>
            </a:r>
            <a:r>
              <a:rPr sz="2200" spc="-145" dirty="0">
                <a:solidFill>
                  <a:srgbClr val="FFFFFF"/>
                </a:solidFill>
                <a:latin typeface="Times New Roman"/>
                <a:cs typeface="Times New Roman"/>
              </a:rPr>
              <a:t> </a:t>
            </a:r>
            <a:r>
              <a:rPr sz="2200" spc="75" dirty="0">
                <a:solidFill>
                  <a:srgbClr val="FFFFFF"/>
                </a:solidFill>
                <a:latin typeface="Times New Roman"/>
                <a:cs typeface="Times New Roman"/>
              </a:rPr>
              <a:t>are</a:t>
            </a:r>
            <a:r>
              <a:rPr sz="2200" spc="-95" dirty="0">
                <a:solidFill>
                  <a:srgbClr val="FFFFFF"/>
                </a:solidFill>
                <a:latin typeface="Times New Roman"/>
                <a:cs typeface="Times New Roman"/>
              </a:rPr>
              <a:t> </a:t>
            </a:r>
            <a:r>
              <a:rPr sz="2200" spc="65" dirty="0">
                <a:solidFill>
                  <a:srgbClr val="FFFFFF"/>
                </a:solidFill>
                <a:latin typeface="Times New Roman"/>
                <a:cs typeface="Times New Roman"/>
              </a:rPr>
              <a:t>placed</a:t>
            </a:r>
            <a:r>
              <a:rPr sz="2200" spc="5" dirty="0">
                <a:solidFill>
                  <a:srgbClr val="FFFFFF"/>
                </a:solidFill>
                <a:latin typeface="Times New Roman"/>
                <a:cs typeface="Times New Roman"/>
              </a:rPr>
              <a:t> </a:t>
            </a:r>
            <a:r>
              <a:rPr sz="2200" spc="100" dirty="0">
                <a:solidFill>
                  <a:srgbClr val="FFFFFF"/>
                </a:solidFill>
                <a:latin typeface="Times New Roman"/>
                <a:cs typeface="Times New Roman"/>
              </a:rPr>
              <a:t>into</a:t>
            </a:r>
            <a:r>
              <a:rPr sz="2200" spc="-120" dirty="0">
                <a:solidFill>
                  <a:srgbClr val="FFFFFF"/>
                </a:solidFill>
                <a:latin typeface="Times New Roman"/>
                <a:cs typeface="Times New Roman"/>
              </a:rPr>
              <a:t> </a:t>
            </a:r>
            <a:r>
              <a:rPr sz="2200" spc="75" dirty="0">
                <a:solidFill>
                  <a:srgbClr val="FFFFFF"/>
                </a:solidFill>
                <a:latin typeface="Times New Roman"/>
                <a:cs typeface="Times New Roman"/>
              </a:rPr>
              <a:t>a</a:t>
            </a:r>
            <a:r>
              <a:rPr sz="2200" spc="-90" dirty="0">
                <a:solidFill>
                  <a:srgbClr val="FFFFFF"/>
                </a:solidFill>
                <a:latin typeface="Times New Roman"/>
                <a:cs typeface="Times New Roman"/>
              </a:rPr>
              <a:t> </a:t>
            </a:r>
            <a:r>
              <a:rPr sz="2200" spc="85" dirty="0">
                <a:solidFill>
                  <a:srgbClr val="FFFFFF"/>
                </a:solidFill>
                <a:latin typeface="Times New Roman"/>
                <a:cs typeface="Times New Roman"/>
              </a:rPr>
              <a:t>polythene</a:t>
            </a:r>
            <a:endParaRPr sz="2200">
              <a:latin typeface="Times New Roman"/>
              <a:cs typeface="Times New Roman"/>
            </a:endParaRPr>
          </a:p>
          <a:p>
            <a:pPr marL="12700">
              <a:lnSpc>
                <a:spcPct val="100000"/>
              </a:lnSpc>
              <a:spcBef>
                <a:spcPts val="5"/>
              </a:spcBef>
            </a:pPr>
            <a:r>
              <a:rPr sz="2200" spc="70" dirty="0">
                <a:solidFill>
                  <a:srgbClr val="FFFFFF"/>
                </a:solidFill>
                <a:latin typeface="Times New Roman"/>
                <a:cs typeface="Times New Roman"/>
              </a:rPr>
              <a:t>packet.</a:t>
            </a:r>
            <a:endParaRPr sz="2200">
              <a:latin typeface="Times New Roman"/>
              <a:cs typeface="Times New Roman"/>
            </a:endParaRPr>
          </a:p>
        </p:txBody>
      </p:sp>
      <p:sp>
        <p:nvSpPr>
          <p:cNvPr id="5" name="object 5"/>
          <p:cNvSpPr/>
          <p:nvPr/>
        </p:nvSpPr>
        <p:spPr>
          <a:xfrm>
            <a:off x="1371600" y="1828800"/>
            <a:ext cx="6096000" cy="276758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21735" y="228600"/>
            <a:ext cx="2516124" cy="68122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66419" y="918172"/>
            <a:ext cx="7638415" cy="1120178"/>
          </a:xfrm>
          <a:prstGeom prst="rect">
            <a:avLst/>
          </a:prstGeom>
        </p:spPr>
        <p:txBody>
          <a:bodyPr vert="horz" wrap="square" lIns="0" tIns="12065" rIns="0" bIns="0" rtlCol="0">
            <a:spAutoFit/>
          </a:bodyPr>
          <a:lstStyle/>
          <a:p>
            <a:pPr marL="12700" marR="5080">
              <a:lnSpc>
                <a:spcPct val="100000"/>
              </a:lnSpc>
              <a:spcBef>
                <a:spcPts val="95"/>
              </a:spcBef>
            </a:pPr>
            <a:r>
              <a:rPr sz="2400" spc="25" dirty="0"/>
              <a:t>After</a:t>
            </a:r>
            <a:r>
              <a:rPr sz="2400" spc="-95" dirty="0"/>
              <a:t> </a:t>
            </a:r>
            <a:r>
              <a:rPr sz="2400" spc="45" dirty="0"/>
              <a:t>folding,</a:t>
            </a:r>
            <a:r>
              <a:rPr sz="2400" spc="-65" dirty="0"/>
              <a:t> </a:t>
            </a:r>
            <a:r>
              <a:rPr sz="2400" spc="105" dirty="0"/>
              <a:t>garments</a:t>
            </a:r>
            <a:r>
              <a:rPr sz="2400" spc="-140" dirty="0"/>
              <a:t> </a:t>
            </a:r>
            <a:r>
              <a:rPr sz="2400" spc="70" dirty="0"/>
              <a:t>are</a:t>
            </a:r>
            <a:r>
              <a:rPr sz="2400" spc="-85" dirty="0"/>
              <a:t> </a:t>
            </a:r>
            <a:r>
              <a:rPr sz="2400" spc="70" dirty="0"/>
              <a:t>packing</a:t>
            </a:r>
            <a:r>
              <a:rPr sz="2400" spc="-35" dirty="0"/>
              <a:t> </a:t>
            </a:r>
            <a:r>
              <a:rPr sz="2400" spc="130" dirty="0"/>
              <a:t>the</a:t>
            </a:r>
            <a:r>
              <a:rPr sz="2400" spc="-95" dirty="0"/>
              <a:t> </a:t>
            </a:r>
            <a:r>
              <a:rPr sz="2400" spc="45" dirty="0"/>
              <a:t>size</a:t>
            </a:r>
            <a:r>
              <a:rPr sz="2400" spc="-114" dirty="0"/>
              <a:t> </a:t>
            </a:r>
            <a:r>
              <a:rPr sz="2400" spc="15" dirty="0"/>
              <a:t>of</a:t>
            </a:r>
            <a:r>
              <a:rPr sz="2400" spc="20" dirty="0"/>
              <a:t> </a:t>
            </a:r>
            <a:r>
              <a:rPr sz="2400" spc="85" dirty="0"/>
              <a:t>polythene</a:t>
            </a:r>
            <a:r>
              <a:rPr sz="2400" spc="-100" dirty="0"/>
              <a:t> </a:t>
            </a:r>
            <a:r>
              <a:rPr sz="2400" spc="80" dirty="0"/>
              <a:t>packet  </a:t>
            </a:r>
            <a:r>
              <a:rPr sz="2400" spc="15" dirty="0"/>
              <a:t>is</a:t>
            </a:r>
            <a:r>
              <a:rPr sz="2400" spc="-70" dirty="0"/>
              <a:t> </a:t>
            </a:r>
            <a:r>
              <a:rPr sz="2400" spc="114" dirty="0"/>
              <a:t>permanent.</a:t>
            </a:r>
            <a:r>
              <a:rPr sz="2400" spc="-30" dirty="0"/>
              <a:t> </a:t>
            </a:r>
            <a:r>
              <a:rPr sz="2400" spc="-5" dirty="0"/>
              <a:t>Specially,</a:t>
            </a:r>
            <a:r>
              <a:rPr sz="2400" spc="20" dirty="0"/>
              <a:t> </a:t>
            </a:r>
            <a:r>
              <a:rPr sz="2400" spc="80" dirty="0"/>
              <a:t>it</a:t>
            </a:r>
            <a:r>
              <a:rPr sz="2400" spc="-50" dirty="0"/>
              <a:t> </a:t>
            </a:r>
            <a:r>
              <a:rPr sz="2400" spc="15" dirty="0"/>
              <a:t>is</a:t>
            </a:r>
            <a:r>
              <a:rPr sz="2400" spc="-50" dirty="0"/>
              <a:t> </a:t>
            </a:r>
            <a:r>
              <a:rPr sz="2400" spc="114" dirty="0"/>
              <a:t>needed</a:t>
            </a:r>
            <a:r>
              <a:rPr sz="2400" spc="-40" dirty="0"/>
              <a:t> </a:t>
            </a:r>
            <a:r>
              <a:rPr sz="2400" spc="105" dirty="0"/>
              <a:t>to</a:t>
            </a:r>
            <a:r>
              <a:rPr sz="2400" spc="-105" dirty="0"/>
              <a:t> </a:t>
            </a:r>
            <a:r>
              <a:rPr sz="2400" spc="95" dirty="0"/>
              <a:t>ensure</a:t>
            </a:r>
            <a:r>
              <a:rPr sz="2400" spc="-90" dirty="0"/>
              <a:t> </a:t>
            </a:r>
            <a:r>
              <a:rPr sz="2400" spc="130" dirty="0"/>
              <a:t>the</a:t>
            </a:r>
            <a:r>
              <a:rPr sz="2400" spc="-85" dirty="0"/>
              <a:t> </a:t>
            </a:r>
            <a:r>
              <a:rPr sz="2400" spc="95" dirty="0"/>
              <a:t>placement</a:t>
            </a:r>
            <a:r>
              <a:rPr sz="2400" spc="-125" dirty="0"/>
              <a:t> </a:t>
            </a:r>
            <a:r>
              <a:rPr sz="2400" spc="15" dirty="0"/>
              <a:t>of  </a:t>
            </a:r>
            <a:r>
              <a:rPr sz="2400" spc="60" dirty="0"/>
              <a:t>sticker </a:t>
            </a:r>
            <a:r>
              <a:rPr sz="2400" spc="90" dirty="0"/>
              <a:t>in </a:t>
            </a:r>
            <a:r>
              <a:rPr sz="2400" spc="95" dirty="0"/>
              <a:t>proper</a:t>
            </a:r>
            <a:r>
              <a:rPr sz="2400" spc="-420" dirty="0"/>
              <a:t> </a:t>
            </a:r>
            <a:r>
              <a:rPr sz="2400" spc="45" dirty="0"/>
              <a:t>place.</a:t>
            </a:r>
          </a:p>
        </p:txBody>
      </p:sp>
      <p:sp>
        <p:nvSpPr>
          <p:cNvPr id="4" name="object 4"/>
          <p:cNvSpPr txBox="1"/>
          <p:nvPr/>
        </p:nvSpPr>
        <p:spPr>
          <a:xfrm>
            <a:off x="4078351" y="6084519"/>
            <a:ext cx="635635" cy="239395"/>
          </a:xfrm>
          <a:prstGeom prst="rect">
            <a:avLst/>
          </a:prstGeom>
        </p:spPr>
        <p:txBody>
          <a:bodyPr vert="horz" wrap="square" lIns="0" tIns="12700" rIns="0" bIns="0" rtlCol="0">
            <a:spAutoFit/>
          </a:bodyPr>
          <a:lstStyle/>
          <a:p>
            <a:pPr marL="12700">
              <a:lnSpc>
                <a:spcPct val="100000"/>
              </a:lnSpc>
              <a:spcBef>
                <a:spcPts val="100"/>
              </a:spcBef>
            </a:pPr>
            <a:r>
              <a:rPr sz="1400" spc="20" dirty="0">
                <a:solidFill>
                  <a:srgbClr val="FFFFFF"/>
                </a:solidFill>
                <a:latin typeface="Times New Roman"/>
                <a:cs typeface="Times New Roman"/>
              </a:rPr>
              <a:t>P</a:t>
            </a:r>
            <a:r>
              <a:rPr sz="1400" spc="40" dirty="0">
                <a:solidFill>
                  <a:srgbClr val="FFFFFF"/>
                </a:solidFill>
                <a:latin typeface="Times New Roman"/>
                <a:cs typeface="Times New Roman"/>
              </a:rPr>
              <a:t>acking</a:t>
            </a:r>
            <a:endParaRPr sz="1400">
              <a:latin typeface="Times New Roman"/>
              <a:cs typeface="Times New Roman"/>
            </a:endParaRPr>
          </a:p>
        </p:txBody>
      </p:sp>
      <p:sp>
        <p:nvSpPr>
          <p:cNvPr id="5" name="object 5"/>
          <p:cNvSpPr/>
          <p:nvPr/>
        </p:nvSpPr>
        <p:spPr>
          <a:xfrm>
            <a:off x="1219200" y="2209800"/>
            <a:ext cx="6477000" cy="38100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61716" y="306324"/>
            <a:ext cx="2677668" cy="679703"/>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63372" y="1250856"/>
            <a:ext cx="7666228" cy="443070"/>
          </a:xfrm>
          <a:prstGeom prst="rect">
            <a:avLst/>
          </a:prstGeom>
        </p:spPr>
        <p:txBody>
          <a:bodyPr vert="horz" wrap="square" lIns="0" tIns="12065" rIns="0" bIns="0" rtlCol="0">
            <a:spAutoFit/>
          </a:bodyPr>
          <a:lstStyle/>
          <a:p>
            <a:pPr marL="12700">
              <a:lnSpc>
                <a:spcPct val="100000"/>
              </a:lnSpc>
              <a:spcBef>
                <a:spcPts val="95"/>
              </a:spcBef>
            </a:pPr>
            <a:r>
              <a:rPr sz="2800" spc="35" dirty="0"/>
              <a:t>Barcode</a:t>
            </a:r>
            <a:r>
              <a:rPr sz="2800" spc="-40" dirty="0"/>
              <a:t> </a:t>
            </a:r>
            <a:r>
              <a:rPr sz="2800" spc="15" dirty="0"/>
              <a:t>is</a:t>
            </a:r>
            <a:r>
              <a:rPr sz="2800" spc="-95" dirty="0"/>
              <a:t> </a:t>
            </a:r>
            <a:r>
              <a:rPr sz="2800" spc="75" dirty="0"/>
              <a:t>a</a:t>
            </a:r>
            <a:r>
              <a:rPr sz="2800" spc="-105" dirty="0"/>
              <a:t> </a:t>
            </a:r>
            <a:r>
              <a:rPr sz="2800" spc="30" dirty="0"/>
              <a:t>specially</a:t>
            </a:r>
            <a:r>
              <a:rPr sz="2800" spc="-50" dirty="0"/>
              <a:t> </a:t>
            </a:r>
            <a:r>
              <a:rPr sz="2800" spc="10" dirty="0"/>
              <a:t>Buyer</a:t>
            </a:r>
            <a:r>
              <a:rPr sz="2800" spc="-130" dirty="0"/>
              <a:t> </a:t>
            </a:r>
            <a:r>
              <a:rPr sz="2800" spc="30" dirty="0"/>
              <a:t>wise</a:t>
            </a:r>
            <a:r>
              <a:rPr sz="2800" spc="-90" dirty="0"/>
              <a:t> </a:t>
            </a:r>
            <a:r>
              <a:rPr sz="2800" spc="30" dirty="0"/>
              <a:t>sticker.</a:t>
            </a:r>
          </a:p>
        </p:txBody>
      </p:sp>
      <p:sp>
        <p:nvSpPr>
          <p:cNvPr id="4" name="object 4"/>
          <p:cNvSpPr txBox="1"/>
          <p:nvPr/>
        </p:nvSpPr>
        <p:spPr>
          <a:xfrm>
            <a:off x="4165219" y="5740095"/>
            <a:ext cx="644525" cy="239395"/>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Times New Roman"/>
                <a:cs typeface="Times New Roman"/>
              </a:rPr>
              <a:t>Ba</a:t>
            </a:r>
            <a:r>
              <a:rPr sz="1400" spc="-20" dirty="0">
                <a:solidFill>
                  <a:srgbClr val="FFFFFF"/>
                </a:solidFill>
                <a:latin typeface="Times New Roman"/>
                <a:cs typeface="Times New Roman"/>
              </a:rPr>
              <a:t>r</a:t>
            </a:r>
            <a:r>
              <a:rPr sz="1400" dirty="0">
                <a:solidFill>
                  <a:srgbClr val="FFFFFF"/>
                </a:solidFill>
                <a:latin typeface="Times New Roman"/>
                <a:cs typeface="Times New Roman"/>
              </a:rPr>
              <a:t>c</a:t>
            </a:r>
            <a:r>
              <a:rPr sz="1400" spc="75" dirty="0">
                <a:solidFill>
                  <a:srgbClr val="FFFFFF"/>
                </a:solidFill>
                <a:latin typeface="Times New Roman"/>
                <a:cs typeface="Times New Roman"/>
              </a:rPr>
              <a:t>o</a:t>
            </a:r>
            <a:r>
              <a:rPr sz="1400" spc="65" dirty="0">
                <a:solidFill>
                  <a:srgbClr val="FFFFFF"/>
                </a:solidFill>
                <a:latin typeface="Times New Roman"/>
                <a:cs typeface="Times New Roman"/>
              </a:rPr>
              <a:t>d</a:t>
            </a:r>
            <a:r>
              <a:rPr sz="1400" spc="50" dirty="0">
                <a:solidFill>
                  <a:srgbClr val="FFFFFF"/>
                </a:solidFill>
                <a:latin typeface="Times New Roman"/>
                <a:cs typeface="Times New Roman"/>
              </a:rPr>
              <a:t>e</a:t>
            </a:r>
            <a:endParaRPr sz="1400">
              <a:latin typeface="Times New Roman"/>
              <a:cs typeface="Times New Roman"/>
            </a:endParaRPr>
          </a:p>
        </p:txBody>
      </p:sp>
      <p:sp>
        <p:nvSpPr>
          <p:cNvPr id="5" name="object 5"/>
          <p:cNvSpPr/>
          <p:nvPr/>
        </p:nvSpPr>
        <p:spPr>
          <a:xfrm>
            <a:off x="1295400" y="1828800"/>
            <a:ext cx="6324600" cy="38100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80132" y="260604"/>
            <a:ext cx="3707892" cy="64922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63372" y="819290"/>
            <a:ext cx="7661909" cy="1889620"/>
          </a:xfrm>
          <a:prstGeom prst="rect">
            <a:avLst/>
          </a:prstGeom>
        </p:spPr>
        <p:txBody>
          <a:bodyPr vert="horz" wrap="square" lIns="0" tIns="12065" rIns="0" bIns="0" rtlCol="0">
            <a:spAutoFit/>
          </a:bodyPr>
          <a:lstStyle/>
          <a:p>
            <a:pPr marL="12700" marR="5080">
              <a:lnSpc>
                <a:spcPct val="100000"/>
              </a:lnSpc>
              <a:spcBef>
                <a:spcPts val="95"/>
              </a:spcBef>
            </a:pPr>
            <a:r>
              <a:rPr sz="2000" spc="25" dirty="0"/>
              <a:t>After</a:t>
            </a:r>
            <a:r>
              <a:rPr sz="2000" spc="-125" dirty="0"/>
              <a:t> </a:t>
            </a:r>
            <a:r>
              <a:rPr sz="2000" spc="80" dirty="0"/>
              <a:t>completing</a:t>
            </a:r>
            <a:r>
              <a:rPr sz="2000" spc="-40" dirty="0"/>
              <a:t> </a:t>
            </a:r>
            <a:r>
              <a:rPr sz="2000" spc="130" dirty="0"/>
              <a:t>the</a:t>
            </a:r>
            <a:r>
              <a:rPr sz="2000" spc="-85" dirty="0"/>
              <a:t> </a:t>
            </a:r>
            <a:r>
              <a:rPr sz="2000" spc="70" dirty="0"/>
              <a:t>packing</a:t>
            </a:r>
            <a:r>
              <a:rPr sz="2000" spc="-65" dirty="0"/>
              <a:t> </a:t>
            </a:r>
            <a:r>
              <a:rPr sz="2000" spc="15" dirty="0"/>
              <a:t>of</a:t>
            </a:r>
            <a:r>
              <a:rPr sz="2000" spc="-5" dirty="0"/>
              <a:t> </a:t>
            </a:r>
            <a:r>
              <a:rPr sz="2000" spc="90" dirty="0"/>
              <a:t>garments,</a:t>
            </a:r>
            <a:r>
              <a:rPr sz="2000" spc="-25" dirty="0"/>
              <a:t> </a:t>
            </a:r>
            <a:r>
              <a:rPr sz="2000" spc="80" dirty="0"/>
              <a:t>it</a:t>
            </a:r>
            <a:r>
              <a:rPr sz="2000" spc="-50" dirty="0"/>
              <a:t> </a:t>
            </a:r>
            <a:r>
              <a:rPr sz="2000" spc="130" dirty="0"/>
              <a:t>must</a:t>
            </a:r>
            <a:r>
              <a:rPr sz="2000" spc="-60" dirty="0"/>
              <a:t> </a:t>
            </a:r>
            <a:r>
              <a:rPr sz="2000" spc="95" dirty="0"/>
              <a:t>be</a:t>
            </a:r>
            <a:r>
              <a:rPr sz="2000" spc="-75" dirty="0"/>
              <a:t> </a:t>
            </a:r>
            <a:r>
              <a:rPr sz="2000" spc="65" dirty="0"/>
              <a:t>placed</a:t>
            </a:r>
            <a:r>
              <a:rPr sz="2000" spc="-10" dirty="0"/>
              <a:t> </a:t>
            </a:r>
            <a:r>
              <a:rPr sz="2000" spc="130" dirty="0"/>
              <a:t>the  </a:t>
            </a:r>
            <a:r>
              <a:rPr sz="2000" spc="105" dirty="0"/>
              <a:t>garments </a:t>
            </a:r>
            <a:r>
              <a:rPr sz="2000" spc="90" dirty="0"/>
              <a:t>in </a:t>
            </a:r>
            <a:r>
              <a:rPr sz="2000" spc="75" dirty="0"/>
              <a:t>a </a:t>
            </a:r>
            <a:r>
              <a:rPr sz="2000" spc="105" dirty="0"/>
              <a:t>predetermined </a:t>
            </a:r>
            <a:r>
              <a:rPr sz="2000" spc="75" dirty="0"/>
              <a:t>pack </a:t>
            </a:r>
            <a:r>
              <a:rPr sz="2000" spc="25" dirty="0"/>
              <a:t>by </a:t>
            </a:r>
            <a:r>
              <a:rPr sz="2000" spc="85" dirty="0"/>
              <a:t>sorting </a:t>
            </a:r>
            <a:r>
              <a:rPr sz="2000" spc="60" dirty="0"/>
              <a:t>according </a:t>
            </a:r>
            <a:r>
              <a:rPr sz="2000" spc="105" dirty="0"/>
              <a:t>to </a:t>
            </a:r>
            <a:r>
              <a:rPr sz="2000" spc="130" dirty="0"/>
              <a:t>the  </a:t>
            </a:r>
            <a:r>
              <a:rPr sz="2000" spc="45" dirty="0"/>
              <a:t>size </a:t>
            </a:r>
            <a:r>
              <a:rPr sz="2000" spc="135" dirty="0"/>
              <a:t>and </a:t>
            </a:r>
            <a:r>
              <a:rPr sz="2000" spc="50" dirty="0"/>
              <a:t>color </a:t>
            </a:r>
            <a:r>
              <a:rPr sz="2000" spc="145" dirty="0"/>
              <a:t>then </a:t>
            </a:r>
            <a:r>
              <a:rPr sz="2000" spc="100" dirty="0"/>
              <a:t>garments </a:t>
            </a:r>
            <a:r>
              <a:rPr sz="2000" spc="70" dirty="0"/>
              <a:t>are </a:t>
            </a:r>
            <a:r>
              <a:rPr sz="2000" spc="75" dirty="0"/>
              <a:t>packed </a:t>
            </a:r>
            <a:r>
              <a:rPr sz="2000" spc="100" dirty="0"/>
              <a:t>into </a:t>
            </a:r>
            <a:r>
              <a:rPr sz="2000" spc="110" dirty="0"/>
              <a:t>inner </a:t>
            </a:r>
            <a:r>
              <a:rPr sz="2000" spc="30" dirty="0"/>
              <a:t>box  </a:t>
            </a:r>
            <a:r>
              <a:rPr sz="2000" spc="60" dirty="0"/>
              <a:t>according</a:t>
            </a:r>
            <a:r>
              <a:rPr sz="2000" spc="-25" dirty="0"/>
              <a:t> </a:t>
            </a:r>
            <a:r>
              <a:rPr sz="2000" spc="105" dirty="0"/>
              <a:t>to</a:t>
            </a:r>
            <a:r>
              <a:rPr sz="2000" spc="-75" dirty="0"/>
              <a:t> </a:t>
            </a:r>
            <a:r>
              <a:rPr sz="2000" spc="130" dirty="0"/>
              <a:t>the</a:t>
            </a:r>
            <a:r>
              <a:rPr sz="2000" spc="-100" dirty="0"/>
              <a:t> </a:t>
            </a:r>
            <a:r>
              <a:rPr sz="2000" spc="45" dirty="0"/>
              <a:t>size</a:t>
            </a:r>
            <a:r>
              <a:rPr sz="2000" spc="-114" dirty="0"/>
              <a:t> </a:t>
            </a:r>
            <a:r>
              <a:rPr sz="2000" spc="135" dirty="0"/>
              <a:t>and</a:t>
            </a:r>
            <a:r>
              <a:rPr sz="2000" spc="-70" dirty="0"/>
              <a:t> </a:t>
            </a:r>
            <a:r>
              <a:rPr sz="2000" spc="10" dirty="0"/>
              <a:t>color.</a:t>
            </a:r>
            <a:r>
              <a:rPr sz="2000" spc="-45" dirty="0"/>
              <a:t> </a:t>
            </a:r>
            <a:r>
              <a:rPr sz="2000" spc="50" dirty="0"/>
              <a:t>This</a:t>
            </a:r>
            <a:r>
              <a:rPr sz="2000" spc="-70" dirty="0"/>
              <a:t> </a:t>
            </a:r>
            <a:r>
              <a:rPr sz="2000" spc="55" dirty="0"/>
              <a:t>process</a:t>
            </a:r>
            <a:r>
              <a:rPr sz="2000" spc="-95" dirty="0"/>
              <a:t> </a:t>
            </a:r>
            <a:r>
              <a:rPr sz="2000" spc="60" dirty="0"/>
              <a:t>working</a:t>
            </a:r>
            <a:r>
              <a:rPr sz="2000" spc="-10" dirty="0"/>
              <a:t> </a:t>
            </a:r>
            <a:r>
              <a:rPr sz="2000" spc="90" dirty="0"/>
              <a:t>in</a:t>
            </a:r>
            <a:r>
              <a:rPr sz="2000" spc="-90" dirty="0"/>
              <a:t> </a:t>
            </a:r>
            <a:r>
              <a:rPr sz="2000" spc="95" dirty="0"/>
              <a:t>order</a:t>
            </a:r>
            <a:r>
              <a:rPr sz="2000" spc="-85" dirty="0"/>
              <a:t> </a:t>
            </a:r>
            <a:r>
              <a:rPr sz="2000" spc="15" dirty="0"/>
              <a:t>is  </a:t>
            </a:r>
            <a:r>
              <a:rPr sz="2000" spc="50" dirty="0"/>
              <a:t>called</a:t>
            </a:r>
            <a:r>
              <a:rPr sz="2000" spc="-60" dirty="0"/>
              <a:t> </a:t>
            </a:r>
            <a:r>
              <a:rPr sz="2000" spc="100" dirty="0"/>
              <a:t>assortment</a:t>
            </a:r>
            <a:r>
              <a:rPr spc="100" dirty="0"/>
              <a:t>.</a:t>
            </a:r>
          </a:p>
        </p:txBody>
      </p:sp>
      <p:sp>
        <p:nvSpPr>
          <p:cNvPr id="4" name="object 4"/>
          <p:cNvSpPr txBox="1"/>
          <p:nvPr/>
        </p:nvSpPr>
        <p:spPr>
          <a:xfrm>
            <a:off x="3983863" y="5548071"/>
            <a:ext cx="922655" cy="239395"/>
          </a:xfrm>
          <a:prstGeom prst="rect">
            <a:avLst/>
          </a:prstGeom>
        </p:spPr>
        <p:txBody>
          <a:bodyPr vert="horz" wrap="square" lIns="0" tIns="12700" rIns="0" bIns="0" rtlCol="0">
            <a:spAutoFit/>
          </a:bodyPr>
          <a:lstStyle/>
          <a:p>
            <a:pPr marL="12700">
              <a:lnSpc>
                <a:spcPct val="100000"/>
              </a:lnSpc>
              <a:spcBef>
                <a:spcPts val="100"/>
              </a:spcBef>
            </a:pPr>
            <a:r>
              <a:rPr sz="1400" spc="55" dirty="0">
                <a:solidFill>
                  <a:srgbClr val="FFFFFF"/>
                </a:solidFill>
                <a:latin typeface="Times New Roman"/>
                <a:cs typeface="Times New Roman"/>
              </a:rPr>
              <a:t>Assortment</a:t>
            </a:r>
            <a:endParaRPr sz="1400">
              <a:latin typeface="Times New Roman"/>
              <a:cs typeface="Times New Roman"/>
            </a:endParaRPr>
          </a:p>
        </p:txBody>
      </p:sp>
      <p:sp>
        <p:nvSpPr>
          <p:cNvPr id="5" name="object 5"/>
          <p:cNvSpPr/>
          <p:nvPr/>
        </p:nvSpPr>
        <p:spPr>
          <a:xfrm>
            <a:off x="2133600" y="3048000"/>
            <a:ext cx="4572000" cy="25146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79419" y="228600"/>
            <a:ext cx="3165348" cy="68122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642619" y="1540510"/>
            <a:ext cx="7515859" cy="2842260"/>
          </a:xfrm>
          <a:prstGeom prst="rect">
            <a:avLst/>
          </a:prstGeom>
        </p:spPr>
        <p:txBody>
          <a:bodyPr vert="horz" wrap="square" lIns="0" tIns="12065" rIns="0" bIns="0" rtlCol="0">
            <a:spAutoFit/>
          </a:bodyPr>
          <a:lstStyle/>
          <a:p>
            <a:pPr marL="469900" indent="-457834">
              <a:lnSpc>
                <a:spcPct val="100000"/>
              </a:lnSpc>
              <a:spcBef>
                <a:spcPts val="95"/>
              </a:spcBef>
              <a:buClr>
                <a:srgbClr val="0AD0D9"/>
              </a:buClr>
              <a:buSzPct val="93181"/>
              <a:buAutoNum type="arabicPeriod"/>
              <a:tabLst>
                <a:tab pos="469900" algn="l"/>
                <a:tab pos="470534" algn="l"/>
              </a:tabLst>
            </a:pPr>
            <a:r>
              <a:rPr sz="2200" spc="-55" dirty="0">
                <a:solidFill>
                  <a:srgbClr val="FFFFFF"/>
                </a:solidFill>
                <a:latin typeface="Times New Roman"/>
                <a:cs typeface="Times New Roman"/>
              </a:rPr>
              <a:t>To </a:t>
            </a:r>
            <a:r>
              <a:rPr sz="2200" spc="90" dirty="0">
                <a:solidFill>
                  <a:srgbClr val="FFFFFF"/>
                </a:solidFill>
                <a:latin typeface="Times New Roman"/>
                <a:cs typeface="Times New Roman"/>
              </a:rPr>
              <a:t>minimize</a:t>
            </a:r>
            <a:r>
              <a:rPr sz="2200" spc="-114" dirty="0">
                <a:solidFill>
                  <a:srgbClr val="FFFFFF"/>
                </a:solidFill>
                <a:latin typeface="Times New Roman"/>
                <a:cs typeface="Times New Roman"/>
              </a:rPr>
              <a:t> </a:t>
            </a:r>
            <a:r>
              <a:rPr sz="2200" spc="130" dirty="0">
                <a:solidFill>
                  <a:srgbClr val="FFFFFF"/>
                </a:solidFill>
                <a:latin typeface="Times New Roman"/>
                <a:cs typeface="Times New Roman"/>
              </a:rPr>
              <a:t>the</a:t>
            </a:r>
            <a:r>
              <a:rPr sz="2200" spc="-90" dirty="0">
                <a:solidFill>
                  <a:srgbClr val="FFFFFF"/>
                </a:solidFill>
                <a:latin typeface="Times New Roman"/>
                <a:cs typeface="Times New Roman"/>
              </a:rPr>
              <a:t> </a:t>
            </a:r>
            <a:r>
              <a:rPr sz="2200" spc="105" dirty="0">
                <a:solidFill>
                  <a:srgbClr val="FFFFFF"/>
                </a:solidFill>
                <a:latin typeface="Times New Roman"/>
                <a:cs typeface="Times New Roman"/>
              </a:rPr>
              <a:t>production</a:t>
            </a:r>
            <a:r>
              <a:rPr sz="2200" spc="-75" dirty="0">
                <a:solidFill>
                  <a:srgbClr val="FFFFFF"/>
                </a:solidFill>
                <a:latin typeface="Times New Roman"/>
                <a:cs typeface="Times New Roman"/>
              </a:rPr>
              <a:t> </a:t>
            </a:r>
            <a:r>
              <a:rPr sz="2200" spc="15" dirty="0">
                <a:solidFill>
                  <a:srgbClr val="FFFFFF"/>
                </a:solidFill>
                <a:latin typeface="Times New Roman"/>
                <a:cs typeface="Times New Roman"/>
              </a:rPr>
              <a:t>of</a:t>
            </a:r>
            <a:r>
              <a:rPr sz="2200" spc="-15" dirty="0">
                <a:solidFill>
                  <a:srgbClr val="FFFFFF"/>
                </a:solidFill>
                <a:latin typeface="Times New Roman"/>
                <a:cs typeface="Times New Roman"/>
              </a:rPr>
              <a:t> </a:t>
            </a:r>
            <a:r>
              <a:rPr sz="2200" spc="60" dirty="0">
                <a:solidFill>
                  <a:srgbClr val="FFFFFF"/>
                </a:solidFill>
                <a:latin typeface="Times New Roman"/>
                <a:cs typeface="Times New Roman"/>
              </a:rPr>
              <a:t>goods</a:t>
            </a:r>
            <a:r>
              <a:rPr sz="2200" spc="-105" dirty="0">
                <a:solidFill>
                  <a:srgbClr val="FFFFFF"/>
                </a:solidFill>
                <a:latin typeface="Times New Roman"/>
                <a:cs typeface="Times New Roman"/>
              </a:rPr>
              <a:t> </a:t>
            </a:r>
            <a:r>
              <a:rPr sz="2200" spc="90" dirty="0">
                <a:solidFill>
                  <a:srgbClr val="FFFFFF"/>
                </a:solidFill>
                <a:latin typeface="Times New Roman"/>
                <a:cs typeface="Times New Roman"/>
              </a:rPr>
              <a:t>within</a:t>
            </a:r>
            <a:r>
              <a:rPr sz="2200" spc="-55" dirty="0">
                <a:solidFill>
                  <a:srgbClr val="FFFFFF"/>
                </a:solidFill>
                <a:latin typeface="Times New Roman"/>
                <a:cs typeface="Times New Roman"/>
              </a:rPr>
              <a:t> </a:t>
            </a:r>
            <a:r>
              <a:rPr sz="2200" spc="130" dirty="0">
                <a:solidFill>
                  <a:srgbClr val="FFFFFF"/>
                </a:solidFill>
                <a:latin typeface="Times New Roman"/>
                <a:cs typeface="Times New Roman"/>
              </a:rPr>
              <a:t>the</a:t>
            </a:r>
            <a:r>
              <a:rPr sz="2200" spc="-100" dirty="0">
                <a:solidFill>
                  <a:srgbClr val="FFFFFF"/>
                </a:solidFill>
                <a:latin typeface="Times New Roman"/>
                <a:cs typeface="Times New Roman"/>
              </a:rPr>
              <a:t> </a:t>
            </a:r>
            <a:r>
              <a:rPr sz="2200" spc="55" dirty="0">
                <a:solidFill>
                  <a:srgbClr val="FFFFFF"/>
                </a:solidFill>
                <a:latin typeface="Times New Roman"/>
                <a:cs typeface="Times New Roman"/>
              </a:rPr>
              <a:t>specified</a:t>
            </a:r>
            <a:endParaRPr sz="2200">
              <a:latin typeface="Times New Roman"/>
              <a:cs typeface="Times New Roman"/>
            </a:endParaRPr>
          </a:p>
          <a:p>
            <a:pPr marL="469900">
              <a:lnSpc>
                <a:spcPct val="100000"/>
              </a:lnSpc>
              <a:tabLst>
                <a:tab pos="2889250" algn="l"/>
              </a:tabLst>
            </a:pPr>
            <a:r>
              <a:rPr sz="2200" spc="75" dirty="0">
                <a:solidFill>
                  <a:srgbClr val="FFFFFF"/>
                </a:solidFill>
                <a:latin typeface="Times New Roman"/>
                <a:cs typeface="Times New Roman"/>
              </a:rPr>
              <a:t>tolerance</a:t>
            </a:r>
            <a:r>
              <a:rPr sz="2200" spc="430" dirty="0">
                <a:solidFill>
                  <a:srgbClr val="FFFFFF"/>
                </a:solidFill>
                <a:latin typeface="Times New Roman"/>
                <a:cs typeface="Times New Roman"/>
              </a:rPr>
              <a:t> </a:t>
            </a:r>
            <a:r>
              <a:rPr sz="2200" spc="50" dirty="0">
                <a:solidFill>
                  <a:srgbClr val="FFFFFF"/>
                </a:solidFill>
                <a:latin typeface="Times New Roman"/>
                <a:cs typeface="Times New Roman"/>
              </a:rPr>
              <a:t>correctly	</a:t>
            </a:r>
            <a:r>
              <a:rPr sz="2200" spc="135" dirty="0">
                <a:solidFill>
                  <a:srgbClr val="FFFFFF"/>
                </a:solidFill>
                <a:latin typeface="Times New Roman"/>
                <a:cs typeface="Times New Roman"/>
              </a:rPr>
              <a:t>the </a:t>
            </a:r>
            <a:r>
              <a:rPr sz="2200" spc="55" dirty="0">
                <a:solidFill>
                  <a:srgbClr val="FFFFFF"/>
                </a:solidFill>
                <a:latin typeface="Times New Roman"/>
                <a:cs typeface="Times New Roman"/>
              </a:rPr>
              <a:t>first</a:t>
            </a:r>
            <a:r>
              <a:rPr sz="2200" spc="-285" dirty="0">
                <a:solidFill>
                  <a:srgbClr val="FFFFFF"/>
                </a:solidFill>
                <a:latin typeface="Times New Roman"/>
                <a:cs typeface="Times New Roman"/>
              </a:rPr>
              <a:t> </a:t>
            </a:r>
            <a:r>
              <a:rPr sz="2200" spc="90" dirty="0">
                <a:solidFill>
                  <a:srgbClr val="FFFFFF"/>
                </a:solidFill>
                <a:latin typeface="Times New Roman"/>
                <a:cs typeface="Times New Roman"/>
              </a:rPr>
              <a:t>time.</a:t>
            </a:r>
            <a:endParaRPr sz="2200">
              <a:latin typeface="Times New Roman"/>
              <a:cs typeface="Times New Roman"/>
            </a:endParaRPr>
          </a:p>
          <a:p>
            <a:pPr marL="469900" marR="5080" indent="-457834">
              <a:lnSpc>
                <a:spcPct val="100000"/>
              </a:lnSpc>
              <a:spcBef>
                <a:spcPts val="530"/>
              </a:spcBef>
              <a:buClr>
                <a:srgbClr val="0AD0D9"/>
              </a:buClr>
              <a:buSzPct val="93181"/>
              <a:buAutoNum type="arabicPeriod" startAt="2"/>
              <a:tabLst>
                <a:tab pos="469900" algn="l"/>
                <a:tab pos="470534" algn="l"/>
              </a:tabLst>
            </a:pPr>
            <a:r>
              <a:rPr sz="2200" spc="-55" dirty="0">
                <a:solidFill>
                  <a:srgbClr val="FFFFFF"/>
                </a:solidFill>
                <a:latin typeface="Times New Roman"/>
                <a:cs typeface="Times New Roman"/>
              </a:rPr>
              <a:t>To</a:t>
            </a:r>
            <a:r>
              <a:rPr sz="2200" spc="-110" dirty="0">
                <a:solidFill>
                  <a:srgbClr val="FFFFFF"/>
                </a:solidFill>
                <a:latin typeface="Times New Roman"/>
                <a:cs typeface="Times New Roman"/>
              </a:rPr>
              <a:t> </a:t>
            </a:r>
            <a:r>
              <a:rPr sz="2200" spc="50" dirty="0">
                <a:solidFill>
                  <a:srgbClr val="FFFFFF"/>
                </a:solidFill>
                <a:latin typeface="Times New Roman"/>
                <a:cs typeface="Times New Roman"/>
              </a:rPr>
              <a:t>achieve</a:t>
            </a:r>
            <a:r>
              <a:rPr sz="2200" spc="-110" dirty="0">
                <a:solidFill>
                  <a:srgbClr val="FFFFFF"/>
                </a:solidFill>
                <a:latin typeface="Times New Roman"/>
                <a:cs typeface="Times New Roman"/>
              </a:rPr>
              <a:t> </a:t>
            </a:r>
            <a:r>
              <a:rPr sz="2200" spc="75" dirty="0">
                <a:solidFill>
                  <a:srgbClr val="FFFFFF"/>
                </a:solidFill>
                <a:latin typeface="Times New Roman"/>
                <a:cs typeface="Times New Roman"/>
              </a:rPr>
              <a:t>a</a:t>
            </a:r>
            <a:r>
              <a:rPr sz="2200" spc="-95" dirty="0">
                <a:solidFill>
                  <a:srgbClr val="FFFFFF"/>
                </a:solidFill>
                <a:latin typeface="Times New Roman"/>
                <a:cs typeface="Times New Roman"/>
              </a:rPr>
              <a:t> </a:t>
            </a:r>
            <a:r>
              <a:rPr sz="2200" spc="55" dirty="0">
                <a:solidFill>
                  <a:srgbClr val="FFFFFF"/>
                </a:solidFill>
                <a:latin typeface="Times New Roman"/>
                <a:cs typeface="Times New Roman"/>
              </a:rPr>
              <a:t>satisfactory</a:t>
            </a:r>
            <a:r>
              <a:rPr sz="2200" spc="-130" dirty="0">
                <a:solidFill>
                  <a:srgbClr val="FFFFFF"/>
                </a:solidFill>
                <a:latin typeface="Times New Roman"/>
                <a:cs typeface="Times New Roman"/>
              </a:rPr>
              <a:t> </a:t>
            </a:r>
            <a:r>
              <a:rPr sz="2200" spc="75" dirty="0">
                <a:solidFill>
                  <a:srgbClr val="FFFFFF"/>
                </a:solidFill>
                <a:latin typeface="Times New Roman"/>
                <a:cs typeface="Times New Roman"/>
              </a:rPr>
              <a:t>design</a:t>
            </a:r>
            <a:r>
              <a:rPr sz="2200" spc="-100" dirty="0">
                <a:solidFill>
                  <a:srgbClr val="FFFFFF"/>
                </a:solidFill>
                <a:latin typeface="Times New Roman"/>
                <a:cs typeface="Times New Roman"/>
              </a:rPr>
              <a:t> </a:t>
            </a:r>
            <a:r>
              <a:rPr sz="2200" spc="15" dirty="0">
                <a:solidFill>
                  <a:srgbClr val="FFFFFF"/>
                </a:solidFill>
                <a:latin typeface="Times New Roman"/>
                <a:cs typeface="Times New Roman"/>
              </a:rPr>
              <a:t>of</a:t>
            </a:r>
            <a:r>
              <a:rPr sz="2200" spc="30" dirty="0">
                <a:solidFill>
                  <a:srgbClr val="FFFFFF"/>
                </a:solidFill>
                <a:latin typeface="Times New Roman"/>
                <a:cs typeface="Times New Roman"/>
              </a:rPr>
              <a:t> </a:t>
            </a:r>
            <a:r>
              <a:rPr sz="2200" spc="130" dirty="0">
                <a:solidFill>
                  <a:srgbClr val="FFFFFF"/>
                </a:solidFill>
                <a:latin typeface="Times New Roman"/>
                <a:cs typeface="Times New Roman"/>
              </a:rPr>
              <a:t>the</a:t>
            </a:r>
            <a:r>
              <a:rPr sz="2200" spc="-60" dirty="0">
                <a:solidFill>
                  <a:srgbClr val="FFFFFF"/>
                </a:solidFill>
                <a:latin typeface="Times New Roman"/>
                <a:cs typeface="Times New Roman"/>
              </a:rPr>
              <a:t> </a:t>
            </a:r>
            <a:r>
              <a:rPr sz="2200" spc="50" dirty="0">
                <a:solidFill>
                  <a:srgbClr val="FFFFFF"/>
                </a:solidFill>
                <a:latin typeface="Times New Roman"/>
                <a:cs typeface="Times New Roman"/>
              </a:rPr>
              <a:t>fabric</a:t>
            </a:r>
            <a:r>
              <a:rPr sz="2200" spc="-125" dirty="0">
                <a:solidFill>
                  <a:srgbClr val="FFFFFF"/>
                </a:solidFill>
                <a:latin typeface="Times New Roman"/>
                <a:cs typeface="Times New Roman"/>
              </a:rPr>
              <a:t> </a:t>
            </a:r>
            <a:r>
              <a:rPr sz="2200" spc="95" dirty="0">
                <a:solidFill>
                  <a:srgbClr val="FFFFFF"/>
                </a:solidFill>
                <a:latin typeface="Times New Roman"/>
                <a:cs typeface="Times New Roman"/>
              </a:rPr>
              <a:t>or</a:t>
            </a:r>
            <a:r>
              <a:rPr sz="2200" spc="-125" dirty="0">
                <a:solidFill>
                  <a:srgbClr val="FFFFFF"/>
                </a:solidFill>
                <a:latin typeface="Times New Roman"/>
                <a:cs typeface="Times New Roman"/>
              </a:rPr>
              <a:t> </a:t>
            </a:r>
            <a:r>
              <a:rPr sz="2200" spc="100" dirty="0">
                <a:solidFill>
                  <a:srgbClr val="FFFFFF"/>
                </a:solidFill>
                <a:latin typeface="Times New Roman"/>
                <a:cs typeface="Times New Roman"/>
              </a:rPr>
              <a:t>garments</a:t>
            </a:r>
            <a:r>
              <a:rPr sz="2200" spc="-80" dirty="0">
                <a:solidFill>
                  <a:srgbClr val="FFFFFF"/>
                </a:solidFill>
                <a:latin typeface="Times New Roman"/>
                <a:cs typeface="Times New Roman"/>
              </a:rPr>
              <a:t> </a:t>
            </a:r>
            <a:r>
              <a:rPr sz="2200" spc="85" dirty="0">
                <a:solidFill>
                  <a:srgbClr val="FFFFFF"/>
                </a:solidFill>
                <a:latin typeface="Times New Roman"/>
                <a:cs typeface="Times New Roman"/>
              </a:rPr>
              <a:t>in  </a:t>
            </a:r>
            <a:r>
              <a:rPr sz="2200" spc="80" dirty="0">
                <a:solidFill>
                  <a:srgbClr val="FFFFFF"/>
                </a:solidFill>
                <a:latin typeface="Times New Roman"/>
                <a:cs typeface="Times New Roman"/>
              </a:rPr>
              <a:t>relation </a:t>
            </a:r>
            <a:r>
              <a:rPr sz="2200" spc="105" dirty="0">
                <a:solidFill>
                  <a:srgbClr val="FFFFFF"/>
                </a:solidFill>
                <a:latin typeface="Times New Roman"/>
                <a:cs typeface="Times New Roman"/>
              </a:rPr>
              <a:t>to </a:t>
            </a:r>
            <a:r>
              <a:rPr sz="2200" spc="130" dirty="0">
                <a:solidFill>
                  <a:srgbClr val="FFFFFF"/>
                </a:solidFill>
                <a:latin typeface="Times New Roman"/>
                <a:cs typeface="Times New Roman"/>
              </a:rPr>
              <a:t>the </a:t>
            </a:r>
            <a:r>
              <a:rPr sz="2200" spc="15" dirty="0">
                <a:solidFill>
                  <a:srgbClr val="FFFFFF"/>
                </a:solidFill>
                <a:latin typeface="Times New Roman"/>
                <a:cs typeface="Times New Roman"/>
              </a:rPr>
              <a:t>leave of </a:t>
            </a:r>
            <a:r>
              <a:rPr sz="2200" spc="55" dirty="0">
                <a:solidFill>
                  <a:srgbClr val="FFFFFF"/>
                </a:solidFill>
                <a:latin typeface="Times New Roman"/>
                <a:cs typeface="Times New Roman"/>
              </a:rPr>
              <a:t>choice </a:t>
            </a:r>
            <a:r>
              <a:rPr sz="2200" spc="90" dirty="0">
                <a:solidFill>
                  <a:srgbClr val="FFFFFF"/>
                </a:solidFill>
                <a:latin typeface="Times New Roman"/>
                <a:cs typeface="Times New Roman"/>
              </a:rPr>
              <a:t>in </a:t>
            </a:r>
            <a:r>
              <a:rPr sz="2200" spc="75" dirty="0">
                <a:solidFill>
                  <a:srgbClr val="FFFFFF"/>
                </a:solidFill>
                <a:latin typeface="Times New Roman"/>
                <a:cs typeface="Times New Roman"/>
              </a:rPr>
              <a:t>design </a:t>
            </a:r>
            <a:r>
              <a:rPr sz="2200" spc="10" dirty="0">
                <a:solidFill>
                  <a:srgbClr val="FFFFFF"/>
                </a:solidFill>
                <a:latin typeface="Times New Roman"/>
                <a:cs typeface="Times New Roman"/>
              </a:rPr>
              <a:t>, </a:t>
            </a:r>
            <a:r>
              <a:rPr sz="2200" spc="40" dirty="0">
                <a:solidFill>
                  <a:srgbClr val="FFFFFF"/>
                </a:solidFill>
                <a:latin typeface="Times New Roman"/>
                <a:cs typeface="Times New Roman"/>
              </a:rPr>
              <a:t>style </a:t>
            </a:r>
            <a:r>
              <a:rPr sz="2200" spc="10" dirty="0">
                <a:solidFill>
                  <a:srgbClr val="FFFFFF"/>
                </a:solidFill>
                <a:latin typeface="Times New Roman"/>
                <a:cs typeface="Times New Roman"/>
              </a:rPr>
              <a:t>, </a:t>
            </a:r>
            <a:r>
              <a:rPr sz="2200" spc="50" dirty="0">
                <a:solidFill>
                  <a:srgbClr val="FFFFFF"/>
                </a:solidFill>
                <a:latin typeface="Times New Roman"/>
                <a:cs typeface="Times New Roman"/>
              </a:rPr>
              <a:t>color </a:t>
            </a:r>
            <a:r>
              <a:rPr sz="2200" spc="10" dirty="0">
                <a:solidFill>
                  <a:srgbClr val="FFFFFF"/>
                </a:solidFill>
                <a:latin typeface="Times New Roman"/>
                <a:cs typeface="Times New Roman"/>
              </a:rPr>
              <a:t>,  </a:t>
            </a:r>
            <a:r>
              <a:rPr sz="2200" spc="60" dirty="0">
                <a:solidFill>
                  <a:srgbClr val="FFFFFF"/>
                </a:solidFill>
                <a:latin typeface="Times New Roman"/>
                <a:cs typeface="Times New Roman"/>
              </a:rPr>
              <a:t>stability </a:t>
            </a:r>
            <a:r>
              <a:rPr sz="2200" spc="15" dirty="0">
                <a:solidFill>
                  <a:srgbClr val="FFFFFF"/>
                </a:solidFill>
                <a:latin typeface="Times New Roman"/>
                <a:cs typeface="Times New Roman"/>
              </a:rPr>
              <a:t>of </a:t>
            </a:r>
            <a:r>
              <a:rPr sz="2200" spc="110" dirty="0">
                <a:solidFill>
                  <a:srgbClr val="FFFFFF"/>
                </a:solidFill>
                <a:latin typeface="Times New Roman"/>
                <a:cs typeface="Times New Roman"/>
              </a:rPr>
              <a:t>components </a:t>
            </a:r>
            <a:r>
              <a:rPr sz="2200" spc="135" dirty="0">
                <a:solidFill>
                  <a:srgbClr val="FFFFFF"/>
                </a:solidFill>
                <a:latin typeface="Times New Roman"/>
                <a:cs typeface="Times New Roman"/>
              </a:rPr>
              <a:t>and </a:t>
            </a:r>
            <a:r>
              <a:rPr sz="2200" spc="65" dirty="0">
                <a:solidFill>
                  <a:srgbClr val="FFFFFF"/>
                </a:solidFill>
                <a:latin typeface="Times New Roman"/>
                <a:cs typeface="Times New Roman"/>
              </a:rPr>
              <a:t>fitness </a:t>
            </a:r>
            <a:r>
              <a:rPr sz="2200" spc="15" dirty="0">
                <a:solidFill>
                  <a:srgbClr val="FFFFFF"/>
                </a:solidFill>
                <a:latin typeface="Times New Roman"/>
                <a:cs typeface="Times New Roman"/>
              </a:rPr>
              <a:t>of </a:t>
            </a:r>
            <a:r>
              <a:rPr sz="2200" spc="110" dirty="0">
                <a:solidFill>
                  <a:srgbClr val="FFFFFF"/>
                </a:solidFill>
                <a:latin typeface="Times New Roman"/>
                <a:cs typeface="Times New Roman"/>
              </a:rPr>
              <a:t>product </a:t>
            </a:r>
            <a:r>
              <a:rPr sz="2200" spc="40" dirty="0">
                <a:solidFill>
                  <a:srgbClr val="FFFFFF"/>
                </a:solidFill>
                <a:latin typeface="Times New Roman"/>
                <a:cs typeface="Times New Roman"/>
              </a:rPr>
              <a:t>for </a:t>
            </a:r>
            <a:r>
              <a:rPr sz="2200" spc="130" dirty="0">
                <a:solidFill>
                  <a:srgbClr val="FFFFFF"/>
                </a:solidFill>
                <a:latin typeface="Times New Roman"/>
                <a:cs typeface="Times New Roman"/>
              </a:rPr>
              <a:t>the  </a:t>
            </a:r>
            <a:r>
              <a:rPr sz="2200" spc="85" dirty="0">
                <a:solidFill>
                  <a:srgbClr val="FFFFFF"/>
                </a:solidFill>
                <a:latin typeface="Times New Roman"/>
                <a:cs typeface="Times New Roman"/>
              </a:rPr>
              <a:t>market.</a:t>
            </a:r>
            <a:endParaRPr sz="2200">
              <a:latin typeface="Times New Roman"/>
              <a:cs typeface="Times New Roman"/>
            </a:endParaRPr>
          </a:p>
          <a:p>
            <a:pPr marL="469900" marR="711835" indent="-457834">
              <a:lnSpc>
                <a:spcPct val="100000"/>
              </a:lnSpc>
              <a:spcBef>
                <a:spcPts val="530"/>
              </a:spcBef>
              <a:buClr>
                <a:srgbClr val="0AD0D9"/>
              </a:buClr>
              <a:buSzPct val="93181"/>
              <a:buAutoNum type="arabicPeriod" startAt="2"/>
              <a:tabLst>
                <a:tab pos="469900" algn="l"/>
                <a:tab pos="470534" algn="l"/>
                <a:tab pos="4168775" algn="l"/>
              </a:tabLst>
            </a:pPr>
            <a:r>
              <a:rPr sz="2200" spc="-55" dirty="0">
                <a:solidFill>
                  <a:srgbClr val="FFFFFF"/>
                </a:solidFill>
                <a:latin typeface="Times New Roman"/>
                <a:cs typeface="Times New Roman"/>
              </a:rPr>
              <a:t>To</a:t>
            </a:r>
            <a:r>
              <a:rPr sz="2200" spc="-110" dirty="0">
                <a:solidFill>
                  <a:srgbClr val="FFFFFF"/>
                </a:solidFill>
                <a:latin typeface="Times New Roman"/>
                <a:cs typeface="Times New Roman"/>
              </a:rPr>
              <a:t> </a:t>
            </a:r>
            <a:r>
              <a:rPr sz="2200" spc="95" dirty="0">
                <a:solidFill>
                  <a:srgbClr val="FFFFFF"/>
                </a:solidFill>
                <a:latin typeface="Times New Roman"/>
                <a:cs typeface="Times New Roman"/>
              </a:rPr>
              <a:t>ensure</a:t>
            </a:r>
            <a:r>
              <a:rPr sz="2200" spc="-90" dirty="0">
                <a:solidFill>
                  <a:srgbClr val="FFFFFF"/>
                </a:solidFill>
                <a:latin typeface="Times New Roman"/>
                <a:cs typeface="Times New Roman"/>
              </a:rPr>
              <a:t> </a:t>
            </a:r>
            <a:r>
              <a:rPr sz="2200" spc="130" dirty="0">
                <a:solidFill>
                  <a:srgbClr val="FFFFFF"/>
                </a:solidFill>
                <a:latin typeface="Times New Roman"/>
                <a:cs typeface="Times New Roman"/>
              </a:rPr>
              <a:t>the</a:t>
            </a:r>
            <a:r>
              <a:rPr sz="2200" spc="-100" dirty="0">
                <a:solidFill>
                  <a:srgbClr val="FFFFFF"/>
                </a:solidFill>
                <a:latin typeface="Times New Roman"/>
                <a:cs typeface="Times New Roman"/>
              </a:rPr>
              <a:t> </a:t>
            </a:r>
            <a:r>
              <a:rPr sz="2200" spc="60" dirty="0">
                <a:solidFill>
                  <a:srgbClr val="FFFFFF"/>
                </a:solidFill>
                <a:latin typeface="Times New Roman"/>
                <a:cs typeface="Times New Roman"/>
              </a:rPr>
              <a:t>quality</a:t>
            </a:r>
            <a:r>
              <a:rPr sz="2200" spc="-114" dirty="0">
                <a:solidFill>
                  <a:srgbClr val="FFFFFF"/>
                </a:solidFill>
                <a:latin typeface="Times New Roman"/>
                <a:cs typeface="Times New Roman"/>
              </a:rPr>
              <a:t> </a:t>
            </a:r>
            <a:r>
              <a:rPr sz="2200" spc="15" dirty="0">
                <a:solidFill>
                  <a:srgbClr val="FFFFFF"/>
                </a:solidFill>
                <a:latin typeface="Times New Roman"/>
                <a:cs typeface="Times New Roman"/>
              </a:rPr>
              <a:t>of</a:t>
            </a:r>
            <a:r>
              <a:rPr sz="2200" spc="35" dirty="0">
                <a:solidFill>
                  <a:srgbClr val="FFFFFF"/>
                </a:solidFill>
                <a:latin typeface="Times New Roman"/>
                <a:cs typeface="Times New Roman"/>
              </a:rPr>
              <a:t> </a:t>
            </a:r>
            <a:r>
              <a:rPr sz="2200" spc="60" dirty="0">
                <a:solidFill>
                  <a:srgbClr val="FFFFFF"/>
                </a:solidFill>
                <a:latin typeface="Times New Roman"/>
                <a:cs typeface="Times New Roman"/>
              </a:rPr>
              <a:t>finish</a:t>
            </a:r>
            <a:r>
              <a:rPr sz="2200" spc="-75" dirty="0">
                <a:solidFill>
                  <a:srgbClr val="FFFFFF"/>
                </a:solidFill>
                <a:latin typeface="Times New Roman"/>
                <a:cs typeface="Times New Roman"/>
              </a:rPr>
              <a:t> </a:t>
            </a:r>
            <a:r>
              <a:rPr sz="2200" spc="110" dirty="0">
                <a:solidFill>
                  <a:srgbClr val="FFFFFF"/>
                </a:solidFill>
                <a:latin typeface="Times New Roman"/>
                <a:cs typeface="Times New Roman"/>
              </a:rPr>
              <a:t>product</a:t>
            </a:r>
            <a:r>
              <a:rPr sz="2200" spc="-100" dirty="0">
                <a:solidFill>
                  <a:srgbClr val="FFFFFF"/>
                </a:solidFill>
                <a:latin typeface="Times New Roman"/>
                <a:cs typeface="Times New Roman"/>
              </a:rPr>
              <a:t> </a:t>
            </a:r>
            <a:r>
              <a:rPr sz="2200" spc="95" dirty="0">
                <a:solidFill>
                  <a:srgbClr val="FFFFFF"/>
                </a:solidFill>
                <a:latin typeface="Times New Roman"/>
                <a:cs typeface="Times New Roman"/>
              </a:rPr>
              <a:t>or</a:t>
            </a:r>
            <a:r>
              <a:rPr sz="2200" spc="-130" dirty="0">
                <a:solidFill>
                  <a:srgbClr val="FFFFFF"/>
                </a:solidFill>
                <a:latin typeface="Times New Roman"/>
                <a:cs typeface="Times New Roman"/>
              </a:rPr>
              <a:t> </a:t>
            </a:r>
            <a:r>
              <a:rPr sz="2200" spc="105" dirty="0">
                <a:solidFill>
                  <a:srgbClr val="FFFFFF"/>
                </a:solidFill>
                <a:latin typeface="Times New Roman"/>
                <a:cs typeface="Times New Roman"/>
              </a:rPr>
              <a:t>garments</a:t>
            </a:r>
            <a:r>
              <a:rPr sz="2200" spc="-80" dirty="0">
                <a:solidFill>
                  <a:srgbClr val="FFFFFF"/>
                </a:solidFill>
                <a:latin typeface="Times New Roman"/>
                <a:cs typeface="Times New Roman"/>
              </a:rPr>
              <a:t> </a:t>
            </a:r>
            <a:r>
              <a:rPr sz="2200" spc="15" dirty="0">
                <a:solidFill>
                  <a:srgbClr val="FFFFFF"/>
                </a:solidFill>
                <a:latin typeface="Times New Roman"/>
                <a:cs typeface="Times New Roman"/>
              </a:rPr>
              <a:t>is  </a:t>
            </a:r>
            <a:r>
              <a:rPr sz="2200" spc="55" dirty="0">
                <a:solidFill>
                  <a:srgbClr val="FFFFFF"/>
                </a:solidFill>
                <a:latin typeface="Times New Roman"/>
                <a:cs typeface="Times New Roman"/>
              </a:rPr>
              <a:t>satisfactory </a:t>
            </a:r>
            <a:r>
              <a:rPr sz="2200" spc="40" dirty="0">
                <a:solidFill>
                  <a:srgbClr val="FFFFFF"/>
                </a:solidFill>
                <a:latin typeface="Times New Roman"/>
                <a:cs typeface="Times New Roman"/>
              </a:rPr>
              <a:t>for</a:t>
            </a:r>
            <a:r>
              <a:rPr sz="2200" spc="-185" dirty="0">
                <a:solidFill>
                  <a:srgbClr val="FFFFFF"/>
                </a:solidFill>
                <a:latin typeface="Times New Roman"/>
                <a:cs typeface="Times New Roman"/>
              </a:rPr>
              <a:t> </a:t>
            </a:r>
            <a:r>
              <a:rPr sz="2200" spc="65" dirty="0">
                <a:solidFill>
                  <a:srgbClr val="FFFFFF"/>
                </a:solidFill>
                <a:latin typeface="Times New Roman"/>
                <a:cs typeface="Times New Roman"/>
              </a:rPr>
              <a:t>buyer</a:t>
            </a:r>
            <a:r>
              <a:rPr sz="2200" spc="-105" dirty="0">
                <a:solidFill>
                  <a:srgbClr val="FFFFFF"/>
                </a:solidFill>
                <a:latin typeface="Times New Roman"/>
                <a:cs typeface="Times New Roman"/>
              </a:rPr>
              <a:t> </a:t>
            </a:r>
            <a:r>
              <a:rPr sz="2200" spc="130" dirty="0">
                <a:solidFill>
                  <a:srgbClr val="FFFFFF"/>
                </a:solidFill>
                <a:latin typeface="Times New Roman"/>
                <a:cs typeface="Times New Roman"/>
              </a:rPr>
              <a:t>demand	</a:t>
            </a:r>
            <a:r>
              <a:rPr sz="2200" spc="10" dirty="0">
                <a:solidFill>
                  <a:srgbClr val="FFFFFF"/>
                </a:solidFill>
                <a:latin typeface="Times New Roman"/>
                <a:cs typeface="Times New Roman"/>
              </a:rPr>
              <a:t>.</a:t>
            </a:r>
            <a:endParaRPr sz="2200">
              <a:latin typeface="Times New Roman"/>
              <a:cs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80132" y="381000"/>
            <a:ext cx="3922776" cy="68122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603186" y="1062227"/>
            <a:ext cx="7493634" cy="1120178"/>
          </a:xfrm>
          <a:prstGeom prst="rect">
            <a:avLst/>
          </a:prstGeom>
        </p:spPr>
        <p:txBody>
          <a:bodyPr vert="horz" wrap="square" lIns="0" tIns="12065" rIns="0" bIns="0" rtlCol="0">
            <a:spAutoFit/>
          </a:bodyPr>
          <a:lstStyle/>
          <a:p>
            <a:pPr marL="12700" marR="5080">
              <a:lnSpc>
                <a:spcPct val="100000"/>
              </a:lnSpc>
              <a:spcBef>
                <a:spcPts val="95"/>
              </a:spcBef>
            </a:pPr>
            <a:r>
              <a:rPr sz="2400" spc="60" dirty="0"/>
              <a:t>Checking</a:t>
            </a:r>
            <a:r>
              <a:rPr sz="2400" spc="-20" dirty="0"/>
              <a:t> </a:t>
            </a:r>
            <a:r>
              <a:rPr sz="2400" spc="130" dirty="0"/>
              <a:t>the</a:t>
            </a:r>
            <a:r>
              <a:rPr sz="2400" spc="-55" dirty="0"/>
              <a:t> </a:t>
            </a:r>
            <a:r>
              <a:rPr sz="2400" spc="100" dirty="0"/>
              <a:t>metal</a:t>
            </a:r>
            <a:r>
              <a:rPr sz="2400" spc="-50" dirty="0"/>
              <a:t> </a:t>
            </a:r>
            <a:r>
              <a:rPr sz="2400" spc="75" dirty="0"/>
              <a:t>type</a:t>
            </a:r>
            <a:r>
              <a:rPr sz="2400" spc="-120" dirty="0"/>
              <a:t> </a:t>
            </a:r>
            <a:r>
              <a:rPr sz="2400" spc="114" dirty="0"/>
              <a:t>component</a:t>
            </a:r>
            <a:r>
              <a:rPr sz="2400" spc="-75" dirty="0"/>
              <a:t> </a:t>
            </a:r>
            <a:r>
              <a:rPr sz="2400" spc="100" dirty="0"/>
              <a:t>into</a:t>
            </a:r>
            <a:r>
              <a:rPr sz="2400" spc="-80" dirty="0"/>
              <a:t> </a:t>
            </a:r>
            <a:r>
              <a:rPr sz="2400" spc="130" dirty="0"/>
              <a:t>the</a:t>
            </a:r>
            <a:r>
              <a:rPr sz="2400" spc="-114" dirty="0"/>
              <a:t> </a:t>
            </a:r>
            <a:r>
              <a:rPr sz="2400" spc="105" dirty="0"/>
              <a:t>garments</a:t>
            </a:r>
            <a:r>
              <a:rPr sz="2400" spc="-130" dirty="0"/>
              <a:t> </a:t>
            </a:r>
            <a:r>
              <a:rPr sz="2400" spc="95" dirty="0"/>
              <a:t>or</a:t>
            </a:r>
            <a:r>
              <a:rPr sz="2400" spc="-125" dirty="0"/>
              <a:t> </a:t>
            </a:r>
            <a:r>
              <a:rPr sz="2400" spc="90" dirty="0"/>
              <a:t>with  </a:t>
            </a:r>
            <a:r>
              <a:rPr sz="2400" spc="65" dirty="0"/>
              <a:t>its</a:t>
            </a:r>
            <a:r>
              <a:rPr sz="2400" spc="-110" dirty="0"/>
              <a:t> </a:t>
            </a:r>
            <a:r>
              <a:rPr sz="2400" spc="45" dirty="0"/>
              <a:t>accessories</a:t>
            </a:r>
            <a:r>
              <a:rPr sz="2400" spc="-45" dirty="0"/>
              <a:t> </a:t>
            </a:r>
            <a:r>
              <a:rPr sz="2400" spc="25" dirty="0"/>
              <a:t>like</a:t>
            </a:r>
            <a:r>
              <a:rPr sz="2400" spc="-55" dirty="0"/>
              <a:t> </a:t>
            </a:r>
            <a:r>
              <a:rPr sz="2400" spc="110" dirty="0"/>
              <a:t>button,</a:t>
            </a:r>
            <a:r>
              <a:rPr sz="2400" spc="-25" dirty="0"/>
              <a:t> </a:t>
            </a:r>
            <a:r>
              <a:rPr sz="2400" spc="85" dirty="0"/>
              <a:t>zipper</a:t>
            </a:r>
            <a:r>
              <a:rPr sz="2400" spc="-135" dirty="0"/>
              <a:t> </a:t>
            </a:r>
            <a:r>
              <a:rPr sz="2400" spc="60" dirty="0"/>
              <a:t>etc.</a:t>
            </a:r>
            <a:r>
              <a:rPr sz="2400" spc="-15" dirty="0"/>
              <a:t> </a:t>
            </a:r>
            <a:r>
              <a:rPr sz="2400" spc="15" dirty="0"/>
              <a:t>is</a:t>
            </a:r>
            <a:r>
              <a:rPr sz="2400" spc="-90" dirty="0"/>
              <a:t> </a:t>
            </a:r>
            <a:r>
              <a:rPr sz="2400" spc="50" dirty="0"/>
              <a:t>called</a:t>
            </a:r>
            <a:r>
              <a:rPr sz="2400" spc="5" dirty="0"/>
              <a:t> </a:t>
            </a:r>
            <a:r>
              <a:rPr sz="2400" spc="100" dirty="0"/>
              <a:t>metal</a:t>
            </a:r>
            <a:r>
              <a:rPr sz="2400" spc="-85" dirty="0"/>
              <a:t> </a:t>
            </a:r>
            <a:r>
              <a:rPr sz="2400" spc="60" dirty="0"/>
              <a:t>check.</a:t>
            </a:r>
          </a:p>
        </p:txBody>
      </p:sp>
      <p:sp>
        <p:nvSpPr>
          <p:cNvPr id="4" name="object 4"/>
          <p:cNvSpPr txBox="1"/>
          <p:nvPr/>
        </p:nvSpPr>
        <p:spPr>
          <a:xfrm>
            <a:off x="3852798" y="5423103"/>
            <a:ext cx="994410" cy="239395"/>
          </a:xfrm>
          <a:prstGeom prst="rect">
            <a:avLst/>
          </a:prstGeom>
        </p:spPr>
        <p:txBody>
          <a:bodyPr vert="horz" wrap="square" lIns="0" tIns="12700" rIns="0" bIns="0" rtlCol="0">
            <a:spAutoFit/>
          </a:bodyPr>
          <a:lstStyle/>
          <a:p>
            <a:pPr marL="12700">
              <a:lnSpc>
                <a:spcPct val="100000"/>
              </a:lnSpc>
              <a:spcBef>
                <a:spcPts val="100"/>
              </a:spcBef>
            </a:pPr>
            <a:r>
              <a:rPr sz="1400" spc="40" dirty="0">
                <a:solidFill>
                  <a:srgbClr val="FFFFFF"/>
                </a:solidFill>
                <a:latin typeface="Times New Roman"/>
                <a:cs typeface="Times New Roman"/>
              </a:rPr>
              <a:t>Metal</a:t>
            </a:r>
            <a:r>
              <a:rPr sz="1400" spc="-65" dirty="0">
                <a:solidFill>
                  <a:srgbClr val="FFFFFF"/>
                </a:solidFill>
                <a:latin typeface="Times New Roman"/>
                <a:cs typeface="Times New Roman"/>
              </a:rPr>
              <a:t> </a:t>
            </a:r>
            <a:r>
              <a:rPr sz="1400" spc="40" dirty="0">
                <a:solidFill>
                  <a:srgbClr val="FFFFFF"/>
                </a:solidFill>
                <a:latin typeface="Times New Roman"/>
                <a:cs typeface="Times New Roman"/>
              </a:rPr>
              <a:t>Check</a:t>
            </a:r>
            <a:endParaRPr sz="1400">
              <a:latin typeface="Times New Roman"/>
              <a:cs typeface="Times New Roman"/>
            </a:endParaRPr>
          </a:p>
        </p:txBody>
      </p:sp>
      <p:sp>
        <p:nvSpPr>
          <p:cNvPr id="5" name="object 5"/>
          <p:cNvSpPr/>
          <p:nvPr/>
        </p:nvSpPr>
        <p:spPr>
          <a:xfrm>
            <a:off x="1447800" y="2743200"/>
            <a:ext cx="6019800" cy="33528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00072" y="316991"/>
            <a:ext cx="4712208" cy="66903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95300" y="1004815"/>
            <a:ext cx="8229600" cy="750847"/>
          </a:xfrm>
          <a:prstGeom prst="rect">
            <a:avLst/>
          </a:prstGeom>
        </p:spPr>
        <p:txBody>
          <a:bodyPr vert="horz" wrap="square" lIns="0" tIns="12065" rIns="0" bIns="0" rtlCol="0">
            <a:spAutoFit/>
          </a:bodyPr>
          <a:lstStyle/>
          <a:p>
            <a:pPr marL="12700" marR="5080">
              <a:lnSpc>
                <a:spcPct val="100000"/>
              </a:lnSpc>
              <a:spcBef>
                <a:spcPts val="95"/>
              </a:spcBef>
            </a:pPr>
            <a:r>
              <a:rPr sz="2400" spc="65" dirty="0"/>
              <a:t>Spot</a:t>
            </a:r>
            <a:r>
              <a:rPr sz="2400" spc="-75" dirty="0"/>
              <a:t> </a:t>
            </a:r>
            <a:r>
              <a:rPr sz="2400" spc="65" dirty="0"/>
              <a:t>removing</a:t>
            </a:r>
            <a:r>
              <a:rPr sz="2400" dirty="0"/>
              <a:t> </a:t>
            </a:r>
            <a:r>
              <a:rPr sz="2400" spc="15" dirty="0"/>
              <a:t>is</a:t>
            </a:r>
            <a:r>
              <a:rPr sz="2400" spc="-90" dirty="0"/>
              <a:t> </a:t>
            </a:r>
            <a:r>
              <a:rPr sz="2400" spc="110" dirty="0"/>
              <a:t>one</a:t>
            </a:r>
            <a:r>
              <a:rPr sz="2400" spc="-114" dirty="0"/>
              <a:t> </a:t>
            </a:r>
            <a:r>
              <a:rPr sz="2400" spc="15" dirty="0"/>
              <a:t>of</a:t>
            </a:r>
            <a:r>
              <a:rPr sz="2400" spc="30" dirty="0"/>
              <a:t> </a:t>
            </a:r>
            <a:r>
              <a:rPr sz="2400" spc="130" dirty="0"/>
              <a:t>the</a:t>
            </a:r>
            <a:r>
              <a:rPr sz="2400" spc="-95" dirty="0"/>
              <a:t> </a:t>
            </a:r>
            <a:r>
              <a:rPr sz="2400" spc="50" dirty="0"/>
              <a:t>special</a:t>
            </a:r>
            <a:r>
              <a:rPr sz="2400" spc="-5" dirty="0"/>
              <a:t> </a:t>
            </a:r>
            <a:r>
              <a:rPr sz="2400" spc="80" dirty="0"/>
              <a:t>inspections</a:t>
            </a:r>
            <a:r>
              <a:rPr sz="2400" spc="-110" dirty="0"/>
              <a:t> </a:t>
            </a:r>
            <a:r>
              <a:rPr sz="2400" spc="75" dirty="0"/>
              <a:t>which</a:t>
            </a:r>
            <a:r>
              <a:rPr sz="2400" spc="-55" dirty="0"/>
              <a:t> </a:t>
            </a:r>
            <a:r>
              <a:rPr sz="2400" spc="70" dirty="0"/>
              <a:t>are</a:t>
            </a:r>
            <a:r>
              <a:rPr sz="2400" spc="-110" dirty="0"/>
              <a:t> </a:t>
            </a:r>
            <a:r>
              <a:rPr sz="2400" spc="120" dirty="0"/>
              <a:t>done  </a:t>
            </a:r>
            <a:r>
              <a:rPr sz="2400" spc="65" dirty="0"/>
              <a:t>after </a:t>
            </a:r>
            <a:r>
              <a:rPr sz="2400" spc="60" dirty="0"/>
              <a:t>initial quality</a:t>
            </a:r>
            <a:r>
              <a:rPr sz="2400" spc="-420" dirty="0"/>
              <a:t> </a:t>
            </a:r>
            <a:r>
              <a:rPr sz="2400" spc="60" dirty="0"/>
              <a:t>check.</a:t>
            </a:r>
          </a:p>
        </p:txBody>
      </p:sp>
      <p:sp>
        <p:nvSpPr>
          <p:cNvPr id="4" name="object 4"/>
          <p:cNvSpPr txBox="1"/>
          <p:nvPr/>
        </p:nvSpPr>
        <p:spPr>
          <a:xfrm>
            <a:off x="3986910" y="4944236"/>
            <a:ext cx="1188720" cy="239395"/>
          </a:xfrm>
          <a:prstGeom prst="rect">
            <a:avLst/>
          </a:prstGeom>
        </p:spPr>
        <p:txBody>
          <a:bodyPr vert="horz" wrap="square" lIns="0" tIns="12700" rIns="0" bIns="0" rtlCol="0">
            <a:spAutoFit/>
          </a:bodyPr>
          <a:lstStyle/>
          <a:p>
            <a:pPr marL="12700">
              <a:lnSpc>
                <a:spcPct val="100000"/>
              </a:lnSpc>
              <a:spcBef>
                <a:spcPts val="100"/>
              </a:spcBef>
            </a:pPr>
            <a:r>
              <a:rPr sz="1400" spc="40" dirty="0">
                <a:solidFill>
                  <a:srgbClr val="FFFFFF"/>
                </a:solidFill>
                <a:latin typeface="Times New Roman"/>
                <a:cs typeface="Times New Roman"/>
              </a:rPr>
              <a:t>Spot</a:t>
            </a:r>
            <a:r>
              <a:rPr sz="1400" spc="-75" dirty="0">
                <a:solidFill>
                  <a:srgbClr val="FFFFFF"/>
                </a:solidFill>
                <a:latin typeface="Times New Roman"/>
                <a:cs typeface="Times New Roman"/>
              </a:rPr>
              <a:t> </a:t>
            </a:r>
            <a:r>
              <a:rPr sz="1400" spc="25" dirty="0">
                <a:solidFill>
                  <a:srgbClr val="FFFFFF"/>
                </a:solidFill>
                <a:latin typeface="Times New Roman"/>
                <a:cs typeface="Times New Roman"/>
              </a:rPr>
              <a:t>Removing</a:t>
            </a:r>
            <a:endParaRPr sz="1400">
              <a:latin typeface="Times New Roman"/>
              <a:cs typeface="Times New Roman"/>
            </a:endParaRPr>
          </a:p>
        </p:txBody>
      </p:sp>
      <p:sp>
        <p:nvSpPr>
          <p:cNvPr id="5" name="object 5"/>
          <p:cNvSpPr/>
          <p:nvPr/>
        </p:nvSpPr>
        <p:spPr>
          <a:xfrm>
            <a:off x="1447800" y="2057400"/>
            <a:ext cx="6324600" cy="28956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80132" y="316991"/>
            <a:ext cx="3528060" cy="66903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63372" y="994372"/>
            <a:ext cx="7432040" cy="1120178"/>
          </a:xfrm>
          <a:prstGeom prst="rect">
            <a:avLst/>
          </a:prstGeom>
        </p:spPr>
        <p:txBody>
          <a:bodyPr vert="horz" wrap="square" lIns="0" tIns="12065" rIns="0" bIns="0" rtlCol="0">
            <a:spAutoFit/>
          </a:bodyPr>
          <a:lstStyle/>
          <a:p>
            <a:pPr marL="12700" marR="5080">
              <a:lnSpc>
                <a:spcPct val="100000"/>
              </a:lnSpc>
              <a:spcBef>
                <a:spcPts val="95"/>
              </a:spcBef>
            </a:pPr>
            <a:r>
              <a:rPr sz="2400" spc="25" dirty="0"/>
              <a:t>At</a:t>
            </a:r>
            <a:r>
              <a:rPr sz="2400" spc="-50" dirty="0"/>
              <a:t> </a:t>
            </a:r>
            <a:r>
              <a:rPr sz="2400" spc="65" dirty="0"/>
              <a:t>last</a:t>
            </a:r>
            <a:r>
              <a:rPr sz="2400" spc="-114" dirty="0"/>
              <a:t> </a:t>
            </a:r>
            <a:r>
              <a:rPr sz="2400" spc="85" dirty="0"/>
              <a:t>cartooning</a:t>
            </a:r>
            <a:r>
              <a:rPr sz="2400" spc="-75" dirty="0"/>
              <a:t> </a:t>
            </a:r>
            <a:r>
              <a:rPr sz="2400" spc="95" dirty="0"/>
              <a:t>or</a:t>
            </a:r>
            <a:r>
              <a:rPr sz="2400" spc="-110" dirty="0"/>
              <a:t> </a:t>
            </a:r>
            <a:r>
              <a:rPr sz="2400" spc="70" dirty="0"/>
              <a:t>packing</a:t>
            </a:r>
            <a:r>
              <a:rPr sz="2400" spc="-35" dirty="0"/>
              <a:t> </a:t>
            </a:r>
            <a:r>
              <a:rPr sz="2400" spc="130" dirty="0"/>
              <a:t>the</a:t>
            </a:r>
            <a:r>
              <a:rPr sz="2400" spc="-110" dirty="0"/>
              <a:t> </a:t>
            </a:r>
            <a:r>
              <a:rPr sz="2400" spc="105" dirty="0"/>
              <a:t>garments</a:t>
            </a:r>
            <a:r>
              <a:rPr sz="2400" spc="-140" dirty="0"/>
              <a:t> </a:t>
            </a:r>
            <a:r>
              <a:rPr sz="2400" spc="60" dirty="0"/>
              <a:t>according</a:t>
            </a:r>
            <a:r>
              <a:rPr sz="2400" spc="-10" dirty="0"/>
              <a:t> </a:t>
            </a:r>
            <a:r>
              <a:rPr sz="2400" spc="105" dirty="0"/>
              <a:t>to</a:t>
            </a:r>
            <a:r>
              <a:rPr sz="2400" spc="-55" dirty="0"/>
              <a:t> </a:t>
            </a:r>
            <a:r>
              <a:rPr sz="2400" spc="10" dirty="0"/>
              <a:t>Buyer  </a:t>
            </a:r>
            <a:r>
              <a:rPr sz="2400" spc="110" dirty="0"/>
              <a:t>comment.</a:t>
            </a:r>
            <a:r>
              <a:rPr sz="2400" spc="-65" dirty="0"/>
              <a:t> </a:t>
            </a:r>
            <a:r>
              <a:rPr sz="2400" spc="80" dirty="0"/>
              <a:t>The</a:t>
            </a:r>
            <a:r>
              <a:rPr sz="2400" spc="-85" dirty="0"/>
              <a:t> </a:t>
            </a:r>
            <a:r>
              <a:rPr sz="2400" spc="55" dirty="0"/>
              <a:t>process</a:t>
            </a:r>
            <a:r>
              <a:rPr sz="2400" spc="-95" dirty="0"/>
              <a:t> </a:t>
            </a:r>
            <a:r>
              <a:rPr sz="2400" spc="15" dirty="0"/>
              <a:t>of </a:t>
            </a:r>
            <a:r>
              <a:rPr sz="2400" spc="70" dirty="0"/>
              <a:t>packing</a:t>
            </a:r>
            <a:r>
              <a:rPr sz="2400" spc="-70" dirty="0"/>
              <a:t> </a:t>
            </a:r>
            <a:r>
              <a:rPr sz="2400" spc="15" dirty="0"/>
              <a:t>of</a:t>
            </a:r>
            <a:r>
              <a:rPr sz="2400" spc="50" dirty="0"/>
              <a:t> </a:t>
            </a:r>
            <a:r>
              <a:rPr sz="2400" spc="110" dirty="0"/>
              <a:t>inner</a:t>
            </a:r>
            <a:r>
              <a:rPr sz="2400" spc="-110" dirty="0"/>
              <a:t> </a:t>
            </a:r>
            <a:r>
              <a:rPr sz="2400" spc="30" dirty="0"/>
              <a:t>boxes</a:t>
            </a:r>
            <a:r>
              <a:rPr sz="2400" spc="-105" dirty="0"/>
              <a:t> </a:t>
            </a:r>
            <a:r>
              <a:rPr sz="2400" spc="105" dirty="0"/>
              <a:t>entered</a:t>
            </a:r>
            <a:r>
              <a:rPr sz="2400" spc="-20" dirty="0"/>
              <a:t> </a:t>
            </a:r>
            <a:r>
              <a:rPr sz="2400" spc="100" dirty="0"/>
              <a:t>into  </a:t>
            </a:r>
            <a:r>
              <a:rPr sz="2400" spc="135" dirty="0"/>
              <a:t>the</a:t>
            </a:r>
            <a:r>
              <a:rPr sz="2400" spc="-120" dirty="0"/>
              <a:t> </a:t>
            </a:r>
            <a:r>
              <a:rPr sz="2400" spc="100" dirty="0"/>
              <a:t>carton</a:t>
            </a:r>
            <a:r>
              <a:rPr sz="2400" spc="-45" dirty="0"/>
              <a:t> </a:t>
            </a:r>
            <a:r>
              <a:rPr sz="2400" spc="20" dirty="0"/>
              <a:t>is</a:t>
            </a:r>
            <a:r>
              <a:rPr sz="2400" spc="-100" dirty="0"/>
              <a:t> </a:t>
            </a:r>
            <a:r>
              <a:rPr sz="2400" spc="50" dirty="0"/>
              <a:t>called</a:t>
            </a:r>
            <a:r>
              <a:rPr sz="2400" spc="-60" dirty="0"/>
              <a:t> </a:t>
            </a:r>
            <a:r>
              <a:rPr sz="2400" spc="75" dirty="0"/>
              <a:t>cartooning.</a:t>
            </a:r>
          </a:p>
        </p:txBody>
      </p:sp>
      <p:sp>
        <p:nvSpPr>
          <p:cNvPr id="4" name="object 4"/>
          <p:cNvSpPr txBox="1"/>
          <p:nvPr/>
        </p:nvSpPr>
        <p:spPr>
          <a:xfrm>
            <a:off x="563372" y="4913578"/>
            <a:ext cx="7120890" cy="1346835"/>
          </a:xfrm>
          <a:prstGeom prst="rect">
            <a:avLst/>
          </a:prstGeom>
        </p:spPr>
        <p:txBody>
          <a:bodyPr vert="horz" wrap="square" lIns="0" tIns="52705" rIns="0" bIns="0" rtlCol="0">
            <a:spAutoFit/>
          </a:bodyPr>
          <a:lstStyle/>
          <a:p>
            <a:pPr marL="709930" algn="ctr">
              <a:lnSpc>
                <a:spcPct val="100000"/>
              </a:lnSpc>
              <a:spcBef>
                <a:spcPts val="415"/>
              </a:spcBef>
            </a:pPr>
            <a:r>
              <a:rPr sz="1400" spc="50" dirty="0">
                <a:solidFill>
                  <a:srgbClr val="FFFFFF"/>
                </a:solidFill>
                <a:latin typeface="Times New Roman"/>
                <a:cs typeface="Times New Roman"/>
              </a:rPr>
              <a:t>Cartooning</a:t>
            </a:r>
            <a:endParaRPr sz="1400">
              <a:latin typeface="Times New Roman"/>
              <a:cs typeface="Times New Roman"/>
            </a:endParaRPr>
          </a:p>
          <a:p>
            <a:pPr marL="12700" marR="5080">
              <a:lnSpc>
                <a:spcPct val="100000"/>
              </a:lnSpc>
              <a:spcBef>
                <a:spcPts val="489"/>
              </a:spcBef>
            </a:pPr>
            <a:r>
              <a:rPr sz="2200" spc="80" dirty="0">
                <a:solidFill>
                  <a:srgbClr val="FFFFFF"/>
                </a:solidFill>
                <a:latin typeface="Times New Roman"/>
                <a:cs typeface="Times New Roman"/>
              </a:rPr>
              <a:t>The </a:t>
            </a:r>
            <a:r>
              <a:rPr sz="2200" spc="95" dirty="0">
                <a:solidFill>
                  <a:srgbClr val="FFFFFF"/>
                </a:solidFill>
                <a:latin typeface="Times New Roman"/>
                <a:cs typeface="Times New Roman"/>
              </a:rPr>
              <a:t>carton </a:t>
            </a:r>
            <a:r>
              <a:rPr sz="2200" spc="15" dirty="0">
                <a:solidFill>
                  <a:srgbClr val="FFFFFF"/>
                </a:solidFill>
                <a:latin typeface="Times New Roman"/>
                <a:cs typeface="Times New Roman"/>
              </a:rPr>
              <a:t>is </a:t>
            </a:r>
            <a:r>
              <a:rPr sz="2200" spc="60" dirty="0">
                <a:solidFill>
                  <a:srgbClr val="FFFFFF"/>
                </a:solidFill>
                <a:latin typeface="Times New Roman"/>
                <a:cs typeface="Times New Roman"/>
              </a:rPr>
              <a:t>properly </a:t>
            </a:r>
            <a:r>
              <a:rPr sz="2200" spc="85" dirty="0">
                <a:solidFill>
                  <a:srgbClr val="FFFFFF"/>
                </a:solidFill>
                <a:latin typeface="Times New Roman"/>
                <a:cs typeface="Times New Roman"/>
              </a:rPr>
              <a:t>warped </a:t>
            </a:r>
            <a:r>
              <a:rPr sz="2200" spc="30" dirty="0">
                <a:solidFill>
                  <a:srgbClr val="FFFFFF"/>
                </a:solidFill>
                <a:latin typeface="Times New Roman"/>
                <a:cs typeface="Times New Roman"/>
              </a:rPr>
              <a:t>by </a:t>
            </a:r>
            <a:r>
              <a:rPr sz="2200" spc="130" dirty="0">
                <a:solidFill>
                  <a:srgbClr val="FFFFFF"/>
                </a:solidFill>
                <a:latin typeface="Times New Roman"/>
                <a:cs typeface="Times New Roman"/>
              </a:rPr>
              <a:t>the </a:t>
            </a:r>
            <a:r>
              <a:rPr sz="2200" spc="70" dirty="0">
                <a:solidFill>
                  <a:srgbClr val="FFFFFF"/>
                </a:solidFill>
                <a:latin typeface="Times New Roman"/>
                <a:cs typeface="Times New Roman"/>
              </a:rPr>
              <a:t>scotch </a:t>
            </a:r>
            <a:r>
              <a:rPr sz="2200" spc="90" dirty="0">
                <a:solidFill>
                  <a:srgbClr val="FFFFFF"/>
                </a:solidFill>
                <a:latin typeface="Times New Roman"/>
                <a:cs typeface="Times New Roman"/>
              </a:rPr>
              <a:t>tape. </a:t>
            </a:r>
            <a:r>
              <a:rPr sz="2200" spc="60" dirty="0">
                <a:solidFill>
                  <a:srgbClr val="FFFFFF"/>
                </a:solidFill>
                <a:latin typeface="Times New Roman"/>
                <a:cs typeface="Times New Roman"/>
              </a:rPr>
              <a:t>Some  </a:t>
            </a:r>
            <a:r>
              <a:rPr sz="2200" spc="90" dirty="0">
                <a:solidFill>
                  <a:srgbClr val="FFFFFF"/>
                </a:solidFill>
                <a:latin typeface="Times New Roman"/>
                <a:cs typeface="Times New Roman"/>
              </a:rPr>
              <a:t>information</a:t>
            </a:r>
            <a:r>
              <a:rPr sz="2200" spc="-65" dirty="0">
                <a:solidFill>
                  <a:srgbClr val="FFFFFF"/>
                </a:solidFill>
                <a:latin typeface="Times New Roman"/>
                <a:cs typeface="Times New Roman"/>
              </a:rPr>
              <a:t> </a:t>
            </a:r>
            <a:r>
              <a:rPr sz="2200" spc="25" dirty="0">
                <a:solidFill>
                  <a:srgbClr val="FFFFFF"/>
                </a:solidFill>
                <a:latin typeface="Times New Roman"/>
                <a:cs typeface="Times New Roman"/>
              </a:rPr>
              <a:t>like</a:t>
            </a:r>
            <a:r>
              <a:rPr sz="2200" spc="-110" dirty="0">
                <a:solidFill>
                  <a:srgbClr val="FFFFFF"/>
                </a:solidFill>
                <a:latin typeface="Times New Roman"/>
                <a:cs typeface="Times New Roman"/>
              </a:rPr>
              <a:t> </a:t>
            </a:r>
            <a:r>
              <a:rPr sz="2200" spc="95" dirty="0">
                <a:solidFill>
                  <a:srgbClr val="FFFFFF"/>
                </a:solidFill>
                <a:latin typeface="Times New Roman"/>
                <a:cs typeface="Times New Roman"/>
              </a:rPr>
              <a:t>carton</a:t>
            </a:r>
            <a:r>
              <a:rPr sz="2200" spc="-35" dirty="0">
                <a:solidFill>
                  <a:srgbClr val="FFFFFF"/>
                </a:solidFill>
                <a:latin typeface="Times New Roman"/>
                <a:cs typeface="Times New Roman"/>
              </a:rPr>
              <a:t> </a:t>
            </a:r>
            <a:r>
              <a:rPr sz="2200" spc="30" dirty="0">
                <a:solidFill>
                  <a:srgbClr val="FFFFFF"/>
                </a:solidFill>
                <a:latin typeface="Times New Roman"/>
                <a:cs typeface="Times New Roman"/>
              </a:rPr>
              <a:t>box</a:t>
            </a:r>
            <a:r>
              <a:rPr sz="2200" spc="-30" dirty="0">
                <a:solidFill>
                  <a:srgbClr val="FFFFFF"/>
                </a:solidFill>
                <a:latin typeface="Times New Roman"/>
                <a:cs typeface="Times New Roman"/>
              </a:rPr>
              <a:t> </a:t>
            </a:r>
            <a:r>
              <a:rPr sz="2200" spc="75" dirty="0">
                <a:solidFill>
                  <a:srgbClr val="FFFFFF"/>
                </a:solidFill>
                <a:latin typeface="Times New Roman"/>
                <a:cs typeface="Times New Roman"/>
              </a:rPr>
              <a:t>no,</a:t>
            </a:r>
            <a:r>
              <a:rPr sz="2200" spc="-55" dirty="0">
                <a:solidFill>
                  <a:srgbClr val="FFFFFF"/>
                </a:solidFill>
                <a:latin typeface="Times New Roman"/>
                <a:cs typeface="Times New Roman"/>
              </a:rPr>
              <a:t> </a:t>
            </a:r>
            <a:r>
              <a:rPr sz="2200" spc="35" dirty="0">
                <a:solidFill>
                  <a:srgbClr val="FFFFFF"/>
                </a:solidFill>
                <a:latin typeface="Times New Roman"/>
                <a:cs typeface="Times New Roman"/>
              </a:rPr>
              <a:t>size,</a:t>
            </a:r>
            <a:r>
              <a:rPr sz="2200" spc="-60" dirty="0">
                <a:solidFill>
                  <a:srgbClr val="FFFFFF"/>
                </a:solidFill>
                <a:latin typeface="Times New Roman"/>
                <a:cs typeface="Times New Roman"/>
              </a:rPr>
              <a:t> </a:t>
            </a:r>
            <a:r>
              <a:rPr sz="2200" spc="80" dirty="0">
                <a:solidFill>
                  <a:srgbClr val="FFFFFF"/>
                </a:solidFill>
                <a:latin typeface="Times New Roman"/>
                <a:cs typeface="Times New Roman"/>
              </a:rPr>
              <a:t>shipping</a:t>
            </a:r>
            <a:r>
              <a:rPr sz="2200" spc="5" dirty="0">
                <a:solidFill>
                  <a:srgbClr val="FFFFFF"/>
                </a:solidFill>
                <a:latin typeface="Times New Roman"/>
                <a:cs typeface="Times New Roman"/>
              </a:rPr>
              <a:t> </a:t>
            </a:r>
            <a:r>
              <a:rPr sz="2200" spc="105" dirty="0">
                <a:solidFill>
                  <a:srgbClr val="FFFFFF"/>
                </a:solidFill>
                <a:latin typeface="Times New Roman"/>
                <a:cs typeface="Times New Roman"/>
              </a:rPr>
              <a:t>mark</a:t>
            </a:r>
            <a:r>
              <a:rPr sz="2200" spc="-90" dirty="0">
                <a:solidFill>
                  <a:srgbClr val="FFFFFF"/>
                </a:solidFill>
                <a:latin typeface="Times New Roman"/>
                <a:cs typeface="Times New Roman"/>
              </a:rPr>
              <a:t> </a:t>
            </a:r>
            <a:r>
              <a:rPr sz="2200" spc="135" dirty="0">
                <a:solidFill>
                  <a:srgbClr val="FFFFFF"/>
                </a:solidFill>
                <a:latin typeface="Times New Roman"/>
                <a:cs typeface="Times New Roman"/>
              </a:rPr>
              <a:t>and</a:t>
            </a:r>
            <a:r>
              <a:rPr sz="2200" spc="-30" dirty="0">
                <a:solidFill>
                  <a:srgbClr val="FFFFFF"/>
                </a:solidFill>
                <a:latin typeface="Times New Roman"/>
                <a:cs typeface="Times New Roman"/>
              </a:rPr>
              <a:t> </a:t>
            </a:r>
            <a:r>
              <a:rPr sz="2200" spc="130" dirty="0">
                <a:solidFill>
                  <a:srgbClr val="FFFFFF"/>
                </a:solidFill>
                <a:latin typeface="Times New Roman"/>
                <a:cs typeface="Times New Roman"/>
              </a:rPr>
              <a:t>the  </a:t>
            </a:r>
            <a:r>
              <a:rPr sz="2200" spc="100" dirty="0">
                <a:solidFill>
                  <a:srgbClr val="FFFFFF"/>
                </a:solidFill>
                <a:latin typeface="Times New Roman"/>
                <a:cs typeface="Times New Roman"/>
              </a:rPr>
              <a:t>destination</a:t>
            </a:r>
            <a:r>
              <a:rPr sz="2200" spc="-120" dirty="0">
                <a:solidFill>
                  <a:srgbClr val="FFFFFF"/>
                </a:solidFill>
                <a:latin typeface="Times New Roman"/>
                <a:cs typeface="Times New Roman"/>
              </a:rPr>
              <a:t> </a:t>
            </a:r>
            <a:r>
              <a:rPr sz="2200" spc="70" dirty="0">
                <a:solidFill>
                  <a:srgbClr val="FFFFFF"/>
                </a:solidFill>
                <a:latin typeface="Times New Roman"/>
                <a:cs typeface="Times New Roman"/>
              </a:rPr>
              <a:t>are</a:t>
            </a:r>
            <a:r>
              <a:rPr sz="2200" spc="-105" dirty="0">
                <a:solidFill>
                  <a:srgbClr val="FFFFFF"/>
                </a:solidFill>
                <a:latin typeface="Times New Roman"/>
                <a:cs typeface="Times New Roman"/>
              </a:rPr>
              <a:t> </a:t>
            </a:r>
            <a:r>
              <a:rPr sz="2200" spc="105" dirty="0">
                <a:solidFill>
                  <a:srgbClr val="FFFFFF"/>
                </a:solidFill>
                <a:latin typeface="Times New Roman"/>
                <a:cs typeface="Times New Roman"/>
              </a:rPr>
              <a:t>printed</a:t>
            </a:r>
            <a:r>
              <a:rPr sz="2200" spc="-55" dirty="0">
                <a:solidFill>
                  <a:srgbClr val="FFFFFF"/>
                </a:solidFill>
                <a:latin typeface="Times New Roman"/>
                <a:cs typeface="Times New Roman"/>
              </a:rPr>
              <a:t> </a:t>
            </a:r>
            <a:r>
              <a:rPr sz="2200" spc="130" dirty="0">
                <a:solidFill>
                  <a:srgbClr val="FFFFFF"/>
                </a:solidFill>
                <a:latin typeface="Times New Roman"/>
                <a:cs typeface="Times New Roman"/>
              </a:rPr>
              <a:t>on</a:t>
            </a:r>
            <a:r>
              <a:rPr sz="2200" spc="-65" dirty="0">
                <a:solidFill>
                  <a:srgbClr val="FFFFFF"/>
                </a:solidFill>
                <a:latin typeface="Times New Roman"/>
                <a:cs typeface="Times New Roman"/>
              </a:rPr>
              <a:t> </a:t>
            </a:r>
            <a:r>
              <a:rPr sz="2200" spc="130" dirty="0">
                <a:solidFill>
                  <a:srgbClr val="FFFFFF"/>
                </a:solidFill>
                <a:latin typeface="Times New Roman"/>
                <a:cs typeface="Times New Roman"/>
              </a:rPr>
              <a:t>the</a:t>
            </a:r>
            <a:r>
              <a:rPr sz="2200" spc="-114" dirty="0">
                <a:solidFill>
                  <a:srgbClr val="FFFFFF"/>
                </a:solidFill>
                <a:latin typeface="Times New Roman"/>
                <a:cs typeface="Times New Roman"/>
              </a:rPr>
              <a:t> </a:t>
            </a:r>
            <a:r>
              <a:rPr sz="2200" spc="85" dirty="0">
                <a:solidFill>
                  <a:srgbClr val="FFFFFF"/>
                </a:solidFill>
                <a:latin typeface="Times New Roman"/>
                <a:cs typeface="Times New Roman"/>
              </a:rPr>
              <a:t>carton.</a:t>
            </a:r>
            <a:endParaRPr sz="2200">
              <a:latin typeface="Times New Roman"/>
              <a:cs typeface="Times New Roman"/>
            </a:endParaRPr>
          </a:p>
        </p:txBody>
      </p:sp>
      <p:sp>
        <p:nvSpPr>
          <p:cNvPr id="5" name="object 5"/>
          <p:cNvSpPr/>
          <p:nvPr/>
        </p:nvSpPr>
        <p:spPr>
          <a:xfrm>
            <a:off x="1524000" y="2490216"/>
            <a:ext cx="5867400" cy="246278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00072" y="152400"/>
            <a:ext cx="4899660" cy="68122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33400" y="833627"/>
            <a:ext cx="8229600" cy="873957"/>
          </a:xfrm>
          <a:prstGeom prst="rect">
            <a:avLst/>
          </a:prstGeom>
        </p:spPr>
        <p:txBody>
          <a:bodyPr vert="horz" wrap="square" lIns="0" tIns="12065" rIns="0" bIns="0" rtlCol="0">
            <a:spAutoFit/>
          </a:bodyPr>
          <a:lstStyle/>
          <a:p>
            <a:pPr marL="12700" marR="5080">
              <a:lnSpc>
                <a:spcPct val="100000"/>
              </a:lnSpc>
              <a:spcBef>
                <a:spcPts val="95"/>
              </a:spcBef>
            </a:pPr>
            <a:r>
              <a:rPr sz="2800" spc="40" dirty="0"/>
              <a:t>Final</a:t>
            </a:r>
            <a:r>
              <a:rPr sz="2800" spc="-5" dirty="0"/>
              <a:t> </a:t>
            </a:r>
            <a:r>
              <a:rPr sz="2800" u="heavy" spc="85" dirty="0">
                <a:solidFill>
                  <a:srgbClr val="E1D600"/>
                </a:solidFill>
                <a:uFill>
                  <a:solidFill>
                    <a:srgbClr val="E1D600"/>
                  </a:solidFill>
                </a:uFill>
                <a:hlinkClick r:id="rId3"/>
              </a:rPr>
              <a:t>inspection</a:t>
            </a:r>
            <a:r>
              <a:rPr sz="2800" spc="-50" dirty="0">
                <a:solidFill>
                  <a:srgbClr val="E1D600"/>
                </a:solidFill>
                <a:hlinkClick r:id="rId3"/>
              </a:rPr>
              <a:t> </a:t>
            </a:r>
            <a:r>
              <a:rPr sz="2800" spc="15" dirty="0"/>
              <a:t>is</a:t>
            </a:r>
            <a:r>
              <a:rPr sz="2800" spc="-45" dirty="0"/>
              <a:t> </a:t>
            </a:r>
            <a:r>
              <a:rPr sz="2800" spc="120" dirty="0"/>
              <a:t>made</a:t>
            </a:r>
            <a:r>
              <a:rPr sz="2800" spc="-60" dirty="0"/>
              <a:t> </a:t>
            </a:r>
            <a:r>
              <a:rPr sz="2800" spc="25" dirty="0"/>
              <a:t>by</a:t>
            </a:r>
            <a:r>
              <a:rPr sz="2800" spc="-35" dirty="0"/>
              <a:t> </a:t>
            </a:r>
            <a:r>
              <a:rPr sz="2800" spc="25" dirty="0"/>
              <a:t>buyer.</a:t>
            </a:r>
            <a:r>
              <a:rPr sz="2800" dirty="0"/>
              <a:t> </a:t>
            </a:r>
            <a:r>
              <a:rPr sz="2800" spc="85" dirty="0"/>
              <a:t>He</a:t>
            </a:r>
            <a:r>
              <a:rPr sz="2800" spc="-100" dirty="0"/>
              <a:t> </a:t>
            </a:r>
            <a:r>
              <a:rPr sz="2800" spc="65" dirty="0"/>
              <a:t>checks</a:t>
            </a:r>
            <a:r>
              <a:rPr sz="2800" spc="-75" dirty="0"/>
              <a:t> </a:t>
            </a:r>
            <a:r>
              <a:rPr sz="2800" spc="130" dirty="0"/>
              <a:t>the</a:t>
            </a:r>
            <a:r>
              <a:rPr sz="2800" spc="-95" dirty="0"/>
              <a:t> </a:t>
            </a:r>
            <a:r>
              <a:rPr sz="2800" spc="100" dirty="0"/>
              <a:t>garments  </a:t>
            </a:r>
            <a:r>
              <a:rPr sz="2800" spc="60" dirty="0"/>
              <a:t>according</a:t>
            </a:r>
            <a:r>
              <a:rPr sz="2800" spc="-40" dirty="0"/>
              <a:t> </a:t>
            </a:r>
            <a:r>
              <a:rPr sz="2800" spc="95" dirty="0"/>
              <a:t>some</a:t>
            </a:r>
            <a:r>
              <a:rPr sz="2800" spc="-100" dirty="0"/>
              <a:t> </a:t>
            </a:r>
            <a:r>
              <a:rPr sz="2800" spc="70" dirty="0"/>
              <a:t>rules</a:t>
            </a:r>
            <a:r>
              <a:rPr sz="2800" spc="-45" dirty="0"/>
              <a:t> </a:t>
            </a:r>
            <a:r>
              <a:rPr sz="2800" spc="25" dirty="0"/>
              <a:t>like</a:t>
            </a:r>
            <a:r>
              <a:rPr sz="2800" spc="-90" dirty="0"/>
              <a:t> </a:t>
            </a:r>
            <a:r>
              <a:rPr sz="2800" spc="-35" dirty="0"/>
              <a:t>AQL.</a:t>
            </a:r>
          </a:p>
        </p:txBody>
      </p:sp>
      <p:sp>
        <p:nvSpPr>
          <p:cNvPr id="4" name="object 4"/>
          <p:cNvSpPr txBox="1"/>
          <p:nvPr/>
        </p:nvSpPr>
        <p:spPr>
          <a:xfrm>
            <a:off x="3586098" y="5749239"/>
            <a:ext cx="1257935" cy="239395"/>
          </a:xfrm>
          <a:prstGeom prst="rect">
            <a:avLst/>
          </a:prstGeom>
        </p:spPr>
        <p:txBody>
          <a:bodyPr vert="horz" wrap="square" lIns="0" tIns="12700" rIns="0" bIns="0" rtlCol="0">
            <a:spAutoFit/>
          </a:bodyPr>
          <a:lstStyle/>
          <a:p>
            <a:pPr marL="12700">
              <a:lnSpc>
                <a:spcPct val="100000"/>
              </a:lnSpc>
              <a:spcBef>
                <a:spcPts val="100"/>
              </a:spcBef>
            </a:pPr>
            <a:r>
              <a:rPr sz="1400" u="sng" spc="25" dirty="0">
                <a:solidFill>
                  <a:srgbClr val="FFFFFF"/>
                </a:solidFill>
                <a:uFill>
                  <a:solidFill>
                    <a:srgbClr val="FFFFFF"/>
                  </a:solidFill>
                </a:uFill>
                <a:latin typeface="Times New Roman"/>
                <a:cs typeface="Times New Roman"/>
              </a:rPr>
              <a:t>Final</a:t>
            </a:r>
            <a:r>
              <a:rPr sz="1400" u="sng" spc="-65" dirty="0">
                <a:solidFill>
                  <a:srgbClr val="FFFFFF"/>
                </a:solidFill>
                <a:uFill>
                  <a:solidFill>
                    <a:srgbClr val="FFFFFF"/>
                  </a:solidFill>
                </a:uFill>
                <a:latin typeface="Times New Roman"/>
                <a:cs typeface="Times New Roman"/>
              </a:rPr>
              <a:t> </a:t>
            </a:r>
            <a:r>
              <a:rPr sz="1400" u="sng" spc="55" dirty="0">
                <a:solidFill>
                  <a:srgbClr val="FFFFFF"/>
                </a:solidFill>
                <a:uFill>
                  <a:solidFill>
                    <a:srgbClr val="FFFFFF"/>
                  </a:solidFill>
                </a:uFill>
                <a:latin typeface="Times New Roman"/>
                <a:cs typeface="Times New Roman"/>
              </a:rPr>
              <a:t>inspection</a:t>
            </a:r>
            <a:endParaRPr sz="1400">
              <a:latin typeface="Times New Roman"/>
              <a:cs typeface="Times New Roman"/>
            </a:endParaRPr>
          </a:p>
        </p:txBody>
      </p:sp>
      <p:sp>
        <p:nvSpPr>
          <p:cNvPr id="5" name="object 5"/>
          <p:cNvSpPr/>
          <p:nvPr/>
        </p:nvSpPr>
        <p:spPr>
          <a:xfrm>
            <a:off x="1905000" y="1905000"/>
            <a:ext cx="4953000" cy="38100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00172" y="332231"/>
            <a:ext cx="3095244" cy="65379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63372" y="1083310"/>
            <a:ext cx="7641590" cy="2372360"/>
          </a:xfrm>
          <a:prstGeom prst="rect">
            <a:avLst/>
          </a:prstGeom>
        </p:spPr>
        <p:txBody>
          <a:bodyPr vert="horz" wrap="square" lIns="0" tIns="12065" rIns="0" bIns="0" rtlCol="0">
            <a:spAutoFit/>
          </a:bodyPr>
          <a:lstStyle/>
          <a:p>
            <a:pPr marL="12700" marR="5080">
              <a:lnSpc>
                <a:spcPct val="100000"/>
              </a:lnSpc>
              <a:spcBef>
                <a:spcPts val="95"/>
              </a:spcBef>
            </a:pPr>
            <a:r>
              <a:rPr sz="2200" spc="65" dirty="0">
                <a:solidFill>
                  <a:srgbClr val="FFFFFF"/>
                </a:solidFill>
                <a:latin typeface="Times New Roman"/>
                <a:cs typeface="Times New Roman"/>
              </a:rPr>
              <a:t>Good</a:t>
            </a:r>
            <a:r>
              <a:rPr sz="2200" spc="-50" dirty="0">
                <a:solidFill>
                  <a:srgbClr val="FFFFFF"/>
                </a:solidFill>
                <a:latin typeface="Times New Roman"/>
                <a:cs typeface="Times New Roman"/>
              </a:rPr>
              <a:t> </a:t>
            </a:r>
            <a:r>
              <a:rPr sz="2200" spc="60" dirty="0">
                <a:solidFill>
                  <a:srgbClr val="FFFFFF"/>
                </a:solidFill>
                <a:latin typeface="Times New Roman"/>
                <a:cs typeface="Times New Roman"/>
              </a:rPr>
              <a:t>quality</a:t>
            </a:r>
            <a:r>
              <a:rPr sz="2200" spc="-90" dirty="0">
                <a:solidFill>
                  <a:srgbClr val="FFFFFF"/>
                </a:solidFill>
                <a:latin typeface="Times New Roman"/>
                <a:cs typeface="Times New Roman"/>
              </a:rPr>
              <a:t> </a:t>
            </a:r>
            <a:r>
              <a:rPr sz="2200" spc="100" dirty="0">
                <a:solidFill>
                  <a:srgbClr val="FFFFFF"/>
                </a:solidFill>
                <a:latin typeface="Times New Roman"/>
                <a:cs typeface="Times New Roman"/>
              </a:rPr>
              <a:t>products</a:t>
            </a:r>
            <a:r>
              <a:rPr sz="2200" spc="-95" dirty="0">
                <a:solidFill>
                  <a:srgbClr val="FFFFFF"/>
                </a:solidFill>
                <a:latin typeface="Times New Roman"/>
                <a:cs typeface="Times New Roman"/>
              </a:rPr>
              <a:t> </a:t>
            </a:r>
            <a:r>
              <a:rPr sz="2200" spc="95" dirty="0">
                <a:solidFill>
                  <a:srgbClr val="FFFFFF"/>
                </a:solidFill>
                <a:latin typeface="Times New Roman"/>
                <a:cs typeface="Times New Roman"/>
              </a:rPr>
              <a:t>or</a:t>
            </a:r>
            <a:r>
              <a:rPr sz="2200" spc="-105" dirty="0">
                <a:solidFill>
                  <a:srgbClr val="FFFFFF"/>
                </a:solidFill>
                <a:latin typeface="Times New Roman"/>
                <a:cs typeface="Times New Roman"/>
              </a:rPr>
              <a:t> </a:t>
            </a:r>
            <a:r>
              <a:rPr sz="2200" spc="55" dirty="0">
                <a:solidFill>
                  <a:srgbClr val="FFFFFF"/>
                </a:solidFill>
                <a:latin typeface="Times New Roman"/>
                <a:cs typeface="Times New Roman"/>
              </a:rPr>
              <a:t>processes</a:t>
            </a:r>
            <a:r>
              <a:rPr sz="2200" spc="-90" dirty="0">
                <a:solidFill>
                  <a:srgbClr val="FFFFFF"/>
                </a:solidFill>
                <a:latin typeface="Times New Roman"/>
                <a:cs typeface="Times New Roman"/>
              </a:rPr>
              <a:t> </a:t>
            </a:r>
            <a:r>
              <a:rPr sz="2200" spc="90" dirty="0">
                <a:solidFill>
                  <a:srgbClr val="FFFFFF"/>
                </a:solidFill>
                <a:latin typeface="Times New Roman"/>
                <a:cs typeface="Times New Roman"/>
              </a:rPr>
              <a:t>can</a:t>
            </a:r>
            <a:r>
              <a:rPr sz="2200" spc="-90" dirty="0">
                <a:solidFill>
                  <a:srgbClr val="FFFFFF"/>
                </a:solidFill>
                <a:latin typeface="Times New Roman"/>
                <a:cs typeface="Times New Roman"/>
              </a:rPr>
              <a:t> </a:t>
            </a:r>
            <a:r>
              <a:rPr sz="2200" spc="50" dirty="0">
                <a:solidFill>
                  <a:srgbClr val="FFFFFF"/>
                </a:solidFill>
                <a:latin typeface="Times New Roman"/>
                <a:cs typeface="Times New Roman"/>
              </a:rPr>
              <a:t>only</a:t>
            </a:r>
            <a:r>
              <a:rPr sz="2200" spc="-60" dirty="0">
                <a:solidFill>
                  <a:srgbClr val="FFFFFF"/>
                </a:solidFill>
                <a:latin typeface="Times New Roman"/>
                <a:cs typeface="Times New Roman"/>
              </a:rPr>
              <a:t> </a:t>
            </a:r>
            <a:r>
              <a:rPr sz="2200" spc="95" dirty="0">
                <a:solidFill>
                  <a:srgbClr val="FFFFFF"/>
                </a:solidFill>
                <a:latin typeface="Times New Roman"/>
                <a:cs typeface="Times New Roman"/>
              </a:rPr>
              <a:t>be</a:t>
            </a:r>
            <a:r>
              <a:rPr sz="2200" spc="-85" dirty="0">
                <a:solidFill>
                  <a:srgbClr val="FFFFFF"/>
                </a:solidFill>
                <a:latin typeface="Times New Roman"/>
                <a:cs typeface="Times New Roman"/>
              </a:rPr>
              <a:t> </a:t>
            </a:r>
            <a:r>
              <a:rPr sz="2200" spc="95" dirty="0">
                <a:solidFill>
                  <a:srgbClr val="FFFFFF"/>
                </a:solidFill>
                <a:latin typeface="Times New Roman"/>
                <a:cs typeface="Times New Roman"/>
              </a:rPr>
              <a:t>produced</a:t>
            </a:r>
            <a:r>
              <a:rPr sz="2200" spc="15" dirty="0">
                <a:solidFill>
                  <a:srgbClr val="FFFFFF"/>
                </a:solidFill>
                <a:latin typeface="Times New Roman"/>
                <a:cs typeface="Times New Roman"/>
              </a:rPr>
              <a:t> </a:t>
            </a:r>
            <a:r>
              <a:rPr sz="2200" spc="25" dirty="0">
                <a:solidFill>
                  <a:srgbClr val="FFFFFF"/>
                </a:solidFill>
                <a:latin typeface="Times New Roman"/>
                <a:cs typeface="Times New Roman"/>
              </a:rPr>
              <a:t>by</a:t>
            </a:r>
            <a:r>
              <a:rPr sz="2200" spc="-70" dirty="0">
                <a:solidFill>
                  <a:srgbClr val="FFFFFF"/>
                </a:solidFill>
                <a:latin typeface="Times New Roman"/>
                <a:cs typeface="Times New Roman"/>
              </a:rPr>
              <a:t> </a:t>
            </a:r>
            <a:r>
              <a:rPr sz="2200" spc="130" dirty="0">
                <a:solidFill>
                  <a:srgbClr val="FFFFFF"/>
                </a:solidFill>
                <a:latin typeface="Times New Roman"/>
                <a:cs typeface="Times New Roman"/>
              </a:rPr>
              <a:t>the  </a:t>
            </a:r>
            <a:r>
              <a:rPr sz="2200" spc="50" dirty="0">
                <a:solidFill>
                  <a:srgbClr val="FFFFFF"/>
                </a:solidFill>
                <a:latin typeface="Times New Roman"/>
                <a:cs typeface="Times New Roman"/>
              </a:rPr>
              <a:t>operatives. </a:t>
            </a:r>
            <a:r>
              <a:rPr sz="2200" spc="45" dirty="0">
                <a:solidFill>
                  <a:srgbClr val="FFFFFF"/>
                </a:solidFill>
                <a:latin typeface="Times New Roman"/>
                <a:cs typeface="Times New Roman"/>
              </a:rPr>
              <a:t>They </a:t>
            </a:r>
            <a:r>
              <a:rPr sz="2200" spc="114" dirty="0">
                <a:solidFill>
                  <a:srgbClr val="FFFFFF"/>
                </a:solidFill>
                <a:latin typeface="Times New Roman"/>
                <a:cs typeface="Times New Roman"/>
              </a:rPr>
              <a:t>cannot </a:t>
            </a:r>
            <a:r>
              <a:rPr sz="2200" spc="90" dirty="0">
                <a:solidFill>
                  <a:srgbClr val="FFFFFF"/>
                </a:solidFill>
                <a:latin typeface="Times New Roman"/>
                <a:cs typeface="Times New Roman"/>
              </a:rPr>
              <a:t>produce </a:t>
            </a:r>
            <a:r>
              <a:rPr sz="2200" spc="60" dirty="0">
                <a:solidFill>
                  <a:srgbClr val="FFFFFF"/>
                </a:solidFill>
                <a:latin typeface="Times New Roman"/>
                <a:cs typeface="Times New Roman"/>
              </a:rPr>
              <a:t>quality </a:t>
            </a:r>
            <a:r>
              <a:rPr sz="2200" spc="110" dirty="0">
                <a:solidFill>
                  <a:srgbClr val="FFFFFF"/>
                </a:solidFill>
                <a:latin typeface="Times New Roman"/>
                <a:cs typeface="Times New Roman"/>
              </a:rPr>
              <a:t>without </a:t>
            </a:r>
            <a:r>
              <a:rPr sz="2200" spc="75" dirty="0">
                <a:solidFill>
                  <a:srgbClr val="FFFFFF"/>
                </a:solidFill>
                <a:latin typeface="Times New Roman"/>
                <a:cs typeface="Times New Roman"/>
              </a:rPr>
              <a:t>being </a:t>
            </a:r>
            <a:r>
              <a:rPr sz="2200" spc="5" dirty="0">
                <a:solidFill>
                  <a:srgbClr val="FFFFFF"/>
                </a:solidFill>
                <a:latin typeface="Times New Roman"/>
                <a:cs typeface="Times New Roman"/>
              </a:rPr>
              <a:t>fully  </a:t>
            </a:r>
            <a:r>
              <a:rPr sz="2200" spc="45" dirty="0">
                <a:solidFill>
                  <a:srgbClr val="FFFFFF"/>
                </a:solidFill>
                <a:latin typeface="Times New Roman"/>
                <a:cs typeface="Times New Roman"/>
              </a:rPr>
              <a:t>aware </a:t>
            </a:r>
            <a:r>
              <a:rPr sz="2200" spc="15" dirty="0">
                <a:solidFill>
                  <a:srgbClr val="FFFFFF"/>
                </a:solidFill>
                <a:latin typeface="Times New Roman"/>
                <a:cs typeface="Times New Roman"/>
              </a:rPr>
              <a:t>of </a:t>
            </a:r>
            <a:r>
              <a:rPr sz="2200" spc="100" dirty="0">
                <a:solidFill>
                  <a:srgbClr val="FFFFFF"/>
                </a:solidFill>
                <a:latin typeface="Times New Roman"/>
                <a:cs typeface="Times New Roman"/>
              </a:rPr>
              <a:t>what </a:t>
            </a:r>
            <a:r>
              <a:rPr sz="2200" spc="30" dirty="0">
                <a:solidFill>
                  <a:srgbClr val="FFFFFF"/>
                </a:solidFill>
                <a:latin typeface="Times New Roman"/>
                <a:cs typeface="Times New Roman"/>
              </a:rPr>
              <a:t>exactly </a:t>
            </a:r>
            <a:r>
              <a:rPr sz="2200" spc="20" dirty="0">
                <a:solidFill>
                  <a:srgbClr val="FFFFFF"/>
                </a:solidFill>
                <a:latin typeface="Times New Roman"/>
                <a:cs typeface="Times New Roman"/>
              </a:rPr>
              <a:t>is </a:t>
            </a:r>
            <a:r>
              <a:rPr sz="2200" spc="80" dirty="0">
                <a:solidFill>
                  <a:srgbClr val="FFFFFF"/>
                </a:solidFill>
                <a:latin typeface="Times New Roman"/>
                <a:cs typeface="Times New Roman"/>
              </a:rPr>
              <a:t>required. </a:t>
            </a:r>
            <a:r>
              <a:rPr sz="2200" spc="25" dirty="0">
                <a:solidFill>
                  <a:srgbClr val="FFFFFF"/>
                </a:solidFill>
                <a:latin typeface="Times New Roman"/>
                <a:cs typeface="Times New Roman"/>
              </a:rPr>
              <a:t>At </a:t>
            </a:r>
            <a:r>
              <a:rPr sz="2200" spc="65" dirty="0">
                <a:solidFill>
                  <a:srgbClr val="FFFFFF"/>
                </a:solidFill>
                <a:latin typeface="Times New Roman"/>
                <a:cs typeface="Times New Roman"/>
              </a:rPr>
              <a:t>last </a:t>
            </a:r>
            <a:r>
              <a:rPr sz="2200" spc="20" dirty="0">
                <a:solidFill>
                  <a:srgbClr val="FFFFFF"/>
                </a:solidFill>
                <a:latin typeface="Times New Roman"/>
                <a:cs typeface="Times New Roman"/>
              </a:rPr>
              <a:t>we </a:t>
            </a:r>
            <a:r>
              <a:rPr sz="2200" spc="80" dirty="0">
                <a:solidFill>
                  <a:srgbClr val="FFFFFF"/>
                </a:solidFill>
                <a:latin typeface="Times New Roman"/>
                <a:cs typeface="Times New Roman"/>
              </a:rPr>
              <a:t>conclude </a:t>
            </a:r>
            <a:r>
              <a:rPr sz="2200" spc="140" dirty="0">
                <a:solidFill>
                  <a:srgbClr val="FFFFFF"/>
                </a:solidFill>
                <a:latin typeface="Times New Roman"/>
                <a:cs typeface="Times New Roman"/>
              </a:rPr>
              <a:t>that  </a:t>
            </a:r>
            <a:r>
              <a:rPr sz="2200" spc="70" dirty="0">
                <a:solidFill>
                  <a:srgbClr val="FFFFFF"/>
                </a:solidFill>
                <a:latin typeface="Times New Roman"/>
                <a:cs typeface="Times New Roman"/>
              </a:rPr>
              <a:t>Quality </a:t>
            </a:r>
            <a:r>
              <a:rPr sz="2200" spc="15" dirty="0">
                <a:solidFill>
                  <a:srgbClr val="FFFFFF"/>
                </a:solidFill>
                <a:latin typeface="Times New Roman"/>
                <a:cs typeface="Times New Roman"/>
              </a:rPr>
              <a:t>is </a:t>
            </a:r>
            <a:r>
              <a:rPr sz="2200" spc="70" dirty="0">
                <a:solidFill>
                  <a:srgbClr val="FFFFFF"/>
                </a:solidFill>
                <a:latin typeface="Times New Roman"/>
                <a:cs typeface="Times New Roman"/>
              </a:rPr>
              <a:t>ultimately </a:t>
            </a:r>
            <a:r>
              <a:rPr sz="2200" spc="75" dirty="0">
                <a:solidFill>
                  <a:srgbClr val="FFFFFF"/>
                </a:solidFill>
                <a:latin typeface="Times New Roman"/>
                <a:cs typeface="Times New Roman"/>
              </a:rPr>
              <a:t>a </a:t>
            </a:r>
            <a:r>
              <a:rPr sz="2200" spc="95" dirty="0">
                <a:solidFill>
                  <a:srgbClr val="FFFFFF"/>
                </a:solidFill>
                <a:latin typeface="Times New Roman"/>
                <a:cs typeface="Times New Roman"/>
              </a:rPr>
              <a:t>question </a:t>
            </a:r>
            <a:r>
              <a:rPr sz="2200" spc="15" dirty="0">
                <a:solidFill>
                  <a:srgbClr val="FFFFFF"/>
                </a:solidFill>
                <a:latin typeface="Times New Roman"/>
                <a:cs typeface="Times New Roman"/>
              </a:rPr>
              <a:t>of </a:t>
            </a:r>
            <a:r>
              <a:rPr sz="2200" spc="95" dirty="0">
                <a:solidFill>
                  <a:srgbClr val="FFFFFF"/>
                </a:solidFill>
                <a:latin typeface="Times New Roman"/>
                <a:cs typeface="Times New Roman"/>
              </a:rPr>
              <a:t>customer </a:t>
            </a:r>
            <a:r>
              <a:rPr sz="2200" spc="60" dirty="0">
                <a:solidFill>
                  <a:srgbClr val="FFFFFF"/>
                </a:solidFill>
                <a:latin typeface="Times New Roman"/>
                <a:cs typeface="Times New Roman"/>
              </a:rPr>
              <a:t>satisfaction. </a:t>
            </a:r>
            <a:r>
              <a:rPr sz="2200" spc="75" dirty="0">
                <a:solidFill>
                  <a:srgbClr val="FFFFFF"/>
                </a:solidFill>
                <a:latin typeface="Times New Roman"/>
                <a:cs typeface="Times New Roman"/>
              </a:rPr>
              <a:t>The  </a:t>
            </a:r>
            <a:r>
              <a:rPr sz="2200" spc="45" dirty="0">
                <a:solidFill>
                  <a:srgbClr val="FFFFFF"/>
                </a:solidFill>
                <a:latin typeface="Times New Roman"/>
                <a:cs typeface="Times New Roman"/>
              </a:rPr>
              <a:t>perceived </a:t>
            </a:r>
            <a:r>
              <a:rPr sz="2200" spc="60" dirty="0">
                <a:solidFill>
                  <a:srgbClr val="FFFFFF"/>
                </a:solidFill>
                <a:latin typeface="Times New Roman"/>
                <a:cs typeface="Times New Roman"/>
              </a:rPr>
              <a:t>quality </a:t>
            </a:r>
            <a:r>
              <a:rPr sz="2200" spc="15" dirty="0">
                <a:solidFill>
                  <a:srgbClr val="FFFFFF"/>
                </a:solidFill>
                <a:latin typeface="Times New Roman"/>
                <a:cs typeface="Times New Roman"/>
              </a:rPr>
              <a:t>of </a:t>
            </a:r>
            <a:r>
              <a:rPr sz="2200" spc="75" dirty="0">
                <a:solidFill>
                  <a:srgbClr val="FFFFFF"/>
                </a:solidFill>
                <a:latin typeface="Times New Roman"/>
                <a:cs typeface="Times New Roman"/>
              </a:rPr>
              <a:t>a </a:t>
            </a:r>
            <a:r>
              <a:rPr sz="2200" spc="114" dirty="0">
                <a:solidFill>
                  <a:srgbClr val="FFFFFF"/>
                </a:solidFill>
                <a:latin typeface="Times New Roman"/>
                <a:cs typeface="Times New Roman"/>
              </a:rPr>
              <a:t>garment </a:t>
            </a:r>
            <a:r>
              <a:rPr sz="2200" spc="15" dirty="0">
                <a:solidFill>
                  <a:srgbClr val="FFFFFF"/>
                </a:solidFill>
                <a:latin typeface="Times New Roman"/>
                <a:cs typeface="Times New Roman"/>
              </a:rPr>
              <a:t>is </a:t>
            </a:r>
            <a:r>
              <a:rPr sz="2200" spc="130" dirty="0">
                <a:solidFill>
                  <a:srgbClr val="FFFFFF"/>
                </a:solidFill>
                <a:latin typeface="Times New Roman"/>
                <a:cs typeface="Times New Roman"/>
              </a:rPr>
              <a:t>the </a:t>
            </a:r>
            <a:r>
              <a:rPr sz="2200" spc="80" dirty="0">
                <a:solidFill>
                  <a:srgbClr val="FFFFFF"/>
                </a:solidFill>
                <a:latin typeface="Times New Roman"/>
                <a:cs typeface="Times New Roman"/>
              </a:rPr>
              <a:t>result </a:t>
            </a:r>
            <a:r>
              <a:rPr sz="2200" spc="15" dirty="0">
                <a:solidFill>
                  <a:srgbClr val="FFFFFF"/>
                </a:solidFill>
                <a:latin typeface="Times New Roman"/>
                <a:cs typeface="Times New Roman"/>
              </a:rPr>
              <a:t>of </a:t>
            </a:r>
            <a:r>
              <a:rPr sz="2200" spc="75" dirty="0">
                <a:solidFill>
                  <a:srgbClr val="FFFFFF"/>
                </a:solidFill>
                <a:latin typeface="Times New Roman"/>
                <a:cs typeface="Times New Roman"/>
              </a:rPr>
              <a:t>a </a:t>
            </a:r>
            <a:r>
              <a:rPr sz="2200" spc="135" dirty="0">
                <a:solidFill>
                  <a:srgbClr val="FFFFFF"/>
                </a:solidFill>
                <a:latin typeface="Times New Roman"/>
                <a:cs typeface="Times New Roman"/>
              </a:rPr>
              <a:t>number </a:t>
            </a:r>
            <a:r>
              <a:rPr sz="2200" spc="15" dirty="0">
                <a:solidFill>
                  <a:srgbClr val="FFFFFF"/>
                </a:solidFill>
                <a:latin typeface="Times New Roman"/>
                <a:cs typeface="Times New Roman"/>
              </a:rPr>
              <a:t>of  </a:t>
            </a:r>
            <a:r>
              <a:rPr sz="2200" spc="65" dirty="0">
                <a:solidFill>
                  <a:srgbClr val="FFFFFF"/>
                </a:solidFill>
                <a:latin typeface="Times New Roman"/>
                <a:cs typeface="Times New Roman"/>
              </a:rPr>
              <a:t>aspects, </a:t>
            </a:r>
            <a:r>
              <a:rPr sz="2200" spc="75" dirty="0">
                <a:solidFill>
                  <a:srgbClr val="FFFFFF"/>
                </a:solidFill>
                <a:latin typeface="Times New Roman"/>
                <a:cs typeface="Times New Roman"/>
              </a:rPr>
              <a:t>which </a:t>
            </a:r>
            <a:r>
              <a:rPr sz="2200" spc="95" dirty="0">
                <a:solidFill>
                  <a:srgbClr val="FFFFFF"/>
                </a:solidFill>
                <a:latin typeface="Times New Roman"/>
                <a:cs typeface="Times New Roman"/>
              </a:rPr>
              <a:t>together help </a:t>
            </a:r>
            <a:r>
              <a:rPr sz="2200" spc="50" dirty="0">
                <a:solidFill>
                  <a:srgbClr val="FFFFFF"/>
                </a:solidFill>
                <a:latin typeface="Times New Roman"/>
                <a:cs typeface="Times New Roman"/>
              </a:rPr>
              <a:t>achieve </a:t>
            </a:r>
            <a:r>
              <a:rPr sz="2200" spc="130" dirty="0">
                <a:solidFill>
                  <a:srgbClr val="FFFFFF"/>
                </a:solidFill>
                <a:latin typeface="Times New Roman"/>
                <a:cs typeface="Times New Roman"/>
              </a:rPr>
              <a:t>the </a:t>
            </a:r>
            <a:r>
              <a:rPr sz="2200" spc="75" dirty="0">
                <a:solidFill>
                  <a:srgbClr val="FFFFFF"/>
                </a:solidFill>
                <a:latin typeface="Times New Roman"/>
                <a:cs typeface="Times New Roman"/>
              </a:rPr>
              <a:t>desired </a:t>
            </a:r>
            <a:r>
              <a:rPr sz="2200" spc="10" dirty="0">
                <a:solidFill>
                  <a:srgbClr val="FFFFFF"/>
                </a:solidFill>
                <a:latin typeface="Times New Roman"/>
                <a:cs typeface="Times New Roman"/>
              </a:rPr>
              <a:t>level </a:t>
            </a:r>
            <a:r>
              <a:rPr sz="2200" spc="15" dirty="0">
                <a:solidFill>
                  <a:srgbClr val="FFFFFF"/>
                </a:solidFill>
                <a:latin typeface="Times New Roman"/>
                <a:cs typeface="Times New Roman"/>
              </a:rPr>
              <a:t>of  </a:t>
            </a:r>
            <a:r>
              <a:rPr sz="2200" spc="65" dirty="0">
                <a:solidFill>
                  <a:srgbClr val="FFFFFF"/>
                </a:solidFill>
                <a:latin typeface="Times New Roman"/>
                <a:cs typeface="Times New Roman"/>
              </a:rPr>
              <a:t>satisfaction </a:t>
            </a:r>
            <a:r>
              <a:rPr sz="2200" spc="40" dirty="0">
                <a:solidFill>
                  <a:srgbClr val="FFFFFF"/>
                </a:solidFill>
                <a:latin typeface="Times New Roman"/>
                <a:cs typeface="Times New Roman"/>
              </a:rPr>
              <a:t>for </a:t>
            </a:r>
            <a:r>
              <a:rPr sz="2200" spc="130" dirty="0">
                <a:solidFill>
                  <a:srgbClr val="FFFFFF"/>
                </a:solidFill>
                <a:latin typeface="Times New Roman"/>
                <a:cs typeface="Times New Roman"/>
              </a:rPr>
              <a:t>the</a:t>
            </a:r>
            <a:r>
              <a:rPr sz="2200" spc="-409" dirty="0">
                <a:solidFill>
                  <a:srgbClr val="FFFFFF"/>
                </a:solidFill>
                <a:latin typeface="Times New Roman"/>
                <a:cs typeface="Times New Roman"/>
              </a:rPr>
              <a:t> </a:t>
            </a:r>
            <a:r>
              <a:rPr sz="2200" spc="65" dirty="0">
                <a:solidFill>
                  <a:srgbClr val="FFFFFF"/>
                </a:solidFill>
                <a:latin typeface="Times New Roman"/>
                <a:cs typeface="Times New Roman"/>
              </a:rPr>
              <a:t>customer.</a:t>
            </a:r>
            <a:endParaRPr sz="2200">
              <a:latin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58567" y="381000"/>
            <a:ext cx="4565904" cy="68122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63372" y="1159510"/>
            <a:ext cx="7527290" cy="4987925"/>
          </a:xfrm>
          <a:prstGeom prst="rect">
            <a:avLst/>
          </a:prstGeom>
        </p:spPr>
        <p:txBody>
          <a:bodyPr vert="horz" wrap="square" lIns="0" tIns="12065" rIns="0" bIns="0" rtlCol="0">
            <a:spAutoFit/>
          </a:bodyPr>
          <a:lstStyle/>
          <a:p>
            <a:pPr marL="12700" marR="742950">
              <a:lnSpc>
                <a:spcPct val="100000"/>
              </a:lnSpc>
              <a:spcBef>
                <a:spcPts val="95"/>
              </a:spcBef>
              <a:tabLst>
                <a:tab pos="5376545" algn="l"/>
              </a:tabLst>
            </a:pPr>
            <a:r>
              <a:rPr sz="2200" spc="70" dirty="0">
                <a:solidFill>
                  <a:srgbClr val="FFFFFF"/>
                </a:solidFill>
                <a:latin typeface="Times New Roman"/>
                <a:cs typeface="Times New Roman"/>
              </a:rPr>
              <a:t>Quality</a:t>
            </a:r>
            <a:r>
              <a:rPr sz="2200" spc="-55" dirty="0">
                <a:solidFill>
                  <a:srgbClr val="FFFFFF"/>
                </a:solidFill>
                <a:latin typeface="Times New Roman"/>
                <a:cs typeface="Times New Roman"/>
              </a:rPr>
              <a:t> </a:t>
            </a:r>
            <a:r>
              <a:rPr sz="2200" spc="15" dirty="0">
                <a:solidFill>
                  <a:srgbClr val="FFFFFF"/>
                </a:solidFill>
                <a:latin typeface="Times New Roman"/>
                <a:cs typeface="Times New Roman"/>
              </a:rPr>
              <a:t>is</a:t>
            </a:r>
            <a:r>
              <a:rPr sz="2200" spc="-95" dirty="0">
                <a:solidFill>
                  <a:srgbClr val="FFFFFF"/>
                </a:solidFill>
                <a:latin typeface="Times New Roman"/>
                <a:cs typeface="Times New Roman"/>
              </a:rPr>
              <a:t> </a:t>
            </a:r>
            <a:r>
              <a:rPr sz="2200" spc="15" dirty="0">
                <a:solidFill>
                  <a:srgbClr val="FFFFFF"/>
                </a:solidFill>
                <a:latin typeface="Times New Roman"/>
                <a:cs typeface="Times New Roman"/>
              </a:rPr>
              <a:t>of </a:t>
            </a:r>
            <a:r>
              <a:rPr sz="2200" spc="100" dirty="0">
                <a:solidFill>
                  <a:srgbClr val="FFFFFF"/>
                </a:solidFill>
                <a:latin typeface="Times New Roman"/>
                <a:cs typeface="Times New Roman"/>
              </a:rPr>
              <a:t>prime</a:t>
            </a:r>
            <a:r>
              <a:rPr sz="2200" spc="-70" dirty="0">
                <a:solidFill>
                  <a:srgbClr val="FFFFFF"/>
                </a:solidFill>
                <a:latin typeface="Times New Roman"/>
                <a:cs typeface="Times New Roman"/>
              </a:rPr>
              <a:t> </a:t>
            </a:r>
            <a:r>
              <a:rPr sz="2200" spc="95" dirty="0">
                <a:solidFill>
                  <a:srgbClr val="FFFFFF"/>
                </a:solidFill>
                <a:latin typeface="Times New Roman"/>
                <a:cs typeface="Times New Roman"/>
              </a:rPr>
              <a:t>importance</a:t>
            </a:r>
            <a:r>
              <a:rPr sz="2200" spc="-80" dirty="0">
                <a:solidFill>
                  <a:srgbClr val="FFFFFF"/>
                </a:solidFill>
                <a:latin typeface="Times New Roman"/>
                <a:cs typeface="Times New Roman"/>
              </a:rPr>
              <a:t> </a:t>
            </a:r>
            <a:r>
              <a:rPr sz="2200" spc="90" dirty="0">
                <a:solidFill>
                  <a:srgbClr val="FFFFFF"/>
                </a:solidFill>
                <a:latin typeface="Times New Roman"/>
                <a:cs typeface="Times New Roman"/>
              </a:rPr>
              <a:t>in</a:t>
            </a:r>
            <a:r>
              <a:rPr sz="2200" spc="-90" dirty="0">
                <a:solidFill>
                  <a:srgbClr val="FFFFFF"/>
                </a:solidFill>
                <a:latin typeface="Times New Roman"/>
                <a:cs typeface="Times New Roman"/>
              </a:rPr>
              <a:t> </a:t>
            </a:r>
            <a:r>
              <a:rPr sz="2200" spc="60" dirty="0">
                <a:solidFill>
                  <a:srgbClr val="FFFFFF"/>
                </a:solidFill>
                <a:latin typeface="Times New Roman"/>
                <a:cs typeface="Times New Roman"/>
              </a:rPr>
              <a:t>any</a:t>
            </a:r>
            <a:r>
              <a:rPr sz="2200" spc="-110" dirty="0">
                <a:solidFill>
                  <a:srgbClr val="FFFFFF"/>
                </a:solidFill>
                <a:latin typeface="Times New Roman"/>
                <a:cs typeface="Times New Roman"/>
              </a:rPr>
              <a:t> </a:t>
            </a:r>
            <a:r>
              <a:rPr sz="2200" spc="85" dirty="0">
                <a:solidFill>
                  <a:srgbClr val="FFFFFF"/>
                </a:solidFill>
                <a:latin typeface="Times New Roman"/>
                <a:cs typeface="Times New Roman"/>
              </a:rPr>
              <a:t>aspect</a:t>
            </a:r>
            <a:r>
              <a:rPr sz="2200" spc="-120" dirty="0">
                <a:solidFill>
                  <a:srgbClr val="FFFFFF"/>
                </a:solidFill>
                <a:latin typeface="Times New Roman"/>
                <a:cs typeface="Times New Roman"/>
              </a:rPr>
              <a:t> </a:t>
            </a:r>
            <a:r>
              <a:rPr sz="2200" spc="15" dirty="0">
                <a:solidFill>
                  <a:srgbClr val="FFFFFF"/>
                </a:solidFill>
                <a:latin typeface="Times New Roman"/>
                <a:cs typeface="Times New Roman"/>
              </a:rPr>
              <a:t>of</a:t>
            </a:r>
            <a:r>
              <a:rPr sz="2200" spc="35" dirty="0">
                <a:solidFill>
                  <a:srgbClr val="FFFFFF"/>
                </a:solidFill>
                <a:latin typeface="Times New Roman"/>
                <a:cs typeface="Times New Roman"/>
              </a:rPr>
              <a:t> </a:t>
            </a:r>
            <a:r>
              <a:rPr sz="2200" spc="65" dirty="0">
                <a:solidFill>
                  <a:srgbClr val="FFFFFF"/>
                </a:solidFill>
                <a:latin typeface="Times New Roman"/>
                <a:cs typeface="Times New Roman"/>
              </a:rPr>
              <a:t>business.  </a:t>
            </a:r>
            <a:r>
              <a:rPr sz="2200" spc="75" dirty="0">
                <a:solidFill>
                  <a:srgbClr val="FFFFFF"/>
                </a:solidFill>
                <a:latin typeface="Times New Roman"/>
                <a:cs typeface="Times New Roman"/>
              </a:rPr>
              <a:t>Customers</a:t>
            </a:r>
            <a:r>
              <a:rPr sz="2200" spc="-90" dirty="0">
                <a:solidFill>
                  <a:srgbClr val="FFFFFF"/>
                </a:solidFill>
                <a:latin typeface="Times New Roman"/>
                <a:cs typeface="Times New Roman"/>
              </a:rPr>
              <a:t> </a:t>
            </a:r>
            <a:r>
              <a:rPr sz="2200" spc="130" dirty="0">
                <a:solidFill>
                  <a:srgbClr val="FFFFFF"/>
                </a:solidFill>
                <a:latin typeface="Times New Roman"/>
                <a:cs typeface="Times New Roman"/>
              </a:rPr>
              <a:t>demand</a:t>
            </a:r>
            <a:r>
              <a:rPr sz="2200" spc="-70" dirty="0">
                <a:solidFill>
                  <a:srgbClr val="FFFFFF"/>
                </a:solidFill>
                <a:latin typeface="Times New Roman"/>
                <a:cs typeface="Times New Roman"/>
              </a:rPr>
              <a:t> </a:t>
            </a:r>
            <a:r>
              <a:rPr sz="2200" spc="110" dirty="0">
                <a:solidFill>
                  <a:srgbClr val="FFFFFF"/>
                </a:solidFill>
                <a:latin typeface="Times New Roman"/>
                <a:cs typeface="Times New Roman"/>
              </a:rPr>
              <a:t>depends</a:t>
            </a:r>
            <a:r>
              <a:rPr sz="2200" spc="-110" dirty="0">
                <a:solidFill>
                  <a:srgbClr val="FFFFFF"/>
                </a:solidFill>
                <a:latin typeface="Times New Roman"/>
                <a:cs typeface="Times New Roman"/>
              </a:rPr>
              <a:t> </a:t>
            </a:r>
            <a:r>
              <a:rPr sz="2200" spc="130" dirty="0">
                <a:solidFill>
                  <a:srgbClr val="FFFFFF"/>
                </a:solidFill>
                <a:latin typeface="Times New Roman"/>
                <a:cs typeface="Times New Roman"/>
              </a:rPr>
              <a:t>on</a:t>
            </a:r>
            <a:r>
              <a:rPr sz="2200" spc="-40" dirty="0">
                <a:solidFill>
                  <a:srgbClr val="FFFFFF"/>
                </a:solidFill>
                <a:latin typeface="Times New Roman"/>
                <a:cs typeface="Times New Roman"/>
              </a:rPr>
              <a:t> </a:t>
            </a:r>
            <a:r>
              <a:rPr sz="2200" spc="130" dirty="0">
                <a:solidFill>
                  <a:srgbClr val="FFFFFF"/>
                </a:solidFill>
                <a:latin typeface="Times New Roman"/>
                <a:cs typeface="Times New Roman"/>
              </a:rPr>
              <a:t>the</a:t>
            </a:r>
            <a:r>
              <a:rPr sz="2200" spc="-114" dirty="0">
                <a:solidFill>
                  <a:srgbClr val="FFFFFF"/>
                </a:solidFill>
                <a:latin typeface="Times New Roman"/>
                <a:cs typeface="Times New Roman"/>
              </a:rPr>
              <a:t> </a:t>
            </a:r>
            <a:r>
              <a:rPr sz="2200" spc="45" dirty="0">
                <a:solidFill>
                  <a:srgbClr val="FFFFFF"/>
                </a:solidFill>
                <a:latin typeface="Times New Roman"/>
                <a:cs typeface="Times New Roman"/>
              </a:rPr>
              <a:t>value</a:t>
            </a:r>
            <a:r>
              <a:rPr sz="2200" spc="-100" dirty="0">
                <a:solidFill>
                  <a:srgbClr val="FFFFFF"/>
                </a:solidFill>
                <a:latin typeface="Times New Roman"/>
                <a:cs typeface="Times New Roman"/>
              </a:rPr>
              <a:t> </a:t>
            </a:r>
            <a:r>
              <a:rPr sz="2200" spc="15" dirty="0">
                <a:solidFill>
                  <a:srgbClr val="FFFFFF"/>
                </a:solidFill>
                <a:latin typeface="Times New Roman"/>
                <a:cs typeface="Times New Roman"/>
              </a:rPr>
              <a:t>of	</a:t>
            </a:r>
            <a:r>
              <a:rPr sz="2200" spc="45" dirty="0">
                <a:solidFill>
                  <a:srgbClr val="FFFFFF"/>
                </a:solidFill>
                <a:latin typeface="Times New Roman"/>
                <a:cs typeface="Times New Roman"/>
              </a:rPr>
              <a:t>money.</a:t>
            </a:r>
            <a:endParaRPr sz="2200">
              <a:latin typeface="Times New Roman"/>
              <a:cs typeface="Times New Roman"/>
            </a:endParaRPr>
          </a:p>
          <a:p>
            <a:pPr>
              <a:lnSpc>
                <a:spcPct val="100000"/>
              </a:lnSpc>
              <a:spcBef>
                <a:spcPts val="20"/>
              </a:spcBef>
            </a:pPr>
            <a:endParaRPr sz="3200">
              <a:latin typeface="Times New Roman"/>
              <a:cs typeface="Times New Roman"/>
            </a:endParaRPr>
          </a:p>
          <a:p>
            <a:pPr marL="12700" marR="5080">
              <a:lnSpc>
                <a:spcPct val="100000"/>
              </a:lnSpc>
            </a:pPr>
            <a:r>
              <a:rPr sz="2200" spc="80" dirty="0">
                <a:solidFill>
                  <a:srgbClr val="FFFFFF"/>
                </a:solidFill>
                <a:latin typeface="Times New Roman"/>
                <a:cs typeface="Times New Roman"/>
              </a:rPr>
              <a:t>The </a:t>
            </a:r>
            <a:r>
              <a:rPr sz="2200" spc="60" dirty="0">
                <a:solidFill>
                  <a:srgbClr val="FFFFFF"/>
                </a:solidFill>
                <a:latin typeface="Times New Roman"/>
                <a:cs typeface="Times New Roman"/>
              </a:rPr>
              <a:t>systems </a:t>
            </a:r>
            <a:r>
              <a:rPr sz="2200" spc="85" dirty="0">
                <a:solidFill>
                  <a:srgbClr val="FFFFFF"/>
                </a:solidFill>
                <a:latin typeface="Times New Roman"/>
                <a:cs typeface="Times New Roman"/>
              </a:rPr>
              <a:t>required </a:t>
            </a:r>
            <a:r>
              <a:rPr sz="2200" spc="40" dirty="0">
                <a:solidFill>
                  <a:srgbClr val="FFFFFF"/>
                </a:solidFill>
                <a:latin typeface="Times New Roman"/>
                <a:cs typeface="Times New Roman"/>
              </a:rPr>
              <a:t>for </a:t>
            </a:r>
            <a:r>
              <a:rPr sz="2200" spc="90" dirty="0">
                <a:solidFill>
                  <a:srgbClr val="FFFFFF"/>
                </a:solidFill>
                <a:latin typeface="Times New Roman"/>
                <a:cs typeface="Times New Roman"/>
              </a:rPr>
              <a:t>programming </a:t>
            </a:r>
            <a:r>
              <a:rPr sz="2200" spc="135" dirty="0">
                <a:solidFill>
                  <a:srgbClr val="FFFFFF"/>
                </a:solidFill>
                <a:latin typeface="Times New Roman"/>
                <a:cs typeface="Times New Roman"/>
              </a:rPr>
              <a:t>and </a:t>
            </a:r>
            <a:r>
              <a:rPr sz="2200" spc="80" dirty="0">
                <a:solidFill>
                  <a:srgbClr val="FFFFFF"/>
                </a:solidFill>
                <a:latin typeface="Times New Roman"/>
                <a:cs typeface="Times New Roman"/>
              </a:rPr>
              <a:t>coordinating </a:t>
            </a:r>
            <a:r>
              <a:rPr sz="2200" spc="130" dirty="0">
                <a:solidFill>
                  <a:srgbClr val="FFFFFF"/>
                </a:solidFill>
                <a:latin typeface="Times New Roman"/>
                <a:cs typeface="Times New Roman"/>
              </a:rPr>
              <a:t>the  </a:t>
            </a:r>
            <a:r>
              <a:rPr sz="2200" spc="50" dirty="0">
                <a:solidFill>
                  <a:srgbClr val="FFFFFF"/>
                </a:solidFill>
                <a:latin typeface="Times New Roman"/>
                <a:cs typeface="Times New Roman"/>
              </a:rPr>
              <a:t>efforts</a:t>
            </a:r>
            <a:r>
              <a:rPr sz="2200" spc="-130" dirty="0">
                <a:solidFill>
                  <a:srgbClr val="FFFFFF"/>
                </a:solidFill>
                <a:latin typeface="Times New Roman"/>
                <a:cs typeface="Times New Roman"/>
              </a:rPr>
              <a:t> </a:t>
            </a:r>
            <a:r>
              <a:rPr sz="2200" spc="15" dirty="0">
                <a:solidFill>
                  <a:srgbClr val="FFFFFF"/>
                </a:solidFill>
                <a:latin typeface="Times New Roman"/>
                <a:cs typeface="Times New Roman"/>
              </a:rPr>
              <a:t>of</a:t>
            </a:r>
            <a:r>
              <a:rPr sz="2200" spc="20" dirty="0">
                <a:solidFill>
                  <a:srgbClr val="FFFFFF"/>
                </a:solidFill>
                <a:latin typeface="Times New Roman"/>
                <a:cs typeface="Times New Roman"/>
              </a:rPr>
              <a:t> </a:t>
            </a:r>
            <a:r>
              <a:rPr sz="2200" spc="130" dirty="0">
                <a:solidFill>
                  <a:srgbClr val="FFFFFF"/>
                </a:solidFill>
                <a:latin typeface="Times New Roman"/>
                <a:cs typeface="Times New Roman"/>
              </a:rPr>
              <a:t>the</a:t>
            </a:r>
            <a:r>
              <a:rPr sz="2200" spc="-110" dirty="0">
                <a:solidFill>
                  <a:srgbClr val="FFFFFF"/>
                </a:solidFill>
                <a:latin typeface="Times New Roman"/>
                <a:cs typeface="Times New Roman"/>
              </a:rPr>
              <a:t> </a:t>
            </a:r>
            <a:r>
              <a:rPr sz="2200" spc="55" dirty="0">
                <a:solidFill>
                  <a:srgbClr val="FFFFFF"/>
                </a:solidFill>
                <a:latin typeface="Times New Roman"/>
                <a:cs typeface="Times New Roman"/>
              </a:rPr>
              <a:t>various</a:t>
            </a:r>
            <a:r>
              <a:rPr sz="2200" spc="-95" dirty="0">
                <a:solidFill>
                  <a:srgbClr val="FFFFFF"/>
                </a:solidFill>
                <a:latin typeface="Times New Roman"/>
                <a:cs typeface="Times New Roman"/>
              </a:rPr>
              <a:t> </a:t>
            </a:r>
            <a:r>
              <a:rPr sz="2200" spc="75" dirty="0">
                <a:solidFill>
                  <a:srgbClr val="FFFFFF"/>
                </a:solidFill>
                <a:latin typeface="Times New Roman"/>
                <a:cs typeface="Times New Roman"/>
              </a:rPr>
              <a:t>groups</a:t>
            </a:r>
            <a:r>
              <a:rPr sz="2200" spc="-45" dirty="0">
                <a:solidFill>
                  <a:srgbClr val="FFFFFF"/>
                </a:solidFill>
                <a:latin typeface="Times New Roman"/>
                <a:cs typeface="Times New Roman"/>
              </a:rPr>
              <a:t> </a:t>
            </a:r>
            <a:r>
              <a:rPr sz="2200" spc="90" dirty="0">
                <a:solidFill>
                  <a:srgbClr val="FFFFFF"/>
                </a:solidFill>
                <a:latin typeface="Times New Roman"/>
                <a:cs typeface="Times New Roman"/>
              </a:rPr>
              <a:t>in</a:t>
            </a:r>
            <a:r>
              <a:rPr sz="2200" spc="-80" dirty="0">
                <a:solidFill>
                  <a:srgbClr val="FFFFFF"/>
                </a:solidFill>
                <a:latin typeface="Times New Roman"/>
                <a:cs typeface="Times New Roman"/>
              </a:rPr>
              <a:t> </a:t>
            </a:r>
            <a:r>
              <a:rPr sz="2200" spc="125" dirty="0">
                <a:solidFill>
                  <a:srgbClr val="FFFFFF"/>
                </a:solidFill>
                <a:latin typeface="Times New Roman"/>
                <a:cs typeface="Times New Roman"/>
              </a:rPr>
              <a:t>an</a:t>
            </a:r>
            <a:r>
              <a:rPr sz="2200" spc="-85" dirty="0">
                <a:solidFill>
                  <a:srgbClr val="FFFFFF"/>
                </a:solidFill>
                <a:latin typeface="Times New Roman"/>
                <a:cs typeface="Times New Roman"/>
              </a:rPr>
              <a:t> </a:t>
            </a:r>
            <a:r>
              <a:rPr sz="2200" spc="80" dirty="0">
                <a:solidFill>
                  <a:srgbClr val="FFFFFF"/>
                </a:solidFill>
                <a:latin typeface="Times New Roman"/>
                <a:cs typeface="Times New Roman"/>
              </a:rPr>
              <a:t>organization</a:t>
            </a:r>
            <a:r>
              <a:rPr sz="2200" spc="-100" dirty="0">
                <a:solidFill>
                  <a:srgbClr val="FFFFFF"/>
                </a:solidFill>
                <a:latin typeface="Times New Roman"/>
                <a:cs typeface="Times New Roman"/>
              </a:rPr>
              <a:t> </a:t>
            </a:r>
            <a:r>
              <a:rPr sz="2200" spc="105" dirty="0">
                <a:solidFill>
                  <a:srgbClr val="FFFFFF"/>
                </a:solidFill>
                <a:latin typeface="Times New Roman"/>
                <a:cs typeface="Times New Roman"/>
              </a:rPr>
              <a:t>to</a:t>
            </a:r>
            <a:r>
              <a:rPr sz="2200" spc="-45" dirty="0">
                <a:solidFill>
                  <a:srgbClr val="FFFFFF"/>
                </a:solidFill>
                <a:latin typeface="Times New Roman"/>
                <a:cs typeface="Times New Roman"/>
              </a:rPr>
              <a:t> </a:t>
            </a:r>
            <a:r>
              <a:rPr sz="2200" spc="110" dirty="0">
                <a:solidFill>
                  <a:srgbClr val="FFFFFF"/>
                </a:solidFill>
                <a:latin typeface="Times New Roman"/>
                <a:cs typeface="Times New Roman"/>
              </a:rPr>
              <a:t>maintain</a:t>
            </a:r>
            <a:r>
              <a:rPr sz="2200" spc="-85" dirty="0">
                <a:solidFill>
                  <a:srgbClr val="FFFFFF"/>
                </a:solidFill>
                <a:latin typeface="Times New Roman"/>
                <a:cs typeface="Times New Roman"/>
              </a:rPr>
              <a:t> </a:t>
            </a:r>
            <a:r>
              <a:rPr sz="2200" spc="130" dirty="0">
                <a:solidFill>
                  <a:srgbClr val="FFFFFF"/>
                </a:solidFill>
                <a:latin typeface="Times New Roman"/>
                <a:cs typeface="Times New Roman"/>
              </a:rPr>
              <a:t>the  </a:t>
            </a:r>
            <a:r>
              <a:rPr sz="2200" spc="65" dirty="0">
                <a:solidFill>
                  <a:srgbClr val="FFFFFF"/>
                </a:solidFill>
                <a:latin typeface="Times New Roman"/>
                <a:cs typeface="Times New Roman"/>
              </a:rPr>
              <a:t>desirable</a:t>
            </a:r>
            <a:r>
              <a:rPr sz="2200" spc="-130" dirty="0">
                <a:solidFill>
                  <a:srgbClr val="FFFFFF"/>
                </a:solidFill>
                <a:latin typeface="Times New Roman"/>
                <a:cs typeface="Times New Roman"/>
              </a:rPr>
              <a:t> </a:t>
            </a:r>
            <a:r>
              <a:rPr sz="2200" spc="35" dirty="0">
                <a:solidFill>
                  <a:srgbClr val="FFFFFF"/>
                </a:solidFill>
                <a:latin typeface="Times New Roman"/>
                <a:cs typeface="Times New Roman"/>
              </a:rPr>
              <a:t>quality".</a:t>
            </a:r>
            <a:r>
              <a:rPr sz="2200" spc="-30" dirty="0">
                <a:solidFill>
                  <a:srgbClr val="FFFFFF"/>
                </a:solidFill>
                <a:latin typeface="Times New Roman"/>
                <a:cs typeface="Times New Roman"/>
              </a:rPr>
              <a:t> </a:t>
            </a:r>
            <a:r>
              <a:rPr sz="2200" spc="-45" dirty="0">
                <a:solidFill>
                  <a:srgbClr val="FFFFFF"/>
                </a:solidFill>
                <a:latin typeface="Times New Roman"/>
                <a:cs typeface="Times New Roman"/>
              </a:rPr>
              <a:t>As</a:t>
            </a:r>
            <a:r>
              <a:rPr sz="2200" spc="-75" dirty="0">
                <a:solidFill>
                  <a:srgbClr val="FFFFFF"/>
                </a:solidFill>
                <a:latin typeface="Times New Roman"/>
                <a:cs typeface="Times New Roman"/>
              </a:rPr>
              <a:t> </a:t>
            </a:r>
            <a:r>
              <a:rPr sz="2200" spc="95" dirty="0">
                <a:solidFill>
                  <a:srgbClr val="FFFFFF"/>
                </a:solidFill>
                <a:latin typeface="Times New Roman"/>
                <a:cs typeface="Times New Roman"/>
              </a:rPr>
              <a:t>such</a:t>
            </a:r>
            <a:r>
              <a:rPr sz="2200" spc="-25" dirty="0">
                <a:solidFill>
                  <a:srgbClr val="FFFFFF"/>
                </a:solidFill>
                <a:latin typeface="Times New Roman"/>
                <a:cs typeface="Times New Roman"/>
              </a:rPr>
              <a:t> </a:t>
            </a:r>
            <a:r>
              <a:rPr sz="2200" spc="70" dirty="0">
                <a:solidFill>
                  <a:srgbClr val="FFFFFF"/>
                </a:solidFill>
                <a:latin typeface="Times New Roman"/>
                <a:cs typeface="Times New Roman"/>
              </a:rPr>
              <a:t>Quality</a:t>
            </a:r>
            <a:r>
              <a:rPr sz="2200" spc="-45" dirty="0">
                <a:solidFill>
                  <a:srgbClr val="FFFFFF"/>
                </a:solidFill>
                <a:latin typeface="Times New Roman"/>
                <a:cs typeface="Times New Roman"/>
              </a:rPr>
              <a:t> </a:t>
            </a:r>
            <a:r>
              <a:rPr sz="2200" spc="75" dirty="0">
                <a:solidFill>
                  <a:srgbClr val="FFFFFF"/>
                </a:solidFill>
                <a:latin typeface="Times New Roman"/>
                <a:cs typeface="Times New Roman"/>
              </a:rPr>
              <a:t>Control</a:t>
            </a:r>
            <a:r>
              <a:rPr sz="2200" spc="-10" dirty="0">
                <a:solidFill>
                  <a:srgbClr val="FFFFFF"/>
                </a:solidFill>
                <a:latin typeface="Times New Roman"/>
                <a:cs typeface="Times New Roman"/>
              </a:rPr>
              <a:t> </a:t>
            </a:r>
            <a:r>
              <a:rPr sz="2200" spc="15" dirty="0">
                <a:solidFill>
                  <a:srgbClr val="FFFFFF"/>
                </a:solidFill>
                <a:latin typeface="Times New Roman"/>
                <a:cs typeface="Times New Roman"/>
              </a:rPr>
              <a:t>is</a:t>
            </a:r>
            <a:r>
              <a:rPr sz="2200" spc="-80" dirty="0">
                <a:solidFill>
                  <a:srgbClr val="FFFFFF"/>
                </a:solidFill>
                <a:latin typeface="Times New Roman"/>
                <a:cs typeface="Times New Roman"/>
              </a:rPr>
              <a:t> </a:t>
            </a:r>
            <a:r>
              <a:rPr sz="2200" spc="90" dirty="0">
                <a:solidFill>
                  <a:srgbClr val="FFFFFF"/>
                </a:solidFill>
                <a:latin typeface="Times New Roman"/>
                <a:cs typeface="Times New Roman"/>
              </a:rPr>
              <a:t>seen</a:t>
            </a:r>
            <a:r>
              <a:rPr sz="2200" spc="-100" dirty="0">
                <a:solidFill>
                  <a:srgbClr val="FFFFFF"/>
                </a:solidFill>
                <a:latin typeface="Times New Roman"/>
                <a:cs typeface="Times New Roman"/>
              </a:rPr>
              <a:t> </a:t>
            </a:r>
            <a:r>
              <a:rPr sz="2200" spc="55" dirty="0">
                <a:solidFill>
                  <a:srgbClr val="FFFFFF"/>
                </a:solidFill>
                <a:latin typeface="Times New Roman"/>
                <a:cs typeface="Times New Roman"/>
              </a:rPr>
              <a:t>as</a:t>
            </a:r>
            <a:r>
              <a:rPr sz="2200" spc="-70" dirty="0">
                <a:solidFill>
                  <a:srgbClr val="FFFFFF"/>
                </a:solidFill>
                <a:latin typeface="Times New Roman"/>
                <a:cs typeface="Times New Roman"/>
              </a:rPr>
              <a:t> </a:t>
            </a:r>
            <a:r>
              <a:rPr sz="2200" spc="130" dirty="0">
                <a:solidFill>
                  <a:srgbClr val="FFFFFF"/>
                </a:solidFill>
                <a:latin typeface="Times New Roman"/>
                <a:cs typeface="Times New Roman"/>
              </a:rPr>
              <a:t>the</a:t>
            </a:r>
            <a:r>
              <a:rPr sz="2200" spc="-110" dirty="0">
                <a:solidFill>
                  <a:srgbClr val="FFFFFF"/>
                </a:solidFill>
                <a:latin typeface="Times New Roman"/>
                <a:cs typeface="Times New Roman"/>
              </a:rPr>
              <a:t> </a:t>
            </a:r>
            <a:r>
              <a:rPr sz="2200" spc="90" dirty="0">
                <a:solidFill>
                  <a:srgbClr val="FFFFFF"/>
                </a:solidFill>
                <a:latin typeface="Times New Roman"/>
                <a:cs typeface="Times New Roman"/>
              </a:rPr>
              <a:t>agent  </a:t>
            </a:r>
            <a:r>
              <a:rPr sz="2200" spc="15" dirty="0">
                <a:solidFill>
                  <a:srgbClr val="FFFFFF"/>
                </a:solidFill>
                <a:latin typeface="Times New Roman"/>
                <a:cs typeface="Times New Roman"/>
              </a:rPr>
              <a:t>of </a:t>
            </a:r>
            <a:r>
              <a:rPr sz="2200" spc="25" dirty="0">
                <a:solidFill>
                  <a:srgbClr val="FFFFFF"/>
                </a:solidFill>
                <a:latin typeface="Times New Roman"/>
                <a:cs typeface="Times New Roman"/>
              </a:rPr>
              <a:t>Total </a:t>
            </a:r>
            <a:r>
              <a:rPr sz="2200" spc="70" dirty="0">
                <a:solidFill>
                  <a:srgbClr val="FFFFFF"/>
                </a:solidFill>
                <a:latin typeface="Times New Roman"/>
                <a:cs typeface="Times New Roman"/>
              </a:rPr>
              <a:t>Quality</a:t>
            </a:r>
            <a:r>
              <a:rPr sz="2200" spc="-100" dirty="0">
                <a:solidFill>
                  <a:srgbClr val="FFFFFF"/>
                </a:solidFill>
                <a:latin typeface="Times New Roman"/>
                <a:cs typeface="Times New Roman"/>
              </a:rPr>
              <a:t> </a:t>
            </a:r>
            <a:r>
              <a:rPr sz="2200" spc="65" dirty="0">
                <a:solidFill>
                  <a:srgbClr val="FFFFFF"/>
                </a:solidFill>
                <a:latin typeface="Times New Roman"/>
                <a:cs typeface="Times New Roman"/>
              </a:rPr>
              <a:t>Control.</a:t>
            </a:r>
            <a:endParaRPr sz="2200">
              <a:latin typeface="Times New Roman"/>
              <a:cs typeface="Times New Roman"/>
            </a:endParaRPr>
          </a:p>
          <a:p>
            <a:pPr>
              <a:lnSpc>
                <a:spcPct val="100000"/>
              </a:lnSpc>
              <a:spcBef>
                <a:spcPts val="15"/>
              </a:spcBef>
            </a:pPr>
            <a:endParaRPr sz="3200">
              <a:latin typeface="Times New Roman"/>
              <a:cs typeface="Times New Roman"/>
            </a:endParaRPr>
          </a:p>
          <a:p>
            <a:pPr marL="12700" marR="77470">
              <a:lnSpc>
                <a:spcPct val="100000"/>
              </a:lnSpc>
            </a:pPr>
            <a:r>
              <a:rPr sz="2200" spc="95" dirty="0">
                <a:solidFill>
                  <a:srgbClr val="FFFFFF"/>
                </a:solidFill>
                <a:latin typeface="Times New Roman"/>
                <a:cs typeface="Times New Roman"/>
              </a:rPr>
              <a:t>In</a:t>
            </a:r>
            <a:r>
              <a:rPr sz="2200" spc="-60" dirty="0">
                <a:solidFill>
                  <a:srgbClr val="FFFFFF"/>
                </a:solidFill>
                <a:latin typeface="Times New Roman"/>
                <a:cs typeface="Times New Roman"/>
              </a:rPr>
              <a:t> </a:t>
            </a:r>
            <a:r>
              <a:rPr sz="2200" spc="130" dirty="0">
                <a:solidFill>
                  <a:srgbClr val="FFFFFF"/>
                </a:solidFill>
                <a:latin typeface="Times New Roman"/>
                <a:cs typeface="Times New Roman"/>
              </a:rPr>
              <a:t>the</a:t>
            </a:r>
            <a:r>
              <a:rPr sz="2200" spc="-110" dirty="0">
                <a:solidFill>
                  <a:srgbClr val="FFFFFF"/>
                </a:solidFill>
                <a:latin typeface="Times New Roman"/>
                <a:cs typeface="Times New Roman"/>
              </a:rPr>
              <a:t> </a:t>
            </a:r>
            <a:r>
              <a:rPr sz="2200" spc="114" dirty="0">
                <a:solidFill>
                  <a:srgbClr val="FFFFFF"/>
                </a:solidFill>
                <a:latin typeface="Times New Roman"/>
                <a:cs typeface="Times New Roman"/>
              </a:rPr>
              <a:t>garment</a:t>
            </a:r>
            <a:r>
              <a:rPr sz="2200" spc="-90" dirty="0">
                <a:solidFill>
                  <a:srgbClr val="FFFFFF"/>
                </a:solidFill>
                <a:latin typeface="Times New Roman"/>
                <a:cs typeface="Times New Roman"/>
              </a:rPr>
              <a:t> </a:t>
            </a:r>
            <a:r>
              <a:rPr sz="2200" spc="95" dirty="0">
                <a:solidFill>
                  <a:srgbClr val="FFFFFF"/>
                </a:solidFill>
                <a:latin typeface="Times New Roman"/>
                <a:cs typeface="Times New Roman"/>
              </a:rPr>
              <a:t>industry</a:t>
            </a:r>
            <a:r>
              <a:rPr sz="2200" spc="-105" dirty="0">
                <a:solidFill>
                  <a:srgbClr val="FFFFFF"/>
                </a:solidFill>
                <a:latin typeface="Times New Roman"/>
                <a:cs typeface="Times New Roman"/>
              </a:rPr>
              <a:t> </a:t>
            </a:r>
            <a:r>
              <a:rPr sz="2200" spc="60" dirty="0">
                <a:solidFill>
                  <a:srgbClr val="FFFFFF"/>
                </a:solidFill>
                <a:latin typeface="Times New Roman"/>
                <a:cs typeface="Times New Roman"/>
              </a:rPr>
              <a:t>quality</a:t>
            </a:r>
            <a:r>
              <a:rPr sz="2200" spc="-120" dirty="0">
                <a:solidFill>
                  <a:srgbClr val="FFFFFF"/>
                </a:solidFill>
                <a:latin typeface="Times New Roman"/>
                <a:cs typeface="Times New Roman"/>
              </a:rPr>
              <a:t> </a:t>
            </a:r>
            <a:r>
              <a:rPr sz="2200" spc="80" dirty="0">
                <a:solidFill>
                  <a:srgbClr val="FFFFFF"/>
                </a:solidFill>
                <a:latin typeface="Times New Roman"/>
                <a:cs typeface="Times New Roman"/>
              </a:rPr>
              <a:t>control</a:t>
            </a:r>
            <a:r>
              <a:rPr sz="2200" spc="5" dirty="0">
                <a:solidFill>
                  <a:srgbClr val="FFFFFF"/>
                </a:solidFill>
                <a:latin typeface="Times New Roman"/>
                <a:cs typeface="Times New Roman"/>
              </a:rPr>
              <a:t> </a:t>
            </a:r>
            <a:r>
              <a:rPr sz="2200" spc="15" dirty="0">
                <a:solidFill>
                  <a:srgbClr val="FFFFFF"/>
                </a:solidFill>
                <a:latin typeface="Times New Roman"/>
                <a:cs typeface="Times New Roman"/>
              </a:rPr>
              <a:t>is</a:t>
            </a:r>
            <a:r>
              <a:rPr sz="2200" spc="-70" dirty="0">
                <a:solidFill>
                  <a:srgbClr val="FFFFFF"/>
                </a:solidFill>
                <a:latin typeface="Times New Roman"/>
                <a:cs typeface="Times New Roman"/>
              </a:rPr>
              <a:t> </a:t>
            </a:r>
            <a:r>
              <a:rPr sz="2200" spc="75" dirty="0">
                <a:solidFill>
                  <a:srgbClr val="FFFFFF"/>
                </a:solidFill>
                <a:latin typeface="Times New Roman"/>
                <a:cs typeface="Times New Roman"/>
              </a:rPr>
              <a:t>practiced</a:t>
            </a:r>
            <a:r>
              <a:rPr sz="2200" spc="-30" dirty="0">
                <a:solidFill>
                  <a:srgbClr val="FFFFFF"/>
                </a:solidFill>
                <a:latin typeface="Times New Roman"/>
                <a:cs typeface="Times New Roman"/>
              </a:rPr>
              <a:t> </a:t>
            </a:r>
            <a:r>
              <a:rPr sz="2200" spc="85" dirty="0">
                <a:solidFill>
                  <a:srgbClr val="FFFFFF"/>
                </a:solidFill>
                <a:latin typeface="Times New Roman"/>
                <a:cs typeface="Times New Roman"/>
              </a:rPr>
              <a:t>right</a:t>
            </a:r>
            <a:r>
              <a:rPr sz="2200" spc="-65" dirty="0">
                <a:solidFill>
                  <a:srgbClr val="FFFFFF"/>
                </a:solidFill>
                <a:latin typeface="Times New Roman"/>
                <a:cs typeface="Times New Roman"/>
              </a:rPr>
              <a:t> </a:t>
            </a:r>
            <a:r>
              <a:rPr sz="2200" spc="70" dirty="0">
                <a:solidFill>
                  <a:srgbClr val="FFFFFF"/>
                </a:solidFill>
                <a:latin typeface="Times New Roman"/>
                <a:cs typeface="Times New Roman"/>
              </a:rPr>
              <a:t>from  </a:t>
            </a:r>
            <a:r>
              <a:rPr sz="2200" spc="130" dirty="0">
                <a:solidFill>
                  <a:srgbClr val="FFFFFF"/>
                </a:solidFill>
                <a:latin typeface="Times New Roman"/>
                <a:cs typeface="Times New Roman"/>
              </a:rPr>
              <a:t>the </a:t>
            </a:r>
            <a:r>
              <a:rPr sz="2200" spc="60" dirty="0">
                <a:solidFill>
                  <a:srgbClr val="FFFFFF"/>
                </a:solidFill>
                <a:latin typeface="Times New Roman"/>
                <a:cs typeface="Times New Roman"/>
              </a:rPr>
              <a:t>initial stage </a:t>
            </a:r>
            <a:r>
              <a:rPr sz="2200" spc="15" dirty="0">
                <a:solidFill>
                  <a:srgbClr val="FFFFFF"/>
                </a:solidFill>
                <a:latin typeface="Times New Roman"/>
                <a:cs typeface="Times New Roman"/>
              </a:rPr>
              <a:t>of </a:t>
            </a:r>
            <a:r>
              <a:rPr sz="2200" spc="70" dirty="0">
                <a:solidFill>
                  <a:srgbClr val="FFFFFF"/>
                </a:solidFill>
                <a:latin typeface="Times New Roman"/>
                <a:cs typeface="Times New Roman"/>
              </a:rPr>
              <a:t>sourcing </a:t>
            </a:r>
            <a:r>
              <a:rPr sz="2200" spc="35" dirty="0">
                <a:solidFill>
                  <a:srgbClr val="FFFFFF"/>
                </a:solidFill>
                <a:latin typeface="Times New Roman"/>
                <a:cs typeface="Times New Roman"/>
              </a:rPr>
              <a:t>raw </a:t>
            </a:r>
            <a:r>
              <a:rPr sz="2200" spc="75" dirty="0">
                <a:solidFill>
                  <a:srgbClr val="FFFFFF"/>
                </a:solidFill>
                <a:latin typeface="Times New Roman"/>
                <a:cs typeface="Times New Roman"/>
              </a:rPr>
              <a:t>materials </a:t>
            </a:r>
            <a:r>
              <a:rPr sz="2200" spc="105" dirty="0">
                <a:solidFill>
                  <a:srgbClr val="FFFFFF"/>
                </a:solidFill>
                <a:latin typeface="Times New Roman"/>
                <a:cs typeface="Times New Roman"/>
              </a:rPr>
              <a:t>to </a:t>
            </a:r>
            <a:r>
              <a:rPr sz="2200" spc="130" dirty="0">
                <a:solidFill>
                  <a:srgbClr val="FFFFFF"/>
                </a:solidFill>
                <a:latin typeface="Times New Roman"/>
                <a:cs typeface="Times New Roman"/>
              </a:rPr>
              <a:t>the </a:t>
            </a:r>
            <a:r>
              <a:rPr sz="2200" spc="60" dirty="0">
                <a:solidFill>
                  <a:srgbClr val="FFFFFF"/>
                </a:solidFill>
                <a:latin typeface="Times New Roman"/>
                <a:cs typeface="Times New Roman"/>
              </a:rPr>
              <a:t>stage </a:t>
            </a:r>
            <a:r>
              <a:rPr sz="2200" spc="15" dirty="0">
                <a:solidFill>
                  <a:srgbClr val="FFFFFF"/>
                </a:solidFill>
                <a:latin typeface="Times New Roman"/>
                <a:cs typeface="Times New Roman"/>
              </a:rPr>
              <a:t>of </a:t>
            </a:r>
            <a:r>
              <a:rPr sz="2200" spc="50" dirty="0">
                <a:solidFill>
                  <a:srgbClr val="FFFFFF"/>
                </a:solidFill>
                <a:latin typeface="Times New Roman"/>
                <a:cs typeface="Times New Roman"/>
              </a:rPr>
              <a:t>final  </a:t>
            </a:r>
            <a:r>
              <a:rPr sz="2200" spc="70" dirty="0">
                <a:solidFill>
                  <a:srgbClr val="FFFFFF"/>
                </a:solidFill>
                <a:latin typeface="Times New Roman"/>
                <a:cs typeface="Times New Roman"/>
              </a:rPr>
              <a:t>finished </a:t>
            </a:r>
            <a:r>
              <a:rPr sz="2200" spc="100" dirty="0">
                <a:solidFill>
                  <a:srgbClr val="FFFFFF"/>
                </a:solidFill>
                <a:latin typeface="Times New Roman"/>
                <a:cs typeface="Times New Roman"/>
              </a:rPr>
              <a:t>garment. </a:t>
            </a:r>
            <a:r>
              <a:rPr sz="2200" spc="25" dirty="0">
                <a:solidFill>
                  <a:srgbClr val="FFFFFF"/>
                </a:solidFill>
                <a:latin typeface="Times New Roman"/>
                <a:cs typeface="Times New Roman"/>
              </a:rPr>
              <a:t>For </a:t>
            </a:r>
            <a:r>
              <a:rPr sz="2200" spc="55" dirty="0">
                <a:solidFill>
                  <a:srgbClr val="FFFFFF"/>
                </a:solidFill>
                <a:latin typeface="Times New Roman"/>
                <a:cs typeface="Times New Roman"/>
              </a:rPr>
              <a:t>textile </a:t>
            </a:r>
            <a:r>
              <a:rPr sz="2200" spc="135" dirty="0">
                <a:solidFill>
                  <a:srgbClr val="FFFFFF"/>
                </a:solidFill>
                <a:latin typeface="Times New Roman"/>
                <a:cs typeface="Times New Roman"/>
              </a:rPr>
              <a:t>and </a:t>
            </a:r>
            <a:r>
              <a:rPr sz="2200" spc="75" dirty="0">
                <a:solidFill>
                  <a:srgbClr val="FFFFFF"/>
                </a:solidFill>
                <a:latin typeface="Times New Roman"/>
                <a:cs typeface="Times New Roman"/>
              </a:rPr>
              <a:t>apparel </a:t>
            </a:r>
            <a:r>
              <a:rPr sz="2200" spc="95" dirty="0">
                <a:solidFill>
                  <a:srgbClr val="FFFFFF"/>
                </a:solidFill>
                <a:latin typeface="Times New Roman"/>
                <a:cs typeface="Times New Roman"/>
              </a:rPr>
              <a:t>industry </a:t>
            </a:r>
            <a:r>
              <a:rPr sz="2200" spc="110" dirty="0">
                <a:solidFill>
                  <a:srgbClr val="FFFFFF"/>
                </a:solidFill>
                <a:latin typeface="Times New Roman"/>
                <a:cs typeface="Times New Roman"/>
              </a:rPr>
              <a:t>product  </a:t>
            </a:r>
            <a:r>
              <a:rPr sz="2200" spc="60" dirty="0">
                <a:solidFill>
                  <a:srgbClr val="FFFFFF"/>
                </a:solidFill>
                <a:latin typeface="Times New Roman"/>
                <a:cs typeface="Times New Roman"/>
              </a:rPr>
              <a:t>quality</a:t>
            </a:r>
            <a:r>
              <a:rPr sz="2200" spc="-60" dirty="0">
                <a:solidFill>
                  <a:srgbClr val="FFFFFF"/>
                </a:solidFill>
                <a:latin typeface="Times New Roman"/>
                <a:cs typeface="Times New Roman"/>
              </a:rPr>
              <a:t> </a:t>
            </a:r>
            <a:r>
              <a:rPr sz="2200" spc="15" dirty="0">
                <a:solidFill>
                  <a:srgbClr val="FFFFFF"/>
                </a:solidFill>
                <a:latin typeface="Times New Roman"/>
                <a:cs typeface="Times New Roman"/>
              </a:rPr>
              <a:t>is</a:t>
            </a:r>
            <a:r>
              <a:rPr sz="2200" spc="-95" dirty="0">
                <a:solidFill>
                  <a:srgbClr val="FFFFFF"/>
                </a:solidFill>
                <a:latin typeface="Times New Roman"/>
                <a:cs typeface="Times New Roman"/>
              </a:rPr>
              <a:t> </a:t>
            </a:r>
            <a:r>
              <a:rPr sz="2200" spc="70" dirty="0">
                <a:solidFill>
                  <a:srgbClr val="FFFFFF"/>
                </a:solidFill>
                <a:latin typeface="Times New Roman"/>
                <a:cs typeface="Times New Roman"/>
              </a:rPr>
              <a:t>calculated</a:t>
            </a:r>
            <a:r>
              <a:rPr sz="2200" spc="10" dirty="0">
                <a:solidFill>
                  <a:srgbClr val="FFFFFF"/>
                </a:solidFill>
                <a:latin typeface="Times New Roman"/>
                <a:cs typeface="Times New Roman"/>
              </a:rPr>
              <a:t> </a:t>
            </a:r>
            <a:r>
              <a:rPr sz="2200" spc="90" dirty="0">
                <a:solidFill>
                  <a:srgbClr val="FFFFFF"/>
                </a:solidFill>
                <a:latin typeface="Times New Roman"/>
                <a:cs typeface="Times New Roman"/>
              </a:rPr>
              <a:t>in</a:t>
            </a:r>
            <a:r>
              <a:rPr sz="2200" spc="-65" dirty="0">
                <a:solidFill>
                  <a:srgbClr val="FFFFFF"/>
                </a:solidFill>
                <a:latin typeface="Times New Roman"/>
                <a:cs typeface="Times New Roman"/>
              </a:rPr>
              <a:t> </a:t>
            </a:r>
            <a:r>
              <a:rPr sz="2200" spc="105" dirty="0">
                <a:solidFill>
                  <a:srgbClr val="FFFFFF"/>
                </a:solidFill>
                <a:latin typeface="Times New Roman"/>
                <a:cs typeface="Times New Roman"/>
              </a:rPr>
              <a:t>terms</a:t>
            </a:r>
            <a:r>
              <a:rPr sz="2200" spc="-110" dirty="0">
                <a:solidFill>
                  <a:srgbClr val="FFFFFF"/>
                </a:solidFill>
                <a:latin typeface="Times New Roman"/>
                <a:cs typeface="Times New Roman"/>
              </a:rPr>
              <a:t> </a:t>
            </a:r>
            <a:r>
              <a:rPr sz="2200" spc="15" dirty="0">
                <a:solidFill>
                  <a:srgbClr val="FFFFFF"/>
                </a:solidFill>
                <a:latin typeface="Times New Roman"/>
                <a:cs typeface="Times New Roman"/>
              </a:rPr>
              <a:t>of</a:t>
            </a:r>
            <a:r>
              <a:rPr sz="2200" spc="-5" dirty="0">
                <a:solidFill>
                  <a:srgbClr val="FFFFFF"/>
                </a:solidFill>
                <a:latin typeface="Times New Roman"/>
                <a:cs typeface="Times New Roman"/>
              </a:rPr>
              <a:t> </a:t>
            </a:r>
            <a:r>
              <a:rPr sz="2200" spc="60" dirty="0">
                <a:solidFill>
                  <a:srgbClr val="FFFFFF"/>
                </a:solidFill>
                <a:latin typeface="Times New Roman"/>
                <a:cs typeface="Times New Roman"/>
              </a:rPr>
              <a:t>quality</a:t>
            </a:r>
            <a:r>
              <a:rPr sz="2200" spc="-110" dirty="0">
                <a:solidFill>
                  <a:srgbClr val="FFFFFF"/>
                </a:solidFill>
                <a:latin typeface="Times New Roman"/>
                <a:cs typeface="Times New Roman"/>
              </a:rPr>
              <a:t> </a:t>
            </a:r>
            <a:r>
              <a:rPr sz="2200" spc="135" dirty="0">
                <a:solidFill>
                  <a:srgbClr val="FFFFFF"/>
                </a:solidFill>
                <a:latin typeface="Times New Roman"/>
                <a:cs typeface="Times New Roman"/>
              </a:rPr>
              <a:t>and</a:t>
            </a:r>
            <a:r>
              <a:rPr sz="2200" spc="-55" dirty="0">
                <a:solidFill>
                  <a:srgbClr val="FFFFFF"/>
                </a:solidFill>
                <a:latin typeface="Times New Roman"/>
                <a:cs typeface="Times New Roman"/>
              </a:rPr>
              <a:t> </a:t>
            </a:r>
            <a:r>
              <a:rPr sz="2200" spc="110" dirty="0">
                <a:solidFill>
                  <a:srgbClr val="FFFFFF"/>
                </a:solidFill>
                <a:latin typeface="Times New Roman"/>
                <a:cs typeface="Times New Roman"/>
              </a:rPr>
              <a:t>standard</a:t>
            </a:r>
            <a:r>
              <a:rPr sz="2200" spc="-85" dirty="0">
                <a:solidFill>
                  <a:srgbClr val="FFFFFF"/>
                </a:solidFill>
                <a:latin typeface="Times New Roman"/>
                <a:cs typeface="Times New Roman"/>
              </a:rPr>
              <a:t> </a:t>
            </a:r>
            <a:r>
              <a:rPr sz="2200" spc="15" dirty="0">
                <a:solidFill>
                  <a:srgbClr val="FFFFFF"/>
                </a:solidFill>
                <a:latin typeface="Times New Roman"/>
                <a:cs typeface="Times New Roman"/>
              </a:rPr>
              <a:t>of</a:t>
            </a:r>
            <a:r>
              <a:rPr sz="2200" spc="70" dirty="0">
                <a:solidFill>
                  <a:srgbClr val="FFFFFF"/>
                </a:solidFill>
                <a:latin typeface="Times New Roman"/>
                <a:cs typeface="Times New Roman"/>
              </a:rPr>
              <a:t> </a:t>
            </a:r>
            <a:r>
              <a:rPr sz="2200" spc="40" dirty="0">
                <a:solidFill>
                  <a:srgbClr val="FFFFFF"/>
                </a:solidFill>
                <a:latin typeface="Times New Roman"/>
                <a:cs typeface="Times New Roman"/>
              </a:rPr>
              <a:t>fibres,  </a:t>
            </a:r>
            <a:r>
              <a:rPr sz="2200" spc="50" dirty="0">
                <a:solidFill>
                  <a:srgbClr val="FFFFFF"/>
                </a:solidFill>
                <a:latin typeface="Times New Roman"/>
                <a:cs typeface="Times New Roman"/>
              </a:rPr>
              <a:t>yarns,</a:t>
            </a:r>
            <a:r>
              <a:rPr sz="2200" spc="-20" dirty="0">
                <a:solidFill>
                  <a:srgbClr val="FFFFFF"/>
                </a:solidFill>
                <a:latin typeface="Times New Roman"/>
                <a:cs typeface="Times New Roman"/>
              </a:rPr>
              <a:t> </a:t>
            </a:r>
            <a:r>
              <a:rPr sz="2200" spc="50" dirty="0">
                <a:solidFill>
                  <a:srgbClr val="FFFFFF"/>
                </a:solidFill>
                <a:latin typeface="Times New Roman"/>
                <a:cs typeface="Times New Roman"/>
              </a:rPr>
              <a:t>fabric</a:t>
            </a:r>
            <a:r>
              <a:rPr sz="2200" spc="-125" dirty="0">
                <a:solidFill>
                  <a:srgbClr val="FFFFFF"/>
                </a:solidFill>
                <a:latin typeface="Times New Roman"/>
                <a:cs typeface="Times New Roman"/>
              </a:rPr>
              <a:t> </a:t>
            </a:r>
            <a:r>
              <a:rPr sz="2200" spc="90" dirty="0">
                <a:solidFill>
                  <a:srgbClr val="FFFFFF"/>
                </a:solidFill>
                <a:latin typeface="Times New Roman"/>
                <a:cs typeface="Times New Roman"/>
              </a:rPr>
              <a:t>construction,</a:t>
            </a:r>
            <a:r>
              <a:rPr sz="2200" spc="-55" dirty="0">
                <a:solidFill>
                  <a:srgbClr val="FFFFFF"/>
                </a:solidFill>
                <a:latin typeface="Times New Roman"/>
                <a:cs typeface="Times New Roman"/>
              </a:rPr>
              <a:t> </a:t>
            </a:r>
            <a:r>
              <a:rPr sz="2200" spc="65" dirty="0">
                <a:solidFill>
                  <a:srgbClr val="FFFFFF"/>
                </a:solidFill>
                <a:latin typeface="Times New Roman"/>
                <a:cs typeface="Times New Roman"/>
              </a:rPr>
              <a:t>colour</a:t>
            </a:r>
            <a:r>
              <a:rPr sz="2200" spc="-70" dirty="0">
                <a:solidFill>
                  <a:srgbClr val="FFFFFF"/>
                </a:solidFill>
                <a:latin typeface="Times New Roman"/>
                <a:cs typeface="Times New Roman"/>
              </a:rPr>
              <a:t> </a:t>
            </a:r>
            <a:r>
              <a:rPr sz="2200" spc="55" dirty="0">
                <a:solidFill>
                  <a:srgbClr val="FFFFFF"/>
                </a:solidFill>
                <a:latin typeface="Times New Roman"/>
                <a:cs typeface="Times New Roman"/>
              </a:rPr>
              <a:t>fastness,</a:t>
            </a:r>
            <a:r>
              <a:rPr sz="2200" spc="-75" dirty="0">
                <a:solidFill>
                  <a:srgbClr val="FFFFFF"/>
                </a:solidFill>
                <a:latin typeface="Times New Roman"/>
                <a:cs typeface="Times New Roman"/>
              </a:rPr>
              <a:t> </a:t>
            </a:r>
            <a:r>
              <a:rPr sz="2200" spc="50" dirty="0">
                <a:solidFill>
                  <a:srgbClr val="FFFFFF"/>
                </a:solidFill>
                <a:latin typeface="Times New Roman"/>
                <a:cs typeface="Times New Roman"/>
              </a:rPr>
              <a:t>surface</a:t>
            </a:r>
            <a:r>
              <a:rPr sz="2200" spc="-110" dirty="0">
                <a:solidFill>
                  <a:srgbClr val="FFFFFF"/>
                </a:solidFill>
                <a:latin typeface="Times New Roman"/>
                <a:cs typeface="Times New Roman"/>
              </a:rPr>
              <a:t> </a:t>
            </a:r>
            <a:r>
              <a:rPr sz="2200" spc="65" dirty="0">
                <a:solidFill>
                  <a:srgbClr val="FFFFFF"/>
                </a:solidFill>
                <a:latin typeface="Times New Roman"/>
                <a:cs typeface="Times New Roman"/>
              </a:rPr>
              <a:t>designs</a:t>
            </a:r>
            <a:r>
              <a:rPr sz="2200" spc="-114" dirty="0">
                <a:solidFill>
                  <a:srgbClr val="FFFFFF"/>
                </a:solidFill>
                <a:latin typeface="Times New Roman"/>
                <a:cs typeface="Times New Roman"/>
              </a:rPr>
              <a:t> </a:t>
            </a:r>
            <a:r>
              <a:rPr sz="2200" spc="135" dirty="0">
                <a:solidFill>
                  <a:srgbClr val="FFFFFF"/>
                </a:solidFill>
                <a:latin typeface="Times New Roman"/>
                <a:cs typeface="Times New Roman"/>
              </a:rPr>
              <a:t>and  </a:t>
            </a:r>
            <a:r>
              <a:rPr sz="2200" spc="130" dirty="0">
                <a:solidFill>
                  <a:srgbClr val="FFFFFF"/>
                </a:solidFill>
                <a:latin typeface="Times New Roman"/>
                <a:cs typeface="Times New Roman"/>
              </a:rPr>
              <a:t>the</a:t>
            </a:r>
            <a:r>
              <a:rPr sz="2200" spc="-70" dirty="0">
                <a:solidFill>
                  <a:srgbClr val="FFFFFF"/>
                </a:solidFill>
                <a:latin typeface="Times New Roman"/>
                <a:cs typeface="Times New Roman"/>
              </a:rPr>
              <a:t> </a:t>
            </a:r>
            <a:r>
              <a:rPr sz="2200" spc="50" dirty="0">
                <a:solidFill>
                  <a:srgbClr val="FFFFFF"/>
                </a:solidFill>
                <a:latin typeface="Times New Roman"/>
                <a:cs typeface="Times New Roman"/>
              </a:rPr>
              <a:t>final</a:t>
            </a:r>
            <a:r>
              <a:rPr sz="2200" spc="-40" dirty="0">
                <a:solidFill>
                  <a:srgbClr val="FFFFFF"/>
                </a:solidFill>
                <a:latin typeface="Times New Roman"/>
                <a:cs typeface="Times New Roman"/>
              </a:rPr>
              <a:t> </a:t>
            </a:r>
            <a:r>
              <a:rPr sz="2200" spc="70" dirty="0">
                <a:solidFill>
                  <a:srgbClr val="FFFFFF"/>
                </a:solidFill>
                <a:latin typeface="Times New Roman"/>
                <a:cs typeface="Times New Roman"/>
              </a:rPr>
              <a:t>finished</a:t>
            </a:r>
            <a:r>
              <a:rPr sz="2200" spc="-55" dirty="0">
                <a:solidFill>
                  <a:srgbClr val="FFFFFF"/>
                </a:solidFill>
                <a:latin typeface="Times New Roman"/>
                <a:cs typeface="Times New Roman"/>
              </a:rPr>
              <a:t> </a:t>
            </a:r>
            <a:r>
              <a:rPr sz="2200" spc="114" dirty="0">
                <a:solidFill>
                  <a:srgbClr val="FFFFFF"/>
                </a:solidFill>
                <a:latin typeface="Times New Roman"/>
                <a:cs typeface="Times New Roman"/>
              </a:rPr>
              <a:t>garment</a:t>
            </a:r>
            <a:r>
              <a:rPr sz="2200" spc="-125" dirty="0">
                <a:solidFill>
                  <a:srgbClr val="FFFFFF"/>
                </a:solidFill>
                <a:latin typeface="Times New Roman"/>
                <a:cs typeface="Times New Roman"/>
              </a:rPr>
              <a:t> </a:t>
            </a:r>
            <a:r>
              <a:rPr sz="2200" spc="85" dirty="0">
                <a:solidFill>
                  <a:srgbClr val="FFFFFF"/>
                </a:solidFill>
                <a:latin typeface="Times New Roman"/>
                <a:cs typeface="Times New Roman"/>
              </a:rPr>
              <a:t>products.</a:t>
            </a:r>
            <a:endParaRPr sz="220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96923" y="457200"/>
            <a:ext cx="6164580" cy="68122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911160" y="4267200"/>
            <a:ext cx="6936105" cy="1031240"/>
          </a:xfrm>
          <a:prstGeom prst="rect">
            <a:avLst/>
          </a:prstGeom>
        </p:spPr>
        <p:txBody>
          <a:bodyPr vert="horz" wrap="square" lIns="0" tIns="12065" rIns="0" bIns="0" rtlCol="0">
            <a:spAutoFit/>
          </a:bodyPr>
          <a:lstStyle/>
          <a:p>
            <a:pPr marL="12700" marR="5080">
              <a:lnSpc>
                <a:spcPct val="100000"/>
              </a:lnSpc>
              <a:spcBef>
                <a:spcPts val="95"/>
              </a:spcBef>
            </a:pPr>
            <a:r>
              <a:rPr spc="-55" dirty="0"/>
              <a:t>To</a:t>
            </a:r>
            <a:r>
              <a:rPr spc="-110" dirty="0"/>
              <a:t> </a:t>
            </a:r>
            <a:r>
              <a:rPr spc="85" dirty="0"/>
              <a:t>ensure,</a:t>
            </a:r>
            <a:r>
              <a:rPr spc="-65" dirty="0"/>
              <a:t> </a:t>
            </a:r>
            <a:r>
              <a:rPr spc="120" dirty="0"/>
              <a:t>at</a:t>
            </a:r>
            <a:r>
              <a:rPr spc="-65" dirty="0"/>
              <a:t> </a:t>
            </a:r>
            <a:r>
              <a:rPr spc="130" dirty="0"/>
              <a:t>minimum</a:t>
            </a:r>
            <a:r>
              <a:rPr spc="-70" dirty="0"/>
              <a:t> </a:t>
            </a:r>
            <a:r>
              <a:rPr spc="70" dirty="0"/>
              <a:t>practicable</a:t>
            </a:r>
            <a:r>
              <a:rPr spc="-130" dirty="0"/>
              <a:t> </a:t>
            </a:r>
            <a:r>
              <a:rPr spc="55" dirty="0"/>
              <a:t>cost,</a:t>
            </a:r>
            <a:r>
              <a:rPr spc="-15" dirty="0"/>
              <a:t> </a:t>
            </a:r>
            <a:r>
              <a:rPr spc="140" dirty="0"/>
              <a:t>that</a:t>
            </a:r>
            <a:r>
              <a:rPr spc="-75" dirty="0"/>
              <a:t> </a:t>
            </a:r>
            <a:r>
              <a:rPr spc="130" dirty="0"/>
              <a:t>the</a:t>
            </a:r>
            <a:r>
              <a:rPr spc="-90" dirty="0"/>
              <a:t> </a:t>
            </a:r>
            <a:r>
              <a:rPr spc="70" dirty="0"/>
              <a:t>requisite  </a:t>
            </a:r>
            <a:r>
              <a:rPr spc="60" dirty="0"/>
              <a:t>quality </a:t>
            </a:r>
            <a:r>
              <a:rPr spc="15" dirty="0"/>
              <a:t>of </a:t>
            </a:r>
            <a:r>
              <a:rPr spc="110" dirty="0"/>
              <a:t>product </a:t>
            </a:r>
            <a:r>
              <a:rPr spc="15" dirty="0"/>
              <a:t>is </a:t>
            </a:r>
            <a:r>
              <a:rPr spc="75" dirty="0"/>
              <a:t>being </a:t>
            </a:r>
            <a:r>
              <a:rPr spc="60" dirty="0"/>
              <a:t>achieved </a:t>
            </a:r>
            <a:r>
              <a:rPr spc="120" dirty="0"/>
              <a:t>at </a:t>
            </a:r>
            <a:r>
              <a:rPr spc="30" dirty="0"/>
              <a:t>every </a:t>
            </a:r>
            <a:r>
              <a:rPr spc="60" dirty="0"/>
              <a:t>stage </a:t>
            </a:r>
            <a:r>
              <a:rPr spc="15" dirty="0"/>
              <a:t>of  </a:t>
            </a:r>
            <a:r>
              <a:rPr spc="95" dirty="0"/>
              <a:t>manufacture</a:t>
            </a:r>
            <a:r>
              <a:rPr spc="-105" dirty="0"/>
              <a:t> </a:t>
            </a:r>
            <a:r>
              <a:rPr spc="75" dirty="0"/>
              <a:t>from</a:t>
            </a:r>
            <a:r>
              <a:rPr spc="-80" dirty="0"/>
              <a:t> </a:t>
            </a:r>
            <a:r>
              <a:rPr spc="35" dirty="0"/>
              <a:t>raw</a:t>
            </a:r>
            <a:r>
              <a:rPr spc="-40" dirty="0"/>
              <a:t> </a:t>
            </a:r>
            <a:r>
              <a:rPr spc="75" dirty="0"/>
              <a:t>materials</a:t>
            </a:r>
            <a:r>
              <a:rPr spc="-95" dirty="0"/>
              <a:t> </a:t>
            </a:r>
            <a:r>
              <a:rPr spc="105" dirty="0"/>
              <a:t>to</a:t>
            </a:r>
            <a:r>
              <a:rPr spc="-60" dirty="0"/>
              <a:t> </a:t>
            </a:r>
            <a:r>
              <a:rPr spc="50" dirty="0"/>
              <a:t>boxed</a:t>
            </a:r>
            <a:r>
              <a:rPr spc="-45" dirty="0"/>
              <a:t> </a:t>
            </a:r>
            <a:r>
              <a:rPr spc="70" dirty="0"/>
              <a:t>stock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05967" y="574548"/>
            <a:ext cx="7370064" cy="110337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63372" y="2171826"/>
            <a:ext cx="7590155" cy="3311525"/>
          </a:xfrm>
          <a:prstGeom prst="rect">
            <a:avLst/>
          </a:prstGeom>
        </p:spPr>
        <p:txBody>
          <a:bodyPr vert="horz" wrap="square" lIns="0" tIns="12065" rIns="0" bIns="0" rtlCol="0">
            <a:spAutoFit/>
          </a:bodyPr>
          <a:lstStyle/>
          <a:p>
            <a:pPr marL="12700">
              <a:lnSpc>
                <a:spcPct val="100000"/>
              </a:lnSpc>
              <a:spcBef>
                <a:spcPts val="95"/>
              </a:spcBef>
            </a:pPr>
            <a:r>
              <a:rPr sz="2200" b="1" spc="45" dirty="0">
                <a:solidFill>
                  <a:srgbClr val="FFC000"/>
                </a:solidFill>
                <a:latin typeface="Times New Roman"/>
                <a:cs typeface="Times New Roman"/>
              </a:rPr>
              <a:t>Test </a:t>
            </a:r>
            <a:r>
              <a:rPr sz="2200" b="1" spc="105" dirty="0">
                <a:solidFill>
                  <a:srgbClr val="FFC000"/>
                </a:solidFill>
                <a:latin typeface="Times New Roman"/>
                <a:cs typeface="Times New Roman"/>
              </a:rPr>
              <a:t>Properties </a:t>
            </a:r>
            <a:r>
              <a:rPr sz="2200" b="1" spc="125" dirty="0">
                <a:solidFill>
                  <a:srgbClr val="FFC000"/>
                </a:solidFill>
                <a:latin typeface="Times New Roman"/>
                <a:cs typeface="Times New Roman"/>
              </a:rPr>
              <a:t>of</a:t>
            </a:r>
            <a:r>
              <a:rPr sz="2200" b="1" spc="-355" dirty="0">
                <a:solidFill>
                  <a:srgbClr val="FFC000"/>
                </a:solidFill>
                <a:latin typeface="Times New Roman"/>
                <a:cs typeface="Times New Roman"/>
              </a:rPr>
              <a:t> </a:t>
            </a:r>
            <a:r>
              <a:rPr sz="2200" b="1" spc="-40" dirty="0">
                <a:solidFill>
                  <a:srgbClr val="FFC000"/>
                </a:solidFill>
                <a:latin typeface="Times New Roman"/>
                <a:cs typeface="Times New Roman"/>
              </a:rPr>
              <a:t>Yarn</a:t>
            </a:r>
            <a:endParaRPr sz="2200">
              <a:latin typeface="Times New Roman"/>
              <a:cs typeface="Times New Roman"/>
            </a:endParaRPr>
          </a:p>
          <a:p>
            <a:pPr>
              <a:lnSpc>
                <a:spcPct val="100000"/>
              </a:lnSpc>
              <a:spcBef>
                <a:spcPts val="15"/>
              </a:spcBef>
            </a:pPr>
            <a:endParaRPr sz="3200">
              <a:latin typeface="Times New Roman"/>
              <a:cs typeface="Times New Roman"/>
            </a:endParaRPr>
          </a:p>
          <a:p>
            <a:pPr marL="598170" indent="-586105">
              <a:lnSpc>
                <a:spcPct val="100000"/>
              </a:lnSpc>
              <a:buAutoNum type="alphaLcParenR"/>
              <a:tabLst>
                <a:tab pos="597535" algn="l"/>
                <a:tab pos="598805" algn="l"/>
              </a:tabLst>
            </a:pPr>
            <a:r>
              <a:rPr sz="2200" spc="-20" dirty="0">
                <a:solidFill>
                  <a:srgbClr val="FFFFFF"/>
                </a:solidFill>
                <a:latin typeface="Times New Roman"/>
                <a:cs typeface="Times New Roman"/>
              </a:rPr>
              <a:t>If</a:t>
            </a:r>
            <a:r>
              <a:rPr sz="2200" spc="15" dirty="0">
                <a:solidFill>
                  <a:srgbClr val="FFFFFF"/>
                </a:solidFill>
                <a:latin typeface="Times New Roman"/>
                <a:cs typeface="Times New Roman"/>
              </a:rPr>
              <a:t> </a:t>
            </a:r>
            <a:r>
              <a:rPr sz="2200" spc="105" dirty="0">
                <a:solidFill>
                  <a:srgbClr val="FFFFFF"/>
                </a:solidFill>
                <a:latin typeface="Times New Roman"/>
                <a:cs typeface="Times New Roman"/>
              </a:rPr>
              <a:t>routine</a:t>
            </a:r>
            <a:r>
              <a:rPr sz="2200" spc="-130" dirty="0">
                <a:solidFill>
                  <a:srgbClr val="FFFFFF"/>
                </a:solidFill>
                <a:latin typeface="Times New Roman"/>
                <a:cs typeface="Times New Roman"/>
              </a:rPr>
              <a:t> </a:t>
            </a:r>
            <a:r>
              <a:rPr sz="2200" spc="65" dirty="0">
                <a:solidFill>
                  <a:srgbClr val="FFFFFF"/>
                </a:solidFill>
                <a:latin typeface="Times New Roman"/>
                <a:cs typeface="Times New Roman"/>
              </a:rPr>
              <a:t>checks</a:t>
            </a:r>
            <a:r>
              <a:rPr sz="2200" spc="-90" dirty="0">
                <a:solidFill>
                  <a:srgbClr val="FFFFFF"/>
                </a:solidFill>
                <a:latin typeface="Times New Roman"/>
                <a:cs typeface="Times New Roman"/>
              </a:rPr>
              <a:t> </a:t>
            </a:r>
            <a:r>
              <a:rPr sz="2200" spc="70" dirty="0">
                <a:solidFill>
                  <a:srgbClr val="FFFFFF"/>
                </a:solidFill>
                <a:latin typeface="Times New Roman"/>
                <a:cs typeface="Times New Roman"/>
              </a:rPr>
              <a:t>are</a:t>
            </a:r>
            <a:r>
              <a:rPr sz="2200" spc="-114" dirty="0">
                <a:solidFill>
                  <a:srgbClr val="FFFFFF"/>
                </a:solidFill>
                <a:latin typeface="Times New Roman"/>
                <a:cs typeface="Times New Roman"/>
              </a:rPr>
              <a:t> </a:t>
            </a:r>
            <a:r>
              <a:rPr sz="2200" spc="75" dirty="0">
                <a:solidFill>
                  <a:srgbClr val="FFFFFF"/>
                </a:solidFill>
                <a:latin typeface="Times New Roman"/>
                <a:cs typeface="Times New Roman"/>
              </a:rPr>
              <a:t>carried</a:t>
            </a:r>
            <a:r>
              <a:rPr sz="2200" spc="-70" dirty="0">
                <a:solidFill>
                  <a:srgbClr val="FFFFFF"/>
                </a:solidFill>
                <a:latin typeface="Times New Roman"/>
                <a:cs typeface="Times New Roman"/>
              </a:rPr>
              <a:t> </a:t>
            </a:r>
            <a:r>
              <a:rPr sz="2200" spc="130" dirty="0">
                <a:solidFill>
                  <a:srgbClr val="FFFFFF"/>
                </a:solidFill>
                <a:latin typeface="Times New Roman"/>
                <a:cs typeface="Times New Roman"/>
              </a:rPr>
              <a:t>out</a:t>
            </a:r>
            <a:r>
              <a:rPr sz="2200" spc="-110" dirty="0">
                <a:solidFill>
                  <a:srgbClr val="FFFFFF"/>
                </a:solidFill>
                <a:latin typeface="Times New Roman"/>
                <a:cs typeface="Times New Roman"/>
              </a:rPr>
              <a:t> </a:t>
            </a:r>
            <a:r>
              <a:rPr sz="2200" spc="130" dirty="0">
                <a:solidFill>
                  <a:srgbClr val="FFFFFF"/>
                </a:solidFill>
                <a:latin typeface="Times New Roman"/>
                <a:cs typeface="Times New Roman"/>
              </a:rPr>
              <a:t>on</a:t>
            </a:r>
            <a:r>
              <a:rPr sz="2200" spc="-100" dirty="0">
                <a:solidFill>
                  <a:srgbClr val="FFFFFF"/>
                </a:solidFill>
                <a:latin typeface="Times New Roman"/>
                <a:cs typeface="Times New Roman"/>
              </a:rPr>
              <a:t> </a:t>
            </a:r>
            <a:r>
              <a:rPr sz="2200" spc="70" dirty="0">
                <a:solidFill>
                  <a:srgbClr val="FFFFFF"/>
                </a:solidFill>
                <a:latin typeface="Times New Roman"/>
                <a:cs typeface="Times New Roman"/>
              </a:rPr>
              <a:t>yarn</a:t>
            </a:r>
            <a:r>
              <a:rPr sz="2200" spc="-90" dirty="0">
                <a:solidFill>
                  <a:srgbClr val="FFFFFF"/>
                </a:solidFill>
                <a:latin typeface="Times New Roman"/>
                <a:cs typeface="Times New Roman"/>
              </a:rPr>
              <a:t> </a:t>
            </a:r>
            <a:r>
              <a:rPr sz="2200" spc="75" dirty="0">
                <a:solidFill>
                  <a:srgbClr val="FFFFFF"/>
                </a:solidFill>
                <a:latin typeface="Times New Roman"/>
                <a:cs typeface="Times New Roman"/>
              </a:rPr>
              <a:t>choose</a:t>
            </a:r>
            <a:r>
              <a:rPr sz="2200" spc="-105" dirty="0">
                <a:solidFill>
                  <a:srgbClr val="FFFFFF"/>
                </a:solidFill>
                <a:latin typeface="Times New Roman"/>
                <a:cs typeface="Times New Roman"/>
              </a:rPr>
              <a:t> </a:t>
            </a:r>
            <a:r>
              <a:rPr sz="2200" spc="75" dirty="0">
                <a:solidFill>
                  <a:srgbClr val="FFFFFF"/>
                </a:solidFill>
                <a:latin typeface="Times New Roman"/>
                <a:cs typeface="Times New Roman"/>
              </a:rPr>
              <a:t>a</a:t>
            </a:r>
            <a:r>
              <a:rPr sz="2200" spc="-120" dirty="0">
                <a:solidFill>
                  <a:srgbClr val="FFFFFF"/>
                </a:solidFill>
                <a:latin typeface="Times New Roman"/>
                <a:cs typeface="Times New Roman"/>
              </a:rPr>
              <a:t> </a:t>
            </a:r>
            <a:r>
              <a:rPr sz="2200" spc="35" dirty="0">
                <a:solidFill>
                  <a:srgbClr val="FFFFFF"/>
                </a:solidFill>
                <a:latin typeface="Times New Roman"/>
                <a:cs typeface="Times New Roman"/>
              </a:rPr>
              <a:t>delivery</a:t>
            </a:r>
            <a:endParaRPr sz="2200">
              <a:latin typeface="Times New Roman"/>
              <a:cs typeface="Times New Roman"/>
            </a:endParaRPr>
          </a:p>
          <a:p>
            <a:pPr marL="12700">
              <a:lnSpc>
                <a:spcPct val="100000"/>
              </a:lnSpc>
            </a:pPr>
            <a:r>
              <a:rPr sz="2200" spc="15" dirty="0">
                <a:solidFill>
                  <a:srgbClr val="FFFFFF"/>
                </a:solidFill>
                <a:latin typeface="Times New Roman"/>
                <a:cs typeface="Times New Roman"/>
              </a:rPr>
              <a:t>of </a:t>
            </a:r>
            <a:r>
              <a:rPr sz="2200" spc="25" dirty="0">
                <a:solidFill>
                  <a:srgbClr val="FFFFFF"/>
                </a:solidFill>
                <a:latin typeface="Times New Roman"/>
                <a:cs typeface="Times New Roman"/>
              </a:rPr>
              <a:t>average </a:t>
            </a:r>
            <a:r>
              <a:rPr sz="2200" spc="-55" dirty="0">
                <a:solidFill>
                  <a:srgbClr val="FFFFFF"/>
                </a:solidFill>
                <a:latin typeface="Times New Roman"/>
                <a:cs typeface="Times New Roman"/>
              </a:rPr>
              <a:t>Tex </a:t>
            </a:r>
            <a:r>
              <a:rPr sz="2200" spc="90" dirty="0">
                <a:solidFill>
                  <a:srgbClr val="FFFFFF"/>
                </a:solidFill>
                <a:latin typeface="Times New Roman"/>
                <a:cs typeface="Times New Roman"/>
              </a:rPr>
              <a:t>(count,</a:t>
            </a:r>
            <a:r>
              <a:rPr sz="2200" spc="-220" dirty="0">
                <a:solidFill>
                  <a:srgbClr val="FFFFFF"/>
                </a:solidFill>
                <a:latin typeface="Times New Roman"/>
                <a:cs typeface="Times New Roman"/>
              </a:rPr>
              <a:t> </a:t>
            </a:r>
            <a:r>
              <a:rPr sz="2200" spc="80" dirty="0">
                <a:solidFill>
                  <a:srgbClr val="FFFFFF"/>
                </a:solidFill>
                <a:latin typeface="Times New Roman"/>
                <a:cs typeface="Times New Roman"/>
              </a:rPr>
              <a:t>denier).</a:t>
            </a:r>
            <a:endParaRPr sz="2200">
              <a:latin typeface="Times New Roman"/>
              <a:cs typeface="Times New Roman"/>
            </a:endParaRPr>
          </a:p>
          <a:p>
            <a:pPr marL="12700" marR="5080">
              <a:lnSpc>
                <a:spcPct val="100000"/>
              </a:lnSpc>
              <a:spcBef>
                <a:spcPts val="530"/>
              </a:spcBef>
              <a:buAutoNum type="alphaLcParenR" startAt="2"/>
              <a:tabLst>
                <a:tab pos="620395" algn="l"/>
                <a:tab pos="621665" algn="l"/>
              </a:tabLst>
            </a:pPr>
            <a:r>
              <a:rPr sz="2200" spc="45" dirty="0">
                <a:solidFill>
                  <a:srgbClr val="FFFFFF"/>
                </a:solidFill>
                <a:latin typeface="Times New Roman"/>
                <a:cs typeface="Times New Roman"/>
              </a:rPr>
              <a:t>Carry</a:t>
            </a:r>
            <a:r>
              <a:rPr sz="2200" spc="-114" dirty="0">
                <a:solidFill>
                  <a:srgbClr val="FFFFFF"/>
                </a:solidFill>
                <a:latin typeface="Times New Roman"/>
                <a:cs typeface="Times New Roman"/>
              </a:rPr>
              <a:t> </a:t>
            </a:r>
            <a:r>
              <a:rPr sz="2200" spc="130" dirty="0">
                <a:solidFill>
                  <a:srgbClr val="FFFFFF"/>
                </a:solidFill>
                <a:latin typeface="Times New Roman"/>
                <a:cs typeface="Times New Roman"/>
              </a:rPr>
              <a:t>out</a:t>
            </a:r>
            <a:r>
              <a:rPr sz="2200" spc="-105" dirty="0">
                <a:solidFill>
                  <a:srgbClr val="FFFFFF"/>
                </a:solidFill>
                <a:latin typeface="Times New Roman"/>
                <a:cs typeface="Times New Roman"/>
              </a:rPr>
              <a:t> </a:t>
            </a:r>
            <a:r>
              <a:rPr sz="2200" spc="120" dirty="0">
                <a:solidFill>
                  <a:srgbClr val="FFFFFF"/>
                </a:solidFill>
                <a:latin typeface="Times New Roman"/>
                <a:cs typeface="Times New Roman"/>
              </a:rPr>
              <a:t>other</a:t>
            </a:r>
            <a:r>
              <a:rPr sz="2200" spc="-145" dirty="0">
                <a:solidFill>
                  <a:srgbClr val="FFFFFF"/>
                </a:solidFill>
                <a:latin typeface="Times New Roman"/>
                <a:cs typeface="Times New Roman"/>
              </a:rPr>
              <a:t> </a:t>
            </a:r>
            <a:r>
              <a:rPr sz="2200" spc="90" dirty="0">
                <a:solidFill>
                  <a:srgbClr val="FFFFFF"/>
                </a:solidFill>
                <a:latin typeface="Times New Roman"/>
                <a:cs typeface="Times New Roman"/>
              </a:rPr>
              <a:t>appropriate</a:t>
            </a:r>
            <a:r>
              <a:rPr sz="2200" spc="-90" dirty="0">
                <a:solidFill>
                  <a:srgbClr val="FFFFFF"/>
                </a:solidFill>
                <a:latin typeface="Times New Roman"/>
                <a:cs typeface="Times New Roman"/>
              </a:rPr>
              <a:t> </a:t>
            </a:r>
            <a:r>
              <a:rPr sz="2200" spc="85" dirty="0">
                <a:solidFill>
                  <a:srgbClr val="FFFFFF"/>
                </a:solidFill>
                <a:latin typeface="Times New Roman"/>
                <a:cs typeface="Times New Roman"/>
              </a:rPr>
              <a:t>tests</a:t>
            </a:r>
            <a:r>
              <a:rPr sz="2200" spc="-110" dirty="0">
                <a:solidFill>
                  <a:srgbClr val="FFFFFF"/>
                </a:solidFill>
                <a:latin typeface="Times New Roman"/>
                <a:cs typeface="Times New Roman"/>
              </a:rPr>
              <a:t> </a:t>
            </a:r>
            <a:r>
              <a:rPr sz="2200" spc="130" dirty="0">
                <a:solidFill>
                  <a:srgbClr val="FFFFFF"/>
                </a:solidFill>
                <a:latin typeface="Times New Roman"/>
                <a:cs typeface="Times New Roman"/>
              </a:rPr>
              <a:t>on</a:t>
            </a:r>
            <a:r>
              <a:rPr sz="2200" spc="-100" dirty="0">
                <a:solidFill>
                  <a:srgbClr val="FFFFFF"/>
                </a:solidFill>
                <a:latin typeface="Times New Roman"/>
                <a:cs typeface="Times New Roman"/>
              </a:rPr>
              <a:t> </a:t>
            </a:r>
            <a:r>
              <a:rPr sz="2200" spc="70" dirty="0">
                <a:solidFill>
                  <a:srgbClr val="FFFFFF"/>
                </a:solidFill>
                <a:latin typeface="Times New Roman"/>
                <a:cs typeface="Times New Roman"/>
              </a:rPr>
              <a:t>yarn</a:t>
            </a:r>
            <a:r>
              <a:rPr sz="2200" spc="-95" dirty="0">
                <a:solidFill>
                  <a:srgbClr val="FFFFFF"/>
                </a:solidFill>
                <a:latin typeface="Times New Roman"/>
                <a:cs typeface="Times New Roman"/>
              </a:rPr>
              <a:t> </a:t>
            </a:r>
            <a:r>
              <a:rPr sz="2200" spc="15" dirty="0">
                <a:solidFill>
                  <a:srgbClr val="FFFFFF"/>
                </a:solidFill>
                <a:latin typeface="Times New Roman"/>
                <a:cs typeface="Times New Roman"/>
              </a:rPr>
              <a:t>e.g.</a:t>
            </a:r>
            <a:r>
              <a:rPr sz="2200" spc="-70" dirty="0">
                <a:solidFill>
                  <a:srgbClr val="FFFFFF"/>
                </a:solidFill>
                <a:latin typeface="Times New Roman"/>
                <a:cs typeface="Times New Roman"/>
              </a:rPr>
              <a:t> </a:t>
            </a:r>
            <a:r>
              <a:rPr sz="2200" spc="90" dirty="0">
                <a:solidFill>
                  <a:srgbClr val="FFFFFF"/>
                </a:solidFill>
                <a:latin typeface="Times New Roman"/>
                <a:cs typeface="Times New Roman"/>
              </a:rPr>
              <a:t>crimp</a:t>
            </a:r>
            <a:r>
              <a:rPr sz="2200" spc="-65" dirty="0">
                <a:solidFill>
                  <a:srgbClr val="FFFFFF"/>
                </a:solidFill>
                <a:latin typeface="Times New Roman"/>
                <a:cs typeface="Times New Roman"/>
              </a:rPr>
              <a:t> </a:t>
            </a:r>
            <a:r>
              <a:rPr sz="2200" spc="65" dirty="0">
                <a:solidFill>
                  <a:srgbClr val="FFFFFF"/>
                </a:solidFill>
                <a:latin typeface="Times New Roman"/>
                <a:cs typeface="Times New Roman"/>
              </a:rPr>
              <a:t>nylon-  </a:t>
            </a:r>
            <a:r>
              <a:rPr sz="2200" spc="75" dirty="0">
                <a:solidFill>
                  <a:srgbClr val="FFFFFF"/>
                </a:solidFill>
                <a:latin typeface="Times New Roman"/>
                <a:cs typeface="Times New Roman"/>
              </a:rPr>
              <a:t>Crimp </a:t>
            </a:r>
            <a:r>
              <a:rPr sz="2200" spc="25" dirty="0">
                <a:solidFill>
                  <a:srgbClr val="FFFFFF"/>
                </a:solidFill>
                <a:latin typeface="Times New Roman"/>
                <a:cs typeface="Times New Roman"/>
              </a:rPr>
              <a:t>Rigidity </a:t>
            </a:r>
            <a:r>
              <a:rPr sz="2200" spc="80" dirty="0">
                <a:solidFill>
                  <a:srgbClr val="FFFFFF"/>
                </a:solidFill>
                <a:latin typeface="Times New Roman"/>
                <a:cs typeface="Times New Roman"/>
              </a:rPr>
              <a:t>test. </a:t>
            </a:r>
            <a:r>
              <a:rPr sz="2200" spc="50" dirty="0">
                <a:solidFill>
                  <a:srgbClr val="FFFFFF"/>
                </a:solidFill>
                <a:latin typeface="Times New Roman"/>
                <a:cs typeface="Times New Roman"/>
              </a:rPr>
              <a:t>Knit </a:t>
            </a:r>
            <a:r>
              <a:rPr sz="2200" spc="75" dirty="0">
                <a:solidFill>
                  <a:srgbClr val="FFFFFF"/>
                </a:solidFill>
                <a:latin typeface="Times New Roman"/>
                <a:cs typeface="Times New Roman"/>
              </a:rPr>
              <a:t>a </a:t>
            </a:r>
            <a:r>
              <a:rPr sz="2200" spc="60" dirty="0">
                <a:solidFill>
                  <a:srgbClr val="FFFFFF"/>
                </a:solidFill>
                <a:latin typeface="Times New Roman"/>
                <a:cs typeface="Times New Roman"/>
              </a:rPr>
              <a:t>small </a:t>
            </a:r>
            <a:r>
              <a:rPr sz="2200" spc="80" dirty="0">
                <a:solidFill>
                  <a:srgbClr val="FFFFFF"/>
                </a:solidFill>
                <a:latin typeface="Times New Roman"/>
                <a:cs typeface="Times New Roman"/>
              </a:rPr>
              <a:t>sample </a:t>
            </a:r>
            <a:r>
              <a:rPr sz="2200" spc="135" dirty="0">
                <a:solidFill>
                  <a:srgbClr val="FFFFFF"/>
                </a:solidFill>
                <a:latin typeface="Times New Roman"/>
                <a:cs typeface="Times New Roman"/>
              </a:rPr>
              <a:t>and </a:t>
            </a:r>
            <a:r>
              <a:rPr sz="2200" spc="75" dirty="0">
                <a:solidFill>
                  <a:srgbClr val="FFFFFF"/>
                </a:solidFill>
                <a:latin typeface="Times New Roman"/>
                <a:cs typeface="Times New Roman"/>
              </a:rPr>
              <a:t>check </a:t>
            </a:r>
            <a:r>
              <a:rPr sz="2200" spc="140" dirty="0">
                <a:solidFill>
                  <a:srgbClr val="FFFFFF"/>
                </a:solidFill>
                <a:latin typeface="Times New Roman"/>
                <a:cs typeface="Times New Roman"/>
              </a:rPr>
              <a:t>that </a:t>
            </a:r>
            <a:r>
              <a:rPr sz="2200" spc="30" dirty="0">
                <a:solidFill>
                  <a:srgbClr val="FFFFFF"/>
                </a:solidFill>
                <a:latin typeface="Times New Roman"/>
                <a:cs typeface="Times New Roman"/>
              </a:rPr>
              <a:t>dye </a:t>
            </a:r>
            <a:r>
              <a:rPr sz="2200" spc="15" dirty="0">
                <a:solidFill>
                  <a:srgbClr val="FFFFFF"/>
                </a:solidFill>
                <a:latin typeface="Times New Roman"/>
                <a:cs typeface="Times New Roman"/>
              </a:rPr>
              <a:t>is  </a:t>
            </a:r>
            <a:r>
              <a:rPr sz="2200" spc="55" dirty="0">
                <a:solidFill>
                  <a:srgbClr val="FFFFFF"/>
                </a:solidFill>
                <a:latin typeface="Times New Roman"/>
                <a:cs typeface="Times New Roman"/>
              </a:rPr>
              <a:t>fast</a:t>
            </a:r>
            <a:r>
              <a:rPr sz="2200" spc="-90" dirty="0">
                <a:solidFill>
                  <a:srgbClr val="FFFFFF"/>
                </a:solidFill>
                <a:latin typeface="Times New Roman"/>
                <a:cs typeface="Times New Roman"/>
              </a:rPr>
              <a:t> </a:t>
            </a:r>
            <a:r>
              <a:rPr sz="2200" spc="105" dirty="0">
                <a:solidFill>
                  <a:srgbClr val="FFFFFF"/>
                </a:solidFill>
                <a:latin typeface="Times New Roman"/>
                <a:cs typeface="Times New Roman"/>
              </a:rPr>
              <a:t>to</a:t>
            </a:r>
            <a:r>
              <a:rPr sz="2200" spc="-60" dirty="0">
                <a:solidFill>
                  <a:srgbClr val="FFFFFF"/>
                </a:solidFill>
                <a:latin typeface="Times New Roman"/>
                <a:cs typeface="Times New Roman"/>
              </a:rPr>
              <a:t> </a:t>
            </a:r>
            <a:r>
              <a:rPr sz="2200" spc="55" dirty="0">
                <a:solidFill>
                  <a:srgbClr val="FFFFFF"/>
                </a:solidFill>
                <a:latin typeface="Times New Roman"/>
                <a:cs typeface="Times New Roman"/>
              </a:rPr>
              <a:t>light,</a:t>
            </a:r>
            <a:r>
              <a:rPr sz="2200" spc="-55" dirty="0">
                <a:solidFill>
                  <a:srgbClr val="FFFFFF"/>
                </a:solidFill>
                <a:latin typeface="Times New Roman"/>
                <a:cs typeface="Times New Roman"/>
              </a:rPr>
              <a:t> </a:t>
            </a:r>
            <a:r>
              <a:rPr sz="2200" spc="65" dirty="0">
                <a:solidFill>
                  <a:srgbClr val="FFFFFF"/>
                </a:solidFill>
                <a:latin typeface="Times New Roman"/>
                <a:cs typeface="Times New Roman"/>
              </a:rPr>
              <a:t>washing</a:t>
            </a:r>
            <a:r>
              <a:rPr sz="2200" spc="-60" dirty="0">
                <a:solidFill>
                  <a:srgbClr val="FFFFFF"/>
                </a:solidFill>
                <a:latin typeface="Times New Roman"/>
                <a:cs typeface="Times New Roman"/>
              </a:rPr>
              <a:t> </a:t>
            </a:r>
            <a:r>
              <a:rPr sz="2200" spc="135" dirty="0">
                <a:solidFill>
                  <a:srgbClr val="FFFFFF"/>
                </a:solidFill>
                <a:latin typeface="Times New Roman"/>
                <a:cs typeface="Times New Roman"/>
              </a:rPr>
              <a:t>and</a:t>
            </a:r>
            <a:r>
              <a:rPr sz="2200" spc="-45" dirty="0">
                <a:solidFill>
                  <a:srgbClr val="FFFFFF"/>
                </a:solidFill>
                <a:latin typeface="Times New Roman"/>
                <a:cs typeface="Times New Roman"/>
              </a:rPr>
              <a:t> </a:t>
            </a:r>
            <a:r>
              <a:rPr sz="2200" spc="85" dirty="0">
                <a:solidFill>
                  <a:srgbClr val="FFFFFF"/>
                </a:solidFill>
                <a:latin typeface="Times New Roman"/>
                <a:cs typeface="Times New Roman"/>
              </a:rPr>
              <a:t>perspiration</a:t>
            </a:r>
            <a:r>
              <a:rPr sz="2200" spc="-114" dirty="0">
                <a:solidFill>
                  <a:srgbClr val="FFFFFF"/>
                </a:solidFill>
                <a:latin typeface="Times New Roman"/>
                <a:cs typeface="Times New Roman"/>
              </a:rPr>
              <a:t> </a:t>
            </a:r>
            <a:r>
              <a:rPr sz="2200" spc="60" dirty="0">
                <a:solidFill>
                  <a:srgbClr val="FFFFFF"/>
                </a:solidFill>
                <a:latin typeface="Times New Roman"/>
                <a:cs typeface="Times New Roman"/>
              </a:rPr>
              <a:t>etc.</a:t>
            </a:r>
            <a:endParaRPr sz="2200">
              <a:latin typeface="Times New Roman"/>
              <a:cs typeface="Times New Roman"/>
            </a:endParaRPr>
          </a:p>
          <a:p>
            <a:pPr marL="12700" marR="316865">
              <a:lnSpc>
                <a:spcPct val="100000"/>
              </a:lnSpc>
              <a:spcBef>
                <a:spcPts val="530"/>
              </a:spcBef>
              <a:buAutoNum type="alphaLcParenR" startAt="2"/>
              <a:tabLst>
                <a:tab pos="593090" algn="l"/>
                <a:tab pos="593725" algn="l"/>
              </a:tabLst>
            </a:pPr>
            <a:r>
              <a:rPr sz="2200" spc="40" dirty="0">
                <a:solidFill>
                  <a:srgbClr val="FFFFFF"/>
                </a:solidFill>
                <a:latin typeface="Times New Roman"/>
                <a:cs typeface="Times New Roman"/>
              </a:rPr>
              <a:t>Record</a:t>
            </a:r>
            <a:r>
              <a:rPr sz="2200" spc="-50" dirty="0">
                <a:solidFill>
                  <a:srgbClr val="FFFFFF"/>
                </a:solidFill>
                <a:latin typeface="Times New Roman"/>
                <a:cs typeface="Times New Roman"/>
              </a:rPr>
              <a:t> </a:t>
            </a:r>
            <a:r>
              <a:rPr sz="2200" spc="70" dirty="0">
                <a:solidFill>
                  <a:srgbClr val="FFFFFF"/>
                </a:solidFill>
                <a:latin typeface="Times New Roman"/>
                <a:cs typeface="Times New Roman"/>
              </a:rPr>
              <a:t>details</a:t>
            </a:r>
            <a:r>
              <a:rPr sz="2200" spc="-120" dirty="0">
                <a:solidFill>
                  <a:srgbClr val="FFFFFF"/>
                </a:solidFill>
                <a:latin typeface="Times New Roman"/>
                <a:cs typeface="Times New Roman"/>
              </a:rPr>
              <a:t> </a:t>
            </a:r>
            <a:r>
              <a:rPr sz="2200" spc="15" dirty="0">
                <a:solidFill>
                  <a:srgbClr val="FFFFFF"/>
                </a:solidFill>
                <a:latin typeface="Times New Roman"/>
                <a:cs typeface="Times New Roman"/>
              </a:rPr>
              <a:t>of</a:t>
            </a:r>
            <a:r>
              <a:rPr sz="2200" spc="-25" dirty="0">
                <a:solidFill>
                  <a:srgbClr val="FFFFFF"/>
                </a:solidFill>
                <a:latin typeface="Times New Roman"/>
                <a:cs typeface="Times New Roman"/>
              </a:rPr>
              <a:t> </a:t>
            </a:r>
            <a:r>
              <a:rPr sz="2200" spc="70" dirty="0">
                <a:solidFill>
                  <a:srgbClr val="FFFFFF"/>
                </a:solidFill>
                <a:latin typeface="Times New Roman"/>
                <a:cs typeface="Times New Roman"/>
              </a:rPr>
              <a:t>yarn</a:t>
            </a:r>
            <a:r>
              <a:rPr sz="2200" spc="-55" dirty="0">
                <a:solidFill>
                  <a:srgbClr val="FFFFFF"/>
                </a:solidFill>
                <a:latin typeface="Times New Roman"/>
                <a:cs typeface="Times New Roman"/>
              </a:rPr>
              <a:t> </a:t>
            </a:r>
            <a:r>
              <a:rPr sz="2200" spc="60" dirty="0">
                <a:solidFill>
                  <a:srgbClr val="FFFFFF"/>
                </a:solidFill>
                <a:latin typeface="Times New Roman"/>
                <a:cs typeface="Times New Roman"/>
              </a:rPr>
              <a:t>type,</a:t>
            </a:r>
            <a:r>
              <a:rPr sz="2200" spc="-60" dirty="0">
                <a:solidFill>
                  <a:srgbClr val="FFFFFF"/>
                </a:solidFill>
                <a:latin typeface="Times New Roman"/>
                <a:cs typeface="Times New Roman"/>
              </a:rPr>
              <a:t> </a:t>
            </a:r>
            <a:r>
              <a:rPr sz="2200" spc="50" dirty="0">
                <a:solidFill>
                  <a:srgbClr val="FFFFFF"/>
                </a:solidFill>
                <a:latin typeface="Times New Roman"/>
                <a:cs typeface="Times New Roman"/>
              </a:rPr>
              <a:t>supplier,</a:t>
            </a:r>
            <a:r>
              <a:rPr sz="2200" spc="-50" dirty="0">
                <a:solidFill>
                  <a:srgbClr val="FFFFFF"/>
                </a:solidFill>
                <a:latin typeface="Times New Roman"/>
                <a:cs typeface="Times New Roman"/>
              </a:rPr>
              <a:t> </a:t>
            </a:r>
            <a:r>
              <a:rPr sz="2200" spc="-55" dirty="0">
                <a:solidFill>
                  <a:srgbClr val="FFFFFF"/>
                </a:solidFill>
                <a:latin typeface="Times New Roman"/>
                <a:cs typeface="Times New Roman"/>
              </a:rPr>
              <a:t>Tex</a:t>
            </a:r>
            <a:r>
              <a:rPr sz="2200" spc="-30" dirty="0">
                <a:solidFill>
                  <a:srgbClr val="FFFFFF"/>
                </a:solidFill>
                <a:latin typeface="Times New Roman"/>
                <a:cs typeface="Times New Roman"/>
              </a:rPr>
              <a:t> </a:t>
            </a:r>
            <a:r>
              <a:rPr sz="2200" spc="65" dirty="0">
                <a:solidFill>
                  <a:srgbClr val="FFFFFF"/>
                </a:solidFill>
                <a:latin typeface="Times New Roman"/>
                <a:cs typeface="Times New Roman"/>
              </a:rPr>
              <a:t>(denier,</a:t>
            </a:r>
            <a:r>
              <a:rPr sz="2200" spc="-85" dirty="0">
                <a:solidFill>
                  <a:srgbClr val="FFFFFF"/>
                </a:solidFill>
                <a:latin typeface="Times New Roman"/>
                <a:cs typeface="Times New Roman"/>
              </a:rPr>
              <a:t> </a:t>
            </a:r>
            <a:r>
              <a:rPr sz="2200" spc="105" dirty="0">
                <a:solidFill>
                  <a:srgbClr val="FFFFFF"/>
                </a:solidFill>
                <a:latin typeface="Times New Roman"/>
                <a:cs typeface="Times New Roman"/>
              </a:rPr>
              <a:t>count)  </a:t>
            </a:r>
            <a:r>
              <a:rPr sz="2200" spc="60" dirty="0">
                <a:solidFill>
                  <a:srgbClr val="FFFFFF"/>
                </a:solidFill>
                <a:latin typeface="Times New Roman"/>
                <a:cs typeface="Times New Roman"/>
              </a:rPr>
              <a:t>etc.</a:t>
            </a:r>
            <a:r>
              <a:rPr sz="2200" spc="-65" dirty="0">
                <a:solidFill>
                  <a:srgbClr val="FFFFFF"/>
                </a:solidFill>
                <a:latin typeface="Times New Roman"/>
                <a:cs typeface="Times New Roman"/>
              </a:rPr>
              <a:t> </a:t>
            </a:r>
            <a:r>
              <a:rPr sz="2200" spc="135" dirty="0">
                <a:solidFill>
                  <a:srgbClr val="FFFFFF"/>
                </a:solidFill>
                <a:latin typeface="Times New Roman"/>
                <a:cs typeface="Times New Roman"/>
              </a:rPr>
              <a:t>and</a:t>
            </a:r>
            <a:r>
              <a:rPr sz="2200" spc="-45" dirty="0">
                <a:solidFill>
                  <a:srgbClr val="FFFFFF"/>
                </a:solidFill>
                <a:latin typeface="Times New Roman"/>
                <a:cs typeface="Times New Roman"/>
              </a:rPr>
              <a:t> </a:t>
            </a:r>
            <a:r>
              <a:rPr sz="2200" spc="65" dirty="0">
                <a:solidFill>
                  <a:srgbClr val="FFFFFF"/>
                </a:solidFill>
                <a:latin typeface="Times New Roman"/>
                <a:cs typeface="Times New Roman"/>
              </a:rPr>
              <a:t>pass</a:t>
            </a:r>
            <a:r>
              <a:rPr sz="2200" spc="-55" dirty="0">
                <a:solidFill>
                  <a:srgbClr val="FFFFFF"/>
                </a:solidFill>
                <a:latin typeface="Times New Roman"/>
                <a:cs typeface="Times New Roman"/>
              </a:rPr>
              <a:t> </a:t>
            </a:r>
            <a:r>
              <a:rPr sz="2200" spc="90" dirty="0">
                <a:solidFill>
                  <a:srgbClr val="FFFFFF"/>
                </a:solidFill>
                <a:latin typeface="Times New Roman"/>
                <a:cs typeface="Times New Roman"/>
              </a:rPr>
              <a:t>information</a:t>
            </a:r>
            <a:r>
              <a:rPr sz="2200" spc="-90" dirty="0">
                <a:solidFill>
                  <a:srgbClr val="FFFFFF"/>
                </a:solidFill>
                <a:latin typeface="Times New Roman"/>
                <a:cs typeface="Times New Roman"/>
              </a:rPr>
              <a:t> </a:t>
            </a:r>
            <a:r>
              <a:rPr sz="2200" spc="105" dirty="0">
                <a:solidFill>
                  <a:srgbClr val="FFFFFF"/>
                </a:solidFill>
                <a:latin typeface="Times New Roman"/>
                <a:cs typeface="Times New Roman"/>
              </a:rPr>
              <a:t>to</a:t>
            </a:r>
            <a:r>
              <a:rPr sz="2200" spc="-60" dirty="0">
                <a:solidFill>
                  <a:srgbClr val="FFFFFF"/>
                </a:solidFill>
                <a:latin typeface="Times New Roman"/>
                <a:cs typeface="Times New Roman"/>
              </a:rPr>
              <a:t> </a:t>
            </a:r>
            <a:r>
              <a:rPr sz="2200" spc="90" dirty="0">
                <a:solidFill>
                  <a:srgbClr val="FFFFFF"/>
                </a:solidFill>
                <a:latin typeface="Times New Roman"/>
                <a:cs typeface="Times New Roman"/>
              </a:rPr>
              <a:t>knitting</a:t>
            </a:r>
            <a:r>
              <a:rPr sz="2200" spc="-55" dirty="0">
                <a:solidFill>
                  <a:srgbClr val="FFFFFF"/>
                </a:solidFill>
                <a:latin typeface="Times New Roman"/>
                <a:cs typeface="Times New Roman"/>
              </a:rPr>
              <a:t> </a:t>
            </a:r>
            <a:r>
              <a:rPr sz="2200" spc="85" dirty="0">
                <a:solidFill>
                  <a:srgbClr val="FFFFFF"/>
                </a:solidFill>
                <a:latin typeface="Times New Roman"/>
                <a:cs typeface="Times New Roman"/>
              </a:rPr>
              <a:t>room.</a:t>
            </a:r>
            <a:endParaRPr sz="2200">
              <a:latin typeface="Times New Roman"/>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3372" y="304800"/>
            <a:ext cx="8199628" cy="658514"/>
          </a:xfrm>
          <a:prstGeom prst="rect">
            <a:avLst/>
          </a:prstGeom>
        </p:spPr>
        <p:txBody>
          <a:bodyPr vert="horz" wrap="square" lIns="0" tIns="12065" rIns="0" bIns="0" rtlCol="0">
            <a:spAutoFit/>
          </a:bodyPr>
          <a:lstStyle/>
          <a:p>
            <a:pPr marL="12700">
              <a:lnSpc>
                <a:spcPct val="100000"/>
              </a:lnSpc>
              <a:spcBef>
                <a:spcPts val="95"/>
              </a:spcBef>
            </a:pPr>
            <a:r>
              <a:rPr b="1" spc="95" dirty="0">
                <a:solidFill>
                  <a:srgbClr val="FFC000"/>
                </a:solidFill>
                <a:latin typeface="Times New Roman"/>
                <a:cs typeface="Times New Roman"/>
              </a:rPr>
              <a:t>Knitting</a:t>
            </a:r>
            <a:r>
              <a:rPr b="1" spc="-30" dirty="0">
                <a:solidFill>
                  <a:srgbClr val="FFC000"/>
                </a:solidFill>
                <a:latin typeface="Times New Roman"/>
                <a:cs typeface="Times New Roman"/>
              </a:rPr>
              <a:t> </a:t>
            </a:r>
            <a:r>
              <a:rPr b="1" spc="110" dirty="0">
                <a:solidFill>
                  <a:srgbClr val="FFC000"/>
                </a:solidFill>
                <a:latin typeface="Times New Roman"/>
                <a:cs typeface="Times New Roman"/>
              </a:rPr>
              <a:t>Specification</a:t>
            </a:r>
          </a:p>
        </p:txBody>
      </p:sp>
      <p:sp>
        <p:nvSpPr>
          <p:cNvPr id="3" name="object 3"/>
          <p:cNvSpPr txBox="1"/>
          <p:nvPr/>
        </p:nvSpPr>
        <p:spPr>
          <a:xfrm>
            <a:off x="563372" y="1202181"/>
            <a:ext cx="7699375" cy="5189220"/>
          </a:xfrm>
          <a:prstGeom prst="rect">
            <a:avLst/>
          </a:prstGeom>
        </p:spPr>
        <p:txBody>
          <a:bodyPr vert="horz" wrap="square" lIns="0" tIns="12065" rIns="0" bIns="0" rtlCol="0">
            <a:spAutoFit/>
          </a:bodyPr>
          <a:lstStyle/>
          <a:p>
            <a:pPr marL="12700" marR="5080" algn="just">
              <a:lnSpc>
                <a:spcPct val="100000"/>
              </a:lnSpc>
              <a:spcBef>
                <a:spcPts val="95"/>
              </a:spcBef>
              <a:buAutoNum type="alphaLcParenR"/>
              <a:tabLst>
                <a:tab pos="598805" algn="l"/>
              </a:tabLst>
            </a:pPr>
            <a:r>
              <a:rPr sz="2200" spc="40" dirty="0">
                <a:solidFill>
                  <a:srgbClr val="FFFFFF"/>
                </a:solidFill>
                <a:latin typeface="Times New Roman"/>
                <a:cs typeface="Times New Roman"/>
              </a:rPr>
              <a:t>Record</a:t>
            </a:r>
            <a:r>
              <a:rPr sz="2200" spc="-45" dirty="0">
                <a:solidFill>
                  <a:srgbClr val="FFFFFF"/>
                </a:solidFill>
                <a:latin typeface="Times New Roman"/>
                <a:cs typeface="Times New Roman"/>
              </a:rPr>
              <a:t> </a:t>
            </a:r>
            <a:r>
              <a:rPr sz="2200" spc="25" dirty="0">
                <a:solidFill>
                  <a:srgbClr val="FFFFFF"/>
                </a:solidFill>
                <a:latin typeface="Times New Roman"/>
                <a:cs typeface="Times New Roman"/>
              </a:rPr>
              <a:t>all</a:t>
            </a:r>
            <a:r>
              <a:rPr sz="2200" spc="-70" dirty="0">
                <a:solidFill>
                  <a:srgbClr val="FFFFFF"/>
                </a:solidFill>
                <a:latin typeface="Times New Roman"/>
                <a:cs typeface="Times New Roman"/>
              </a:rPr>
              <a:t> </a:t>
            </a:r>
            <a:r>
              <a:rPr sz="2200" spc="70" dirty="0">
                <a:solidFill>
                  <a:srgbClr val="FFFFFF"/>
                </a:solidFill>
                <a:latin typeface="Times New Roman"/>
                <a:cs typeface="Times New Roman"/>
              </a:rPr>
              <a:t>details</a:t>
            </a:r>
            <a:r>
              <a:rPr sz="2200" spc="-90" dirty="0">
                <a:solidFill>
                  <a:srgbClr val="FFFFFF"/>
                </a:solidFill>
                <a:latin typeface="Times New Roman"/>
                <a:cs typeface="Times New Roman"/>
              </a:rPr>
              <a:t> </a:t>
            </a:r>
            <a:r>
              <a:rPr sz="2200" spc="85" dirty="0">
                <a:solidFill>
                  <a:srgbClr val="FFFFFF"/>
                </a:solidFill>
                <a:latin typeface="Times New Roman"/>
                <a:cs typeface="Times New Roman"/>
              </a:rPr>
              <a:t>required</a:t>
            </a:r>
            <a:r>
              <a:rPr sz="2200" spc="-30" dirty="0">
                <a:solidFill>
                  <a:srgbClr val="FFFFFF"/>
                </a:solidFill>
                <a:latin typeface="Times New Roman"/>
                <a:cs typeface="Times New Roman"/>
              </a:rPr>
              <a:t> </a:t>
            </a:r>
            <a:r>
              <a:rPr sz="2200" spc="105" dirty="0">
                <a:solidFill>
                  <a:srgbClr val="FFFFFF"/>
                </a:solidFill>
                <a:latin typeface="Times New Roman"/>
                <a:cs typeface="Times New Roman"/>
              </a:rPr>
              <a:t>to</a:t>
            </a:r>
            <a:r>
              <a:rPr sz="2200" spc="-85" dirty="0">
                <a:solidFill>
                  <a:srgbClr val="FFFFFF"/>
                </a:solidFill>
                <a:latin typeface="Times New Roman"/>
                <a:cs typeface="Times New Roman"/>
              </a:rPr>
              <a:t> </a:t>
            </a:r>
            <a:r>
              <a:rPr sz="2200" spc="90" dirty="0">
                <a:solidFill>
                  <a:srgbClr val="FFFFFF"/>
                </a:solidFill>
                <a:latin typeface="Times New Roman"/>
                <a:cs typeface="Times New Roman"/>
              </a:rPr>
              <a:t>produce</a:t>
            </a:r>
            <a:r>
              <a:rPr sz="2200" spc="-70" dirty="0">
                <a:solidFill>
                  <a:srgbClr val="FFFFFF"/>
                </a:solidFill>
                <a:latin typeface="Times New Roman"/>
                <a:cs typeface="Times New Roman"/>
              </a:rPr>
              <a:t> </a:t>
            </a:r>
            <a:r>
              <a:rPr sz="2200" spc="130" dirty="0">
                <a:solidFill>
                  <a:srgbClr val="FFFFFF"/>
                </a:solidFill>
                <a:latin typeface="Times New Roman"/>
                <a:cs typeface="Times New Roman"/>
              </a:rPr>
              <a:t>the</a:t>
            </a:r>
            <a:r>
              <a:rPr sz="2200" spc="-60" dirty="0">
                <a:solidFill>
                  <a:srgbClr val="FFFFFF"/>
                </a:solidFill>
                <a:latin typeface="Times New Roman"/>
                <a:cs typeface="Times New Roman"/>
              </a:rPr>
              <a:t> </a:t>
            </a:r>
            <a:r>
              <a:rPr sz="2200" spc="50" dirty="0">
                <a:solidFill>
                  <a:srgbClr val="FFFFFF"/>
                </a:solidFill>
                <a:latin typeface="Times New Roman"/>
                <a:cs typeface="Times New Roman"/>
              </a:rPr>
              <a:t>fabric</a:t>
            </a:r>
            <a:r>
              <a:rPr sz="2200" spc="-125" dirty="0">
                <a:solidFill>
                  <a:srgbClr val="FFFFFF"/>
                </a:solidFill>
                <a:latin typeface="Times New Roman"/>
                <a:cs typeface="Times New Roman"/>
              </a:rPr>
              <a:t> </a:t>
            </a:r>
            <a:r>
              <a:rPr sz="2200" spc="95" dirty="0">
                <a:solidFill>
                  <a:srgbClr val="FFFFFF"/>
                </a:solidFill>
                <a:latin typeface="Times New Roman"/>
                <a:cs typeface="Times New Roman"/>
              </a:rPr>
              <a:t>or</a:t>
            </a:r>
            <a:r>
              <a:rPr sz="2200" spc="-130" dirty="0">
                <a:solidFill>
                  <a:srgbClr val="FFFFFF"/>
                </a:solidFill>
                <a:latin typeface="Times New Roman"/>
                <a:cs typeface="Times New Roman"/>
              </a:rPr>
              <a:t> </a:t>
            </a:r>
            <a:r>
              <a:rPr sz="2200" spc="114" dirty="0">
                <a:solidFill>
                  <a:srgbClr val="FFFFFF"/>
                </a:solidFill>
                <a:latin typeface="Times New Roman"/>
                <a:cs typeface="Times New Roman"/>
              </a:rPr>
              <a:t>garment  </a:t>
            </a:r>
            <a:r>
              <a:rPr sz="2200" spc="75" dirty="0">
                <a:solidFill>
                  <a:srgbClr val="FFFFFF"/>
                </a:solidFill>
                <a:latin typeface="Times New Roman"/>
                <a:cs typeface="Times New Roman"/>
              </a:rPr>
              <a:t>blanks</a:t>
            </a:r>
            <a:r>
              <a:rPr sz="2200" spc="-55" dirty="0">
                <a:solidFill>
                  <a:srgbClr val="FFFFFF"/>
                </a:solidFill>
                <a:latin typeface="Times New Roman"/>
                <a:cs typeface="Times New Roman"/>
              </a:rPr>
              <a:t> </a:t>
            </a:r>
            <a:r>
              <a:rPr sz="2200" spc="75" dirty="0">
                <a:solidFill>
                  <a:srgbClr val="FFFFFF"/>
                </a:solidFill>
                <a:latin typeface="Times New Roman"/>
                <a:cs typeface="Times New Roman"/>
              </a:rPr>
              <a:t>including</a:t>
            </a:r>
            <a:r>
              <a:rPr sz="2200" spc="-60" dirty="0">
                <a:solidFill>
                  <a:srgbClr val="FFFFFF"/>
                </a:solidFill>
                <a:latin typeface="Times New Roman"/>
                <a:cs typeface="Times New Roman"/>
              </a:rPr>
              <a:t> </a:t>
            </a:r>
            <a:r>
              <a:rPr sz="2200" spc="90" dirty="0">
                <a:solidFill>
                  <a:srgbClr val="FFFFFF"/>
                </a:solidFill>
                <a:latin typeface="Times New Roman"/>
                <a:cs typeface="Times New Roman"/>
              </a:rPr>
              <a:t>chain</a:t>
            </a:r>
            <a:r>
              <a:rPr sz="2200" spc="-80" dirty="0">
                <a:solidFill>
                  <a:srgbClr val="FFFFFF"/>
                </a:solidFill>
                <a:latin typeface="Times New Roman"/>
                <a:cs typeface="Times New Roman"/>
              </a:rPr>
              <a:t> </a:t>
            </a:r>
            <a:r>
              <a:rPr sz="2200" spc="90" dirty="0">
                <a:solidFill>
                  <a:srgbClr val="FFFFFF"/>
                </a:solidFill>
                <a:latin typeface="Times New Roman"/>
                <a:cs typeface="Times New Roman"/>
              </a:rPr>
              <a:t>set</a:t>
            </a:r>
            <a:r>
              <a:rPr sz="2200" spc="-110" dirty="0">
                <a:solidFill>
                  <a:srgbClr val="FFFFFF"/>
                </a:solidFill>
                <a:latin typeface="Times New Roman"/>
                <a:cs typeface="Times New Roman"/>
              </a:rPr>
              <a:t> </a:t>
            </a:r>
            <a:r>
              <a:rPr sz="2200" spc="100" dirty="0">
                <a:solidFill>
                  <a:srgbClr val="FFFFFF"/>
                </a:solidFill>
                <a:latin typeface="Times New Roman"/>
                <a:cs typeface="Times New Roman"/>
              </a:rPr>
              <a:t>out,</a:t>
            </a:r>
            <a:r>
              <a:rPr sz="2200" spc="-55" dirty="0">
                <a:solidFill>
                  <a:srgbClr val="FFFFFF"/>
                </a:solidFill>
                <a:latin typeface="Times New Roman"/>
                <a:cs typeface="Times New Roman"/>
              </a:rPr>
              <a:t> </a:t>
            </a:r>
            <a:r>
              <a:rPr sz="2200" spc="90" dirty="0">
                <a:solidFill>
                  <a:srgbClr val="FFFFFF"/>
                </a:solidFill>
                <a:latin typeface="Times New Roman"/>
                <a:cs typeface="Times New Roman"/>
              </a:rPr>
              <a:t>stitch</a:t>
            </a:r>
            <a:r>
              <a:rPr sz="2200" spc="-30" dirty="0">
                <a:solidFill>
                  <a:srgbClr val="FFFFFF"/>
                </a:solidFill>
                <a:latin typeface="Times New Roman"/>
                <a:cs typeface="Times New Roman"/>
              </a:rPr>
              <a:t> </a:t>
            </a:r>
            <a:r>
              <a:rPr sz="2200" spc="100" dirty="0">
                <a:solidFill>
                  <a:srgbClr val="FFFFFF"/>
                </a:solidFill>
                <a:latin typeface="Times New Roman"/>
                <a:cs typeface="Times New Roman"/>
              </a:rPr>
              <a:t>length</a:t>
            </a:r>
            <a:r>
              <a:rPr sz="2200" spc="-110" dirty="0">
                <a:solidFill>
                  <a:srgbClr val="FFFFFF"/>
                </a:solidFill>
                <a:latin typeface="Times New Roman"/>
                <a:cs typeface="Times New Roman"/>
              </a:rPr>
              <a:t> </a:t>
            </a:r>
            <a:r>
              <a:rPr sz="2200" spc="135" dirty="0">
                <a:solidFill>
                  <a:srgbClr val="FFFFFF"/>
                </a:solidFill>
                <a:latin typeface="Times New Roman"/>
                <a:cs typeface="Times New Roman"/>
              </a:rPr>
              <a:t>and</a:t>
            </a:r>
            <a:r>
              <a:rPr sz="2200" spc="-70" dirty="0">
                <a:solidFill>
                  <a:srgbClr val="FFFFFF"/>
                </a:solidFill>
                <a:latin typeface="Times New Roman"/>
                <a:cs typeface="Times New Roman"/>
              </a:rPr>
              <a:t> </a:t>
            </a:r>
            <a:r>
              <a:rPr sz="2200" spc="60" dirty="0">
                <a:solidFill>
                  <a:srgbClr val="FFFFFF"/>
                </a:solidFill>
                <a:latin typeface="Times New Roman"/>
                <a:cs typeface="Times New Roman"/>
              </a:rPr>
              <a:t>any</a:t>
            </a:r>
            <a:r>
              <a:rPr sz="2200" spc="-60" dirty="0">
                <a:solidFill>
                  <a:srgbClr val="FFFFFF"/>
                </a:solidFill>
                <a:latin typeface="Times New Roman"/>
                <a:cs typeface="Times New Roman"/>
              </a:rPr>
              <a:t> </a:t>
            </a:r>
            <a:r>
              <a:rPr sz="2200" spc="125" dirty="0">
                <a:solidFill>
                  <a:srgbClr val="FFFFFF"/>
                </a:solidFill>
                <a:latin typeface="Times New Roman"/>
                <a:cs typeface="Times New Roman"/>
              </a:rPr>
              <a:t>instrument  </a:t>
            </a:r>
            <a:r>
              <a:rPr sz="2200" spc="95" dirty="0">
                <a:solidFill>
                  <a:srgbClr val="FFFFFF"/>
                </a:solidFill>
                <a:latin typeface="Times New Roman"/>
                <a:cs typeface="Times New Roman"/>
              </a:rPr>
              <a:t>measurements.</a:t>
            </a:r>
            <a:endParaRPr sz="2200">
              <a:latin typeface="Times New Roman"/>
              <a:cs typeface="Times New Roman"/>
            </a:endParaRPr>
          </a:p>
          <a:p>
            <a:pPr marL="621030" indent="-608965" algn="just">
              <a:lnSpc>
                <a:spcPct val="100000"/>
              </a:lnSpc>
              <a:spcBef>
                <a:spcPts val="530"/>
              </a:spcBef>
              <a:buAutoNum type="alphaLcParenR"/>
              <a:tabLst>
                <a:tab pos="621665" algn="l"/>
              </a:tabLst>
            </a:pPr>
            <a:r>
              <a:rPr sz="2200" spc="40" dirty="0">
                <a:solidFill>
                  <a:srgbClr val="FFFFFF"/>
                </a:solidFill>
                <a:latin typeface="Times New Roman"/>
                <a:cs typeface="Times New Roman"/>
              </a:rPr>
              <a:t>Record</a:t>
            </a:r>
            <a:r>
              <a:rPr sz="2200" spc="-50" dirty="0">
                <a:solidFill>
                  <a:srgbClr val="FFFFFF"/>
                </a:solidFill>
                <a:latin typeface="Times New Roman"/>
                <a:cs typeface="Times New Roman"/>
              </a:rPr>
              <a:t> </a:t>
            </a:r>
            <a:r>
              <a:rPr sz="2200" spc="25" dirty="0">
                <a:solidFill>
                  <a:srgbClr val="FFFFFF"/>
                </a:solidFill>
                <a:latin typeface="Times New Roman"/>
                <a:cs typeface="Times New Roman"/>
              </a:rPr>
              <a:t>all</a:t>
            </a:r>
            <a:r>
              <a:rPr sz="2200" spc="-70" dirty="0">
                <a:solidFill>
                  <a:srgbClr val="FFFFFF"/>
                </a:solidFill>
                <a:latin typeface="Times New Roman"/>
                <a:cs typeface="Times New Roman"/>
              </a:rPr>
              <a:t> </a:t>
            </a:r>
            <a:r>
              <a:rPr sz="2200" spc="70" dirty="0">
                <a:solidFill>
                  <a:srgbClr val="FFFFFF"/>
                </a:solidFill>
                <a:latin typeface="Times New Roman"/>
                <a:cs typeface="Times New Roman"/>
              </a:rPr>
              <a:t>details</a:t>
            </a:r>
            <a:r>
              <a:rPr sz="2200" spc="-125" dirty="0">
                <a:solidFill>
                  <a:srgbClr val="FFFFFF"/>
                </a:solidFill>
                <a:latin typeface="Times New Roman"/>
                <a:cs typeface="Times New Roman"/>
              </a:rPr>
              <a:t> </a:t>
            </a:r>
            <a:r>
              <a:rPr sz="2200" spc="15" dirty="0">
                <a:solidFill>
                  <a:srgbClr val="FFFFFF"/>
                </a:solidFill>
                <a:latin typeface="Times New Roman"/>
                <a:cs typeface="Times New Roman"/>
              </a:rPr>
              <a:t>of</a:t>
            </a:r>
            <a:r>
              <a:rPr sz="2200" spc="50" dirty="0">
                <a:solidFill>
                  <a:srgbClr val="FFFFFF"/>
                </a:solidFill>
                <a:latin typeface="Times New Roman"/>
                <a:cs typeface="Times New Roman"/>
              </a:rPr>
              <a:t> </a:t>
            </a:r>
            <a:r>
              <a:rPr sz="2200" spc="90" dirty="0">
                <a:solidFill>
                  <a:srgbClr val="FFFFFF"/>
                </a:solidFill>
                <a:latin typeface="Times New Roman"/>
                <a:cs typeface="Times New Roman"/>
              </a:rPr>
              <a:t>making</a:t>
            </a:r>
            <a:r>
              <a:rPr sz="2200" spc="-45" dirty="0">
                <a:solidFill>
                  <a:srgbClr val="FFFFFF"/>
                </a:solidFill>
                <a:latin typeface="Times New Roman"/>
                <a:cs typeface="Times New Roman"/>
              </a:rPr>
              <a:t> </a:t>
            </a:r>
            <a:r>
              <a:rPr sz="2200" spc="130" dirty="0">
                <a:solidFill>
                  <a:srgbClr val="FFFFFF"/>
                </a:solidFill>
                <a:latin typeface="Times New Roman"/>
                <a:cs typeface="Times New Roman"/>
              </a:rPr>
              <a:t>the</a:t>
            </a:r>
            <a:r>
              <a:rPr sz="2200" spc="-85" dirty="0">
                <a:solidFill>
                  <a:srgbClr val="FFFFFF"/>
                </a:solidFill>
                <a:latin typeface="Times New Roman"/>
                <a:cs typeface="Times New Roman"/>
              </a:rPr>
              <a:t> </a:t>
            </a:r>
            <a:r>
              <a:rPr sz="2200" spc="85" dirty="0">
                <a:solidFill>
                  <a:srgbClr val="FFFFFF"/>
                </a:solidFill>
                <a:latin typeface="Times New Roman"/>
                <a:cs typeface="Times New Roman"/>
              </a:rPr>
              <a:t>trimmings.</a:t>
            </a:r>
            <a:endParaRPr sz="2200">
              <a:latin typeface="Times New Roman"/>
              <a:cs typeface="Times New Roman"/>
            </a:endParaRPr>
          </a:p>
          <a:p>
            <a:pPr marL="12700" marR="288925">
              <a:lnSpc>
                <a:spcPct val="100000"/>
              </a:lnSpc>
              <a:spcBef>
                <a:spcPts val="530"/>
              </a:spcBef>
              <a:buAutoNum type="alphaLcParenR"/>
              <a:tabLst>
                <a:tab pos="593090" algn="l"/>
                <a:tab pos="593725" algn="l"/>
              </a:tabLst>
            </a:pPr>
            <a:r>
              <a:rPr sz="2200" spc="75" dirty="0">
                <a:solidFill>
                  <a:srgbClr val="FFFFFF"/>
                </a:solidFill>
                <a:latin typeface="Times New Roman"/>
                <a:cs typeface="Times New Roman"/>
              </a:rPr>
              <a:t>Note </a:t>
            </a:r>
            <a:r>
              <a:rPr sz="2200" spc="60" dirty="0">
                <a:solidFill>
                  <a:srgbClr val="FFFFFF"/>
                </a:solidFill>
                <a:latin typeface="Times New Roman"/>
                <a:cs typeface="Times New Roman"/>
              </a:rPr>
              <a:t>any </a:t>
            </a:r>
            <a:r>
              <a:rPr sz="2200" spc="45" dirty="0">
                <a:solidFill>
                  <a:srgbClr val="FFFFFF"/>
                </a:solidFill>
                <a:latin typeface="Times New Roman"/>
                <a:cs typeface="Times New Roman"/>
              </a:rPr>
              <a:t>difficulties </a:t>
            </a:r>
            <a:r>
              <a:rPr sz="2200" spc="105" dirty="0">
                <a:solidFill>
                  <a:srgbClr val="FFFFFF"/>
                </a:solidFill>
                <a:latin typeface="Times New Roman"/>
                <a:cs typeface="Times New Roman"/>
              </a:rPr>
              <a:t>encountered </a:t>
            </a:r>
            <a:r>
              <a:rPr sz="2200" spc="15" dirty="0">
                <a:solidFill>
                  <a:srgbClr val="FFFFFF"/>
                </a:solidFill>
                <a:latin typeface="Times New Roman"/>
                <a:cs typeface="Times New Roman"/>
              </a:rPr>
              <a:t>e.g. </a:t>
            </a:r>
            <a:r>
              <a:rPr sz="2200" spc="90" dirty="0">
                <a:solidFill>
                  <a:srgbClr val="FFFFFF"/>
                </a:solidFill>
                <a:latin typeface="Times New Roman"/>
                <a:cs typeface="Times New Roman"/>
              </a:rPr>
              <a:t>stitch </a:t>
            </a:r>
            <a:r>
              <a:rPr sz="2200" spc="114" dirty="0">
                <a:solidFill>
                  <a:srgbClr val="FFFFFF"/>
                </a:solidFill>
                <a:latin typeface="Times New Roman"/>
                <a:cs typeface="Times New Roman"/>
              </a:rPr>
              <a:t>pattern  </a:t>
            </a:r>
            <a:r>
              <a:rPr sz="2200" spc="65" dirty="0">
                <a:solidFill>
                  <a:srgbClr val="FFFFFF"/>
                </a:solidFill>
                <a:latin typeface="Times New Roman"/>
                <a:cs typeface="Times New Roman"/>
              </a:rPr>
              <a:t>causing</a:t>
            </a:r>
            <a:r>
              <a:rPr sz="2200" spc="-65" dirty="0">
                <a:solidFill>
                  <a:srgbClr val="FFFFFF"/>
                </a:solidFill>
                <a:latin typeface="Times New Roman"/>
                <a:cs typeface="Times New Roman"/>
              </a:rPr>
              <a:t> </a:t>
            </a:r>
            <a:r>
              <a:rPr sz="2200" spc="50" dirty="0">
                <a:solidFill>
                  <a:srgbClr val="FFFFFF"/>
                </a:solidFill>
                <a:latin typeface="Times New Roman"/>
                <a:cs typeface="Times New Roman"/>
              </a:rPr>
              <a:t>occasional</a:t>
            </a:r>
            <a:r>
              <a:rPr sz="2200" spc="-55" dirty="0">
                <a:solidFill>
                  <a:srgbClr val="FFFFFF"/>
                </a:solidFill>
                <a:latin typeface="Times New Roman"/>
                <a:cs typeface="Times New Roman"/>
              </a:rPr>
              <a:t> </a:t>
            </a:r>
            <a:r>
              <a:rPr sz="2200" spc="105" dirty="0">
                <a:solidFill>
                  <a:srgbClr val="FFFFFF"/>
                </a:solidFill>
                <a:latin typeface="Times New Roman"/>
                <a:cs typeface="Times New Roman"/>
              </a:rPr>
              <a:t>drop</a:t>
            </a:r>
            <a:r>
              <a:rPr sz="2200" spc="-95" dirty="0">
                <a:solidFill>
                  <a:srgbClr val="FFFFFF"/>
                </a:solidFill>
                <a:latin typeface="Times New Roman"/>
                <a:cs typeface="Times New Roman"/>
              </a:rPr>
              <a:t> </a:t>
            </a:r>
            <a:r>
              <a:rPr sz="2200" spc="65" dirty="0">
                <a:solidFill>
                  <a:srgbClr val="FFFFFF"/>
                </a:solidFill>
                <a:latin typeface="Times New Roman"/>
                <a:cs typeface="Times New Roman"/>
              </a:rPr>
              <a:t>stitches.</a:t>
            </a:r>
            <a:r>
              <a:rPr sz="2200" spc="10" dirty="0">
                <a:solidFill>
                  <a:srgbClr val="FFFFFF"/>
                </a:solidFill>
                <a:latin typeface="Times New Roman"/>
                <a:cs typeface="Times New Roman"/>
              </a:rPr>
              <a:t> </a:t>
            </a:r>
            <a:r>
              <a:rPr sz="2200" spc="40" dirty="0">
                <a:solidFill>
                  <a:srgbClr val="FFFFFF"/>
                </a:solidFill>
                <a:latin typeface="Times New Roman"/>
                <a:cs typeface="Times New Roman"/>
              </a:rPr>
              <a:t>Pass</a:t>
            </a:r>
            <a:r>
              <a:rPr sz="2200" spc="-45" dirty="0">
                <a:solidFill>
                  <a:srgbClr val="FFFFFF"/>
                </a:solidFill>
                <a:latin typeface="Times New Roman"/>
                <a:cs typeface="Times New Roman"/>
              </a:rPr>
              <a:t> </a:t>
            </a:r>
            <a:r>
              <a:rPr sz="2200" spc="90" dirty="0">
                <a:solidFill>
                  <a:srgbClr val="FFFFFF"/>
                </a:solidFill>
                <a:latin typeface="Times New Roman"/>
                <a:cs typeface="Times New Roman"/>
              </a:rPr>
              <a:t>information</a:t>
            </a:r>
            <a:r>
              <a:rPr sz="2200" spc="-80" dirty="0">
                <a:solidFill>
                  <a:srgbClr val="FFFFFF"/>
                </a:solidFill>
                <a:latin typeface="Times New Roman"/>
                <a:cs typeface="Times New Roman"/>
              </a:rPr>
              <a:t> </a:t>
            </a:r>
            <a:r>
              <a:rPr sz="2200" spc="105" dirty="0">
                <a:solidFill>
                  <a:srgbClr val="FFFFFF"/>
                </a:solidFill>
                <a:latin typeface="Times New Roman"/>
                <a:cs typeface="Times New Roman"/>
              </a:rPr>
              <a:t>to</a:t>
            </a:r>
            <a:r>
              <a:rPr sz="2200" spc="-55" dirty="0">
                <a:solidFill>
                  <a:srgbClr val="FFFFFF"/>
                </a:solidFill>
                <a:latin typeface="Times New Roman"/>
                <a:cs typeface="Times New Roman"/>
              </a:rPr>
              <a:t> </a:t>
            </a:r>
            <a:r>
              <a:rPr sz="2200" spc="90" dirty="0">
                <a:solidFill>
                  <a:srgbClr val="FFFFFF"/>
                </a:solidFill>
                <a:latin typeface="Times New Roman"/>
                <a:cs typeface="Times New Roman"/>
              </a:rPr>
              <a:t>making-  </a:t>
            </a:r>
            <a:r>
              <a:rPr sz="2200" spc="135" dirty="0">
                <a:solidFill>
                  <a:srgbClr val="FFFFFF"/>
                </a:solidFill>
                <a:latin typeface="Times New Roman"/>
                <a:cs typeface="Times New Roman"/>
              </a:rPr>
              <a:t>up</a:t>
            </a:r>
            <a:r>
              <a:rPr sz="2200" spc="-100" dirty="0">
                <a:solidFill>
                  <a:srgbClr val="FFFFFF"/>
                </a:solidFill>
                <a:latin typeface="Times New Roman"/>
                <a:cs typeface="Times New Roman"/>
              </a:rPr>
              <a:t> </a:t>
            </a:r>
            <a:r>
              <a:rPr sz="2200" spc="90" dirty="0">
                <a:solidFill>
                  <a:srgbClr val="FFFFFF"/>
                </a:solidFill>
                <a:latin typeface="Times New Roman"/>
                <a:cs typeface="Times New Roman"/>
              </a:rPr>
              <a:t>room.</a:t>
            </a:r>
            <a:endParaRPr sz="2200">
              <a:latin typeface="Times New Roman"/>
              <a:cs typeface="Times New Roman"/>
            </a:endParaRPr>
          </a:p>
          <a:p>
            <a:pPr>
              <a:lnSpc>
                <a:spcPct val="100000"/>
              </a:lnSpc>
              <a:spcBef>
                <a:spcPts val="15"/>
              </a:spcBef>
            </a:pPr>
            <a:endParaRPr sz="3200">
              <a:latin typeface="Times New Roman"/>
              <a:cs typeface="Times New Roman"/>
            </a:endParaRPr>
          </a:p>
          <a:p>
            <a:pPr marL="12700">
              <a:lnSpc>
                <a:spcPct val="100000"/>
              </a:lnSpc>
            </a:pPr>
            <a:r>
              <a:rPr sz="2200" b="1" spc="95" dirty="0">
                <a:solidFill>
                  <a:srgbClr val="FFC000"/>
                </a:solidFill>
                <a:latin typeface="Times New Roman"/>
                <a:cs typeface="Times New Roman"/>
              </a:rPr>
              <a:t>Making-up</a:t>
            </a:r>
            <a:r>
              <a:rPr sz="2200" b="1" spc="-75" dirty="0">
                <a:solidFill>
                  <a:srgbClr val="FFC000"/>
                </a:solidFill>
                <a:latin typeface="Times New Roman"/>
                <a:cs typeface="Times New Roman"/>
              </a:rPr>
              <a:t> </a:t>
            </a:r>
            <a:r>
              <a:rPr sz="2200" b="1" spc="110" dirty="0">
                <a:solidFill>
                  <a:srgbClr val="FFC000"/>
                </a:solidFill>
                <a:latin typeface="Times New Roman"/>
                <a:cs typeface="Times New Roman"/>
              </a:rPr>
              <a:t>Specification</a:t>
            </a:r>
            <a:endParaRPr sz="2200">
              <a:latin typeface="Times New Roman"/>
              <a:cs typeface="Times New Roman"/>
            </a:endParaRPr>
          </a:p>
          <a:p>
            <a:pPr>
              <a:lnSpc>
                <a:spcPct val="100000"/>
              </a:lnSpc>
              <a:spcBef>
                <a:spcPts val="15"/>
              </a:spcBef>
            </a:pPr>
            <a:endParaRPr sz="3200">
              <a:latin typeface="Times New Roman"/>
              <a:cs typeface="Times New Roman"/>
            </a:endParaRPr>
          </a:p>
          <a:p>
            <a:pPr marL="598170" indent="-586105">
              <a:lnSpc>
                <a:spcPct val="100000"/>
              </a:lnSpc>
              <a:spcBef>
                <a:spcPts val="5"/>
              </a:spcBef>
              <a:buAutoNum type="alphaLcParenR"/>
              <a:tabLst>
                <a:tab pos="597535" algn="l"/>
                <a:tab pos="598805" algn="l"/>
              </a:tabLst>
            </a:pPr>
            <a:r>
              <a:rPr sz="2200" spc="40" dirty="0">
                <a:solidFill>
                  <a:srgbClr val="FFFFFF"/>
                </a:solidFill>
                <a:latin typeface="Times New Roman"/>
                <a:cs typeface="Times New Roman"/>
              </a:rPr>
              <a:t>Record</a:t>
            </a:r>
            <a:r>
              <a:rPr sz="2200" spc="-50" dirty="0">
                <a:solidFill>
                  <a:srgbClr val="FFFFFF"/>
                </a:solidFill>
                <a:latin typeface="Times New Roman"/>
                <a:cs typeface="Times New Roman"/>
              </a:rPr>
              <a:t> </a:t>
            </a:r>
            <a:r>
              <a:rPr sz="2200" spc="30" dirty="0">
                <a:solidFill>
                  <a:srgbClr val="FFFFFF"/>
                </a:solidFill>
                <a:latin typeface="Times New Roman"/>
                <a:cs typeface="Times New Roman"/>
              </a:rPr>
              <a:t>all</a:t>
            </a:r>
            <a:r>
              <a:rPr sz="2200" spc="-70" dirty="0">
                <a:solidFill>
                  <a:srgbClr val="FFFFFF"/>
                </a:solidFill>
                <a:latin typeface="Times New Roman"/>
                <a:cs typeface="Times New Roman"/>
              </a:rPr>
              <a:t> </a:t>
            </a:r>
            <a:r>
              <a:rPr sz="2200" spc="70" dirty="0">
                <a:solidFill>
                  <a:srgbClr val="FFFFFF"/>
                </a:solidFill>
                <a:latin typeface="Times New Roman"/>
                <a:cs typeface="Times New Roman"/>
              </a:rPr>
              <a:t>details</a:t>
            </a:r>
            <a:r>
              <a:rPr sz="2200" spc="-114" dirty="0">
                <a:solidFill>
                  <a:srgbClr val="FFFFFF"/>
                </a:solidFill>
                <a:latin typeface="Times New Roman"/>
                <a:cs typeface="Times New Roman"/>
              </a:rPr>
              <a:t> </a:t>
            </a:r>
            <a:r>
              <a:rPr sz="2200" spc="15" dirty="0">
                <a:solidFill>
                  <a:srgbClr val="FFFFFF"/>
                </a:solidFill>
                <a:latin typeface="Times New Roman"/>
                <a:cs typeface="Times New Roman"/>
              </a:rPr>
              <a:t>of</a:t>
            </a:r>
            <a:r>
              <a:rPr sz="2200" spc="35" dirty="0">
                <a:solidFill>
                  <a:srgbClr val="FFFFFF"/>
                </a:solidFill>
                <a:latin typeface="Times New Roman"/>
                <a:cs typeface="Times New Roman"/>
              </a:rPr>
              <a:t> </a:t>
            </a:r>
            <a:r>
              <a:rPr sz="2200" spc="80" dirty="0">
                <a:solidFill>
                  <a:srgbClr val="FFFFFF"/>
                </a:solidFill>
                <a:latin typeface="Times New Roman"/>
                <a:cs typeface="Times New Roman"/>
              </a:rPr>
              <a:t>making-up,</a:t>
            </a:r>
            <a:r>
              <a:rPr sz="2200" spc="-30" dirty="0">
                <a:solidFill>
                  <a:srgbClr val="FFFFFF"/>
                </a:solidFill>
                <a:latin typeface="Times New Roman"/>
                <a:cs typeface="Times New Roman"/>
              </a:rPr>
              <a:t> </a:t>
            </a:r>
            <a:r>
              <a:rPr sz="2200" spc="75" dirty="0">
                <a:solidFill>
                  <a:srgbClr val="FFFFFF"/>
                </a:solidFill>
                <a:latin typeface="Times New Roman"/>
                <a:cs typeface="Times New Roman"/>
              </a:rPr>
              <a:t>including</a:t>
            </a:r>
            <a:r>
              <a:rPr sz="2200" spc="-35" dirty="0">
                <a:solidFill>
                  <a:srgbClr val="FFFFFF"/>
                </a:solidFill>
                <a:latin typeface="Times New Roman"/>
                <a:cs typeface="Times New Roman"/>
              </a:rPr>
              <a:t> </a:t>
            </a:r>
            <a:r>
              <a:rPr sz="2200" spc="135" dirty="0">
                <a:solidFill>
                  <a:srgbClr val="FFFFFF"/>
                </a:solidFill>
                <a:latin typeface="Times New Roman"/>
                <a:cs typeface="Times New Roman"/>
              </a:rPr>
              <a:t>the</a:t>
            </a:r>
            <a:r>
              <a:rPr sz="2200" spc="-80" dirty="0">
                <a:solidFill>
                  <a:srgbClr val="FFFFFF"/>
                </a:solidFill>
                <a:latin typeface="Times New Roman"/>
                <a:cs typeface="Times New Roman"/>
              </a:rPr>
              <a:t> </a:t>
            </a:r>
            <a:r>
              <a:rPr sz="2200" spc="75" dirty="0">
                <a:solidFill>
                  <a:srgbClr val="FFFFFF"/>
                </a:solidFill>
                <a:latin typeface="Times New Roman"/>
                <a:cs typeface="Times New Roman"/>
              </a:rPr>
              <a:t>type</a:t>
            </a:r>
            <a:r>
              <a:rPr sz="2200" spc="-110" dirty="0">
                <a:solidFill>
                  <a:srgbClr val="FFFFFF"/>
                </a:solidFill>
                <a:latin typeface="Times New Roman"/>
                <a:cs typeface="Times New Roman"/>
              </a:rPr>
              <a:t> </a:t>
            </a:r>
            <a:r>
              <a:rPr sz="2200" spc="135" dirty="0">
                <a:solidFill>
                  <a:srgbClr val="FFFFFF"/>
                </a:solidFill>
                <a:latin typeface="Times New Roman"/>
                <a:cs typeface="Times New Roman"/>
              </a:rPr>
              <a:t>and</a:t>
            </a:r>
            <a:endParaRPr sz="2200">
              <a:latin typeface="Times New Roman"/>
              <a:cs typeface="Times New Roman"/>
            </a:endParaRPr>
          </a:p>
          <a:p>
            <a:pPr marL="12700">
              <a:lnSpc>
                <a:spcPct val="100000"/>
              </a:lnSpc>
            </a:pPr>
            <a:r>
              <a:rPr sz="2200" spc="110" dirty="0">
                <a:solidFill>
                  <a:srgbClr val="FFFFFF"/>
                </a:solidFill>
                <a:latin typeface="Times New Roman"/>
                <a:cs typeface="Times New Roman"/>
              </a:rPr>
              <a:t>count</a:t>
            </a:r>
            <a:r>
              <a:rPr sz="2200" spc="-100" dirty="0">
                <a:solidFill>
                  <a:srgbClr val="FFFFFF"/>
                </a:solidFill>
                <a:latin typeface="Times New Roman"/>
                <a:cs typeface="Times New Roman"/>
              </a:rPr>
              <a:t> </a:t>
            </a:r>
            <a:r>
              <a:rPr sz="2200" spc="15" dirty="0">
                <a:solidFill>
                  <a:srgbClr val="FFFFFF"/>
                </a:solidFill>
                <a:latin typeface="Times New Roman"/>
                <a:cs typeface="Times New Roman"/>
              </a:rPr>
              <a:t>of </a:t>
            </a:r>
            <a:r>
              <a:rPr sz="2200" spc="130" dirty="0">
                <a:solidFill>
                  <a:srgbClr val="FFFFFF"/>
                </a:solidFill>
                <a:latin typeface="Times New Roman"/>
                <a:cs typeface="Times New Roman"/>
              </a:rPr>
              <a:t>the</a:t>
            </a:r>
            <a:r>
              <a:rPr sz="2200" spc="-100" dirty="0">
                <a:solidFill>
                  <a:srgbClr val="FFFFFF"/>
                </a:solidFill>
                <a:latin typeface="Times New Roman"/>
                <a:cs typeface="Times New Roman"/>
              </a:rPr>
              <a:t> </a:t>
            </a:r>
            <a:r>
              <a:rPr sz="2200" spc="55" dirty="0">
                <a:solidFill>
                  <a:srgbClr val="FFFFFF"/>
                </a:solidFill>
                <a:latin typeface="Times New Roman"/>
                <a:cs typeface="Times New Roman"/>
              </a:rPr>
              <a:t>sewing</a:t>
            </a:r>
            <a:r>
              <a:rPr sz="2200" spc="-35" dirty="0">
                <a:solidFill>
                  <a:srgbClr val="FFFFFF"/>
                </a:solidFill>
                <a:latin typeface="Times New Roman"/>
                <a:cs typeface="Times New Roman"/>
              </a:rPr>
              <a:t> </a:t>
            </a:r>
            <a:r>
              <a:rPr sz="2200" spc="100" dirty="0">
                <a:solidFill>
                  <a:srgbClr val="FFFFFF"/>
                </a:solidFill>
                <a:latin typeface="Times New Roman"/>
                <a:cs typeface="Times New Roman"/>
              </a:rPr>
              <a:t>thread,</a:t>
            </a:r>
            <a:r>
              <a:rPr sz="2200" spc="-55" dirty="0">
                <a:solidFill>
                  <a:srgbClr val="FFFFFF"/>
                </a:solidFill>
                <a:latin typeface="Times New Roman"/>
                <a:cs typeface="Times New Roman"/>
              </a:rPr>
              <a:t> </a:t>
            </a:r>
            <a:r>
              <a:rPr sz="2200" spc="135" dirty="0">
                <a:solidFill>
                  <a:srgbClr val="FFFFFF"/>
                </a:solidFill>
                <a:latin typeface="Times New Roman"/>
                <a:cs typeface="Times New Roman"/>
              </a:rPr>
              <a:t>and</a:t>
            </a:r>
            <a:r>
              <a:rPr sz="2200" spc="-35" dirty="0">
                <a:solidFill>
                  <a:srgbClr val="FFFFFF"/>
                </a:solidFill>
                <a:latin typeface="Times New Roman"/>
                <a:cs typeface="Times New Roman"/>
              </a:rPr>
              <a:t> </a:t>
            </a:r>
            <a:r>
              <a:rPr sz="2200" spc="130" dirty="0">
                <a:solidFill>
                  <a:srgbClr val="FFFFFF"/>
                </a:solidFill>
                <a:latin typeface="Times New Roman"/>
                <a:cs typeface="Times New Roman"/>
              </a:rPr>
              <a:t>the</a:t>
            </a:r>
            <a:r>
              <a:rPr sz="2200" spc="-114" dirty="0">
                <a:solidFill>
                  <a:srgbClr val="FFFFFF"/>
                </a:solidFill>
                <a:latin typeface="Times New Roman"/>
                <a:cs typeface="Times New Roman"/>
              </a:rPr>
              <a:t> </a:t>
            </a:r>
            <a:r>
              <a:rPr sz="2200" spc="95" dirty="0">
                <a:solidFill>
                  <a:srgbClr val="FFFFFF"/>
                </a:solidFill>
                <a:latin typeface="Times New Roman"/>
                <a:cs typeface="Times New Roman"/>
              </a:rPr>
              <a:t>order</a:t>
            </a:r>
            <a:r>
              <a:rPr sz="2200" spc="-135" dirty="0">
                <a:solidFill>
                  <a:srgbClr val="FFFFFF"/>
                </a:solidFill>
                <a:latin typeface="Times New Roman"/>
                <a:cs typeface="Times New Roman"/>
              </a:rPr>
              <a:t> </a:t>
            </a:r>
            <a:r>
              <a:rPr sz="2200" spc="15" dirty="0">
                <a:solidFill>
                  <a:srgbClr val="FFFFFF"/>
                </a:solidFill>
                <a:latin typeface="Times New Roman"/>
                <a:cs typeface="Times New Roman"/>
              </a:rPr>
              <a:t>of</a:t>
            </a:r>
            <a:r>
              <a:rPr sz="2200" spc="5" dirty="0">
                <a:solidFill>
                  <a:srgbClr val="FFFFFF"/>
                </a:solidFill>
                <a:latin typeface="Times New Roman"/>
                <a:cs typeface="Times New Roman"/>
              </a:rPr>
              <a:t> </a:t>
            </a:r>
            <a:r>
              <a:rPr sz="2200" spc="80" dirty="0">
                <a:solidFill>
                  <a:srgbClr val="FFFFFF"/>
                </a:solidFill>
                <a:latin typeface="Times New Roman"/>
                <a:cs typeface="Times New Roman"/>
              </a:rPr>
              <a:t>seaming</a:t>
            </a:r>
            <a:r>
              <a:rPr sz="2200" spc="-60" dirty="0">
                <a:solidFill>
                  <a:srgbClr val="FFFFFF"/>
                </a:solidFill>
                <a:latin typeface="Times New Roman"/>
                <a:cs typeface="Times New Roman"/>
              </a:rPr>
              <a:t> </a:t>
            </a:r>
            <a:r>
              <a:rPr sz="2200" spc="130" dirty="0">
                <a:solidFill>
                  <a:srgbClr val="FFFFFF"/>
                </a:solidFill>
                <a:latin typeface="Times New Roman"/>
                <a:cs typeface="Times New Roman"/>
              </a:rPr>
              <a:t>the</a:t>
            </a:r>
            <a:r>
              <a:rPr sz="2200" spc="-90" dirty="0">
                <a:solidFill>
                  <a:srgbClr val="FFFFFF"/>
                </a:solidFill>
                <a:latin typeface="Times New Roman"/>
                <a:cs typeface="Times New Roman"/>
              </a:rPr>
              <a:t> </a:t>
            </a:r>
            <a:r>
              <a:rPr sz="2200" spc="80" dirty="0">
                <a:solidFill>
                  <a:srgbClr val="FFFFFF"/>
                </a:solidFill>
                <a:latin typeface="Times New Roman"/>
                <a:cs typeface="Times New Roman"/>
              </a:rPr>
              <a:t>parts.</a:t>
            </a:r>
            <a:endParaRPr sz="2200">
              <a:latin typeface="Times New Roman"/>
              <a:cs typeface="Times New Roman"/>
            </a:endParaRPr>
          </a:p>
          <a:p>
            <a:pPr marL="12700" marR="69850">
              <a:lnSpc>
                <a:spcPct val="100000"/>
              </a:lnSpc>
              <a:spcBef>
                <a:spcPts val="530"/>
              </a:spcBef>
              <a:buAutoNum type="alphaLcParenR" startAt="2"/>
              <a:tabLst>
                <a:tab pos="620395" algn="l"/>
                <a:tab pos="621665" algn="l"/>
              </a:tabLst>
            </a:pPr>
            <a:r>
              <a:rPr sz="2200" spc="75" dirty="0">
                <a:solidFill>
                  <a:srgbClr val="FFFFFF"/>
                </a:solidFill>
                <a:latin typeface="Times New Roman"/>
                <a:cs typeface="Times New Roman"/>
              </a:rPr>
              <a:t>Note</a:t>
            </a:r>
            <a:r>
              <a:rPr sz="2200" spc="-110" dirty="0">
                <a:solidFill>
                  <a:srgbClr val="FFFFFF"/>
                </a:solidFill>
                <a:latin typeface="Times New Roman"/>
                <a:cs typeface="Times New Roman"/>
              </a:rPr>
              <a:t> </a:t>
            </a:r>
            <a:r>
              <a:rPr sz="2200" spc="60" dirty="0">
                <a:solidFill>
                  <a:srgbClr val="FFFFFF"/>
                </a:solidFill>
                <a:latin typeface="Times New Roman"/>
                <a:cs typeface="Times New Roman"/>
              </a:rPr>
              <a:t>any</a:t>
            </a:r>
            <a:r>
              <a:rPr sz="2200" spc="-110" dirty="0">
                <a:solidFill>
                  <a:srgbClr val="FFFFFF"/>
                </a:solidFill>
                <a:latin typeface="Times New Roman"/>
                <a:cs typeface="Times New Roman"/>
              </a:rPr>
              <a:t> </a:t>
            </a:r>
            <a:r>
              <a:rPr sz="2200" spc="45" dirty="0">
                <a:solidFill>
                  <a:srgbClr val="FFFFFF"/>
                </a:solidFill>
                <a:latin typeface="Times New Roman"/>
                <a:cs typeface="Times New Roman"/>
              </a:rPr>
              <a:t>difficulties</a:t>
            </a:r>
            <a:r>
              <a:rPr sz="2200" spc="-125" dirty="0">
                <a:solidFill>
                  <a:srgbClr val="FFFFFF"/>
                </a:solidFill>
                <a:latin typeface="Times New Roman"/>
                <a:cs typeface="Times New Roman"/>
              </a:rPr>
              <a:t> </a:t>
            </a:r>
            <a:r>
              <a:rPr sz="2200" spc="105" dirty="0">
                <a:solidFill>
                  <a:srgbClr val="FFFFFF"/>
                </a:solidFill>
                <a:latin typeface="Times New Roman"/>
                <a:cs typeface="Times New Roman"/>
              </a:rPr>
              <a:t>encountered</a:t>
            </a:r>
            <a:r>
              <a:rPr sz="2200" spc="-65" dirty="0">
                <a:solidFill>
                  <a:srgbClr val="FFFFFF"/>
                </a:solidFill>
                <a:latin typeface="Times New Roman"/>
                <a:cs typeface="Times New Roman"/>
              </a:rPr>
              <a:t> </a:t>
            </a:r>
            <a:r>
              <a:rPr sz="2200" spc="15" dirty="0">
                <a:solidFill>
                  <a:srgbClr val="FFFFFF"/>
                </a:solidFill>
                <a:latin typeface="Times New Roman"/>
                <a:cs typeface="Times New Roman"/>
              </a:rPr>
              <a:t>e.g.</a:t>
            </a:r>
            <a:r>
              <a:rPr sz="2200" spc="-75" dirty="0">
                <a:solidFill>
                  <a:srgbClr val="FFFFFF"/>
                </a:solidFill>
                <a:latin typeface="Times New Roman"/>
                <a:cs typeface="Times New Roman"/>
              </a:rPr>
              <a:t> </a:t>
            </a:r>
            <a:r>
              <a:rPr sz="2200" spc="45" dirty="0">
                <a:solidFill>
                  <a:srgbClr val="FFFFFF"/>
                </a:solidFill>
                <a:latin typeface="Times New Roman"/>
                <a:cs typeface="Times New Roman"/>
              </a:rPr>
              <a:t>difficult</a:t>
            </a:r>
            <a:r>
              <a:rPr sz="2200" spc="-114" dirty="0">
                <a:solidFill>
                  <a:srgbClr val="FFFFFF"/>
                </a:solidFill>
                <a:latin typeface="Times New Roman"/>
                <a:cs typeface="Times New Roman"/>
              </a:rPr>
              <a:t> </a:t>
            </a:r>
            <a:r>
              <a:rPr sz="2200" spc="95" dirty="0">
                <a:solidFill>
                  <a:srgbClr val="FFFFFF"/>
                </a:solidFill>
                <a:latin typeface="Times New Roman"/>
                <a:cs typeface="Times New Roman"/>
              </a:rPr>
              <a:t>operation</a:t>
            </a:r>
            <a:r>
              <a:rPr sz="2200" spc="-75" dirty="0">
                <a:solidFill>
                  <a:srgbClr val="FFFFFF"/>
                </a:solidFill>
                <a:latin typeface="Times New Roman"/>
                <a:cs typeface="Times New Roman"/>
              </a:rPr>
              <a:t> </a:t>
            </a:r>
            <a:r>
              <a:rPr sz="2200" spc="105" dirty="0">
                <a:solidFill>
                  <a:srgbClr val="FFFFFF"/>
                </a:solidFill>
                <a:latin typeface="Times New Roman"/>
                <a:cs typeface="Times New Roman"/>
              </a:rPr>
              <a:t>to  attach</a:t>
            </a:r>
            <a:r>
              <a:rPr sz="2200" spc="-110" dirty="0">
                <a:solidFill>
                  <a:srgbClr val="FFFFFF"/>
                </a:solidFill>
                <a:latin typeface="Times New Roman"/>
                <a:cs typeface="Times New Roman"/>
              </a:rPr>
              <a:t> </a:t>
            </a:r>
            <a:r>
              <a:rPr sz="2200" spc="10" dirty="0">
                <a:solidFill>
                  <a:srgbClr val="FFFFFF"/>
                </a:solidFill>
                <a:latin typeface="Times New Roman"/>
                <a:cs typeface="Times New Roman"/>
              </a:rPr>
              <a:t>collar.</a:t>
            </a:r>
            <a:endParaRPr sz="2200">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58450"/>
            <a:ext cx="8272781" cy="6037550"/>
          </a:xfrm>
          <a:prstGeom prst="rect">
            <a:avLst/>
          </a:prstGeom>
        </p:spPr>
        <p:txBody>
          <a:bodyPr vert="horz" wrap="square" lIns="0" tIns="12700" rIns="0" bIns="0" rtlCol="0">
            <a:spAutoFit/>
          </a:bodyPr>
          <a:lstStyle/>
          <a:p>
            <a:pPr marL="12700">
              <a:lnSpc>
                <a:spcPct val="100000"/>
              </a:lnSpc>
              <a:spcBef>
                <a:spcPts val="100"/>
              </a:spcBef>
            </a:pPr>
            <a:endParaRPr lang="en-US" sz="2000" b="1" spc="40" dirty="0" smtClean="0">
              <a:solidFill>
                <a:srgbClr val="FFC000"/>
              </a:solidFill>
              <a:latin typeface="Times New Roman"/>
              <a:cs typeface="Times New Roman"/>
            </a:endParaRPr>
          </a:p>
          <a:p>
            <a:pPr marL="12700">
              <a:lnSpc>
                <a:spcPct val="100000"/>
              </a:lnSpc>
              <a:spcBef>
                <a:spcPts val="100"/>
              </a:spcBef>
            </a:pPr>
            <a:r>
              <a:rPr sz="2000" b="1" spc="40" dirty="0" smtClean="0">
                <a:solidFill>
                  <a:srgbClr val="FFC000"/>
                </a:solidFill>
                <a:latin typeface="Times New Roman"/>
                <a:cs typeface="Times New Roman"/>
              </a:rPr>
              <a:t>Test</a:t>
            </a:r>
            <a:r>
              <a:rPr sz="2000" b="1" spc="-114" dirty="0" smtClean="0">
                <a:solidFill>
                  <a:srgbClr val="FFC000"/>
                </a:solidFill>
                <a:latin typeface="Times New Roman"/>
                <a:cs typeface="Times New Roman"/>
              </a:rPr>
              <a:t> </a:t>
            </a:r>
            <a:r>
              <a:rPr sz="2000" b="1" spc="70" dirty="0">
                <a:solidFill>
                  <a:srgbClr val="FFC000"/>
                </a:solidFill>
                <a:latin typeface="Times New Roman"/>
                <a:cs typeface="Times New Roman"/>
              </a:rPr>
              <a:t>for</a:t>
            </a:r>
            <a:r>
              <a:rPr sz="2000" b="1" spc="-100" dirty="0">
                <a:solidFill>
                  <a:srgbClr val="FFC000"/>
                </a:solidFill>
                <a:latin typeface="Times New Roman"/>
                <a:cs typeface="Times New Roman"/>
              </a:rPr>
              <a:t> </a:t>
            </a:r>
            <a:r>
              <a:rPr sz="2000" b="1" spc="80" dirty="0">
                <a:solidFill>
                  <a:srgbClr val="FFC000"/>
                </a:solidFill>
                <a:latin typeface="Times New Roman"/>
                <a:cs typeface="Times New Roman"/>
              </a:rPr>
              <a:t>Physical</a:t>
            </a:r>
            <a:r>
              <a:rPr sz="2000" b="1" spc="-5" dirty="0">
                <a:solidFill>
                  <a:srgbClr val="FFC000"/>
                </a:solidFill>
                <a:latin typeface="Times New Roman"/>
                <a:cs typeface="Times New Roman"/>
              </a:rPr>
              <a:t> </a:t>
            </a:r>
            <a:r>
              <a:rPr sz="2000" b="1" spc="100" dirty="0">
                <a:solidFill>
                  <a:srgbClr val="FFC000"/>
                </a:solidFill>
                <a:latin typeface="Times New Roman"/>
                <a:cs typeface="Times New Roman"/>
              </a:rPr>
              <a:t>Properties</a:t>
            </a:r>
            <a:r>
              <a:rPr sz="2000" b="1" spc="-125" dirty="0">
                <a:solidFill>
                  <a:srgbClr val="FFC000"/>
                </a:solidFill>
                <a:latin typeface="Times New Roman"/>
                <a:cs typeface="Times New Roman"/>
              </a:rPr>
              <a:t> </a:t>
            </a:r>
            <a:r>
              <a:rPr sz="2000" b="1" spc="120" dirty="0">
                <a:solidFill>
                  <a:srgbClr val="FFC000"/>
                </a:solidFill>
                <a:latin typeface="Times New Roman"/>
                <a:cs typeface="Times New Roman"/>
              </a:rPr>
              <a:t>of</a:t>
            </a:r>
            <a:r>
              <a:rPr sz="2000" b="1" spc="20" dirty="0">
                <a:solidFill>
                  <a:srgbClr val="FFC000"/>
                </a:solidFill>
                <a:latin typeface="Times New Roman"/>
                <a:cs typeface="Times New Roman"/>
              </a:rPr>
              <a:t> </a:t>
            </a:r>
            <a:r>
              <a:rPr sz="2000" b="1" spc="95" dirty="0">
                <a:solidFill>
                  <a:srgbClr val="FFC000"/>
                </a:solidFill>
                <a:latin typeface="Times New Roman"/>
                <a:cs typeface="Times New Roman"/>
              </a:rPr>
              <a:t>Garments</a:t>
            </a:r>
            <a:endParaRPr sz="2000" dirty="0">
              <a:latin typeface="Times New Roman"/>
              <a:cs typeface="Times New Roman"/>
            </a:endParaRPr>
          </a:p>
          <a:p>
            <a:pPr marL="546100" indent="-533400">
              <a:lnSpc>
                <a:spcPct val="100000"/>
              </a:lnSpc>
              <a:buAutoNum type="alphaLcParenR"/>
              <a:tabLst>
                <a:tab pos="545465" algn="l"/>
                <a:tab pos="546100" algn="l"/>
              </a:tabLst>
            </a:pPr>
            <a:r>
              <a:rPr sz="2000" spc="40" dirty="0" smtClean="0">
                <a:solidFill>
                  <a:srgbClr val="FFFFFF"/>
                </a:solidFill>
                <a:latin typeface="Times New Roman"/>
                <a:cs typeface="Times New Roman"/>
              </a:rPr>
              <a:t>Record</a:t>
            </a:r>
            <a:r>
              <a:rPr sz="2000" spc="-45" dirty="0" smtClean="0">
                <a:solidFill>
                  <a:srgbClr val="FFFFFF"/>
                </a:solidFill>
                <a:latin typeface="Times New Roman"/>
                <a:cs typeface="Times New Roman"/>
              </a:rPr>
              <a:t> </a:t>
            </a:r>
            <a:r>
              <a:rPr sz="2000" spc="125" dirty="0">
                <a:solidFill>
                  <a:srgbClr val="FFFFFF"/>
                </a:solidFill>
                <a:latin typeface="Times New Roman"/>
                <a:cs typeface="Times New Roman"/>
              </a:rPr>
              <a:t>the</a:t>
            </a:r>
            <a:r>
              <a:rPr sz="2000" spc="-105" dirty="0">
                <a:solidFill>
                  <a:srgbClr val="FFFFFF"/>
                </a:solidFill>
                <a:latin typeface="Times New Roman"/>
                <a:cs typeface="Times New Roman"/>
              </a:rPr>
              <a:t> </a:t>
            </a:r>
            <a:r>
              <a:rPr sz="2000" spc="85" dirty="0">
                <a:solidFill>
                  <a:srgbClr val="FFFFFF"/>
                </a:solidFill>
                <a:latin typeface="Times New Roman"/>
                <a:cs typeface="Times New Roman"/>
              </a:rPr>
              <a:t>dimensions</a:t>
            </a:r>
            <a:r>
              <a:rPr sz="2000" spc="-105" dirty="0">
                <a:solidFill>
                  <a:srgbClr val="FFFFFF"/>
                </a:solidFill>
                <a:latin typeface="Times New Roman"/>
                <a:cs typeface="Times New Roman"/>
              </a:rPr>
              <a:t> </a:t>
            </a:r>
            <a:r>
              <a:rPr sz="2000" spc="15" dirty="0">
                <a:solidFill>
                  <a:srgbClr val="FFFFFF"/>
                </a:solidFill>
                <a:latin typeface="Times New Roman"/>
                <a:cs typeface="Times New Roman"/>
              </a:rPr>
              <a:t>of</a:t>
            </a:r>
            <a:r>
              <a:rPr sz="2000" spc="25" dirty="0">
                <a:solidFill>
                  <a:srgbClr val="FFFFFF"/>
                </a:solidFill>
                <a:latin typeface="Times New Roman"/>
                <a:cs typeface="Times New Roman"/>
              </a:rPr>
              <a:t> </a:t>
            </a:r>
            <a:r>
              <a:rPr sz="2000" spc="125" dirty="0">
                <a:solidFill>
                  <a:srgbClr val="FFFFFF"/>
                </a:solidFill>
                <a:latin typeface="Times New Roman"/>
                <a:cs typeface="Times New Roman"/>
              </a:rPr>
              <a:t>the</a:t>
            </a:r>
            <a:r>
              <a:rPr sz="2000" spc="-105" dirty="0">
                <a:solidFill>
                  <a:srgbClr val="FFFFFF"/>
                </a:solidFill>
                <a:latin typeface="Times New Roman"/>
                <a:cs typeface="Times New Roman"/>
              </a:rPr>
              <a:t> </a:t>
            </a:r>
            <a:r>
              <a:rPr sz="2000" spc="105" dirty="0">
                <a:solidFill>
                  <a:srgbClr val="FFFFFF"/>
                </a:solidFill>
                <a:latin typeface="Times New Roman"/>
                <a:cs typeface="Times New Roman"/>
              </a:rPr>
              <a:t>garment</a:t>
            </a:r>
            <a:r>
              <a:rPr sz="2000" spc="-125" dirty="0">
                <a:solidFill>
                  <a:srgbClr val="FFFFFF"/>
                </a:solidFill>
                <a:latin typeface="Times New Roman"/>
                <a:cs typeface="Times New Roman"/>
              </a:rPr>
              <a:t> </a:t>
            </a:r>
            <a:r>
              <a:rPr sz="2000" spc="50" dirty="0">
                <a:solidFill>
                  <a:srgbClr val="FFFFFF"/>
                </a:solidFill>
                <a:latin typeface="Times New Roman"/>
                <a:cs typeface="Times New Roman"/>
              </a:rPr>
              <a:t>as</a:t>
            </a:r>
            <a:r>
              <a:rPr sz="2000" spc="-75" dirty="0">
                <a:solidFill>
                  <a:srgbClr val="FFFFFF"/>
                </a:solidFill>
                <a:latin typeface="Times New Roman"/>
                <a:cs typeface="Times New Roman"/>
              </a:rPr>
              <a:t> </a:t>
            </a:r>
            <a:r>
              <a:rPr sz="2000" spc="90" dirty="0">
                <a:solidFill>
                  <a:srgbClr val="FFFFFF"/>
                </a:solidFill>
                <a:latin typeface="Times New Roman"/>
                <a:cs typeface="Times New Roman"/>
              </a:rPr>
              <a:t>soon</a:t>
            </a:r>
            <a:r>
              <a:rPr sz="2000" spc="-100" dirty="0">
                <a:solidFill>
                  <a:srgbClr val="FFFFFF"/>
                </a:solidFill>
                <a:latin typeface="Times New Roman"/>
                <a:cs typeface="Times New Roman"/>
              </a:rPr>
              <a:t> </a:t>
            </a:r>
            <a:r>
              <a:rPr sz="2000" spc="50" dirty="0">
                <a:solidFill>
                  <a:srgbClr val="FFFFFF"/>
                </a:solidFill>
                <a:latin typeface="Times New Roman"/>
                <a:cs typeface="Times New Roman"/>
              </a:rPr>
              <a:t>as</a:t>
            </a:r>
            <a:r>
              <a:rPr sz="2000" spc="-35" dirty="0">
                <a:solidFill>
                  <a:srgbClr val="FFFFFF"/>
                </a:solidFill>
                <a:latin typeface="Times New Roman"/>
                <a:cs typeface="Times New Roman"/>
              </a:rPr>
              <a:t> </a:t>
            </a:r>
            <a:r>
              <a:rPr sz="2000" spc="75" dirty="0">
                <a:solidFill>
                  <a:srgbClr val="FFFFFF"/>
                </a:solidFill>
                <a:latin typeface="Times New Roman"/>
                <a:cs typeface="Times New Roman"/>
              </a:rPr>
              <a:t>it</a:t>
            </a:r>
            <a:r>
              <a:rPr sz="2000" spc="-70" dirty="0">
                <a:solidFill>
                  <a:srgbClr val="FFFFFF"/>
                </a:solidFill>
                <a:latin typeface="Times New Roman"/>
                <a:cs typeface="Times New Roman"/>
              </a:rPr>
              <a:t> </a:t>
            </a:r>
            <a:r>
              <a:rPr sz="2000" spc="15" dirty="0">
                <a:solidFill>
                  <a:srgbClr val="FFFFFF"/>
                </a:solidFill>
                <a:latin typeface="Times New Roman"/>
                <a:cs typeface="Times New Roman"/>
              </a:rPr>
              <a:t>is</a:t>
            </a:r>
            <a:r>
              <a:rPr sz="2000" spc="-90" dirty="0">
                <a:solidFill>
                  <a:srgbClr val="FFFFFF"/>
                </a:solidFill>
                <a:latin typeface="Times New Roman"/>
                <a:cs typeface="Times New Roman"/>
              </a:rPr>
              <a:t> </a:t>
            </a:r>
            <a:r>
              <a:rPr sz="2000" spc="80" dirty="0">
                <a:solidFill>
                  <a:srgbClr val="FFFFFF"/>
                </a:solidFill>
                <a:latin typeface="Times New Roman"/>
                <a:cs typeface="Times New Roman"/>
              </a:rPr>
              <a:t>completed.</a:t>
            </a:r>
            <a:endParaRPr sz="2000" dirty="0">
              <a:latin typeface="Times New Roman"/>
              <a:cs typeface="Times New Roman"/>
            </a:endParaRPr>
          </a:p>
          <a:p>
            <a:pPr marL="12700" marR="496570">
              <a:lnSpc>
                <a:spcPts val="2160"/>
              </a:lnSpc>
              <a:spcBef>
                <a:spcPts val="509"/>
              </a:spcBef>
              <a:buAutoNum type="alphaLcParenR"/>
              <a:tabLst>
                <a:tab pos="563880" algn="l"/>
                <a:tab pos="564515" algn="l"/>
              </a:tabLst>
            </a:pPr>
            <a:r>
              <a:rPr sz="2000" spc="25" dirty="0">
                <a:solidFill>
                  <a:srgbClr val="FFFFFF"/>
                </a:solidFill>
                <a:latin typeface="Times New Roman"/>
                <a:cs typeface="Times New Roman"/>
              </a:rPr>
              <a:t>For</a:t>
            </a:r>
            <a:r>
              <a:rPr sz="2000" spc="-135" dirty="0">
                <a:solidFill>
                  <a:srgbClr val="FFFFFF"/>
                </a:solidFill>
                <a:latin typeface="Times New Roman"/>
                <a:cs typeface="Times New Roman"/>
              </a:rPr>
              <a:t> </a:t>
            </a:r>
            <a:r>
              <a:rPr sz="2000" spc="70" dirty="0">
                <a:solidFill>
                  <a:srgbClr val="FFFFFF"/>
                </a:solidFill>
                <a:latin typeface="Times New Roman"/>
                <a:cs typeface="Times New Roman"/>
              </a:rPr>
              <a:t>a</a:t>
            </a:r>
            <a:r>
              <a:rPr sz="2000" spc="-60" dirty="0">
                <a:solidFill>
                  <a:srgbClr val="FFFFFF"/>
                </a:solidFill>
                <a:latin typeface="Times New Roman"/>
                <a:cs typeface="Times New Roman"/>
              </a:rPr>
              <a:t> </a:t>
            </a:r>
            <a:r>
              <a:rPr sz="2000" spc="55" dirty="0">
                <a:solidFill>
                  <a:srgbClr val="FFFFFF"/>
                </a:solidFill>
                <a:latin typeface="Times New Roman"/>
                <a:cs typeface="Times New Roman"/>
              </a:rPr>
              <a:t>fiber</a:t>
            </a:r>
            <a:r>
              <a:rPr sz="2000" spc="-114" dirty="0">
                <a:solidFill>
                  <a:srgbClr val="FFFFFF"/>
                </a:solidFill>
                <a:latin typeface="Times New Roman"/>
                <a:cs typeface="Times New Roman"/>
              </a:rPr>
              <a:t> </a:t>
            </a:r>
            <a:r>
              <a:rPr sz="2000" spc="15" dirty="0">
                <a:solidFill>
                  <a:srgbClr val="FFFFFF"/>
                </a:solidFill>
                <a:latin typeface="Times New Roman"/>
                <a:cs typeface="Times New Roman"/>
              </a:rPr>
              <a:t>of</a:t>
            </a:r>
            <a:r>
              <a:rPr sz="2000" spc="35" dirty="0">
                <a:solidFill>
                  <a:srgbClr val="FFFFFF"/>
                </a:solidFill>
                <a:latin typeface="Times New Roman"/>
                <a:cs typeface="Times New Roman"/>
              </a:rPr>
              <a:t> </a:t>
            </a:r>
            <a:r>
              <a:rPr sz="2000" spc="80" dirty="0">
                <a:solidFill>
                  <a:srgbClr val="FFFFFF"/>
                </a:solidFill>
                <a:latin typeface="Times New Roman"/>
                <a:cs typeface="Times New Roman"/>
              </a:rPr>
              <a:t>high</a:t>
            </a:r>
            <a:r>
              <a:rPr sz="2000" spc="-25" dirty="0">
                <a:solidFill>
                  <a:srgbClr val="FFFFFF"/>
                </a:solidFill>
                <a:latin typeface="Times New Roman"/>
                <a:cs typeface="Times New Roman"/>
              </a:rPr>
              <a:t> </a:t>
            </a:r>
            <a:r>
              <a:rPr sz="2000" spc="90" dirty="0">
                <a:solidFill>
                  <a:srgbClr val="FFFFFF"/>
                </a:solidFill>
                <a:latin typeface="Times New Roman"/>
                <a:cs typeface="Times New Roman"/>
              </a:rPr>
              <a:t>moisture</a:t>
            </a:r>
            <a:r>
              <a:rPr sz="2000" spc="-120" dirty="0">
                <a:solidFill>
                  <a:srgbClr val="FFFFFF"/>
                </a:solidFill>
                <a:latin typeface="Times New Roman"/>
                <a:cs typeface="Times New Roman"/>
              </a:rPr>
              <a:t> </a:t>
            </a:r>
            <a:r>
              <a:rPr sz="2000" spc="65" dirty="0">
                <a:solidFill>
                  <a:srgbClr val="FFFFFF"/>
                </a:solidFill>
                <a:latin typeface="Times New Roman"/>
                <a:cs typeface="Times New Roman"/>
              </a:rPr>
              <a:t>regain</a:t>
            </a:r>
            <a:r>
              <a:rPr sz="2000" spc="-60" dirty="0">
                <a:solidFill>
                  <a:srgbClr val="FFFFFF"/>
                </a:solidFill>
                <a:latin typeface="Times New Roman"/>
                <a:cs typeface="Times New Roman"/>
              </a:rPr>
              <a:t> </a:t>
            </a:r>
            <a:r>
              <a:rPr sz="2000" spc="75" dirty="0">
                <a:solidFill>
                  <a:srgbClr val="FFFFFF"/>
                </a:solidFill>
                <a:latin typeface="Times New Roman"/>
                <a:cs typeface="Times New Roman"/>
              </a:rPr>
              <a:t>find</a:t>
            </a:r>
            <a:r>
              <a:rPr sz="2000" spc="-25" dirty="0">
                <a:solidFill>
                  <a:srgbClr val="FFFFFF"/>
                </a:solidFill>
                <a:latin typeface="Times New Roman"/>
                <a:cs typeface="Times New Roman"/>
              </a:rPr>
              <a:t> </a:t>
            </a:r>
            <a:r>
              <a:rPr sz="2000" spc="125" dirty="0">
                <a:solidFill>
                  <a:srgbClr val="FFFFFF"/>
                </a:solidFill>
                <a:latin typeface="Times New Roman"/>
                <a:cs typeface="Times New Roman"/>
              </a:rPr>
              <a:t>the</a:t>
            </a:r>
            <a:r>
              <a:rPr sz="2000" spc="-100" dirty="0">
                <a:solidFill>
                  <a:srgbClr val="FFFFFF"/>
                </a:solidFill>
                <a:latin typeface="Times New Roman"/>
                <a:cs typeface="Times New Roman"/>
              </a:rPr>
              <a:t> </a:t>
            </a:r>
            <a:r>
              <a:rPr sz="2000" spc="55" dirty="0">
                <a:solidFill>
                  <a:srgbClr val="FFFFFF"/>
                </a:solidFill>
                <a:latin typeface="Times New Roman"/>
                <a:cs typeface="Times New Roman"/>
              </a:rPr>
              <a:t>weight</a:t>
            </a:r>
            <a:r>
              <a:rPr sz="2000" spc="-65" dirty="0">
                <a:solidFill>
                  <a:srgbClr val="FFFFFF"/>
                </a:solidFill>
                <a:latin typeface="Times New Roman"/>
                <a:cs typeface="Times New Roman"/>
              </a:rPr>
              <a:t> </a:t>
            </a:r>
            <a:r>
              <a:rPr sz="2000" spc="85" dirty="0">
                <a:solidFill>
                  <a:srgbClr val="FFFFFF"/>
                </a:solidFill>
                <a:latin typeface="Times New Roman"/>
                <a:cs typeface="Times New Roman"/>
              </a:rPr>
              <a:t>in</a:t>
            </a:r>
            <a:r>
              <a:rPr sz="2000" spc="-85" dirty="0">
                <a:solidFill>
                  <a:srgbClr val="FFFFFF"/>
                </a:solidFill>
                <a:latin typeface="Times New Roman"/>
                <a:cs typeface="Times New Roman"/>
              </a:rPr>
              <a:t> </a:t>
            </a:r>
            <a:r>
              <a:rPr sz="2000" spc="70" dirty="0">
                <a:solidFill>
                  <a:srgbClr val="FFFFFF"/>
                </a:solidFill>
                <a:latin typeface="Times New Roman"/>
                <a:cs typeface="Times New Roman"/>
              </a:rPr>
              <a:t>correct  </a:t>
            </a:r>
            <a:r>
              <a:rPr sz="2000" spc="75" dirty="0">
                <a:solidFill>
                  <a:srgbClr val="FFFFFF"/>
                </a:solidFill>
                <a:latin typeface="Times New Roman"/>
                <a:cs typeface="Times New Roman"/>
              </a:rPr>
              <a:t>condition.</a:t>
            </a:r>
            <a:endParaRPr sz="2000" dirty="0">
              <a:latin typeface="Times New Roman"/>
              <a:cs typeface="Times New Roman"/>
            </a:endParaRPr>
          </a:p>
          <a:p>
            <a:pPr marL="538480" indent="-525780">
              <a:lnSpc>
                <a:spcPct val="100000"/>
              </a:lnSpc>
              <a:spcBef>
                <a:spcPts val="210"/>
              </a:spcBef>
              <a:buAutoNum type="alphaLcParenR"/>
              <a:tabLst>
                <a:tab pos="537845" algn="l"/>
                <a:tab pos="538480" algn="l"/>
              </a:tabLst>
            </a:pPr>
            <a:r>
              <a:rPr sz="2000" spc="70" dirty="0">
                <a:solidFill>
                  <a:srgbClr val="FFFFFF"/>
                </a:solidFill>
                <a:latin typeface="Times New Roman"/>
                <a:cs typeface="Times New Roman"/>
              </a:rPr>
              <a:t>Wash</a:t>
            </a:r>
            <a:r>
              <a:rPr sz="2000" spc="-80" dirty="0">
                <a:solidFill>
                  <a:srgbClr val="FFFFFF"/>
                </a:solidFill>
                <a:latin typeface="Times New Roman"/>
                <a:cs typeface="Times New Roman"/>
              </a:rPr>
              <a:t> </a:t>
            </a:r>
            <a:r>
              <a:rPr sz="2000" spc="105" dirty="0">
                <a:solidFill>
                  <a:srgbClr val="FFFFFF"/>
                </a:solidFill>
                <a:latin typeface="Times New Roman"/>
                <a:cs typeface="Times New Roman"/>
              </a:rPr>
              <a:t>garment</a:t>
            </a:r>
            <a:r>
              <a:rPr sz="2000" spc="-125" dirty="0">
                <a:solidFill>
                  <a:srgbClr val="FFFFFF"/>
                </a:solidFill>
                <a:latin typeface="Times New Roman"/>
                <a:cs typeface="Times New Roman"/>
              </a:rPr>
              <a:t> </a:t>
            </a:r>
            <a:r>
              <a:rPr sz="2000" spc="125" dirty="0">
                <a:solidFill>
                  <a:srgbClr val="FFFFFF"/>
                </a:solidFill>
                <a:latin typeface="Times New Roman"/>
                <a:cs typeface="Times New Roman"/>
              </a:rPr>
              <a:t>and</a:t>
            </a:r>
            <a:r>
              <a:rPr sz="2000" spc="-35" dirty="0">
                <a:solidFill>
                  <a:srgbClr val="FFFFFF"/>
                </a:solidFill>
                <a:latin typeface="Times New Roman"/>
                <a:cs typeface="Times New Roman"/>
              </a:rPr>
              <a:t> </a:t>
            </a:r>
            <a:r>
              <a:rPr sz="2000" spc="75" dirty="0">
                <a:solidFill>
                  <a:srgbClr val="FFFFFF"/>
                </a:solidFill>
                <a:latin typeface="Times New Roman"/>
                <a:cs typeface="Times New Roman"/>
              </a:rPr>
              <a:t>recheck</a:t>
            </a:r>
            <a:r>
              <a:rPr sz="2000" spc="-35" dirty="0">
                <a:solidFill>
                  <a:srgbClr val="FFFFFF"/>
                </a:solidFill>
                <a:latin typeface="Times New Roman"/>
                <a:cs typeface="Times New Roman"/>
              </a:rPr>
              <a:t> </a:t>
            </a:r>
            <a:r>
              <a:rPr sz="2000" spc="125" dirty="0">
                <a:solidFill>
                  <a:srgbClr val="FFFFFF"/>
                </a:solidFill>
                <a:latin typeface="Times New Roman"/>
                <a:cs typeface="Times New Roman"/>
              </a:rPr>
              <a:t>the</a:t>
            </a:r>
            <a:r>
              <a:rPr sz="2000" spc="-55" dirty="0">
                <a:solidFill>
                  <a:srgbClr val="FFFFFF"/>
                </a:solidFill>
                <a:latin typeface="Times New Roman"/>
                <a:cs typeface="Times New Roman"/>
              </a:rPr>
              <a:t> </a:t>
            </a:r>
            <a:r>
              <a:rPr sz="2000" spc="90" dirty="0">
                <a:solidFill>
                  <a:srgbClr val="FFFFFF"/>
                </a:solidFill>
                <a:latin typeface="Times New Roman"/>
                <a:cs typeface="Times New Roman"/>
              </a:rPr>
              <a:t>measurements.</a:t>
            </a:r>
            <a:endParaRPr sz="2000" dirty="0">
              <a:latin typeface="Times New Roman"/>
              <a:cs typeface="Times New Roman"/>
            </a:endParaRPr>
          </a:p>
          <a:p>
            <a:pPr>
              <a:lnSpc>
                <a:spcPct val="100000"/>
              </a:lnSpc>
              <a:spcBef>
                <a:spcPts val="5"/>
              </a:spcBef>
            </a:pPr>
            <a:endParaRPr sz="2500" dirty="0">
              <a:latin typeface="Times New Roman"/>
              <a:cs typeface="Times New Roman"/>
            </a:endParaRPr>
          </a:p>
          <a:p>
            <a:pPr marL="12700">
              <a:lnSpc>
                <a:spcPct val="100000"/>
              </a:lnSpc>
              <a:spcBef>
                <a:spcPts val="5"/>
              </a:spcBef>
            </a:pPr>
            <a:r>
              <a:rPr sz="2000" b="1" spc="110" dirty="0">
                <a:solidFill>
                  <a:srgbClr val="FFC000"/>
                </a:solidFill>
                <a:latin typeface="Times New Roman"/>
                <a:cs typeface="Times New Roman"/>
              </a:rPr>
              <a:t>Relation</a:t>
            </a:r>
            <a:r>
              <a:rPr sz="2000" b="1" spc="-55" dirty="0">
                <a:solidFill>
                  <a:srgbClr val="FFC000"/>
                </a:solidFill>
                <a:latin typeface="Times New Roman"/>
                <a:cs typeface="Times New Roman"/>
              </a:rPr>
              <a:t> </a:t>
            </a:r>
            <a:r>
              <a:rPr sz="2000" b="1" spc="120" dirty="0">
                <a:solidFill>
                  <a:srgbClr val="FFC000"/>
                </a:solidFill>
                <a:latin typeface="Times New Roman"/>
                <a:cs typeface="Times New Roman"/>
              </a:rPr>
              <a:t>Between</a:t>
            </a:r>
            <a:r>
              <a:rPr sz="2000" b="1" spc="-75" dirty="0">
                <a:solidFill>
                  <a:srgbClr val="FFC000"/>
                </a:solidFill>
                <a:latin typeface="Times New Roman"/>
                <a:cs typeface="Times New Roman"/>
              </a:rPr>
              <a:t> </a:t>
            </a:r>
            <a:r>
              <a:rPr sz="2000" b="1" spc="90" dirty="0">
                <a:solidFill>
                  <a:srgbClr val="FFC000"/>
                </a:solidFill>
                <a:latin typeface="Times New Roman"/>
                <a:cs typeface="Times New Roman"/>
              </a:rPr>
              <a:t>Quality</a:t>
            </a:r>
            <a:r>
              <a:rPr sz="2000" b="1" spc="-75" dirty="0">
                <a:solidFill>
                  <a:srgbClr val="FFC000"/>
                </a:solidFill>
                <a:latin typeface="Times New Roman"/>
                <a:cs typeface="Times New Roman"/>
              </a:rPr>
              <a:t> </a:t>
            </a:r>
            <a:r>
              <a:rPr sz="2000" b="1" spc="80" dirty="0">
                <a:solidFill>
                  <a:srgbClr val="FFC000"/>
                </a:solidFill>
                <a:latin typeface="Times New Roman"/>
                <a:cs typeface="Times New Roman"/>
              </a:rPr>
              <a:t>Control</a:t>
            </a:r>
            <a:r>
              <a:rPr sz="2000" b="1" spc="-80" dirty="0">
                <a:solidFill>
                  <a:srgbClr val="FFC000"/>
                </a:solidFill>
                <a:latin typeface="Times New Roman"/>
                <a:cs typeface="Times New Roman"/>
              </a:rPr>
              <a:t> </a:t>
            </a:r>
            <a:r>
              <a:rPr sz="2000" b="1" spc="110" dirty="0">
                <a:solidFill>
                  <a:srgbClr val="FFC000"/>
                </a:solidFill>
                <a:latin typeface="Times New Roman"/>
                <a:cs typeface="Times New Roman"/>
              </a:rPr>
              <a:t>with</a:t>
            </a:r>
            <a:r>
              <a:rPr sz="2000" b="1" spc="-55" dirty="0">
                <a:solidFill>
                  <a:srgbClr val="FFC000"/>
                </a:solidFill>
                <a:latin typeface="Times New Roman"/>
                <a:cs typeface="Times New Roman"/>
              </a:rPr>
              <a:t> </a:t>
            </a:r>
            <a:r>
              <a:rPr sz="2000" b="1" spc="70" dirty="0">
                <a:solidFill>
                  <a:srgbClr val="FFC000"/>
                </a:solidFill>
                <a:latin typeface="Times New Roman"/>
                <a:cs typeface="Times New Roman"/>
              </a:rPr>
              <a:t>Cost</a:t>
            </a:r>
            <a:r>
              <a:rPr sz="2000" b="1" spc="-85" dirty="0">
                <a:solidFill>
                  <a:srgbClr val="FFC000"/>
                </a:solidFill>
                <a:latin typeface="Times New Roman"/>
                <a:cs typeface="Times New Roman"/>
              </a:rPr>
              <a:t> </a:t>
            </a:r>
            <a:r>
              <a:rPr sz="2000" b="1" spc="125" dirty="0">
                <a:solidFill>
                  <a:srgbClr val="FFC000"/>
                </a:solidFill>
                <a:latin typeface="Times New Roman"/>
                <a:cs typeface="Times New Roman"/>
              </a:rPr>
              <a:t>Department</a:t>
            </a:r>
            <a:endParaRPr sz="2000" dirty="0">
              <a:latin typeface="Times New Roman"/>
              <a:cs typeface="Times New Roman"/>
            </a:endParaRPr>
          </a:p>
          <a:p>
            <a:pPr marL="546100" indent="-533400">
              <a:lnSpc>
                <a:spcPct val="100000"/>
              </a:lnSpc>
              <a:spcBef>
                <a:spcPts val="5"/>
              </a:spcBef>
              <a:buAutoNum type="alphaLcParenR"/>
              <a:tabLst>
                <a:tab pos="545465" algn="l"/>
                <a:tab pos="546100" algn="l"/>
              </a:tabLst>
            </a:pPr>
            <a:r>
              <a:rPr sz="2000" spc="160" dirty="0" smtClean="0">
                <a:solidFill>
                  <a:srgbClr val="FFFFFF"/>
                </a:solidFill>
                <a:latin typeface="Times New Roman"/>
                <a:cs typeface="Times New Roman"/>
              </a:rPr>
              <a:t>On</a:t>
            </a:r>
            <a:r>
              <a:rPr sz="2000" spc="-85" dirty="0" smtClean="0">
                <a:solidFill>
                  <a:srgbClr val="FFFFFF"/>
                </a:solidFill>
                <a:latin typeface="Times New Roman"/>
                <a:cs typeface="Times New Roman"/>
              </a:rPr>
              <a:t> </a:t>
            </a:r>
            <a:r>
              <a:rPr sz="2000" spc="75" dirty="0">
                <a:solidFill>
                  <a:srgbClr val="FFFFFF"/>
                </a:solidFill>
                <a:latin typeface="Times New Roman"/>
                <a:cs typeface="Times New Roman"/>
              </a:rPr>
              <a:t>completion,</a:t>
            </a:r>
            <a:r>
              <a:rPr sz="2000" spc="-50" dirty="0">
                <a:solidFill>
                  <a:srgbClr val="FFFFFF"/>
                </a:solidFill>
                <a:latin typeface="Times New Roman"/>
                <a:cs typeface="Times New Roman"/>
              </a:rPr>
              <a:t> </a:t>
            </a:r>
            <a:r>
              <a:rPr sz="2000" spc="55" dirty="0">
                <a:solidFill>
                  <a:srgbClr val="FFFFFF"/>
                </a:solidFill>
                <a:latin typeface="Times New Roman"/>
                <a:cs typeface="Times New Roman"/>
              </a:rPr>
              <a:t>supply</a:t>
            </a:r>
            <a:r>
              <a:rPr sz="2000" spc="-80" dirty="0">
                <a:solidFill>
                  <a:srgbClr val="FFFFFF"/>
                </a:solidFill>
                <a:latin typeface="Times New Roman"/>
                <a:cs typeface="Times New Roman"/>
              </a:rPr>
              <a:t> </a:t>
            </a:r>
            <a:r>
              <a:rPr sz="2000" spc="65" dirty="0">
                <a:solidFill>
                  <a:srgbClr val="FFFFFF"/>
                </a:solidFill>
                <a:latin typeface="Times New Roman"/>
                <a:cs typeface="Times New Roman"/>
              </a:rPr>
              <a:t>cost</a:t>
            </a:r>
            <a:r>
              <a:rPr sz="2000" spc="-110" dirty="0">
                <a:solidFill>
                  <a:srgbClr val="FFFFFF"/>
                </a:solidFill>
                <a:latin typeface="Times New Roman"/>
                <a:cs typeface="Times New Roman"/>
              </a:rPr>
              <a:t> </a:t>
            </a:r>
            <a:r>
              <a:rPr sz="2000" spc="114" dirty="0">
                <a:solidFill>
                  <a:srgbClr val="FFFFFF"/>
                </a:solidFill>
                <a:latin typeface="Times New Roman"/>
                <a:cs typeface="Times New Roman"/>
              </a:rPr>
              <a:t>department</a:t>
            </a:r>
            <a:r>
              <a:rPr sz="2000" spc="-95" dirty="0">
                <a:solidFill>
                  <a:srgbClr val="FFFFFF"/>
                </a:solidFill>
                <a:latin typeface="Times New Roman"/>
                <a:cs typeface="Times New Roman"/>
              </a:rPr>
              <a:t> </a:t>
            </a:r>
            <a:r>
              <a:rPr sz="2000" spc="80" dirty="0">
                <a:solidFill>
                  <a:srgbClr val="FFFFFF"/>
                </a:solidFill>
                <a:latin typeface="Times New Roman"/>
                <a:cs typeface="Times New Roman"/>
              </a:rPr>
              <a:t>with</a:t>
            </a:r>
            <a:r>
              <a:rPr sz="2000" spc="-85" dirty="0">
                <a:solidFill>
                  <a:srgbClr val="FFFFFF"/>
                </a:solidFill>
                <a:latin typeface="Times New Roman"/>
                <a:cs typeface="Times New Roman"/>
              </a:rPr>
              <a:t> </a:t>
            </a:r>
            <a:r>
              <a:rPr sz="2000" spc="25" dirty="0">
                <a:solidFill>
                  <a:srgbClr val="FFFFFF"/>
                </a:solidFill>
                <a:latin typeface="Times New Roman"/>
                <a:cs typeface="Times New Roman"/>
              </a:rPr>
              <a:t>all</a:t>
            </a:r>
            <a:r>
              <a:rPr sz="2000" spc="-5" dirty="0">
                <a:solidFill>
                  <a:srgbClr val="FFFFFF"/>
                </a:solidFill>
                <a:latin typeface="Times New Roman"/>
                <a:cs typeface="Times New Roman"/>
              </a:rPr>
              <a:t> </a:t>
            </a:r>
            <a:r>
              <a:rPr sz="2000" spc="75" dirty="0">
                <a:solidFill>
                  <a:srgbClr val="FFFFFF"/>
                </a:solidFill>
                <a:latin typeface="Times New Roman"/>
                <a:cs typeface="Times New Roman"/>
              </a:rPr>
              <a:t>information.</a:t>
            </a:r>
            <a:endParaRPr sz="2000" dirty="0">
              <a:latin typeface="Times New Roman"/>
              <a:cs typeface="Times New Roman"/>
            </a:endParaRPr>
          </a:p>
          <a:p>
            <a:pPr marL="12700" marR="53975">
              <a:lnSpc>
                <a:spcPct val="90000"/>
              </a:lnSpc>
              <a:spcBef>
                <a:spcPts val="480"/>
              </a:spcBef>
              <a:buAutoNum type="alphaLcParenR"/>
              <a:tabLst>
                <a:tab pos="563880" algn="l"/>
                <a:tab pos="564515" algn="l"/>
              </a:tabLst>
            </a:pPr>
            <a:r>
              <a:rPr sz="2000" spc="25" dirty="0">
                <a:solidFill>
                  <a:srgbClr val="FFFFFF"/>
                </a:solidFill>
                <a:latin typeface="Times New Roman"/>
                <a:cs typeface="Times New Roman"/>
              </a:rPr>
              <a:t>For</a:t>
            </a:r>
            <a:r>
              <a:rPr sz="2000" spc="-95" dirty="0">
                <a:solidFill>
                  <a:srgbClr val="FFFFFF"/>
                </a:solidFill>
                <a:latin typeface="Times New Roman"/>
                <a:cs typeface="Times New Roman"/>
              </a:rPr>
              <a:t> </a:t>
            </a:r>
            <a:r>
              <a:rPr sz="2000" spc="125" dirty="0">
                <a:solidFill>
                  <a:srgbClr val="FFFFFF"/>
                </a:solidFill>
                <a:latin typeface="Times New Roman"/>
                <a:cs typeface="Times New Roman"/>
              </a:rPr>
              <a:t>the</a:t>
            </a:r>
            <a:r>
              <a:rPr sz="2000" spc="-100" dirty="0">
                <a:solidFill>
                  <a:srgbClr val="FFFFFF"/>
                </a:solidFill>
                <a:latin typeface="Times New Roman"/>
                <a:cs typeface="Times New Roman"/>
              </a:rPr>
              <a:t> </a:t>
            </a:r>
            <a:r>
              <a:rPr sz="2000" spc="70" dirty="0">
                <a:solidFill>
                  <a:srgbClr val="FFFFFF"/>
                </a:solidFill>
                <a:latin typeface="Times New Roman"/>
                <a:cs typeface="Times New Roman"/>
              </a:rPr>
              <a:t>correct</a:t>
            </a:r>
            <a:r>
              <a:rPr sz="2000" spc="-120" dirty="0">
                <a:solidFill>
                  <a:srgbClr val="FFFFFF"/>
                </a:solidFill>
                <a:latin typeface="Times New Roman"/>
                <a:cs typeface="Times New Roman"/>
              </a:rPr>
              <a:t> </a:t>
            </a:r>
            <a:r>
              <a:rPr sz="2000" spc="-50" dirty="0">
                <a:solidFill>
                  <a:srgbClr val="FFFFFF"/>
                </a:solidFill>
                <a:latin typeface="Times New Roman"/>
                <a:cs typeface="Times New Roman"/>
              </a:rPr>
              <a:t>Tex</a:t>
            </a:r>
            <a:r>
              <a:rPr sz="2000" spc="-35" dirty="0">
                <a:solidFill>
                  <a:srgbClr val="FFFFFF"/>
                </a:solidFill>
                <a:latin typeface="Times New Roman"/>
                <a:cs typeface="Times New Roman"/>
              </a:rPr>
              <a:t> </a:t>
            </a:r>
            <a:r>
              <a:rPr sz="2000" spc="85" dirty="0">
                <a:solidFill>
                  <a:srgbClr val="FFFFFF"/>
                </a:solidFill>
                <a:latin typeface="Times New Roman"/>
                <a:cs typeface="Times New Roman"/>
              </a:rPr>
              <a:t>(count,</a:t>
            </a:r>
            <a:r>
              <a:rPr sz="2000" spc="-80" dirty="0">
                <a:solidFill>
                  <a:srgbClr val="FFFFFF"/>
                </a:solidFill>
                <a:latin typeface="Times New Roman"/>
                <a:cs typeface="Times New Roman"/>
              </a:rPr>
              <a:t> </a:t>
            </a:r>
            <a:r>
              <a:rPr sz="2000" spc="85" dirty="0">
                <a:solidFill>
                  <a:srgbClr val="FFFFFF"/>
                </a:solidFill>
                <a:latin typeface="Times New Roman"/>
                <a:cs typeface="Times New Roman"/>
              </a:rPr>
              <a:t>denier)</a:t>
            </a:r>
            <a:r>
              <a:rPr sz="2000" spc="-50" dirty="0">
                <a:solidFill>
                  <a:srgbClr val="FFFFFF"/>
                </a:solidFill>
                <a:latin typeface="Times New Roman"/>
                <a:cs typeface="Times New Roman"/>
              </a:rPr>
              <a:t> </a:t>
            </a:r>
            <a:r>
              <a:rPr sz="2000" spc="15" dirty="0">
                <a:solidFill>
                  <a:srgbClr val="FFFFFF"/>
                </a:solidFill>
                <a:latin typeface="Times New Roman"/>
                <a:cs typeface="Times New Roman"/>
              </a:rPr>
              <a:t>of</a:t>
            </a:r>
            <a:r>
              <a:rPr sz="2000" spc="-25" dirty="0">
                <a:solidFill>
                  <a:srgbClr val="FFFFFF"/>
                </a:solidFill>
                <a:latin typeface="Times New Roman"/>
                <a:cs typeface="Times New Roman"/>
              </a:rPr>
              <a:t> </a:t>
            </a:r>
            <a:r>
              <a:rPr sz="2000" spc="55" dirty="0">
                <a:solidFill>
                  <a:srgbClr val="FFFFFF"/>
                </a:solidFill>
                <a:latin typeface="Times New Roman"/>
                <a:cs typeface="Times New Roman"/>
              </a:rPr>
              <a:t>yarn,</a:t>
            </a:r>
            <a:r>
              <a:rPr sz="2000" spc="-40" dirty="0">
                <a:solidFill>
                  <a:srgbClr val="FFFFFF"/>
                </a:solidFill>
                <a:latin typeface="Times New Roman"/>
                <a:cs typeface="Times New Roman"/>
              </a:rPr>
              <a:t> </a:t>
            </a:r>
            <a:r>
              <a:rPr sz="2000" spc="65" dirty="0">
                <a:solidFill>
                  <a:srgbClr val="FFFFFF"/>
                </a:solidFill>
                <a:latin typeface="Times New Roman"/>
                <a:cs typeface="Times New Roman"/>
              </a:rPr>
              <a:t>costing</a:t>
            </a:r>
            <a:r>
              <a:rPr sz="2000" spc="-30" dirty="0">
                <a:solidFill>
                  <a:srgbClr val="FFFFFF"/>
                </a:solidFill>
                <a:latin typeface="Times New Roman"/>
                <a:cs typeface="Times New Roman"/>
              </a:rPr>
              <a:t> </a:t>
            </a:r>
            <a:r>
              <a:rPr sz="2000" spc="55" dirty="0">
                <a:solidFill>
                  <a:srgbClr val="FFFFFF"/>
                </a:solidFill>
                <a:latin typeface="Times New Roman"/>
                <a:cs typeface="Times New Roman"/>
              </a:rPr>
              <a:t>may</a:t>
            </a:r>
            <a:r>
              <a:rPr sz="2000" spc="-50" dirty="0">
                <a:solidFill>
                  <a:srgbClr val="FFFFFF"/>
                </a:solidFill>
                <a:latin typeface="Times New Roman"/>
                <a:cs typeface="Times New Roman"/>
              </a:rPr>
              <a:t> </a:t>
            </a:r>
            <a:r>
              <a:rPr sz="2000" spc="90" dirty="0">
                <a:solidFill>
                  <a:srgbClr val="FFFFFF"/>
                </a:solidFill>
                <a:latin typeface="Times New Roman"/>
                <a:cs typeface="Times New Roman"/>
              </a:rPr>
              <a:t>be</a:t>
            </a:r>
            <a:r>
              <a:rPr sz="2000" spc="-55" dirty="0">
                <a:solidFill>
                  <a:srgbClr val="FFFFFF"/>
                </a:solidFill>
                <a:latin typeface="Times New Roman"/>
                <a:cs typeface="Times New Roman"/>
              </a:rPr>
              <a:t> </a:t>
            </a:r>
            <a:r>
              <a:rPr sz="2000" spc="110" dirty="0">
                <a:solidFill>
                  <a:srgbClr val="FFFFFF"/>
                </a:solidFill>
                <a:latin typeface="Times New Roman"/>
                <a:cs typeface="Times New Roman"/>
              </a:rPr>
              <a:t>made  </a:t>
            </a:r>
            <a:r>
              <a:rPr sz="2000" spc="50" dirty="0">
                <a:solidFill>
                  <a:srgbClr val="FFFFFF"/>
                </a:solidFill>
                <a:latin typeface="Times New Roman"/>
                <a:cs typeface="Times New Roman"/>
              </a:rPr>
              <a:t>directly </a:t>
            </a:r>
            <a:r>
              <a:rPr sz="2000" spc="125" dirty="0">
                <a:solidFill>
                  <a:srgbClr val="FFFFFF"/>
                </a:solidFill>
                <a:latin typeface="Times New Roman"/>
                <a:cs typeface="Times New Roman"/>
              </a:rPr>
              <a:t>on </a:t>
            </a:r>
            <a:r>
              <a:rPr sz="2000" spc="70" dirty="0">
                <a:solidFill>
                  <a:srgbClr val="FFFFFF"/>
                </a:solidFill>
                <a:latin typeface="Times New Roman"/>
                <a:cs typeface="Times New Roman"/>
              </a:rPr>
              <a:t>sample. </a:t>
            </a:r>
            <a:r>
              <a:rPr sz="2000" spc="25" dirty="0">
                <a:solidFill>
                  <a:srgbClr val="FFFFFF"/>
                </a:solidFill>
                <a:latin typeface="Times New Roman"/>
                <a:cs typeface="Times New Roman"/>
              </a:rPr>
              <a:t>For </a:t>
            </a:r>
            <a:r>
              <a:rPr sz="2000" spc="75" dirty="0">
                <a:solidFill>
                  <a:srgbClr val="FFFFFF"/>
                </a:solidFill>
                <a:latin typeface="Times New Roman"/>
                <a:cs typeface="Times New Roman"/>
              </a:rPr>
              <a:t>a </a:t>
            </a:r>
            <a:r>
              <a:rPr sz="2000" spc="105" dirty="0">
                <a:solidFill>
                  <a:srgbClr val="FFFFFF"/>
                </a:solidFill>
                <a:latin typeface="Times New Roman"/>
                <a:cs typeface="Times New Roman"/>
              </a:rPr>
              <a:t>count </a:t>
            </a:r>
            <a:r>
              <a:rPr sz="2000" spc="70" dirty="0">
                <a:solidFill>
                  <a:srgbClr val="FFFFFF"/>
                </a:solidFill>
                <a:latin typeface="Times New Roman"/>
                <a:cs typeface="Times New Roman"/>
              </a:rPr>
              <a:t>which </a:t>
            </a:r>
            <a:r>
              <a:rPr sz="2000" spc="20" dirty="0">
                <a:solidFill>
                  <a:srgbClr val="FFFFFF"/>
                </a:solidFill>
                <a:latin typeface="Times New Roman"/>
                <a:cs typeface="Times New Roman"/>
              </a:rPr>
              <a:t>is </a:t>
            </a:r>
            <a:r>
              <a:rPr sz="2000" spc="45" dirty="0">
                <a:solidFill>
                  <a:srgbClr val="FFFFFF"/>
                </a:solidFill>
                <a:latin typeface="Times New Roman"/>
                <a:cs typeface="Times New Roman"/>
              </a:rPr>
              <a:t>above </a:t>
            </a:r>
            <a:r>
              <a:rPr sz="2000" spc="90" dirty="0">
                <a:solidFill>
                  <a:srgbClr val="FFFFFF"/>
                </a:solidFill>
                <a:latin typeface="Times New Roman"/>
                <a:cs typeface="Times New Roman"/>
              </a:rPr>
              <a:t>or </a:t>
            </a:r>
            <a:r>
              <a:rPr sz="2000" spc="45" dirty="0">
                <a:solidFill>
                  <a:srgbClr val="FFFFFF"/>
                </a:solidFill>
                <a:latin typeface="Times New Roman"/>
                <a:cs typeface="Times New Roman"/>
              </a:rPr>
              <a:t>below </a:t>
            </a:r>
            <a:r>
              <a:rPr sz="2000" spc="125" dirty="0">
                <a:solidFill>
                  <a:srgbClr val="FFFFFF"/>
                </a:solidFill>
                <a:latin typeface="Times New Roman"/>
                <a:cs typeface="Times New Roman"/>
              </a:rPr>
              <a:t>the </a:t>
            </a:r>
            <a:r>
              <a:rPr sz="2000" spc="25" dirty="0">
                <a:solidFill>
                  <a:srgbClr val="FFFFFF"/>
                </a:solidFill>
                <a:latin typeface="Times New Roman"/>
                <a:cs typeface="Times New Roman"/>
              </a:rPr>
              <a:t>average  </a:t>
            </a:r>
            <a:r>
              <a:rPr sz="2000" spc="90" dirty="0">
                <a:solidFill>
                  <a:srgbClr val="FFFFFF"/>
                </a:solidFill>
                <a:latin typeface="Times New Roman"/>
                <a:cs typeface="Times New Roman"/>
              </a:rPr>
              <a:t>(although </a:t>
            </a:r>
            <a:r>
              <a:rPr sz="2000" spc="80" dirty="0">
                <a:solidFill>
                  <a:srgbClr val="FFFFFF"/>
                </a:solidFill>
                <a:latin typeface="Times New Roman"/>
                <a:cs typeface="Times New Roman"/>
              </a:rPr>
              <a:t>within </a:t>
            </a:r>
            <a:r>
              <a:rPr sz="2000" spc="120" dirty="0">
                <a:solidFill>
                  <a:srgbClr val="FFFFFF"/>
                </a:solidFill>
                <a:latin typeface="Times New Roman"/>
                <a:cs typeface="Times New Roman"/>
              </a:rPr>
              <a:t>an </a:t>
            </a:r>
            <a:r>
              <a:rPr sz="2000" spc="65" dirty="0">
                <a:solidFill>
                  <a:srgbClr val="FFFFFF"/>
                </a:solidFill>
                <a:latin typeface="Times New Roman"/>
                <a:cs typeface="Times New Roman"/>
              </a:rPr>
              <a:t>acceptable </a:t>
            </a:r>
            <a:r>
              <a:rPr sz="2000" spc="70" dirty="0">
                <a:solidFill>
                  <a:srgbClr val="FFFFFF"/>
                </a:solidFill>
                <a:latin typeface="Times New Roman"/>
                <a:cs typeface="Times New Roman"/>
              </a:rPr>
              <a:t>tolerance) </a:t>
            </a:r>
            <a:r>
              <a:rPr sz="2000" spc="80" dirty="0">
                <a:solidFill>
                  <a:srgbClr val="FFFFFF"/>
                </a:solidFill>
                <a:latin typeface="Times New Roman"/>
                <a:cs typeface="Times New Roman"/>
              </a:rPr>
              <a:t>make </a:t>
            </a:r>
            <a:r>
              <a:rPr sz="2000" spc="120" dirty="0">
                <a:solidFill>
                  <a:srgbClr val="FFFFFF"/>
                </a:solidFill>
                <a:latin typeface="Times New Roman"/>
                <a:cs typeface="Times New Roman"/>
              </a:rPr>
              <a:t>an </a:t>
            </a:r>
            <a:r>
              <a:rPr sz="2000" spc="85" dirty="0">
                <a:solidFill>
                  <a:srgbClr val="FFFFFF"/>
                </a:solidFill>
                <a:latin typeface="Times New Roman"/>
                <a:cs typeface="Times New Roman"/>
              </a:rPr>
              <a:t>appropriate  </a:t>
            </a:r>
            <a:r>
              <a:rPr sz="2000" spc="105" dirty="0">
                <a:solidFill>
                  <a:srgbClr val="FFFFFF"/>
                </a:solidFill>
                <a:latin typeface="Times New Roman"/>
                <a:cs typeface="Times New Roman"/>
              </a:rPr>
              <a:t>adjustment</a:t>
            </a:r>
            <a:r>
              <a:rPr sz="2000" spc="-95" dirty="0">
                <a:solidFill>
                  <a:srgbClr val="FFFFFF"/>
                </a:solidFill>
                <a:latin typeface="Times New Roman"/>
                <a:cs typeface="Times New Roman"/>
              </a:rPr>
              <a:t> </a:t>
            </a:r>
            <a:r>
              <a:rPr sz="2000" spc="105" dirty="0">
                <a:solidFill>
                  <a:srgbClr val="FFFFFF"/>
                </a:solidFill>
                <a:latin typeface="Times New Roman"/>
                <a:cs typeface="Times New Roman"/>
              </a:rPr>
              <a:t>to</a:t>
            </a:r>
            <a:r>
              <a:rPr sz="2000" spc="-135" dirty="0">
                <a:solidFill>
                  <a:srgbClr val="FFFFFF"/>
                </a:solidFill>
                <a:latin typeface="Times New Roman"/>
                <a:cs typeface="Times New Roman"/>
              </a:rPr>
              <a:t> </a:t>
            </a:r>
            <a:r>
              <a:rPr sz="2000" spc="65" dirty="0">
                <a:solidFill>
                  <a:srgbClr val="FFFFFF"/>
                </a:solidFill>
                <a:latin typeface="Times New Roman"/>
                <a:cs typeface="Times New Roman"/>
              </a:rPr>
              <a:t>yarn</a:t>
            </a:r>
            <a:r>
              <a:rPr sz="2000" spc="-85" dirty="0">
                <a:solidFill>
                  <a:srgbClr val="FFFFFF"/>
                </a:solidFill>
                <a:latin typeface="Times New Roman"/>
                <a:cs typeface="Times New Roman"/>
              </a:rPr>
              <a:t> </a:t>
            </a:r>
            <a:r>
              <a:rPr sz="2000" spc="55" dirty="0">
                <a:solidFill>
                  <a:srgbClr val="FFFFFF"/>
                </a:solidFill>
                <a:latin typeface="Times New Roman"/>
                <a:cs typeface="Times New Roman"/>
              </a:rPr>
              <a:t>costs</a:t>
            </a:r>
            <a:r>
              <a:rPr sz="2000" spc="-100" dirty="0">
                <a:solidFill>
                  <a:srgbClr val="FFFFFF"/>
                </a:solidFill>
                <a:latin typeface="Times New Roman"/>
                <a:cs typeface="Times New Roman"/>
              </a:rPr>
              <a:t> </a:t>
            </a:r>
            <a:r>
              <a:rPr sz="2000" spc="125" dirty="0">
                <a:solidFill>
                  <a:srgbClr val="FFFFFF"/>
                </a:solidFill>
                <a:latin typeface="Times New Roman"/>
                <a:cs typeface="Times New Roman"/>
              </a:rPr>
              <a:t>and</a:t>
            </a:r>
            <a:r>
              <a:rPr sz="2000" spc="-60" dirty="0">
                <a:solidFill>
                  <a:srgbClr val="FFFFFF"/>
                </a:solidFill>
                <a:latin typeface="Times New Roman"/>
                <a:cs typeface="Times New Roman"/>
              </a:rPr>
              <a:t> </a:t>
            </a:r>
            <a:r>
              <a:rPr sz="2000" spc="50" dirty="0">
                <a:solidFill>
                  <a:srgbClr val="FFFFFF"/>
                </a:solidFill>
                <a:latin typeface="Times New Roman"/>
                <a:cs typeface="Times New Roman"/>
              </a:rPr>
              <a:t>weight.</a:t>
            </a:r>
            <a:endParaRPr sz="2000" dirty="0">
              <a:latin typeface="Times New Roman"/>
              <a:cs typeface="Times New Roman"/>
            </a:endParaRPr>
          </a:p>
          <a:p>
            <a:pPr marL="12700" marR="540385">
              <a:lnSpc>
                <a:spcPts val="2160"/>
              </a:lnSpc>
              <a:spcBef>
                <a:spcPts val="509"/>
              </a:spcBef>
              <a:buAutoNum type="alphaLcParenR"/>
              <a:tabLst>
                <a:tab pos="541020" algn="l"/>
                <a:tab pos="541655" algn="l"/>
              </a:tabLst>
            </a:pPr>
            <a:r>
              <a:rPr sz="2000" spc="45" dirty="0">
                <a:solidFill>
                  <a:srgbClr val="FFFFFF"/>
                </a:solidFill>
                <a:latin typeface="Times New Roman"/>
                <a:cs typeface="Times New Roman"/>
              </a:rPr>
              <a:t>Make</a:t>
            </a:r>
            <a:r>
              <a:rPr sz="2000" spc="-75" dirty="0">
                <a:solidFill>
                  <a:srgbClr val="FFFFFF"/>
                </a:solidFill>
                <a:latin typeface="Times New Roman"/>
                <a:cs typeface="Times New Roman"/>
              </a:rPr>
              <a:t> </a:t>
            </a:r>
            <a:r>
              <a:rPr sz="2000" spc="120" dirty="0">
                <a:solidFill>
                  <a:srgbClr val="FFFFFF"/>
                </a:solidFill>
                <a:latin typeface="Times New Roman"/>
                <a:cs typeface="Times New Roman"/>
              </a:rPr>
              <a:t>an</a:t>
            </a:r>
            <a:r>
              <a:rPr sz="2000" spc="-80" dirty="0">
                <a:solidFill>
                  <a:srgbClr val="FFFFFF"/>
                </a:solidFill>
                <a:latin typeface="Times New Roman"/>
                <a:cs typeface="Times New Roman"/>
              </a:rPr>
              <a:t> </a:t>
            </a:r>
            <a:r>
              <a:rPr sz="2000" spc="45" dirty="0">
                <a:solidFill>
                  <a:srgbClr val="FFFFFF"/>
                </a:solidFill>
                <a:latin typeface="Times New Roman"/>
                <a:cs typeface="Times New Roman"/>
              </a:rPr>
              <a:t>allowance</a:t>
            </a:r>
            <a:r>
              <a:rPr sz="2000" spc="-65" dirty="0">
                <a:solidFill>
                  <a:srgbClr val="FFFFFF"/>
                </a:solidFill>
                <a:latin typeface="Times New Roman"/>
                <a:cs typeface="Times New Roman"/>
              </a:rPr>
              <a:t> </a:t>
            </a:r>
            <a:r>
              <a:rPr sz="2000" spc="40" dirty="0">
                <a:solidFill>
                  <a:srgbClr val="FFFFFF"/>
                </a:solidFill>
                <a:latin typeface="Times New Roman"/>
                <a:cs typeface="Times New Roman"/>
              </a:rPr>
              <a:t>for</a:t>
            </a:r>
            <a:r>
              <a:rPr sz="2000" spc="-130" dirty="0">
                <a:solidFill>
                  <a:srgbClr val="FFFFFF"/>
                </a:solidFill>
                <a:latin typeface="Times New Roman"/>
                <a:cs typeface="Times New Roman"/>
              </a:rPr>
              <a:t> </a:t>
            </a:r>
            <a:r>
              <a:rPr sz="2000" spc="55" dirty="0">
                <a:solidFill>
                  <a:srgbClr val="FFFFFF"/>
                </a:solidFill>
                <a:latin typeface="Times New Roman"/>
                <a:cs typeface="Times New Roman"/>
              </a:rPr>
              <a:t>any</a:t>
            </a:r>
            <a:r>
              <a:rPr sz="2000" spc="-105" dirty="0">
                <a:solidFill>
                  <a:srgbClr val="FFFFFF"/>
                </a:solidFill>
                <a:latin typeface="Times New Roman"/>
                <a:cs typeface="Times New Roman"/>
              </a:rPr>
              <a:t> </a:t>
            </a:r>
            <a:r>
              <a:rPr sz="2000" spc="85" dirty="0">
                <a:solidFill>
                  <a:srgbClr val="FFFFFF"/>
                </a:solidFill>
                <a:latin typeface="Times New Roman"/>
                <a:cs typeface="Times New Roman"/>
              </a:rPr>
              <a:t>anticipated</a:t>
            </a:r>
            <a:r>
              <a:rPr sz="2000" spc="-50" dirty="0">
                <a:solidFill>
                  <a:srgbClr val="FFFFFF"/>
                </a:solidFill>
                <a:latin typeface="Times New Roman"/>
                <a:cs typeface="Times New Roman"/>
              </a:rPr>
              <a:t> </a:t>
            </a:r>
            <a:r>
              <a:rPr sz="2000" spc="60" dirty="0">
                <a:solidFill>
                  <a:srgbClr val="FFFFFF"/>
                </a:solidFill>
                <a:latin typeface="Times New Roman"/>
                <a:cs typeface="Times New Roman"/>
              </a:rPr>
              <a:t>extra</a:t>
            </a:r>
            <a:r>
              <a:rPr sz="2000" spc="-105" dirty="0">
                <a:solidFill>
                  <a:srgbClr val="FFFFFF"/>
                </a:solidFill>
                <a:latin typeface="Times New Roman"/>
                <a:cs typeface="Times New Roman"/>
              </a:rPr>
              <a:t> </a:t>
            </a:r>
            <a:r>
              <a:rPr sz="2000" spc="35" dirty="0">
                <a:solidFill>
                  <a:srgbClr val="FFFFFF"/>
                </a:solidFill>
                <a:latin typeface="Times New Roman"/>
                <a:cs typeface="Times New Roman"/>
              </a:rPr>
              <a:t>difficulties,</a:t>
            </a:r>
            <a:r>
              <a:rPr sz="2000" spc="-50" dirty="0">
                <a:solidFill>
                  <a:srgbClr val="FFFFFF"/>
                </a:solidFill>
                <a:latin typeface="Times New Roman"/>
                <a:cs typeface="Times New Roman"/>
              </a:rPr>
              <a:t> </a:t>
            </a:r>
            <a:r>
              <a:rPr sz="2000" spc="90" dirty="0">
                <a:solidFill>
                  <a:srgbClr val="FFFFFF"/>
                </a:solidFill>
                <a:latin typeface="Times New Roman"/>
                <a:cs typeface="Times New Roman"/>
              </a:rPr>
              <a:t>or</a:t>
            </a:r>
            <a:r>
              <a:rPr sz="2000" spc="-130" dirty="0">
                <a:solidFill>
                  <a:srgbClr val="FFFFFF"/>
                </a:solidFill>
                <a:latin typeface="Times New Roman"/>
                <a:cs typeface="Times New Roman"/>
              </a:rPr>
              <a:t> </a:t>
            </a:r>
            <a:r>
              <a:rPr sz="2000" spc="70" dirty="0">
                <a:solidFill>
                  <a:srgbClr val="FFFFFF"/>
                </a:solidFill>
                <a:latin typeface="Times New Roman"/>
                <a:cs typeface="Times New Roman"/>
              </a:rPr>
              <a:t>a  </a:t>
            </a:r>
            <a:r>
              <a:rPr sz="2000" spc="80" dirty="0">
                <a:solidFill>
                  <a:srgbClr val="FFFFFF"/>
                </a:solidFill>
                <a:latin typeface="Times New Roman"/>
                <a:cs typeface="Times New Roman"/>
              </a:rPr>
              <a:t>higher</a:t>
            </a:r>
            <a:r>
              <a:rPr sz="2000" spc="-110" dirty="0">
                <a:solidFill>
                  <a:srgbClr val="FFFFFF"/>
                </a:solidFill>
                <a:latin typeface="Times New Roman"/>
                <a:cs typeface="Times New Roman"/>
              </a:rPr>
              <a:t> </a:t>
            </a:r>
            <a:r>
              <a:rPr sz="2000" spc="130" dirty="0">
                <a:solidFill>
                  <a:srgbClr val="FFFFFF"/>
                </a:solidFill>
                <a:latin typeface="Times New Roman"/>
                <a:cs typeface="Times New Roman"/>
              </a:rPr>
              <a:t>than</a:t>
            </a:r>
            <a:r>
              <a:rPr sz="2000" spc="-35" dirty="0">
                <a:solidFill>
                  <a:srgbClr val="FFFFFF"/>
                </a:solidFill>
                <a:latin typeface="Times New Roman"/>
                <a:cs typeface="Times New Roman"/>
              </a:rPr>
              <a:t> </a:t>
            </a:r>
            <a:r>
              <a:rPr sz="2000" spc="95" dirty="0">
                <a:solidFill>
                  <a:srgbClr val="FFFFFF"/>
                </a:solidFill>
                <a:latin typeface="Times New Roman"/>
                <a:cs typeface="Times New Roman"/>
              </a:rPr>
              <a:t>normal</a:t>
            </a:r>
            <a:r>
              <a:rPr sz="2000" spc="-45" dirty="0">
                <a:solidFill>
                  <a:srgbClr val="FFFFFF"/>
                </a:solidFill>
                <a:latin typeface="Times New Roman"/>
                <a:cs typeface="Times New Roman"/>
              </a:rPr>
              <a:t> </a:t>
            </a:r>
            <a:r>
              <a:rPr sz="2000" spc="80" dirty="0">
                <a:solidFill>
                  <a:srgbClr val="FFFFFF"/>
                </a:solidFill>
                <a:latin typeface="Times New Roman"/>
                <a:cs typeface="Times New Roman"/>
              </a:rPr>
              <a:t>rate</a:t>
            </a:r>
            <a:r>
              <a:rPr sz="2000" spc="-105" dirty="0">
                <a:solidFill>
                  <a:srgbClr val="FFFFFF"/>
                </a:solidFill>
                <a:latin typeface="Times New Roman"/>
                <a:cs typeface="Times New Roman"/>
              </a:rPr>
              <a:t> </a:t>
            </a:r>
            <a:r>
              <a:rPr sz="2000" spc="15" dirty="0">
                <a:solidFill>
                  <a:srgbClr val="FFFFFF"/>
                </a:solidFill>
                <a:latin typeface="Times New Roman"/>
                <a:cs typeface="Times New Roman"/>
              </a:rPr>
              <a:t>of</a:t>
            </a:r>
            <a:r>
              <a:rPr sz="2000" dirty="0">
                <a:solidFill>
                  <a:srgbClr val="FFFFFF"/>
                </a:solidFill>
                <a:latin typeface="Times New Roman"/>
                <a:cs typeface="Times New Roman"/>
              </a:rPr>
              <a:t> </a:t>
            </a:r>
            <a:r>
              <a:rPr sz="2000" spc="60" dirty="0">
                <a:solidFill>
                  <a:srgbClr val="FFFFFF"/>
                </a:solidFill>
                <a:latin typeface="Times New Roman"/>
                <a:cs typeface="Times New Roman"/>
              </a:rPr>
              <a:t>seconds.</a:t>
            </a:r>
            <a:endParaRPr sz="2000" dirty="0">
              <a:latin typeface="Times New Roman"/>
              <a:cs typeface="Times New Roman"/>
            </a:endParaRPr>
          </a:p>
          <a:p>
            <a:pPr>
              <a:lnSpc>
                <a:spcPct val="100000"/>
              </a:lnSpc>
              <a:spcBef>
                <a:spcPts val="35"/>
              </a:spcBef>
            </a:pPr>
            <a:endParaRPr sz="2450" dirty="0">
              <a:latin typeface="Times New Roman"/>
              <a:cs typeface="Times New Roman"/>
            </a:endParaRPr>
          </a:p>
          <a:p>
            <a:pPr marL="12700">
              <a:lnSpc>
                <a:spcPct val="100000"/>
              </a:lnSpc>
            </a:pPr>
            <a:r>
              <a:rPr sz="2000" b="1" spc="120" dirty="0">
                <a:solidFill>
                  <a:srgbClr val="FFC000"/>
                </a:solidFill>
                <a:latin typeface="Times New Roman"/>
                <a:cs typeface="Times New Roman"/>
              </a:rPr>
              <a:t>Subsequent</a:t>
            </a:r>
            <a:r>
              <a:rPr sz="2000" b="1" spc="-150" dirty="0">
                <a:solidFill>
                  <a:srgbClr val="FFC000"/>
                </a:solidFill>
                <a:latin typeface="Times New Roman"/>
                <a:cs typeface="Times New Roman"/>
              </a:rPr>
              <a:t> </a:t>
            </a:r>
            <a:r>
              <a:rPr sz="2000" b="1" spc="80" dirty="0">
                <a:solidFill>
                  <a:srgbClr val="FFC000"/>
                </a:solidFill>
                <a:latin typeface="Times New Roman"/>
                <a:cs typeface="Times New Roman"/>
              </a:rPr>
              <a:t>Alteration</a:t>
            </a:r>
            <a:endParaRPr sz="2000" dirty="0">
              <a:latin typeface="Times New Roman"/>
              <a:cs typeface="Times New Roman"/>
            </a:endParaRPr>
          </a:p>
          <a:p>
            <a:pPr marL="546100" indent="-533400">
              <a:lnSpc>
                <a:spcPct val="100000"/>
              </a:lnSpc>
              <a:buAutoNum type="alphaLcParenR"/>
              <a:tabLst>
                <a:tab pos="545465" algn="l"/>
                <a:tab pos="546100" algn="l"/>
              </a:tabLst>
            </a:pPr>
            <a:r>
              <a:rPr sz="2000" spc="45" dirty="0" smtClean="0">
                <a:solidFill>
                  <a:srgbClr val="FFFFFF"/>
                </a:solidFill>
                <a:latin typeface="Times New Roman"/>
                <a:cs typeface="Times New Roman"/>
              </a:rPr>
              <a:t>Make</a:t>
            </a:r>
            <a:r>
              <a:rPr sz="2000" spc="-80" dirty="0" smtClean="0">
                <a:solidFill>
                  <a:srgbClr val="FFFFFF"/>
                </a:solidFill>
                <a:latin typeface="Times New Roman"/>
                <a:cs typeface="Times New Roman"/>
              </a:rPr>
              <a:t> </a:t>
            </a:r>
            <a:r>
              <a:rPr sz="2000" spc="55" dirty="0">
                <a:solidFill>
                  <a:srgbClr val="FFFFFF"/>
                </a:solidFill>
                <a:latin typeface="Times New Roman"/>
                <a:cs typeface="Times New Roman"/>
              </a:rPr>
              <a:t>any</a:t>
            </a:r>
            <a:r>
              <a:rPr sz="2000" spc="-60" dirty="0">
                <a:solidFill>
                  <a:srgbClr val="FFFFFF"/>
                </a:solidFill>
                <a:latin typeface="Times New Roman"/>
                <a:cs typeface="Times New Roman"/>
              </a:rPr>
              <a:t> </a:t>
            </a:r>
            <a:r>
              <a:rPr sz="2000" spc="55" dirty="0">
                <a:solidFill>
                  <a:srgbClr val="FFFFFF"/>
                </a:solidFill>
                <a:latin typeface="Times New Roman"/>
                <a:cs typeface="Times New Roman"/>
              </a:rPr>
              <a:t>necessary</a:t>
            </a:r>
            <a:r>
              <a:rPr sz="2000" spc="-100" dirty="0">
                <a:solidFill>
                  <a:srgbClr val="FFFFFF"/>
                </a:solidFill>
                <a:latin typeface="Times New Roman"/>
                <a:cs typeface="Times New Roman"/>
              </a:rPr>
              <a:t> </a:t>
            </a:r>
            <a:r>
              <a:rPr sz="2000" spc="75" dirty="0">
                <a:solidFill>
                  <a:srgbClr val="FFFFFF"/>
                </a:solidFill>
                <a:latin typeface="Times New Roman"/>
                <a:cs typeface="Times New Roman"/>
              </a:rPr>
              <a:t>alterations</a:t>
            </a:r>
            <a:r>
              <a:rPr sz="2000" spc="-100" dirty="0">
                <a:solidFill>
                  <a:srgbClr val="FFFFFF"/>
                </a:solidFill>
                <a:latin typeface="Times New Roman"/>
                <a:cs typeface="Times New Roman"/>
              </a:rPr>
              <a:t> </a:t>
            </a:r>
            <a:r>
              <a:rPr sz="2000" spc="85" dirty="0">
                <a:solidFill>
                  <a:srgbClr val="FFFFFF"/>
                </a:solidFill>
                <a:latin typeface="Times New Roman"/>
                <a:cs typeface="Times New Roman"/>
              </a:rPr>
              <a:t>required</a:t>
            </a:r>
            <a:r>
              <a:rPr sz="2000" spc="-20" dirty="0">
                <a:solidFill>
                  <a:srgbClr val="FFFFFF"/>
                </a:solidFill>
                <a:latin typeface="Times New Roman"/>
                <a:cs typeface="Times New Roman"/>
              </a:rPr>
              <a:t> </a:t>
            </a:r>
            <a:r>
              <a:rPr sz="2000" spc="25" dirty="0">
                <a:solidFill>
                  <a:srgbClr val="FFFFFF"/>
                </a:solidFill>
                <a:latin typeface="Times New Roman"/>
                <a:cs typeface="Times New Roman"/>
              </a:rPr>
              <a:t>by</a:t>
            </a:r>
            <a:r>
              <a:rPr sz="2000" spc="-60" dirty="0">
                <a:solidFill>
                  <a:srgbClr val="FFFFFF"/>
                </a:solidFill>
                <a:latin typeface="Times New Roman"/>
                <a:cs typeface="Times New Roman"/>
              </a:rPr>
              <a:t> </a:t>
            </a:r>
            <a:r>
              <a:rPr sz="2000" spc="70" dirty="0">
                <a:solidFill>
                  <a:srgbClr val="FFFFFF"/>
                </a:solidFill>
                <a:latin typeface="Times New Roman"/>
                <a:cs typeface="Times New Roman"/>
              </a:rPr>
              <a:t>firm</a:t>
            </a:r>
            <a:r>
              <a:rPr sz="2000" spc="-80" dirty="0">
                <a:solidFill>
                  <a:srgbClr val="FFFFFF"/>
                </a:solidFill>
                <a:latin typeface="Times New Roman"/>
                <a:cs typeface="Times New Roman"/>
              </a:rPr>
              <a:t> </a:t>
            </a:r>
            <a:r>
              <a:rPr sz="2000" spc="90" dirty="0">
                <a:solidFill>
                  <a:srgbClr val="FFFFFF"/>
                </a:solidFill>
                <a:latin typeface="Times New Roman"/>
                <a:cs typeface="Times New Roman"/>
              </a:rPr>
              <a:t>or</a:t>
            </a:r>
            <a:r>
              <a:rPr sz="2000" spc="-80" dirty="0">
                <a:solidFill>
                  <a:srgbClr val="FFFFFF"/>
                </a:solidFill>
                <a:latin typeface="Times New Roman"/>
                <a:cs typeface="Times New Roman"/>
              </a:rPr>
              <a:t> </a:t>
            </a:r>
            <a:r>
              <a:rPr sz="2000" spc="25" dirty="0">
                <a:solidFill>
                  <a:srgbClr val="FFFFFF"/>
                </a:solidFill>
                <a:latin typeface="Times New Roman"/>
                <a:cs typeface="Times New Roman"/>
              </a:rPr>
              <a:t>by</a:t>
            </a:r>
            <a:r>
              <a:rPr sz="2000" spc="-50" dirty="0">
                <a:solidFill>
                  <a:srgbClr val="FFFFFF"/>
                </a:solidFill>
                <a:latin typeface="Times New Roman"/>
                <a:cs typeface="Times New Roman"/>
              </a:rPr>
              <a:t> </a:t>
            </a:r>
            <a:r>
              <a:rPr sz="2000" spc="45" dirty="0">
                <a:solidFill>
                  <a:srgbClr val="FFFFFF"/>
                </a:solidFill>
                <a:latin typeface="Times New Roman"/>
                <a:cs typeface="Times New Roman"/>
              </a:rPr>
              <a:t>buyers.</a:t>
            </a:r>
            <a:endParaRPr sz="2000" dirty="0">
              <a:latin typeface="Times New Roman"/>
              <a:cs typeface="Times New Roman"/>
            </a:endParaRPr>
          </a:p>
          <a:p>
            <a:pPr marL="563880" indent="-551815">
              <a:lnSpc>
                <a:spcPct val="100000"/>
              </a:lnSpc>
              <a:spcBef>
                <a:spcPts val="240"/>
              </a:spcBef>
              <a:buAutoNum type="alphaLcParenR"/>
              <a:tabLst>
                <a:tab pos="563880" algn="l"/>
                <a:tab pos="564515" algn="l"/>
              </a:tabLst>
            </a:pPr>
            <a:r>
              <a:rPr sz="2000" spc="40" dirty="0">
                <a:solidFill>
                  <a:srgbClr val="FFFFFF"/>
                </a:solidFill>
                <a:latin typeface="Times New Roman"/>
                <a:cs typeface="Times New Roman"/>
              </a:rPr>
              <a:t>Record</a:t>
            </a:r>
            <a:r>
              <a:rPr sz="2000" spc="-75" dirty="0">
                <a:solidFill>
                  <a:srgbClr val="FFFFFF"/>
                </a:solidFill>
                <a:latin typeface="Times New Roman"/>
                <a:cs typeface="Times New Roman"/>
              </a:rPr>
              <a:t> </a:t>
            </a:r>
            <a:r>
              <a:rPr sz="2000" spc="70" dirty="0">
                <a:solidFill>
                  <a:srgbClr val="FFFFFF"/>
                </a:solidFill>
                <a:latin typeface="Times New Roman"/>
                <a:cs typeface="Times New Roman"/>
              </a:rPr>
              <a:t>changes</a:t>
            </a:r>
            <a:r>
              <a:rPr sz="2000" spc="-90" dirty="0">
                <a:solidFill>
                  <a:srgbClr val="FFFFFF"/>
                </a:solidFill>
                <a:latin typeface="Times New Roman"/>
                <a:cs typeface="Times New Roman"/>
              </a:rPr>
              <a:t> </a:t>
            </a:r>
            <a:r>
              <a:rPr sz="2000" spc="110" dirty="0">
                <a:solidFill>
                  <a:srgbClr val="FFFFFF"/>
                </a:solidFill>
                <a:latin typeface="Times New Roman"/>
                <a:cs typeface="Times New Roman"/>
              </a:rPr>
              <a:t>at</a:t>
            </a:r>
            <a:r>
              <a:rPr sz="2000" spc="-110" dirty="0">
                <a:solidFill>
                  <a:srgbClr val="FFFFFF"/>
                </a:solidFill>
                <a:latin typeface="Times New Roman"/>
                <a:cs typeface="Times New Roman"/>
              </a:rPr>
              <a:t> </a:t>
            </a:r>
            <a:r>
              <a:rPr sz="2000" spc="85" dirty="0">
                <a:solidFill>
                  <a:srgbClr val="FFFFFF"/>
                </a:solidFill>
                <a:latin typeface="Times New Roman"/>
                <a:cs typeface="Times New Roman"/>
              </a:rPr>
              <a:t>each</a:t>
            </a:r>
            <a:r>
              <a:rPr sz="2000" spc="-70" dirty="0">
                <a:solidFill>
                  <a:srgbClr val="FFFFFF"/>
                </a:solidFill>
                <a:latin typeface="Times New Roman"/>
                <a:cs typeface="Times New Roman"/>
              </a:rPr>
              <a:t> </a:t>
            </a:r>
            <a:r>
              <a:rPr sz="2000" spc="50" dirty="0">
                <a:solidFill>
                  <a:srgbClr val="FFFFFF"/>
                </a:solidFill>
                <a:latin typeface="Times New Roman"/>
                <a:cs typeface="Times New Roman"/>
              </a:rPr>
              <a:t>stage.</a:t>
            </a:r>
            <a:endParaRPr sz="2000" dirty="0">
              <a:latin typeface="Times New Roman"/>
              <a:cs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58567" y="457200"/>
            <a:ext cx="4315967" cy="68122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66419" y="1311910"/>
            <a:ext cx="7533640" cy="3378835"/>
          </a:xfrm>
          <a:prstGeom prst="rect">
            <a:avLst/>
          </a:prstGeom>
        </p:spPr>
        <p:txBody>
          <a:bodyPr vert="horz" wrap="square" lIns="0" tIns="12065" rIns="0" bIns="0" rtlCol="0">
            <a:spAutoFit/>
          </a:bodyPr>
          <a:lstStyle/>
          <a:p>
            <a:pPr marL="12700" marR="5080">
              <a:lnSpc>
                <a:spcPct val="100000"/>
              </a:lnSpc>
              <a:spcBef>
                <a:spcPts val="95"/>
              </a:spcBef>
            </a:pPr>
            <a:r>
              <a:rPr sz="2200" spc="-55" dirty="0">
                <a:solidFill>
                  <a:srgbClr val="FFFFFF"/>
                </a:solidFill>
                <a:latin typeface="Times New Roman"/>
                <a:cs typeface="Times New Roman"/>
              </a:rPr>
              <a:t>To </a:t>
            </a:r>
            <a:r>
              <a:rPr sz="2200" spc="50" dirty="0">
                <a:solidFill>
                  <a:srgbClr val="FFFFFF"/>
                </a:solidFill>
                <a:latin typeface="Times New Roman"/>
                <a:cs typeface="Times New Roman"/>
              </a:rPr>
              <a:t>achieve </a:t>
            </a:r>
            <a:r>
              <a:rPr sz="2200" spc="130" dirty="0">
                <a:solidFill>
                  <a:srgbClr val="FFFFFF"/>
                </a:solidFill>
                <a:latin typeface="Times New Roman"/>
                <a:cs typeface="Times New Roman"/>
              </a:rPr>
              <a:t>the </a:t>
            </a:r>
            <a:r>
              <a:rPr sz="2200" spc="25" dirty="0">
                <a:solidFill>
                  <a:srgbClr val="FFFFFF"/>
                </a:solidFill>
                <a:latin typeface="Times New Roman"/>
                <a:cs typeface="Times New Roman"/>
              </a:rPr>
              <a:t>overall </a:t>
            </a:r>
            <a:r>
              <a:rPr sz="2200" spc="45" dirty="0">
                <a:solidFill>
                  <a:srgbClr val="FFFFFF"/>
                </a:solidFill>
                <a:latin typeface="Times New Roman"/>
                <a:cs typeface="Times New Roman"/>
              </a:rPr>
              <a:t>objective </a:t>
            </a:r>
            <a:r>
              <a:rPr sz="2200" spc="20" dirty="0">
                <a:solidFill>
                  <a:srgbClr val="FFFFFF"/>
                </a:solidFill>
                <a:latin typeface="Times New Roman"/>
                <a:cs typeface="Times New Roman"/>
              </a:rPr>
              <a:t>we </a:t>
            </a:r>
            <a:r>
              <a:rPr sz="2200" spc="55" dirty="0">
                <a:solidFill>
                  <a:srgbClr val="FFFFFF"/>
                </a:solidFill>
                <a:latin typeface="Times New Roman"/>
                <a:cs typeface="Times New Roman"/>
              </a:rPr>
              <a:t>shall </a:t>
            </a:r>
            <a:r>
              <a:rPr sz="2200" spc="120" dirty="0">
                <a:solidFill>
                  <a:srgbClr val="FFFFFF"/>
                </a:solidFill>
                <a:latin typeface="Times New Roman"/>
                <a:cs typeface="Times New Roman"/>
              </a:rPr>
              <a:t>need </a:t>
            </a:r>
            <a:r>
              <a:rPr sz="2200" spc="105" dirty="0">
                <a:solidFill>
                  <a:srgbClr val="FFFFFF"/>
                </a:solidFill>
                <a:latin typeface="Times New Roman"/>
                <a:cs typeface="Times New Roman"/>
              </a:rPr>
              <a:t>to </a:t>
            </a:r>
            <a:r>
              <a:rPr sz="2200" spc="70" dirty="0">
                <a:solidFill>
                  <a:srgbClr val="FFFFFF"/>
                </a:solidFill>
                <a:latin typeface="Times New Roman"/>
                <a:cs typeface="Times New Roman"/>
              </a:rPr>
              <a:t>establish,  </a:t>
            </a:r>
            <a:r>
              <a:rPr sz="2200" spc="120" dirty="0">
                <a:solidFill>
                  <a:srgbClr val="FFFFFF"/>
                </a:solidFill>
                <a:latin typeface="Times New Roman"/>
                <a:cs typeface="Times New Roman"/>
              </a:rPr>
              <a:t>document </a:t>
            </a:r>
            <a:r>
              <a:rPr sz="2200" spc="135" dirty="0">
                <a:solidFill>
                  <a:srgbClr val="FFFFFF"/>
                </a:solidFill>
                <a:latin typeface="Times New Roman"/>
                <a:cs typeface="Times New Roman"/>
              </a:rPr>
              <a:t>and </a:t>
            </a:r>
            <a:r>
              <a:rPr sz="2200" spc="105" dirty="0">
                <a:solidFill>
                  <a:srgbClr val="FFFFFF"/>
                </a:solidFill>
                <a:latin typeface="Times New Roman"/>
                <a:cs typeface="Times New Roman"/>
              </a:rPr>
              <a:t>maintain </a:t>
            </a:r>
            <a:r>
              <a:rPr sz="2200" spc="75" dirty="0">
                <a:solidFill>
                  <a:srgbClr val="FFFFFF"/>
                </a:solidFill>
                <a:latin typeface="Times New Roman"/>
                <a:cs typeface="Times New Roman"/>
              </a:rPr>
              <a:t>a </a:t>
            </a:r>
            <a:r>
              <a:rPr sz="2200" spc="60" dirty="0">
                <a:solidFill>
                  <a:srgbClr val="FFFFFF"/>
                </a:solidFill>
                <a:latin typeface="Times New Roman"/>
                <a:cs typeface="Times New Roman"/>
              </a:rPr>
              <a:t>system </a:t>
            </a:r>
            <a:r>
              <a:rPr sz="2200" spc="70" dirty="0">
                <a:solidFill>
                  <a:srgbClr val="FFFFFF"/>
                </a:solidFill>
                <a:latin typeface="Times New Roman"/>
                <a:cs typeface="Times New Roman"/>
              </a:rPr>
              <a:t>capable </a:t>
            </a:r>
            <a:r>
              <a:rPr sz="2200" spc="15" dirty="0">
                <a:solidFill>
                  <a:srgbClr val="FFFFFF"/>
                </a:solidFill>
                <a:latin typeface="Times New Roman"/>
                <a:cs typeface="Times New Roman"/>
              </a:rPr>
              <a:t>of </a:t>
            </a:r>
            <a:r>
              <a:rPr sz="2200" spc="90" dirty="0">
                <a:solidFill>
                  <a:srgbClr val="FFFFFF"/>
                </a:solidFill>
                <a:latin typeface="Times New Roman"/>
                <a:cs typeface="Times New Roman"/>
              </a:rPr>
              <a:t>ensuring </a:t>
            </a:r>
            <a:r>
              <a:rPr sz="2200" spc="135" dirty="0">
                <a:solidFill>
                  <a:srgbClr val="FFFFFF"/>
                </a:solidFill>
                <a:latin typeface="Times New Roman"/>
                <a:cs typeface="Times New Roman"/>
              </a:rPr>
              <a:t>that  </a:t>
            </a:r>
            <a:r>
              <a:rPr sz="2200" spc="95" dirty="0">
                <a:solidFill>
                  <a:srgbClr val="FFFFFF"/>
                </a:solidFill>
                <a:latin typeface="Times New Roman"/>
                <a:cs typeface="Times New Roman"/>
              </a:rPr>
              <a:t>products </a:t>
            </a:r>
            <a:r>
              <a:rPr sz="2200" spc="80" dirty="0">
                <a:solidFill>
                  <a:srgbClr val="FFFFFF"/>
                </a:solidFill>
                <a:latin typeface="Times New Roman"/>
                <a:cs typeface="Times New Roman"/>
              </a:rPr>
              <a:t>conform </a:t>
            </a:r>
            <a:r>
              <a:rPr sz="2200" spc="90" dirty="0">
                <a:solidFill>
                  <a:srgbClr val="FFFFFF"/>
                </a:solidFill>
                <a:latin typeface="Times New Roman"/>
                <a:cs typeface="Times New Roman"/>
              </a:rPr>
              <a:t>in total </a:t>
            </a:r>
            <a:r>
              <a:rPr sz="2200" spc="105" dirty="0">
                <a:solidFill>
                  <a:srgbClr val="FFFFFF"/>
                </a:solidFill>
                <a:latin typeface="Times New Roman"/>
                <a:cs typeface="Times New Roman"/>
              </a:rPr>
              <a:t>to </a:t>
            </a:r>
            <a:r>
              <a:rPr sz="2200" spc="90" dirty="0">
                <a:solidFill>
                  <a:srgbClr val="FFFFFF"/>
                </a:solidFill>
                <a:latin typeface="Times New Roman"/>
                <a:cs typeface="Times New Roman"/>
              </a:rPr>
              <a:t>standards, </a:t>
            </a:r>
            <a:r>
              <a:rPr sz="2200" spc="60" dirty="0">
                <a:solidFill>
                  <a:srgbClr val="FFFFFF"/>
                </a:solidFill>
                <a:latin typeface="Times New Roman"/>
                <a:cs typeface="Times New Roman"/>
              </a:rPr>
              <a:t>specifications </a:t>
            </a:r>
            <a:r>
              <a:rPr sz="2200" spc="135" dirty="0">
                <a:solidFill>
                  <a:srgbClr val="FFFFFF"/>
                </a:solidFill>
                <a:latin typeface="Times New Roman"/>
                <a:cs typeface="Times New Roman"/>
              </a:rPr>
              <a:t>and  </a:t>
            </a:r>
            <a:r>
              <a:rPr sz="2200" spc="65" dirty="0">
                <a:solidFill>
                  <a:srgbClr val="FFFFFF"/>
                </a:solidFill>
                <a:latin typeface="Times New Roman"/>
                <a:cs typeface="Times New Roman"/>
              </a:rPr>
              <a:t>sealed </a:t>
            </a:r>
            <a:r>
              <a:rPr sz="2200" spc="60" dirty="0">
                <a:solidFill>
                  <a:srgbClr val="FFFFFF"/>
                </a:solidFill>
                <a:latin typeface="Times New Roman"/>
                <a:cs typeface="Times New Roman"/>
              </a:rPr>
              <a:t>samples. </a:t>
            </a:r>
            <a:r>
              <a:rPr sz="2200" spc="50" dirty="0">
                <a:solidFill>
                  <a:srgbClr val="FFFFFF"/>
                </a:solidFill>
                <a:latin typeface="Times New Roman"/>
                <a:cs typeface="Times New Roman"/>
              </a:rPr>
              <a:t>This </a:t>
            </a:r>
            <a:r>
              <a:rPr sz="2200" spc="10" dirty="0">
                <a:solidFill>
                  <a:srgbClr val="FFFFFF"/>
                </a:solidFill>
                <a:latin typeface="Times New Roman"/>
                <a:cs typeface="Times New Roman"/>
              </a:rPr>
              <a:t>will </a:t>
            </a:r>
            <a:r>
              <a:rPr sz="2200" spc="95" dirty="0">
                <a:solidFill>
                  <a:srgbClr val="FFFFFF"/>
                </a:solidFill>
                <a:latin typeface="Times New Roman"/>
                <a:cs typeface="Times New Roman"/>
              </a:rPr>
              <a:t>be </a:t>
            </a:r>
            <a:r>
              <a:rPr sz="2200" spc="85" dirty="0">
                <a:solidFill>
                  <a:srgbClr val="FFFFFF"/>
                </a:solidFill>
                <a:latin typeface="Times New Roman"/>
                <a:cs typeface="Times New Roman"/>
              </a:rPr>
              <a:t>required </a:t>
            </a:r>
            <a:r>
              <a:rPr sz="2200" spc="120" dirty="0">
                <a:solidFill>
                  <a:srgbClr val="FFFFFF"/>
                </a:solidFill>
                <a:latin typeface="Times New Roman"/>
                <a:cs typeface="Times New Roman"/>
              </a:rPr>
              <a:t>at </a:t>
            </a:r>
            <a:r>
              <a:rPr sz="2200" spc="30" dirty="0">
                <a:solidFill>
                  <a:srgbClr val="FFFFFF"/>
                </a:solidFill>
                <a:latin typeface="Times New Roman"/>
                <a:cs typeface="Times New Roman"/>
              </a:rPr>
              <a:t>every </a:t>
            </a:r>
            <a:r>
              <a:rPr sz="2200" spc="60" dirty="0">
                <a:solidFill>
                  <a:srgbClr val="FFFFFF"/>
                </a:solidFill>
                <a:latin typeface="Times New Roman"/>
                <a:cs typeface="Times New Roman"/>
              </a:rPr>
              <a:t>stage </a:t>
            </a:r>
            <a:r>
              <a:rPr sz="2200" spc="15" dirty="0">
                <a:solidFill>
                  <a:srgbClr val="FFFFFF"/>
                </a:solidFill>
                <a:latin typeface="Times New Roman"/>
                <a:cs typeface="Times New Roman"/>
              </a:rPr>
              <a:t>of  </a:t>
            </a:r>
            <a:r>
              <a:rPr sz="2200" spc="90" dirty="0">
                <a:solidFill>
                  <a:srgbClr val="FFFFFF"/>
                </a:solidFill>
                <a:latin typeface="Times New Roman"/>
                <a:cs typeface="Times New Roman"/>
              </a:rPr>
              <a:t>manufacture. </a:t>
            </a:r>
            <a:r>
              <a:rPr sz="2200" spc="35" dirty="0">
                <a:solidFill>
                  <a:srgbClr val="FFFFFF"/>
                </a:solidFill>
                <a:latin typeface="Times New Roman"/>
                <a:cs typeface="Times New Roman"/>
              </a:rPr>
              <a:t>Records </a:t>
            </a:r>
            <a:r>
              <a:rPr sz="2200" spc="130" dirty="0">
                <a:solidFill>
                  <a:srgbClr val="FFFFFF"/>
                </a:solidFill>
                <a:latin typeface="Times New Roman"/>
                <a:cs typeface="Times New Roman"/>
              </a:rPr>
              <a:t>must </a:t>
            </a:r>
            <a:r>
              <a:rPr sz="2200" spc="95" dirty="0">
                <a:solidFill>
                  <a:srgbClr val="FFFFFF"/>
                </a:solidFill>
                <a:latin typeface="Times New Roman"/>
                <a:cs typeface="Times New Roman"/>
              </a:rPr>
              <a:t>be </a:t>
            </a:r>
            <a:r>
              <a:rPr sz="2200" spc="105" dirty="0">
                <a:solidFill>
                  <a:srgbClr val="FFFFFF"/>
                </a:solidFill>
                <a:latin typeface="Times New Roman"/>
                <a:cs typeface="Times New Roman"/>
              </a:rPr>
              <a:t>maintained to </a:t>
            </a:r>
            <a:r>
              <a:rPr sz="2200" spc="-5" dirty="0">
                <a:solidFill>
                  <a:srgbClr val="FFFFFF"/>
                </a:solidFill>
                <a:latin typeface="Times New Roman"/>
                <a:cs typeface="Times New Roman"/>
              </a:rPr>
              <a:t>give </a:t>
            </a:r>
            <a:r>
              <a:rPr sz="2200" spc="45" dirty="0">
                <a:solidFill>
                  <a:srgbClr val="FFFFFF"/>
                </a:solidFill>
                <a:latin typeface="Times New Roman"/>
                <a:cs typeface="Times New Roman"/>
              </a:rPr>
              <a:t>objective  </a:t>
            </a:r>
            <a:r>
              <a:rPr sz="2200" spc="60" dirty="0">
                <a:solidFill>
                  <a:srgbClr val="FFFFFF"/>
                </a:solidFill>
                <a:latin typeface="Times New Roman"/>
                <a:cs typeface="Times New Roman"/>
              </a:rPr>
              <a:t>evidence </a:t>
            </a:r>
            <a:r>
              <a:rPr sz="2200" spc="140" dirty="0">
                <a:solidFill>
                  <a:srgbClr val="FFFFFF"/>
                </a:solidFill>
                <a:latin typeface="Times New Roman"/>
                <a:cs typeface="Times New Roman"/>
              </a:rPr>
              <a:t>that </a:t>
            </a:r>
            <a:r>
              <a:rPr sz="2200" spc="130" dirty="0">
                <a:solidFill>
                  <a:srgbClr val="FFFFFF"/>
                </a:solidFill>
                <a:latin typeface="Times New Roman"/>
                <a:cs typeface="Times New Roman"/>
              </a:rPr>
              <a:t>the </a:t>
            </a:r>
            <a:r>
              <a:rPr sz="2200" spc="55" dirty="0">
                <a:solidFill>
                  <a:srgbClr val="FFFFFF"/>
                </a:solidFill>
                <a:latin typeface="Times New Roman"/>
                <a:cs typeface="Times New Roman"/>
              </a:rPr>
              <a:t>specified </a:t>
            </a:r>
            <a:r>
              <a:rPr sz="2200" spc="90" dirty="0">
                <a:solidFill>
                  <a:srgbClr val="FFFFFF"/>
                </a:solidFill>
                <a:latin typeface="Times New Roman"/>
                <a:cs typeface="Times New Roman"/>
              </a:rPr>
              <a:t>requirements. </a:t>
            </a:r>
            <a:r>
              <a:rPr sz="2200" spc="75" dirty="0">
                <a:solidFill>
                  <a:srgbClr val="FFFFFF"/>
                </a:solidFill>
                <a:latin typeface="Times New Roman"/>
                <a:cs typeface="Times New Roman"/>
              </a:rPr>
              <a:t>There </a:t>
            </a:r>
            <a:r>
              <a:rPr sz="2200" spc="70" dirty="0">
                <a:solidFill>
                  <a:srgbClr val="FFFFFF"/>
                </a:solidFill>
                <a:latin typeface="Times New Roman"/>
                <a:cs typeface="Times New Roman"/>
              </a:rPr>
              <a:t>are </a:t>
            </a:r>
            <a:r>
              <a:rPr sz="2200" spc="75" dirty="0">
                <a:solidFill>
                  <a:srgbClr val="FFFFFF"/>
                </a:solidFill>
                <a:latin typeface="Times New Roman"/>
                <a:cs typeface="Times New Roman"/>
              </a:rPr>
              <a:t>a </a:t>
            </a:r>
            <a:r>
              <a:rPr sz="2200" spc="130" dirty="0">
                <a:solidFill>
                  <a:srgbClr val="FFFFFF"/>
                </a:solidFill>
                <a:latin typeface="Times New Roman"/>
                <a:cs typeface="Times New Roman"/>
              </a:rPr>
              <a:t>number  </a:t>
            </a:r>
            <a:r>
              <a:rPr sz="2200" spc="15" dirty="0">
                <a:solidFill>
                  <a:srgbClr val="FFFFFF"/>
                </a:solidFill>
                <a:latin typeface="Times New Roman"/>
                <a:cs typeface="Times New Roman"/>
              </a:rPr>
              <a:t>of</a:t>
            </a:r>
            <a:r>
              <a:rPr sz="2200" spc="35" dirty="0">
                <a:solidFill>
                  <a:srgbClr val="FFFFFF"/>
                </a:solidFill>
                <a:latin typeface="Times New Roman"/>
                <a:cs typeface="Times New Roman"/>
              </a:rPr>
              <a:t> </a:t>
            </a:r>
            <a:r>
              <a:rPr sz="2200" spc="60" dirty="0">
                <a:solidFill>
                  <a:srgbClr val="FFFFFF"/>
                </a:solidFill>
                <a:latin typeface="Times New Roman"/>
                <a:cs typeface="Times New Roman"/>
              </a:rPr>
              <a:t>factors</a:t>
            </a:r>
            <a:r>
              <a:rPr sz="2200" spc="-125" dirty="0">
                <a:solidFill>
                  <a:srgbClr val="FFFFFF"/>
                </a:solidFill>
                <a:latin typeface="Times New Roman"/>
                <a:cs typeface="Times New Roman"/>
              </a:rPr>
              <a:t> </a:t>
            </a:r>
            <a:r>
              <a:rPr sz="2200" spc="130" dirty="0">
                <a:solidFill>
                  <a:srgbClr val="FFFFFF"/>
                </a:solidFill>
                <a:latin typeface="Times New Roman"/>
                <a:cs typeface="Times New Roman"/>
              </a:rPr>
              <a:t>on</a:t>
            </a:r>
            <a:r>
              <a:rPr sz="2200" spc="-85" dirty="0">
                <a:solidFill>
                  <a:srgbClr val="FFFFFF"/>
                </a:solidFill>
                <a:latin typeface="Times New Roman"/>
                <a:cs typeface="Times New Roman"/>
              </a:rPr>
              <a:t> </a:t>
            </a:r>
            <a:r>
              <a:rPr sz="2200" spc="75" dirty="0">
                <a:solidFill>
                  <a:srgbClr val="FFFFFF"/>
                </a:solidFill>
                <a:latin typeface="Times New Roman"/>
                <a:cs typeface="Times New Roman"/>
              </a:rPr>
              <a:t>which</a:t>
            </a:r>
            <a:r>
              <a:rPr sz="2200" spc="-75" dirty="0">
                <a:solidFill>
                  <a:srgbClr val="FFFFFF"/>
                </a:solidFill>
                <a:latin typeface="Times New Roman"/>
                <a:cs typeface="Times New Roman"/>
              </a:rPr>
              <a:t> </a:t>
            </a:r>
            <a:r>
              <a:rPr sz="2200" spc="65" dirty="0">
                <a:solidFill>
                  <a:srgbClr val="FFFFFF"/>
                </a:solidFill>
                <a:latin typeface="Times New Roman"/>
                <a:cs typeface="Times New Roman"/>
              </a:rPr>
              <a:t>quality</a:t>
            </a:r>
            <a:r>
              <a:rPr sz="2200" spc="-55" dirty="0">
                <a:solidFill>
                  <a:srgbClr val="FFFFFF"/>
                </a:solidFill>
                <a:latin typeface="Times New Roman"/>
                <a:cs typeface="Times New Roman"/>
              </a:rPr>
              <a:t> </a:t>
            </a:r>
            <a:r>
              <a:rPr sz="2200" spc="65" dirty="0">
                <a:solidFill>
                  <a:srgbClr val="FFFFFF"/>
                </a:solidFill>
                <a:latin typeface="Times New Roman"/>
                <a:cs typeface="Times New Roman"/>
              </a:rPr>
              <a:t>fitness</a:t>
            </a:r>
            <a:r>
              <a:rPr sz="2200" spc="-125" dirty="0">
                <a:solidFill>
                  <a:srgbClr val="FFFFFF"/>
                </a:solidFill>
                <a:latin typeface="Times New Roman"/>
                <a:cs typeface="Times New Roman"/>
              </a:rPr>
              <a:t> </a:t>
            </a:r>
            <a:r>
              <a:rPr sz="2200" spc="15" dirty="0">
                <a:solidFill>
                  <a:srgbClr val="FFFFFF"/>
                </a:solidFill>
                <a:latin typeface="Times New Roman"/>
                <a:cs typeface="Times New Roman"/>
              </a:rPr>
              <a:t>of</a:t>
            </a:r>
            <a:r>
              <a:rPr sz="2200" spc="-10" dirty="0">
                <a:solidFill>
                  <a:srgbClr val="FFFFFF"/>
                </a:solidFill>
                <a:latin typeface="Times New Roman"/>
                <a:cs typeface="Times New Roman"/>
              </a:rPr>
              <a:t> </a:t>
            </a:r>
            <a:r>
              <a:rPr sz="2200" spc="114" dirty="0">
                <a:solidFill>
                  <a:srgbClr val="FFFFFF"/>
                </a:solidFill>
                <a:latin typeface="Times New Roman"/>
                <a:cs typeface="Times New Roman"/>
              </a:rPr>
              <a:t>garment</a:t>
            </a:r>
            <a:r>
              <a:rPr sz="2200" spc="-90" dirty="0">
                <a:solidFill>
                  <a:srgbClr val="FFFFFF"/>
                </a:solidFill>
                <a:latin typeface="Times New Roman"/>
                <a:cs typeface="Times New Roman"/>
              </a:rPr>
              <a:t> </a:t>
            </a:r>
            <a:r>
              <a:rPr sz="2200" spc="95" dirty="0">
                <a:solidFill>
                  <a:srgbClr val="FFFFFF"/>
                </a:solidFill>
                <a:latin typeface="Times New Roman"/>
                <a:cs typeface="Times New Roman"/>
              </a:rPr>
              <a:t>industry</a:t>
            </a:r>
            <a:r>
              <a:rPr sz="2200" spc="-75" dirty="0">
                <a:solidFill>
                  <a:srgbClr val="FFFFFF"/>
                </a:solidFill>
                <a:latin typeface="Times New Roman"/>
                <a:cs typeface="Times New Roman"/>
              </a:rPr>
              <a:t> </a:t>
            </a:r>
            <a:r>
              <a:rPr sz="2200" spc="20" dirty="0">
                <a:solidFill>
                  <a:srgbClr val="FFFFFF"/>
                </a:solidFill>
                <a:latin typeface="Times New Roman"/>
                <a:cs typeface="Times New Roman"/>
              </a:rPr>
              <a:t>is</a:t>
            </a:r>
            <a:r>
              <a:rPr sz="2200" spc="-35" dirty="0">
                <a:solidFill>
                  <a:srgbClr val="FFFFFF"/>
                </a:solidFill>
                <a:latin typeface="Times New Roman"/>
                <a:cs typeface="Times New Roman"/>
              </a:rPr>
              <a:t> </a:t>
            </a:r>
            <a:r>
              <a:rPr sz="2200" spc="85" dirty="0">
                <a:solidFill>
                  <a:srgbClr val="FFFFFF"/>
                </a:solidFill>
                <a:latin typeface="Times New Roman"/>
                <a:cs typeface="Times New Roman"/>
              </a:rPr>
              <a:t>based  </a:t>
            </a:r>
            <a:r>
              <a:rPr sz="2200" spc="95" dirty="0">
                <a:solidFill>
                  <a:srgbClr val="FFFFFF"/>
                </a:solidFill>
                <a:latin typeface="Times New Roman"/>
                <a:cs typeface="Times New Roman"/>
              </a:rPr>
              <a:t>such </a:t>
            </a:r>
            <a:r>
              <a:rPr sz="2200" spc="55" dirty="0">
                <a:solidFill>
                  <a:srgbClr val="FFFFFF"/>
                </a:solidFill>
                <a:latin typeface="Times New Roman"/>
                <a:cs typeface="Times New Roman"/>
              </a:rPr>
              <a:t>as - </a:t>
            </a:r>
            <a:r>
              <a:rPr sz="2200" spc="75" dirty="0">
                <a:solidFill>
                  <a:srgbClr val="FFFFFF"/>
                </a:solidFill>
                <a:latin typeface="Times New Roman"/>
                <a:cs typeface="Times New Roman"/>
              </a:rPr>
              <a:t>performance, </a:t>
            </a:r>
            <a:r>
              <a:rPr sz="2200" spc="25" dirty="0">
                <a:solidFill>
                  <a:srgbClr val="FFFFFF"/>
                </a:solidFill>
                <a:latin typeface="Times New Roman"/>
                <a:cs typeface="Times New Roman"/>
              </a:rPr>
              <a:t>reliability, </a:t>
            </a:r>
            <a:r>
              <a:rPr sz="2200" spc="45" dirty="0">
                <a:solidFill>
                  <a:srgbClr val="FFFFFF"/>
                </a:solidFill>
                <a:latin typeface="Times New Roman"/>
                <a:cs typeface="Times New Roman"/>
              </a:rPr>
              <a:t>durability, </a:t>
            </a:r>
            <a:r>
              <a:rPr sz="2200" spc="35" dirty="0">
                <a:solidFill>
                  <a:srgbClr val="FFFFFF"/>
                </a:solidFill>
                <a:latin typeface="Times New Roman"/>
                <a:cs typeface="Times New Roman"/>
              </a:rPr>
              <a:t>visual </a:t>
            </a:r>
            <a:r>
              <a:rPr sz="2200" spc="135" dirty="0">
                <a:solidFill>
                  <a:srgbClr val="FFFFFF"/>
                </a:solidFill>
                <a:latin typeface="Times New Roman"/>
                <a:cs typeface="Times New Roman"/>
              </a:rPr>
              <a:t>and  </a:t>
            </a:r>
            <a:r>
              <a:rPr sz="2200" spc="45" dirty="0">
                <a:solidFill>
                  <a:srgbClr val="FFFFFF"/>
                </a:solidFill>
                <a:latin typeface="Times New Roman"/>
                <a:cs typeface="Times New Roman"/>
              </a:rPr>
              <a:t>perceived </a:t>
            </a:r>
            <a:r>
              <a:rPr sz="2200" spc="60" dirty="0">
                <a:solidFill>
                  <a:srgbClr val="FFFFFF"/>
                </a:solidFill>
                <a:latin typeface="Times New Roman"/>
                <a:cs typeface="Times New Roman"/>
              </a:rPr>
              <a:t>quality </a:t>
            </a:r>
            <a:r>
              <a:rPr sz="2200" spc="15" dirty="0">
                <a:solidFill>
                  <a:srgbClr val="FFFFFF"/>
                </a:solidFill>
                <a:latin typeface="Times New Roman"/>
                <a:cs typeface="Times New Roman"/>
              </a:rPr>
              <a:t>of </a:t>
            </a:r>
            <a:r>
              <a:rPr sz="2200" spc="130" dirty="0">
                <a:solidFill>
                  <a:srgbClr val="FFFFFF"/>
                </a:solidFill>
                <a:latin typeface="Times New Roman"/>
                <a:cs typeface="Times New Roman"/>
              </a:rPr>
              <a:t>the </a:t>
            </a:r>
            <a:r>
              <a:rPr sz="2200" spc="100" dirty="0">
                <a:solidFill>
                  <a:srgbClr val="FFFFFF"/>
                </a:solidFill>
                <a:latin typeface="Times New Roman"/>
                <a:cs typeface="Times New Roman"/>
              </a:rPr>
              <a:t>garment. </a:t>
            </a:r>
            <a:r>
              <a:rPr sz="2200" spc="70" dirty="0">
                <a:solidFill>
                  <a:srgbClr val="FFFFFF"/>
                </a:solidFill>
                <a:latin typeface="Times New Roman"/>
                <a:cs typeface="Times New Roman"/>
              </a:rPr>
              <a:t>Quality </a:t>
            </a:r>
            <a:r>
              <a:rPr sz="2200" spc="100" dirty="0">
                <a:solidFill>
                  <a:srgbClr val="FFFFFF"/>
                </a:solidFill>
                <a:latin typeface="Times New Roman"/>
                <a:cs typeface="Times New Roman"/>
              </a:rPr>
              <a:t>needs </a:t>
            </a:r>
            <a:r>
              <a:rPr sz="2200" spc="105" dirty="0">
                <a:solidFill>
                  <a:srgbClr val="FFFFFF"/>
                </a:solidFill>
                <a:latin typeface="Times New Roman"/>
                <a:cs typeface="Times New Roman"/>
              </a:rPr>
              <a:t>to </a:t>
            </a:r>
            <a:r>
              <a:rPr sz="2200" spc="95" dirty="0">
                <a:solidFill>
                  <a:srgbClr val="FFFFFF"/>
                </a:solidFill>
                <a:latin typeface="Times New Roman"/>
                <a:cs typeface="Times New Roman"/>
              </a:rPr>
              <a:t>be </a:t>
            </a:r>
            <a:r>
              <a:rPr sz="2200" spc="85" dirty="0">
                <a:solidFill>
                  <a:srgbClr val="FFFFFF"/>
                </a:solidFill>
                <a:latin typeface="Times New Roman"/>
                <a:cs typeface="Times New Roman"/>
              </a:rPr>
              <a:t>defined  </a:t>
            </a:r>
            <a:r>
              <a:rPr sz="2200" spc="90" dirty="0">
                <a:solidFill>
                  <a:srgbClr val="FFFFFF"/>
                </a:solidFill>
                <a:latin typeface="Times New Roman"/>
                <a:cs typeface="Times New Roman"/>
              </a:rPr>
              <a:t>in</a:t>
            </a:r>
            <a:r>
              <a:rPr sz="2200" spc="-60" dirty="0">
                <a:solidFill>
                  <a:srgbClr val="FFFFFF"/>
                </a:solidFill>
                <a:latin typeface="Times New Roman"/>
                <a:cs typeface="Times New Roman"/>
              </a:rPr>
              <a:t> </a:t>
            </a:r>
            <a:r>
              <a:rPr sz="2200" spc="105" dirty="0">
                <a:solidFill>
                  <a:srgbClr val="FFFFFF"/>
                </a:solidFill>
                <a:latin typeface="Times New Roman"/>
                <a:cs typeface="Times New Roman"/>
              </a:rPr>
              <a:t>terms</a:t>
            </a:r>
            <a:r>
              <a:rPr sz="2200" spc="-120" dirty="0">
                <a:solidFill>
                  <a:srgbClr val="FFFFFF"/>
                </a:solidFill>
                <a:latin typeface="Times New Roman"/>
                <a:cs typeface="Times New Roman"/>
              </a:rPr>
              <a:t> </a:t>
            </a:r>
            <a:r>
              <a:rPr sz="2200" spc="15" dirty="0">
                <a:solidFill>
                  <a:srgbClr val="FFFFFF"/>
                </a:solidFill>
                <a:latin typeface="Times New Roman"/>
                <a:cs typeface="Times New Roman"/>
              </a:rPr>
              <a:t>of</a:t>
            </a:r>
            <a:r>
              <a:rPr sz="2200" spc="-10" dirty="0">
                <a:solidFill>
                  <a:srgbClr val="FFFFFF"/>
                </a:solidFill>
                <a:latin typeface="Times New Roman"/>
                <a:cs typeface="Times New Roman"/>
              </a:rPr>
              <a:t> </a:t>
            </a:r>
            <a:r>
              <a:rPr sz="2200" spc="75" dirty="0">
                <a:solidFill>
                  <a:srgbClr val="FFFFFF"/>
                </a:solidFill>
                <a:latin typeface="Times New Roman"/>
                <a:cs typeface="Times New Roman"/>
              </a:rPr>
              <a:t>a</a:t>
            </a:r>
            <a:r>
              <a:rPr sz="2200" spc="-95" dirty="0">
                <a:solidFill>
                  <a:srgbClr val="FFFFFF"/>
                </a:solidFill>
                <a:latin typeface="Times New Roman"/>
                <a:cs typeface="Times New Roman"/>
              </a:rPr>
              <a:t> </a:t>
            </a:r>
            <a:r>
              <a:rPr sz="2200" spc="85" dirty="0">
                <a:solidFill>
                  <a:srgbClr val="FFFFFF"/>
                </a:solidFill>
                <a:latin typeface="Times New Roman"/>
                <a:cs typeface="Times New Roman"/>
              </a:rPr>
              <a:t>particular</a:t>
            </a:r>
            <a:r>
              <a:rPr sz="2200" spc="-100" dirty="0">
                <a:solidFill>
                  <a:srgbClr val="FFFFFF"/>
                </a:solidFill>
                <a:latin typeface="Times New Roman"/>
                <a:cs typeface="Times New Roman"/>
              </a:rPr>
              <a:t> </a:t>
            </a:r>
            <a:r>
              <a:rPr sz="2200" spc="65" dirty="0">
                <a:solidFill>
                  <a:srgbClr val="FFFFFF"/>
                </a:solidFill>
                <a:latin typeface="Times New Roman"/>
                <a:cs typeface="Times New Roman"/>
              </a:rPr>
              <a:t>framework</a:t>
            </a:r>
            <a:r>
              <a:rPr sz="2200" spc="-105" dirty="0">
                <a:solidFill>
                  <a:srgbClr val="FFFFFF"/>
                </a:solidFill>
                <a:latin typeface="Times New Roman"/>
                <a:cs typeface="Times New Roman"/>
              </a:rPr>
              <a:t> </a:t>
            </a:r>
            <a:r>
              <a:rPr sz="2200" spc="15" dirty="0">
                <a:solidFill>
                  <a:srgbClr val="FFFFFF"/>
                </a:solidFill>
                <a:latin typeface="Times New Roman"/>
                <a:cs typeface="Times New Roman"/>
              </a:rPr>
              <a:t>of</a:t>
            </a:r>
            <a:r>
              <a:rPr sz="2200" spc="-10" dirty="0">
                <a:solidFill>
                  <a:srgbClr val="FFFFFF"/>
                </a:solidFill>
                <a:latin typeface="Times New Roman"/>
                <a:cs typeface="Times New Roman"/>
              </a:rPr>
              <a:t> </a:t>
            </a:r>
            <a:r>
              <a:rPr sz="2200" spc="55" dirty="0">
                <a:solidFill>
                  <a:srgbClr val="FFFFFF"/>
                </a:solidFill>
                <a:latin typeface="Times New Roman"/>
                <a:cs typeface="Times New Roman"/>
              </a:rPr>
              <a:t>cost.</a:t>
            </a:r>
            <a:endParaRPr sz="2200">
              <a:latin typeface="Times New Roman"/>
              <a:cs typeface="Times New Roman"/>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9</TotalTime>
  <Words>1469</Words>
  <Application>Microsoft Office PowerPoint</Application>
  <PresentationFormat>On-screen Show (4:3)</PresentationFormat>
  <Paragraphs>158</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Paper</vt:lpstr>
      <vt:lpstr>PowerPoint Presentation</vt:lpstr>
      <vt:lpstr>PowerPoint Presentation</vt:lpstr>
      <vt:lpstr>PowerPoint Presentation</vt:lpstr>
      <vt:lpstr>PowerPoint Presentation</vt:lpstr>
      <vt:lpstr>To ensure, at minimum practicable cost, that the requisite  quality of product is being achieved at every stage of  manufacture from raw materials to boxed stock</vt:lpstr>
      <vt:lpstr>PowerPoint Presentation</vt:lpstr>
      <vt:lpstr>Knitting Specification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[N.B: The fabric inspection part will be  described in raw material inspection  classification]</vt:lpstr>
      <vt:lpstr>2. In process inspection</vt:lpstr>
      <vt:lpstr>PowerPoint Presentation</vt:lpstr>
      <vt:lpstr>PowerPoint Presentation</vt:lpstr>
      <vt:lpstr>PowerPoint Presentation</vt:lpstr>
      <vt:lpstr>PowerPoint Presentation</vt:lpstr>
      <vt:lpstr>Pressing is a finishing process done by a cloth to heat and  pressure with or without steam to remove creases and to impart  a flat appearance to the cloth or garments.</vt:lpstr>
      <vt:lpstr>After completing pressing, the garments are folded with a  predetermine area. Garments are folded according to the buyers  direction, requirements in a standard area.</vt:lpstr>
      <vt:lpstr>PowerPoint Presentation</vt:lpstr>
      <vt:lpstr>Collar is folded and situated at 90* angle.</vt:lpstr>
      <vt:lpstr>Collar is separated as a hole on the body of shirt.</vt:lpstr>
      <vt:lpstr>shirt is packed and transported by hanging on the hanger.</vt:lpstr>
      <vt:lpstr>After folding, garments are packing the size of polythene packet  is permanent. Specially, it is needed to ensure the placement of  sticker in proper place.</vt:lpstr>
      <vt:lpstr>Barcode is a specially Buyer wise sticker.</vt:lpstr>
      <vt:lpstr>After completing the packing of garments, it must be placed the  garments in a predetermined pack by sorting according to the  size and color then garments are packed into inner box  according to the size and color. This process working in order is  called assortment.</vt:lpstr>
      <vt:lpstr>Checking the metal type component into the garments or with  its accessories like button, zipper etc. is called metal check.</vt:lpstr>
      <vt:lpstr>Spot removing is one of the special inspections which are done  after initial quality check.</vt:lpstr>
      <vt:lpstr>At last cartooning or packing the garments according to Buyer  comment. The process of packing of inner boxes entered into  the carton is called cartooning.</vt:lpstr>
      <vt:lpstr>Final inspection is made by buyer. He checks the garments  according some rules like AQL.</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2</cp:revision>
  <dcterms:created xsi:type="dcterms:W3CDTF">2020-04-10T07:27:52Z</dcterms:created>
  <dcterms:modified xsi:type="dcterms:W3CDTF">2020-05-19T04:13:23Z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2015-11-30T00:00:00Z</vt:filetime>
  </property>
  <property fmtid="{D5CDD505-2E9C-101B-9397-08002B2CF9AE}" pid="3" name="Creator">
    <vt:lpwstr>Microsoft® PowerPoint® 2013</vt:lpwstr>
  </property>
  <property fmtid="{D5CDD505-2E9C-101B-9397-08002B2CF9AE}" pid="4" name="LastSaved">
    <vt:filetime>2020-04-10T00:00:00Z</vt:filetime>
  </property>
</Properties>
</file>