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70" r:id="rId3"/>
    <p:sldId id="271" r:id="rId4"/>
    <p:sldId id="273" r:id="rId5"/>
    <p:sldId id="272" r:id="rId6"/>
    <p:sldId id="257" r:id="rId7"/>
    <p:sldId id="258" r:id="rId8"/>
    <p:sldId id="259" r:id="rId9"/>
    <p:sldId id="260" r:id="rId10"/>
    <p:sldId id="261" r:id="rId11"/>
    <p:sldId id="262" r:id="rId12"/>
    <p:sldId id="264" r:id="rId13"/>
    <p:sldId id="265" r:id="rId14"/>
    <p:sldId id="266" r:id="rId15"/>
    <p:sldId id="267" r:id="rId16"/>
    <p:sldId id="263" r:id="rId17"/>
    <p:sldId id="268"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4660"/>
  </p:normalViewPr>
  <p:slideViewPr>
    <p:cSldViewPr>
      <p:cViewPr>
        <p:scale>
          <a:sx n="84" d="100"/>
          <a:sy n="84" d="100"/>
        </p:scale>
        <p:origin x="-99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5/24/2020</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2057400"/>
            <a:ext cx="8229600" cy="1143000"/>
          </a:xfrm>
        </p:spPr>
        <p:txBody>
          <a:bodyPr/>
          <a:lstStyle/>
          <a:p>
            <a:r>
              <a:rPr lang="en-IN" dirty="0" smtClean="0">
                <a:latin typeface="Times New Roman" pitchFamily="18" charset="0"/>
                <a:cs typeface="Times New Roman" pitchFamily="18" charset="0"/>
              </a:rPr>
              <a:t>LABOUR LAW</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3581400" y="4876800"/>
            <a:ext cx="5562600" cy="1752600"/>
          </a:xfrm>
        </p:spPr>
        <p:txBody>
          <a:bodyPr>
            <a:normAutofit fontScale="77500" lnSpcReduction="20000"/>
          </a:bodyPr>
          <a:lstStyle/>
          <a:p>
            <a:r>
              <a:rPr lang="en-IN" b="1" dirty="0" smtClean="0"/>
              <a:t>ANBARASI G</a:t>
            </a:r>
          </a:p>
          <a:p>
            <a:r>
              <a:rPr lang="en-IN" b="1" dirty="0" smtClean="0"/>
              <a:t>Assistant professor,</a:t>
            </a:r>
          </a:p>
          <a:p>
            <a:r>
              <a:rPr lang="en-IN" b="1" dirty="0" smtClean="0"/>
              <a:t>Department of hospital administration,</a:t>
            </a:r>
          </a:p>
          <a:p>
            <a:r>
              <a:rPr lang="en-IN" b="1" dirty="0" smtClean="0"/>
              <a:t>Bon </a:t>
            </a:r>
            <a:r>
              <a:rPr lang="en-IN" b="1" dirty="0" err="1" smtClean="0"/>
              <a:t>secours</a:t>
            </a:r>
            <a:r>
              <a:rPr lang="en-IN" b="1" dirty="0" smtClean="0"/>
              <a:t> college of women </a:t>
            </a:r>
          </a:p>
          <a:p>
            <a:r>
              <a:rPr lang="en-IN" b="1" dirty="0" smtClean="0"/>
              <a:t>Thanjavur</a:t>
            </a:r>
            <a:endParaRPr lang="en-US" b="1" dirty="0"/>
          </a:p>
        </p:txBody>
      </p:sp>
      <p:sp>
        <p:nvSpPr>
          <p:cNvPr id="4" name="Arc 3"/>
          <p:cNvSpPr/>
          <p:nvPr/>
        </p:nvSpPr>
        <p:spPr>
          <a:xfrm>
            <a:off x="0" y="228600"/>
            <a:ext cx="2667000" cy="6629400"/>
          </a:xfrm>
          <a:prstGeom prst="arc">
            <a:avLst>
              <a:gd name="adj1" fmla="val 16200000"/>
              <a:gd name="adj2" fmla="val 1621062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FUNCTIONS OF LABOUR LAW</a:t>
            </a:r>
            <a:endParaRPr lang="en-US" dirty="0"/>
          </a:p>
        </p:txBody>
      </p:sp>
      <p:sp>
        <p:nvSpPr>
          <p:cNvPr id="3" name="Content Placeholder 2"/>
          <p:cNvSpPr>
            <a:spLocks noGrp="1"/>
          </p:cNvSpPr>
          <p:nvPr>
            <p:ph idx="1"/>
          </p:nvPr>
        </p:nvSpPr>
        <p:spPr/>
        <p:txBody>
          <a:bodyPr/>
          <a:lstStyle/>
          <a:p>
            <a:r>
              <a:rPr lang="en-IN" b="1" dirty="0" smtClean="0"/>
              <a:t>Equal Opportunity:</a:t>
            </a:r>
          </a:p>
          <a:p>
            <a:pPr algn="just">
              <a:buFont typeface="Wingdings" pitchFamily="2" charset="2"/>
              <a:buChar char="§"/>
            </a:pPr>
            <a:r>
              <a:rPr lang="en-IN" dirty="0" smtClean="0"/>
              <a:t>The law prohibit discrimination and disparate treatment based on the factors that are not related to the job requirements. </a:t>
            </a:r>
          </a:p>
          <a:p>
            <a:pPr algn="just">
              <a:buFont typeface="Wingdings" pitchFamily="2" charset="2"/>
              <a:buChar char="§"/>
            </a:pPr>
            <a:r>
              <a:rPr lang="en-IN" dirty="0" smtClean="0"/>
              <a:t>The laws also function as mandates for employers to give consideration and equal opportunities to workers, regardless to their age, colour,  disability, national origin, race, religion or sex.</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p:spPr>
        <p:txBody>
          <a:bodyPr/>
          <a:lstStyle/>
          <a:p>
            <a:r>
              <a:rPr lang="en-IN" b="1" dirty="0" smtClean="0"/>
              <a:t>Pay Equity:</a:t>
            </a:r>
          </a:p>
          <a:p>
            <a:pPr lvl="1"/>
            <a:r>
              <a:rPr lang="en-IN" dirty="0" smtClean="0"/>
              <a:t>The equal pay act of 1963 functions to ensure pay equity.</a:t>
            </a:r>
          </a:p>
          <a:p>
            <a:pPr lvl="1"/>
            <a:r>
              <a:rPr lang="en-IN" dirty="0" smtClean="0"/>
              <a:t>The act prohibits employers from establishing different pay scales or using different compensation practices based on an employee’s gender, provided employees are performing job duties the require the same duties, have similar responsibility, and require equal effort.</a:t>
            </a:r>
          </a:p>
          <a:p>
            <a:pPr lvl="1"/>
            <a:r>
              <a:rPr lang="en-IN" dirty="0" smtClean="0"/>
              <a:t>Example: Two similarly situated accounts managers- one male, one female –must receive equal  compensation.</a:t>
            </a:r>
            <a:endParaRPr lang="en-US" dirty="0"/>
          </a:p>
        </p:txBody>
      </p:sp>
      <p:sp>
        <p:nvSpPr>
          <p:cNvPr id="4" name="Title 1"/>
          <p:cNvSpPr>
            <a:spLocks noGrp="1"/>
          </p:cNvSpPr>
          <p:nvPr>
            <p:ph type="title"/>
          </p:nvPr>
        </p:nvSpPr>
        <p:spPr/>
        <p:txBody>
          <a:bodyPr/>
          <a:lstStyle/>
          <a:p>
            <a:r>
              <a:rPr lang="en-IN" dirty="0" smtClean="0"/>
              <a:t>FUNCTIONS OF LABOUR LAW</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smtClean="0"/>
              <a:t>Family- Friendly workplace:</a:t>
            </a:r>
          </a:p>
          <a:p>
            <a:pPr algn="just">
              <a:buFont typeface="Wingdings" pitchFamily="2" charset="2"/>
              <a:buChar char="§"/>
            </a:pPr>
            <a:r>
              <a:rPr lang="en-IN" dirty="0" smtClean="0"/>
              <a:t>The Family and Medical Leave Act of 1993 (FLMA) conveys to employees that their employers respect the time they need for attending to family matters.</a:t>
            </a:r>
          </a:p>
          <a:p>
            <a:pPr algn="just">
              <a:buFont typeface="Wingdings" pitchFamily="2" charset="2"/>
              <a:buChar char="§"/>
            </a:pPr>
            <a:r>
              <a:rPr lang="en-IN" dirty="0" smtClean="0"/>
              <a:t>To protect workers from being penalized by employer  when they need time off to care for a serious medical condition of their own or that of a family member.</a:t>
            </a:r>
          </a:p>
          <a:p>
            <a:pPr>
              <a:buNone/>
            </a:pPr>
            <a:r>
              <a:rPr lang="en-IN" dirty="0" smtClean="0"/>
              <a:t> </a:t>
            </a:r>
            <a:endParaRPr lang="en-US" dirty="0"/>
          </a:p>
        </p:txBody>
      </p:sp>
      <p:sp>
        <p:nvSpPr>
          <p:cNvPr id="4" name="Title 1"/>
          <p:cNvSpPr>
            <a:spLocks noGrp="1"/>
          </p:cNvSpPr>
          <p:nvPr>
            <p:ph type="title"/>
          </p:nvPr>
        </p:nvSpPr>
        <p:spPr/>
        <p:txBody>
          <a:bodyPr/>
          <a:lstStyle/>
          <a:p>
            <a:r>
              <a:rPr lang="en-IN" dirty="0" smtClean="0"/>
              <a:t>FUNCTIONS OF LABOUR LAW</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Font typeface="Wingdings" pitchFamily="2" charset="2"/>
              <a:buChar char="§"/>
            </a:pPr>
            <a:r>
              <a:rPr lang="en-IN" dirty="0" smtClean="0"/>
              <a:t>The FMLA requires that certain employers provide up to 12 weeks of unpaid, job-protected leave to eligible employees.</a:t>
            </a:r>
          </a:p>
          <a:p>
            <a:pPr>
              <a:buFont typeface="Wingdings" pitchFamily="2" charset="2"/>
              <a:buChar char="§"/>
            </a:pPr>
            <a:r>
              <a:rPr lang="en-IN" dirty="0" smtClean="0"/>
              <a:t>In some circumstances, employees are permitted up to 26 weeks of unpaid, job – protected leave when they need to care for an armed forces services members.</a:t>
            </a:r>
          </a:p>
          <a:p>
            <a:pPr>
              <a:buFont typeface="Wingdings" pitchFamily="2" charset="2"/>
              <a:buChar char="§"/>
            </a:pPr>
            <a:r>
              <a:rPr lang="en-IN" dirty="0" smtClean="0"/>
              <a:t>Upon returning to work from leave, an employee must be restored to the previously held job, or an equivalent one with equal pay and similar working conditions.</a:t>
            </a:r>
            <a:endParaRPr lang="en-US" dirty="0"/>
          </a:p>
        </p:txBody>
      </p:sp>
      <p:sp>
        <p:nvSpPr>
          <p:cNvPr id="4" name="Title 1"/>
          <p:cNvSpPr>
            <a:spLocks noGrp="1"/>
          </p:cNvSpPr>
          <p:nvPr>
            <p:ph type="title"/>
          </p:nvPr>
        </p:nvSpPr>
        <p:spPr/>
        <p:txBody>
          <a:bodyPr/>
          <a:lstStyle/>
          <a:p>
            <a:r>
              <a:rPr lang="en-IN" dirty="0" smtClean="0"/>
              <a:t>FUNCTIONS OF LABOUR LAW</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b="1" dirty="0" smtClean="0"/>
              <a:t>Concerted Activity:</a:t>
            </a:r>
          </a:p>
          <a:p>
            <a:pPr algn="just">
              <a:buFont typeface="Wingdings" pitchFamily="2" charset="2"/>
              <a:buChar char="§"/>
            </a:pPr>
            <a:r>
              <a:rPr lang="en-IN" dirty="0" smtClean="0"/>
              <a:t>The National Labour Relations Act or the Wagner Act enacted in 1935(it concern wage) and Taft-Hartley Act enacted in 1947(to protect employees rights) to engage in concerted activity. </a:t>
            </a:r>
          </a:p>
          <a:p>
            <a:pPr>
              <a:buFont typeface="Wingdings" pitchFamily="2" charset="2"/>
              <a:buChar char="§"/>
            </a:pPr>
            <a:r>
              <a:rPr lang="en-IN" dirty="0" smtClean="0"/>
              <a:t>The law was enacted to prohibit employers from interfering with employee’s rights.</a:t>
            </a:r>
          </a:p>
          <a:p>
            <a:pPr>
              <a:buFont typeface="Wingdings" pitchFamily="2" charset="2"/>
              <a:buChar char="§"/>
            </a:pPr>
            <a:r>
              <a:rPr lang="en-IN" dirty="0" smtClean="0"/>
              <a:t>To seek better working conditions as a self-directed group of workers or workers represented by a labour union.</a:t>
            </a:r>
          </a:p>
          <a:p>
            <a:pPr>
              <a:buNone/>
            </a:pPr>
            <a:endParaRPr lang="en-US" dirty="0"/>
          </a:p>
        </p:txBody>
      </p:sp>
      <p:sp>
        <p:nvSpPr>
          <p:cNvPr id="4" name="Title 1"/>
          <p:cNvSpPr>
            <a:spLocks noGrp="1"/>
          </p:cNvSpPr>
          <p:nvPr>
            <p:ph type="title"/>
          </p:nvPr>
        </p:nvSpPr>
        <p:spPr/>
        <p:txBody>
          <a:bodyPr/>
          <a:lstStyle/>
          <a:p>
            <a:r>
              <a:rPr lang="en-IN" dirty="0" smtClean="0"/>
              <a:t>FUNCTIONS OF LABOUR LAW</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itchFamily="2" charset="2"/>
              <a:buChar char="§"/>
            </a:pPr>
            <a:r>
              <a:rPr lang="en-IN" dirty="0" smtClean="0"/>
              <a:t>This act guaranteed that employees could not be forced to engage in concerted activity.</a:t>
            </a:r>
          </a:p>
          <a:p>
            <a:pPr algn="just">
              <a:buFont typeface="Wingdings" pitchFamily="2" charset="2"/>
              <a:buChar char="§"/>
            </a:pPr>
            <a:r>
              <a:rPr lang="en-IN" dirty="0" smtClean="0"/>
              <a:t>It prohibited employment discrimination based on union membership.</a:t>
            </a:r>
          </a:p>
          <a:p>
            <a:pPr>
              <a:buNone/>
            </a:pPr>
            <a:endParaRPr lang="en-US" dirty="0"/>
          </a:p>
        </p:txBody>
      </p:sp>
      <p:sp>
        <p:nvSpPr>
          <p:cNvPr id="4" name="Title 1"/>
          <p:cNvSpPr>
            <a:spLocks noGrp="1"/>
          </p:cNvSpPr>
          <p:nvPr>
            <p:ph type="title"/>
          </p:nvPr>
        </p:nvSpPr>
        <p:spPr/>
        <p:txBody>
          <a:bodyPr/>
          <a:lstStyle/>
          <a:p>
            <a:r>
              <a:rPr lang="en-IN" dirty="0" smtClean="0"/>
              <a:t>FUNCTIONS OF LABOUR LAW</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smtClean="0"/>
              <a:t>Workplace  Safety:</a:t>
            </a:r>
          </a:p>
          <a:p>
            <a:pPr algn="just">
              <a:buFont typeface="Wingdings" pitchFamily="2" charset="2"/>
              <a:buChar char="§"/>
            </a:pPr>
            <a:r>
              <a:rPr lang="en-IN" dirty="0" smtClean="0"/>
              <a:t>The Occupational Safety and Health Act  of 1970, as the primary law for reinforcing this employer obligation.</a:t>
            </a:r>
          </a:p>
          <a:p>
            <a:pPr algn="just">
              <a:buFont typeface="Wingdings" pitchFamily="2" charset="2"/>
              <a:buChar char="§"/>
            </a:pPr>
            <a:r>
              <a:rPr lang="en-IN" dirty="0" smtClean="0"/>
              <a:t>Employers have an obligation to provide a safe work environment, with particular emphasis on workplace safety where employees are exposed to hazardous substances , complex machinery and dangerous conditions.</a:t>
            </a:r>
            <a:endParaRPr lang="en-US" dirty="0"/>
          </a:p>
        </p:txBody>
      </p:sp>
      <p:sp>
        <p:nvSpPr>
          <p:cNvPr id="4" name="Title 1"/>
          <p:cNvSpPr>
            <a:spLocks noGrp="1"/>
          </p:cNvSpPr>
          <p:nvPr>
            <p:ph type="title"/>
          </p:nvPr>
        </p:nvSpPr>
        <p:spPr/>
        <p:txBody>
          <a:bodyPr/>
          <a:lstStyle/>
          <a:p>
            <a:r>
              <a:rPr lang="en-IN" dirty="0" smtClean="0"/>
              <a:t>FUNCTIONS OF LABOUR LAW</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itchFamily="2" charset="2"/>
              <a:buChar char="§"/>
            </a:pPr>
            <a:r>
              <a:rPr lang="en-IN" dirty="0" smtClean="0"/>
              <a:t>It requires that employers log workplace accidents and fatalities and provides stiff  fines and penalties for employers who ignore their obligations under workplace safety principles.</a:t>
            </a:r>
            <a:endParaRPr lang="en-US" dirty="0"/>
          </a:p>
        </p:txBody>
      </p:sp>
      <p:sp>
        <p:nvSpPr>
          <p:cNvPr id="4" name="Title 1"/>
          <p:cNvSpPr>
            <a:spLocks noGrp="1"/>
          </p:cNvSpPr>
          <p:nvPr>
            <p:ph type="title"/>
          </p:nvPr>
        </p:nvSpPr>
        <p:spPr/>
        <p:txBody>
          <a:bodyPr/>
          <a:lstStyle/>
          <a:p>
            <a:r>
              <a:rPr lang="en-IN" dirty="0" smtClean="0"/>
              <a:t>FUNCTIONS OF LABOUR LAW</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2133600"/>
            <a:ext cx="8229600" cy="1143000"/>
          </a:xfrm>
        </p:spPr>
        <p:txBody>
          <a:bodyPr/>
          <a:lstStyle/>
          <a:p>
            <a:r>
              <a:rPr lang="en-IN" dirty="0" smtClean="0"/>
              <a:t>THANK YOU</a:t>
            </a:r>
            <a:endParaRPr lang="en-US" dirty="0"/>
          </a:p>
        </p:txBody>
      </p:sp>
      <p:pic>
        <p:nvPicPr>
          <p:cNvPr id="3" name="Picture 2" descr="C:\Users\DELL\Pictures\Saved Pictures\importance-of-labor-law-6-638.jpg"/>
          <p:cNvPicPr>
            <a:picLocks noChangeAspect="1" noChangeArrowheads="1"/>
          </p:cNvPicPr>
          <p:nvPr/>
        </p:nvPicPr>
        <p:blipFill>
          <a:blip r:embed="rId2"/>
          <a:stretch>
            <a:fillRect/>
          </a:stretch>
        </p:blipFill>
        <p:spPr bwMode="auto">
          <a:xfrm>
            <a:off x="2590800" y="3276600"/>
            <a:ext cx="3457575" cy="205246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ORIGINS OF LABOUR LAW</a:t>
            </a:r>
            <a:endParaRPr lang="en-US" dirty="0"/>
          </a:p>
        </p:txBody>
      </p:sp>
      <p:sp>
        <p:nvSpPr>
          <p:cNvPr id="5" name="Content Placeholder 4"/>
          <p:cNvSpPr>
            <a:spLocks noGrp="1"/>
          </p:cNvSpPr>
          <p:nvPr>
            <p:ph idx="1"/>
          </p:nvPr>
        </p:nvSpPr>
        <p:spPr/>
        <p:txBody>
          <a:bodyPr>
            <a:normAutofit lnSpcReduction="10000"/>
          </a:bodyPr>
          <a:lstStyle/>
          <a:p>
            <a:pPr algn="just"/>
            <a:r>
              <a:rPr lang="en-IN" dirty="0" smtClean="0"/>
              <a:t>“Labour law “ emerged when employer tried to restrict the powers of worker’s organisation &amp; keep Labour Cost Low. The Workers began Demanding better conditions &amp; the Right to Organise so as to improve their Standard of Living. Employer’s costs increased due to workers demand. This led to a chaotic situation which required the Intervention of Government . In order to put an end, the “Government” enacted many Labour Laws in the country.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The history of Labour Legislation in India can be traced back to the History of British Colonialism. In the beginning it was difficult to get enough Regular Indian workers to run “British Establishments” &amp; hence Laws for chartering  workers became necessary. This was obviously Labour Legislation in order to protect the interests of British employers.</a:t>
            </a:r>
            <a:endParaRPr lang="en-US" dirty="0"/>
          </a:p>
        </p:txBody>
      </p:sp>
      <p:sp>
        <p:nvSpPr>
          <p:cNvPr id="4" name="Title 1"/>
          <p:cNvSpPr>
            <a:spLocks noGrp="1"/>
          </p:cNvSpPr>
          <p:nvPr>
            <p:ph type="title"/>
          </p:nvPr>
        </p:nvSpPr>
        <p:spPr>
          <a:xfrm>
            <a:off x="228600" y="274638"/>
            <a:ext cx="8458200" cy="1143000"/>
          </a:xfrm>
        </p:spPr>
        <p:txBody>
          <a:bodyPr/>
          <a:lstStyle/>
          <a:p>
            <a:r>
              <a:rPr lang="en-IN" dirty="0" smtClean="0"/>
              <a:t>ORIGINS OF LABOUR </a:t>
            </a:r>
            <a:r>
              <a:rPr lang="en-IN" dirty="0" smtClean="0"/>
              <a:t>LAW</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LABOUR LAW ?</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IN" dirty="0" smtClean="0"/>
              <a:t>Labour law is the “Body of Laws, Administrative Rulings &amp; Precedents” which address the relationship between &amp; among “Employers, Employees &amp; Labour Organizations” , often dealing with issues of public law. The terms Labour laws &amp; Employment Laws , are often interchanged in the usage. This has led to a big confusion as to their meanings. Labour laws are different from Employment laws which deal only with employment contracts and issues regarding employment and workplace discrimination &amp; other private law issues.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IMPORTANT ACTS OF NDAN LABOUR LAW</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
            </a:pPr>
            <a:r>
              <a:rPr lang="en-IN" dirty="0" smtClean="0"/>
              <a:t>The Apprentices Act – 1961</a:t>
            </a:r>
          </a:p>
          <a:p>
            <a:pPr>
              <a:buFont typeface="Wingdings" pitchFamily="2" charset="2"/>
              <a:buChar char="§"/>
            </a:pPr>
            <a:r>
              <a:rPr lang="en-IN" dirty="0" smtClean="0"/>
              <a:t>The Payment of Wages Act – 1936</a:t>
            </a:r>
          </a:p>
          <a:p>
            <a:pPr>
              <a:buFont typeface="Wingdings" pitchFamily="2" charset="2"/>
              <a:buChar char="§"/>
            </a:pPr>
            <a:r>
              <a:rPr lang="en-IN" dirty="0" smtClean="0"/>
              <a:t>The Workmen’s Compensation Act – 1923</a:t>
            </a:r>
          </a:p>
          <a:p>
            <a:pPr>
              <a:buFont typeface="Wingdings" pitchFamily="2" charset="2"/>
              <a:buChar char="§"/>
            </a:pPr>
            <a:r>
              <a:rPr lang="en-IN" dirty="0" smtClean="0"/>
              <a:t>The  Factories Act – 1948</a:t>
            </a:r>
          </a:p>
          <a:p>
            <a:pPr>
              <a:buFont typeface="Wingdings" pitchFamily="2" charset="2"/>
              <a:buChar char="§"/>
            </a:pPr>
            <a:r>
              <a:rPr lang="en-IN" dirty="0" smtClean="0"/>
              <a:t>The Industrial Disputes Act – 1947</a:t>
            </a:r>
          </a:p>
          <a:p>
            <a:pPr>
              <a:buFont typeface="Wingdings" pitchFamily="2" charset="2"/>
              <a:buChar char="§"/>
            </a:pPr>
            <a:r>
              <a:rPr lang="en-IN" dirty="0" smtClean="0"/>
              <a:t>The Employees PF &amp; MP Act – 1952</a:t>
            </a:r>
          </a:p>
          <a:p>
            <a:pPr>
              <a:buFont typeface="Wingdings" pitchFamily="2" charset="2"/>
              <a:buChar char="§"/>
            </a:pPr>
            <a:r>
              <a:rPr lang="en-IN" dirty="0" smtClean="0"/>
              <a:t>The Employees State Insurance Act – 1948</a:t>
            </a:r>
          </a:p>
          <a:p>
            <a:pPr>
              <a:buFont typeface="Wingdings" pitchFamily="2" charset="2"/>
              <a:buChar char="§"/>
            </a:pPr>
            <a:r>
              <a:rPr lang="en-IN" dirty="0" smtClean="0"/>
              <a:t>The Maternity Benefit Act – 1961</a:t>
            </a:r>
          </a:p>
          <a:p>
            <a:pPr>
              <a:buFont typeface="Wingdings" pitchFamily="2" charset="2"/>
              <a:buChar char="§"/>
            </a:pPr>
            <a:r>
              <a:rPr lang="en-IN" dirty="0" smtClean="0"/>
              <a:t>The Payment of Bonus Act – 1965</a:t>
            </a:r>
          </a:p>
          <a:p>
            <a:pPr>
              <a:buFont typeface="Wingdings" pitchFamily="2" charset="2"/>
              <a:buChar char="§"/>
            </a:pPr>
            <a:r>
              <a:rPr lang="en-IN" dirty="0" smtClean="0"/>
              <a:t>The Payment of Gratuity Act - 1972</a:t>
            </a:r>
          </a:p>
          <a:p>
            <a:pPr>
              <a:buFont typeface="Wingdings" pitchFamily="2" charset="2"/>
              <a:buChar cha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1">
                    <a:lumMod val="60000"/>
                    <a:lumOff val="40000"/>
                  </a:schemeClr>
                </a:solidFill>
                <a:latin typeface="Times New Roman" pitchFamily="18" charset="0"/>
                <a:cs typeface="Times New Roman" pitchFamily="18" charset="0"/>
              </a:rPr>
              <a:t>DEFINITION OF LABOUR LAW</a:t>
            </a:r>
            <a:endParaRPr lang="en-US" dirty="0">
              <a:solidFill>
                <a:schemeClr val="accent1">
                  <a:lumMod val="60000"/>
                  <a:lumOff val="4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1676400"/>
            <a:ext cx="8229600" cy="4709160"/>
          </a:xfrm>
        </p:spPr>
        <p:txBody>
          <a:bodyPr/>
          <a:lstStyle/>
          <a:p>
            <a:pPr algn="just">
              <a:buNone/>
            </a:pPr>
            <a:r>
              <a:rPr lang="en-IN" dirty="0" smtClean="0"/>
              <a:t>     Labour law primarily concerns the rights and responsibilities of unionized employees. Some groups of employees find unions beneficial, since employees have a lot more power when they negotiate as a group rather than individually. Unions can negotiate for better pay, more convenient hours, and increased workplace safety.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1">
                    <a:lumMod val="60000"/>
                    <a:lumOff val="40000"/>
                  </a:schemeClr>
                </a:solidFill>
                <a:latin typeface="Times New Roman" pitchFamily="18" charset="0"/>
                <a:cs typeface="Times New Roman" pitchFamily="18" charset="0"/>
              </a:rPr>
              <a:t>MEANING OF LABOUR LAW</a:t>
            </a:r>
            <a:endParaRPr lang="en-US" dirty="0">
              <a:solidFill>
                <a:schemeClr val="accent1">
                  <a:lumMod val="60000"/>
                  <a:lumOff val="4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IN" dirty="0" smtClean="0"/>
              <a:t>Labour law are the laws which deal with the employment and labour related issues. Labour law deal with the disputes between the employer and employee, regarding wages, pension, insurance of employees etc., In India labour laws are also know as Industrial laws or Employment laws.</a:t>
            </a:r>
          </a:p>
          <a:p>
            <a:pPr>
              <a:buNone/>
            </a:pPr>
            <a:r>
              <a:rPr lang="en-IN" b="1" dirty="0" smtClean="0">
                <a:solidFill>
                  <a:schemeClr val="accent5">
                    <a:lumMod val="50000"/>
                  </a:schemeClr>
                </a:solidFill>
              </a:rPr>
              <a:t>Example of Labour law:</a:t>
            </a:r>
          </a:p>
          <a:p>
            <a:pPr algn="just">
              <a:buNone/>
            </a:pPr>
            <a:r>
              <a:rPr lang="en-IN" b="1" dirty="0" smtClean="0"/>
              <a:t>	Labour law can also refer to set of standards for working conditions and wage laws. These laws, such as the Fair Labour Standards Act, prohibits child labour, and sets a minimum wage. Collective Bargaining – the act of negotiating with a union. </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chemeClr val="accent1">
                    <a:lumMod val="60000"/>
                    <a:lumOff val="40000"/>
                  </a:schemeClr>
                </a:solidFill>
                <a:latin typeface="Times New Roman" pitchFamily="18" charset="0"/>
                <a:cs typeface="Times New Roman" pitchFamily="18" charset="0"/>
              </a:rPr>
              <a:t>IMPORTANCE OF LABOUR LAW</a:t>
            </a:r>
            <a:endParaRPr lang="en-US" dirty="0">
              <a:solidFill>
                <a:schemeClr val="accent1">
                  <a:lumMod val="60000"/>
                  <a:lumOff val="4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IN" dirty="0" smtClean="0"/>
              <a:t>Labour law such as the National Labour Relations  Act are important because they give peace of mind to both unions and non-union workers. In addition, the Act requires employers and labour unions to work collaboratively in negotiating collective bargaining agreements that set out the terms and conditions of employment.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 OF LABOUR LAW</a:t>
            </a:r>
            <a:endParaRPr lang="en-US" dirty="0"/>
          </a:p>
        </p:txBody>
      </p:sp>
      <p:sp>
        <p:nvSpPr>
          <p:cNvPr id="3" name="Content Placeholder 2"/>
          <p:cNvSpPr>
            <a:spLocks noGrp="1"/>
          </p:cNvSpPr>
          <p:nvPr>
            <p:ph idx="1"/>
          </p:nvPr>
        </p:nvSpPr>
        <p:spPr>
          <a:xfrm>
            <a:off x="457200" y="1143000"/>
            <a:ext cx="8229600" cy="5562600"/>
          </a:xfrm>
        </p:spPr>
        <p:txBody>
          <a:bodyPr>
            <a:normAutofit fontScale="92500" lnSpcReduction="10000"/>
          </a:bodyPr>
          <a:lstStyle/>
          <a:p>
            <a:r>
              <a:rPr lang="en-IN" dirty="0" smtClean="0"/>
              <a:t>Labour law have a uniform purpose they protect employees rights and set forth employer’s obligations and responsibilities. </a:t>
            </a:r>
          </a:p>
          <a:p>
            <a:r>
              <a:rPr lang="en-IN" dirty="0" smtClean="0"/>
              <a:t>They also have multiple functions. </a:t>
            </a:r>
          </a:p>
          <a:p>
            <a:r>
              <a:rPr lang="en-IN" dirty="0" smtClean="0"/>
              <a:t>The primary functions of labour law are to provide equal opportunity and pay, employee’s physical and mental well-being and safety, and workplace diversity.</a:t>
            </a:r>
          </a:p>
          <a:p>
            <a:r>
              <a:rPr lang="en-IN" dirty="0" smtClean="0"/>
              <a:t>Preservation of healthy, safety and welfare of labour.</a:t>
            </a:r>
          </a:p>
          <a:p>
            <a:r>
              <a:rPr lang="en-IN" dirty="0" smtClean="0"/>
              <a:t>Maintenance of good relation between employer and employee.</a:t>
            </a:r>
          </a:p>
          <a:p>
            <a:r>
              <a:rPr lang="en-IN" dirty="0" smtClean="0"/>
              <a:t>Promote harmony between employers and employee.</a:t>
            </a:r>
          </a:p>
          <a:p>
            <a:endParaRPr lang="en-IN"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267</TotalTime>
  <Words>1065</Words>
  <Application>Microsoft Office PowerPoint</Application>
  <PresentationFormat>On-screen Show (4:3)</PresentationFormat>
  <Paragraphs>71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Apex</vt:lpstr>
      <vt:lpstr>LABOUR LAW</vt:lpstr>
      <vt:lpstr>ORIGINS OF LABOUR LAW</vt:lpstr>
      <vt:lpstr>ORIGINS OF LABOUR LAW</vt:lpstr>
      <vt:lpstr>WHAT IS LABOUR LAW ?</vt:lpstr>
      <vt:lpstr>IMPORTANT ACTS OF NDAN LABOUR LAW</vt:lpstr>
      <vt:lpstr>DEFINITION OF LABOUR LAW</vt:lpstr>
      <vt:lpstr>MEANING OF LABOUR LAW</vt:lpstr>
      <vt:lpstr>IMPORTANCE OF LABOUR LAW</vt:lpstr>
      <vt:lpstr>OBJECTIVES OF LABOUR LAW</vt:lpstr>
      <vt:lpstr>FUNCTIONS OF LABOUR LAW</vt:lpstr>
      <vt:lpstr>FUNCTIONS OF LABOUR LAW</vt:lpstr>
      <vt:lpstr>FUNCTIONS OF LABOUR LAW</vt:lpstr>
      <vt:lpstr>FUNCTIONS OF LABOUR LAW</vt:lpstr>
      <vt:lpstr>FUNCTIONS OF LABOUR LAW</vt:lpstr>
      <vt:lpstr>FUNCTIONS OF LABOUR LAW</vt:lpstr>
      <vt:lpstr>FUNCTIONS OF LABOUR LAW</vt:lpstr>
      <vt:lpstr>FUNCTIONS OF LABOUR LAW</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46</cp:revision>
  <dcterms:created xsi:type="dcterms:W3CDTF">2006-08-16T00:00:00Z</dcterms:created>
  <dcterms:modified xsi:type="dcterms:W3CDTF">2020-05-24T16:01:58Z</dcterms:modified>
</cp:coreProperties>
</file>