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solidFill>
                  <a:srgbClr val="FFFF00"/>
                </a:solidFill>
                <a:latin typeface="Times New Roman" pitchFamily="18" charset="0"/>
                <a:cs typeface="Times New Roman" pitchFamily="18" charset="0"/>
              </a:rPr>
              <a:t>INDUSRIAL DISPUTES ACT</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3276600" y="4800600"/>
            <a:ext cx="6400800" cy="1752600"/>
          </a:xfrm>
        </p:spPr>
        <p:txBody>
          <a:bodyPr>
            <a:normAutofit fontScale="70000" lnSpcReduction="20000"/>
          </a:bodyPr>
          <a:lstStyle/>
          <a:p>
            <a:r>
              <a:rPr lang="en-IN" b="1" dirty="0" smtClean="0">
                <a:solidFill>
                  <a:schemeClr val="accent6">
                    <a:lumMod val="20000"/>
                    <a:lumOff val="80000"/>
                  </a:schemeClr>
                </a:solidFill>
              </a:rPr>
              <a:t>ANBARASI G</a:t>
            </a:r>
          </a:p>
          <a:p>
            <a:r>
              <a:rPr lang="en-IN" b="1" dirty="0" smtClean="0">
                <a:solidFill>
                  <a:schemeClr val="accent6">
                    <a:lumMod val="20000"/>
                    <a:lumOff val="80000"/>
                  </a:schemeClr>
                </a:solidFill>
              </a:rPr>
              <a:t>Assistant professor,</a:t>
            </a:r>
          </a:p>
          <a:p>
            <a:r>
              <a:rPr lang="en-IN" b="1" dirty="0" smtClean="0">
                <a:solidFill>
                  <a:schemeClr val="accent6">
                    <a:lumMod val="20000"/>
                    <a:lumOff val="80000"/>
                  </a:schemeClr>
                </a:solidFill>
              </a:rPr>
              <a:t>Department of hospital administration,</a:t>
            </a:r>
          </a:p>
          <a:p>
            <a:r>
              <a:rPr lang="en-IN" b="1" dirty="0" err="1" smtClean="0">
                <a:solidFill>
                  <a:schemeClr val="accent6">
                    <a:lumMod val="20000"/>
                    <a:lumOff val="80000"/>
                  </a:schemeClr>
                </a:solidFill>
              </a:rPr>
              <a:t>Bonsecours</a:t>
            </a:r>
            <a:r>
              <a:rPr lang="en-IN" b="1" dirty="0" smtClean="0">
                <a:solidFill>
                  <a:schemeClr val="accent6">
                    <a:lumMod val="20000"/>
                    <a:lumOff val="80000"/>
                  </a:schemeClr>
                </a:solidFill>
              </a:rPr>
              <a:t> college for women,</a:t>
            </a:r>
          </a:p>
          <a:p>
            <a:r>
              <a:rPr lang="en-IN" b="1" dirty="0" smtClean="0">
                <a:solidFill>
                  <a:schemeClr val="accent6">
                    <a:lumMod val="20000"/>
                    <a:lumOff val="80000"/>
                  </a:schemeClr>
                </a:solidFill>
              </a:rPr>
              <a:t>Thanjavur</a:t>
            </a:r>
            <a:endParaRPr lang="en-US" b="1" dirty="0">
              <a:solidFill>
                <a:schemeClr val="accent6">
                  <a:lumMod val="20000"/>
                  <a:lumOff val="8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FF00"/>
                </a:solidFill>
              </a:rPr>
              <a:t>TYPES OF INDUSTRIAL DISPUTES</a:t>
            </a:r>
            <a:endParaRPr lang="en-US" dirty="0">
              <a:solidFill>
                <a:srgbClr val="FFFF00"/>
              </a:solidFill>
            </a:endParaRPr>
          </a:p>
        </p:txBody>
      </p:sp>
      <p:sp>
        <p:nvSpPr>
          <p:cNvPr id="3" name="Content Placeholder 2"/>
          <p:cNvSpPr>
            <a:spLocks noGrp="1"/>
          </p:cNvSpPr>
          <p:nvPr>
            <p:ph idx="1"/>
          </p:nvPr>
        </p:nvSpPr>
        <p:spPr/>
        <p:txBody>
          <a:bodyPr>
            <a:normAutofit fontScale="70000" lnSpcReduction="20000"/>
          </a:bodyPr>
          <a:lstStyle/>
          <a:p>
            <a:r>
              <a:rPr lang="en-IN" sz="4000" dirty="0" smtClean="0">
                <a:solidFill>
                  <a:srgbClr val="FFFF00"/>
                </a:solidFill>
              </a:rPr>
              <a:t>Strikes</a:t>
            </a:r>
          </a:p>
          <a:p>
            <a:pPr>
              <a:buNone/>
            </a:pPr>
            <a:r>
              <a:rPr lang="en-IN" dirty="0" smtClean="0">
                <a:solidFill>
                  <a:srgbClr val="FFFF00"/>
                </a:solidFill>
              </a:rPr>
              <a:t>Economic strike-  to enforce their economic demands such as wages and bonus.</a:t>
            </a:r>
          </a:p>
          <a:p>
            <a:pPr>
              <a:buNone/>
            </a:pPr>
            <a:r>
              <a:rPr lang="en-IN" dirty="0" smtClean="0">
                <a:solidFill>
                  <a:srgbClr val="FFFF00"/>
                </a:solidFill>
              </a:rPr>
              <a:t>	- workers, ask for increase in wages, allowances like </a:t>
            </a:r>
            <a:r>
              <a:rPr lang="en-IN" dirty="0" err="1" smtClean="0">
                <a:solidFill>
                  <a:srgbClr val="FFFF00"/>
                </a:solidFill>
              </a:rPr>
              <a:t>traveling</a:t>
            </a:r>
            <a:r>
              <a:rPr lang="en-IN" dirty="0" smtClean="0">
                <a:solidFill>
                  <a:srgbClr val="FFFF00"/>
                </a:solidFill>
              </a:rPr>
              <a:t>  allowances, house rent allowances, dearness allowances, bonus and other facilities such as increase in privilege leave and causal leave.</a:t>
            </a:r>
          </a:p>
          <a:p>
            <a:pPr>
              <a:buNone/>
            </a:pPr>
            <a:r>
              <a:rPr lang="en-IN" dirty="0" smtClean="0">
                <a:solidFill>
                  <a:srgbClr val="FFFF00"/>
                </a:solidFill>
              </a:rPr>
              <a:t>Sympathetic strike – when workers of one unit or industry go on strike in sympathy with workers of another unit or industry who are already on strike, it is called sympathetic strike.</a:t>
            </a:r>
          </a:p>
          <a:p>
            <a:pPr>
              <a:buNone/>
            </a:pPr>
            <a:r>
              <a:rPr lang="en-IN" dirty="0" smtClean="0">
                <a:solidFill>
                  <a:srgbClr val="FFFF00"/>
                </a:solidFill>
              </a:rPr>
              <a:t>	- one union members supports the other union members in strikes for sympathy.</a:t>
            </a:r>
          </a:p>
          <a:p>
            <a:pPr>
              <a:buNone/>
            </a:pPr>
            <a:r>
              <a:rPr lang="en-IN" dirty="0" smtClean="0">
                <a:solidFill>
                  <a:srgbClr val="FFFF00"/>
                </a:solidFill>
              </a:rPr>
              <a:t>	-the workers of sugar industry may go on strike in sympathy with their fellow workers of the textile industry who may already  be on strike. </a:t>
            </a:r>
          </a:p>
          <a:p>
            <a:endParaRPr lang="en-IN" dirty="0" smtClean="0">
              <a:solidFill>
                <a:srgbClr val="FFFF00"/>
              </a:solidFill>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62600"/>
          </a:xfrm>
        </p:spPr>
        <p:txBody>
          <a:bodyPr>
            <a:normAutofit fontScale="85000" lnSpcReduction="20000"/>
          </a:bodyPr>
          <a:lstStyle/>
          <a:p>
            <a:pPr>
              <a:buNone/>
            </a:pPr>
            <a:r>
              <a:rPr lang="en-IN" dirty="0" smtClean="0">
                <a:solidFill>
                  <a:srgbClr val="FFFF00"/>
                </a:solidFill>
              </a:rPr>
              <a:t>General strike – by members of all or most of  a the unions in a region or an industry.</a:t>
            </a:r>
          </a:p>
          <a:p>
            <a:pPr>
              <a:buNone/>
            </a:pPr>
            <a:r>
              <a:rPr lang="en-IN" dirty="0" smtClean="0">
                <a:solidFill>
                  <a:srgbClr val="FFFF00"/>
                </a:solidFill>
              </a:rPr>
              <a:t>	-all the workers in a particular region of industry to force demands common to all the workers.</a:t>
            </a:r>
          </a:p>
          <a:p>
            <a:pPr>
              <a:buNone/>
            </a:pPr>
            <a:r>
              <a:rPr lang="en-IN" dirty="0" smtClean="0">
                <a:solidFill>
                  <a:srgbClr val="FFFF00"/>
                </a:solidFill>
              </a:rPr>
              <a:t>	-usually intended to create political pressure on the ruling government, rather than on any one employer.</a:t>
            </a:r>
          </a:p>
          <a:p>
            <a:pPr>
              <a:buNone/>
            </a:pPr>
            <a:r>
              <a:rPr lang="en-IN" dirty="0" smtClean="0">
                <a:solidFill>
                  <a:srgbClr val="FFFF00"/>
                </a:solidFill>
              </a:rPr>
              <a:t>Sit Down strike – workers do not absent themselves from their  place of work when they are on strike.</a:t>
            </a:r>
          </a:p>
          <a:p>
            <a:pPr>
              <a:buNone/>
            </a:pPr>
            <a:r>
              <a:rPr lang="en-IN" dirty="0" smtClean="0">
                <a:solidFill>
                  <a:srgbClr val="FFFF00"/>
                </a:solidFill>
              </a:rPr>
              <a:t>	-  keep control over production facilities.</a:t>
            </a:r>
          </a:p>
          <a:p>
            <a:pPr>
              <a:buNone/>
            </a:pPr>
            <a:r>
              <a:rPr lang="en-IN" dirty="0" smtClean="0">
                <a:solidFill>
                  <a:srgbClr val="FFFF00"/>
                </a:solidFill>
              </a:rPr>
              <a:t>	-  it also know as ‘pen down’ or ‘tool down’ and workers present in the place of employment  but refuse to work, refuse to leave.</a:t>
            </a:r>
          </a:p>
          <a:p>
            <a:pPr>
              <a:buNone/>
            </a:pPr>
            <a:r>
              <a:rPr lang="en-IN" dirty="0" smtClean="0">
                <a:solidFill>
                  <a:srgbClr val="FFFF00"/>
                </a:solidFill>
              </a:rPr>
              <a:t>	- to protest against the non- acceptance of their demands by the state government.</a:t>
            </a:r>
          </a:p>
          <a:p>
            <a:endParaRPr lang="en-US" dirty="0"/>
          </a:p>
        </p:txBody>
      </p:sp>
      <p:sp>
        <p:nvSpPr>
          <p:cNvPr id="4" name="Title 1"/>
          <p:cNvSpPr>
            <a:spLocks noGrp="1"/>
          </p:cNvSpPr>
          <p:nvPr>
            <p:ph type="title"/>
          </p:nvPr>
        </p:nvSpPr>
        <p:spPr/>
        <p:txBody>
          <a:bodyPr/>
          <a:lstStyle/>
          <a:p>
            <a:r>
              <a:rPr lang="en-IN" dirty="0" smtClean="0">
                <a:solidFill>
                  <a:srgbClr val="FFFF00"/>
                </a:solidFill>
              </a:rPr>
              <a:t>TYPES OF INDUSTRIAL DISPUTES</a:t>
            </a:r>
            <a:endParaRPr lang="en-US" dirty="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62600"/>
          </a:xfrm>
        </p:spPr>
        <p:txBody>
          <a:bodyPr>
            <a:normAutofit fontScale="85000" lnSpcReduction="20000"/>
          </a:bodyPr>
          <a:lstStyle/>
          <a:p>
            <a:pPr algn="just">
              <a:buNone/>
            </a:pPr>
            <a:r>
              <a:rPr lang="en-IN" dirty="0" smtClean="0">
                <a:solidFill>
                  <a:srgbClr val="FFFF00"/>
                </a:solidFill>
              </a:rPr>
              <a:t>Slow down strike</a:t>
            </a:r>
          </a:p>
          <a:p>
            <a:pPr algn="just">
              <a:buNone/>
            </a:pPr>
            <a:r>
              <a:rPr lang="en-IN" dirty="0" smtClean="0">
                <a:solidFill>
                  <a:srgbClr val="FFFF00"/>
                </a:solidFill>
              </a:rPr>
              <a:t>	- they do not stop work, but restrict the rate of output in an organized manner. </a:t>
            </a:r>
          </a:p>
          <a:p>
            <a:pPr algn="just">
              <a:buNone/>
            </a:pPr>
            <a:r>
              <a:rPr lang="en-IN" dirty="0" smtClean="0">
                <a:solidFill>
                  <a:srgbClr val="FFFF00"/>
                </a:solidFill>
              </a:rPr>
              <a:t>	-they adopts go- slow tactics to put pressure on the employers.</a:t>
            </a:r>
          </a:p>
          <a:p>
            <a:pPr algn="just">
              <a:buNone/>
            </a:pPr>
            <a:r>
              <a:rPr lang="en-IN" dirty="0" smtClean="0">
                <a:solidFill>
                  <a:srgbClr val="FFFF00"/>
                </a:solidFill>
              </a:rPr>
              <a:t>Sick-out </a:t>
            </a:r>
          </a:p>
          <a:p>
            <a:pPr algn="just">
              <a:buNone/>
            </a:pPr>
            <a:r>
              <a:rPr lang="en-IN" dirty="0" smtClean="0">
                <a:solidFill>
                  <a:srgbClr val="FFFF00"/>
                </a:solidFill>
              </a:rPr>
              <a:t>	–use the sick leave, the sudden loss of so many employees all on one day can show the employer just what it would be like if they really  went on strike.</a:t>
            </a:r>
          </a:p>
          <a:p>
            <a:pPr algn="just">
              <a:buNone/>
            </a:pPr>
            <a:r>
              <a:rPr lang="en-IN" dirty="0" smtClean="0">
                <a:solidFill>
                  <a:srgbClr val="FFFF00"/>
                </a:solidFill>
              </a:rPr>
              <a:t>Wild cat strikes</a:t>
            </a:r>
          </a:p>
          <a:p>
            <a:pPr algn="just">
              <a:buNone/>
            </a:pPr>
            <a:r>
              <a:rPr lang="en-IN" dirty="0" smtClean="0">
                <a:solidFill>
                  <a:srgbClr val="FFFF00"/>
                </a:solidFill>
              </a:rPr>
              <a:t>	– these strikes are conducted by workers or employees without the authority  and consent of unions.</a:t>
            </a:r>
          </a:p>
          <a:p>
            <a:pPr algn="just">
              <a:buNone/>
            </a:pPr>
            <a:r>
              <a:rPr lang="en-IN" dirty="0" smtClean="0">
                <a:solidFill>
                  <a:srgbClr val="FFFF00"/>
                </a:solidFill>
              </a:rPr>
              <a:t>	- they were protesting against some remarks allegedly made </a:t>
            </a:r>
            <a:r>
              <a:rPr lang="en-IN" dirty="0" err="1" smtClean="0">
                <a:solidFill>
                  <a:srgbClr val="FFFF00"/>
                </a:solidFill>
              </a:rPr>
              <a:t>agaist</a:t>
            </a:r>
            <a:r>
              <a:rPr lang="en-IN" dirty="0" smtClean="0">
                <a:solidFill>
                  <a:srgbClr val="FFFF00"/>
                </a:solidFill>
              </a:rPr>
              <a:t> them by an Assistant commissioner.</a:t>
            </a:r>
          </a:p>
          <a:p>
            <a:pPr algn="just"/>
            <a:endParaRPr lang="en-US" dirty="0"/>
          </a:p>
        </p:txBody>
      </p:sp>
      <p:sp>
        <p:nvSpPr>
          <p:cNvPr id="4" name="Title 1"/>
          <p:cNvSpPr>
            <a:spLocks noGrp="1"/>
          </p:cNvSpPr>
          <p:nvPr>
            <p:ph type="title"/>
          </p:nvPr>
        </p:nvSpPr>
        <p:spPr/>
        <p:txBody>
          <a:bodyPr/>
          <a:lstStyle/>
          <a:p>
            <a:r>
              <a:rPr lang="en-IN" dirty="0" smtClean="0">
                <a:solidFill>
                  <a:srgbClr val="FFFF00"/>
                </a:solidFill>
              </a:rPr>
              <a:t>TYPES OF INDUSTRIAL DISPUTES</a:t>
            </a:r>
            <a:endParaRPr lang="en-US" dirty="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229600" cy="4525963"/>
          </a:xfrm>
        </p:spPr>
        <p:txBody>
          <a:bodyPr>
            <a:noAutofit/>
          </a:bodyPr>
          <a:lstStyle/>
          <a:p>
            <a:pPr>
              <a:lnSpc>
                <a:spcPct val="170000"/>
              </a:lnSpc>
            </a:pPr>
            <a:r>
              <a:rPr lang="en-IN" sz="2800" b="1" dirty="0" smtClean="0">
                <a:solidFill>
                  <a:srgbClr val="FFFF00"/>
                </a:solidFill>
                <a:latin typeface="Times New Roman" pitchFamily="18" charset="0"/>
                <a:cs typeface="Times New Roman" pitchFamily="18" charset="0"/>
              </a:rPr>
              <a:t>Lockouts:</a:t>
            </a:r>
          </a:p>
          <a:p>
            <a:pPr algn="just">
              <a:lnSpc>
                <a:spcPct val="170000"/>
              </a:lnSpc>
              <a:buFont typeface="Wingdings" pitchFamily="2" charset="2"/>
              <a:buChar char="ü"/>
            </a:pPr>
            <a:r>
              <a:rPr lang="en-IN" sz="2400" dirty="0" smtClean="0">
                <a:solidFill>
                  <a:srgbClr val="FFFF00"/>
                </a:solidFill>
                <a:latin typeface="Times New Roman" pitchFamily="18" charset="0"/>
                <a:cs typeface="Times New Roman" pitchFamily="18" charset="0"/>
              </a:rPr>
              <a:t>A lockouts is a work stoppage in which an employer prevents employees from working</a:t>
            </a:r>
          </a:p>
          <a:p>
            <a:pPr>
              <a:lnSpc>
                <a:spcPct val="170000"/>
              </a:lnSpc>
              <a:buFont typeface="Wingdings" pitchFamily="2" charset="2"/>
              <a:buChar char="ü"/>
            </a:pPr>
            <a:r>
              <a:rPr lang="en-IN" sz="2400" dirty="0" smtClean="0">
                <a:solidFill>
                  <a:srgbClr val="FFFF00"/>
                </a:solidFill>
                <a:latin typeface="Times New Roman" pitchFamily="18" charset="0"/>
                <a:cs typeface="Times New Roman" pitchFamily="18" charset="0"/>
              </a:rPr>
              <a:t>it is declared by employers to put pressure on their workers.</a:t>
            </a:r>
          </a:p>
          <a:p>
            <a:pPr>
              <a:lnSpc>
                <a:spcPct val="170000"/>
              </a:lnSpc>
              <a:buFont typeface="Wingdings" pitchFamily="2" charset="2"/>
              <a:buChar char="ü"/>
            </a:pPr>
            <a:r>
              <a:rPr lang="en-IN" sz="2400" dirty="0" smtClean="0">
                <a:solidFill>
                  <a:srgbClr val="FFFF00"/>
                </a:solidFill>
                <a:latin typeface="Times New Roman" pitchFamily="18" charset="0"/>
                <a:cs typeface="Times New Roman" pitchFamily="18" charset="0"/>
              </a:rPr>
              <a:t>employees refuse to work.</a:t>
            </a:r>
          </a:p>
          <a:p>
            <a:pPr>
              <a:lnSpc>
                <a:spcPct val="170000"/>
              </a:lnSpc>
              <a:buFont typeface="Wingdings" pitchFamily="2" charset="2"/>
              <a:buChar char="ü"/>
            </a:pPr>
            <a:r>
              <a:rPr lang="en-IN" sz="2400" dirty="0" smtClean="0">
                <a:solidFill>
                  <a:srgbClr val="FFFF00"/>
                </a:solidFill>
                <a:latin typeface="Times New Roman" pitchFamily="18" charset="0"/>
                <a:cs typeface="Times New Roman" pitchFamily="18" charset="0"/>
              </a:rPr>
              <a:t>Employer’s weapon while strike is raised on part of employees.</a:t>
            </a:r>
          </a:p>
          <a:p>
            <a:pPr>
              <a:lnSpc>
                <a:spcPct val="170000"/>
              </a:lnSpc>
            </a:pPr>
            <a:endParaRPr lang="en-IN" sz="2400" dirty="0" smtClean="0">
              <a:solidFill>
                <a:srgbClr val="FFFF00"/>
              </a:solidFill>
              <a:latin typeface="Times New Roman" pitchFamily="18" charset="0"/>
              <a:cs typeface="Times New Roman" pitchFamily="18" charset="0"/>
            </a:endParaRPr>
          </a:p>
          <a:p>
            <a:pPr>
              <a:lnSpc>
                <a:spcPct val="170000"/>
              </a:lnSpc>
            </a:pPr>
            <a:endParaRPr lang="en-IN" sz="2400" dirty="0" smtClean="0">
              <a:solidFill>
                <a:srgbClr val="FFFF00"/>
              </a:solidFill>
              <a:latin typeface="Times New Roman" pitchFamily="18" charset="0"/>
              <a:cs typeface="Times New Roman" pitchFamily="18" charset="0"/>
            </a:endParaRPr>
          </a:p>
          <a:p>
            <a:pPr>
              <a:lnSpc>
                <a:spcPct val="170000"/>
              </a:lnSpc>
              <a:buNone/>
            </a:pPr>
            <a:r>
              <a:rPr lang="en-IN" sz="2400" dirty="0" smtClean="0">
                <a:solidFill>
                  <a:srgbClr val="FFFF00"/>
                </a:solidFill>
                <a:latin typeface="Times New Roman" pitchFamily="18" charset="0"/>
                <a:cs typeface="Times New Roman" pitchFamily="18" charset="0"/>
              </a:rPr>
              <a:t>	 </a:t>
            </a:r>
          </a:p>
          <a:p>
            <a:pPr>
              <a:lnSpc>
                <a:spcPct val="170000"/>
              </a:lnSpc>
            </a:pPr>
            <a:endParaRPr lang="en-US" sz="2400" dirty="0">
              <a:latin typeface="Times New Roman" pitchFamily="18" charset="0"/>
              <a:cs typeface="Times New Roman" pitchFamily="18" charset="0"/>
            </a:endParaRPr>
          </a:p>
        </p:txBody>
      </p:sp>
      <p:sp>
        <p:nvSpPr>
          <p:cNvPr id="4" name="Title 1"/>
          <p:cNvSpPr>
            <a:spLocks noGrp="1"/>
          </p:cNvSpPr>
          <p:nvPr>
            <p:ph type="title"/>
          </p:nvPr>
        </p:nvSpPr>
        <p:spPr/>
        <p:txBody>
          <a:bodyPr/>
          <a:lstStyle/>
          <a:p>
            <a:r>
              <a:rPr lang="en-IN" dirty="0" smtClean="0">
                <a:solidFill>
                  <a:srgbClr val="FFFF00"/>
                </a:solidFill>
              </a:rPr>
              <a:t>TYPES OF INDUSTRIAL DISPUTES</a:t>
            </a:r>
            <a:endParaRPr lang="en-US" dirty="0">
              <a:solidFill>
                <a:srgbClr val="FFFF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85000" lnSpcReduction="10000"/>
          </a:bodyPr>
          <a:lstStyle/>
          <a:p>
            <a:pPr>
              <a:lnSpc>
                <a:spcPct val="160000"/>
              </a:lnSpc>
            </a:pPr>
            <a:r>
              <a:rPr lang="en-IN" sz="3300" b="1" dirty="0" smtClean="0">
                <a:solidFill>
                  <a:srgbClr val="FFFF00"/>
                </a:solidFill>
                <a:latin typeface="Times New Roman" pitchFamily="18" charset="0"/>
                <a:cs typeface="Times New Roman" pitchFamily="18" charset="0"/>
              </a:rPr>
              <a:t>Picketing</a:t>
            </a:r>
          </a:p>
          <a:p>
            <a:pPr algn="just">
              <a:lnSpc>
                <a:spcPct val="160000"/>
              </a:lnSpc>
              <a:buFont typeface="Wingdings" pitchFamily="2" charset="2"/>
              <a:buChar char="ü"/>
            </a:pPr>
            <a:r>
              <a:rPr lang="en-IN" dirty="0" smtClean="0">
                <a:solidFill>
                  <a:srgbClr val="FFFF00"/>
                </a:solidFill>
                <a:latin typeface="Times New Roman" pitchFamily="18" charset="0"/>
                <a:cs typeface="Times New Roman" pitchFamily="18" charset="0"/>
              </a:rPr>
              <a:t> 	When workers are dissuaded from work by </a:t>
            </a:r>
            <a:r>
              <a:rPr lang="en-IN" dirty="0" smtClean="0">
                <a:solidFill>
                  <a:srgbClr val="FFFF00"/>
                </a:solidFill>
                <a:latin typeface="Times New Roman" pitchFamily="18" charset="0"/>
                <a:cs typeface="Times New Roman" pitchFamily="18" charset="0"/>
              </a:rPr>
              <a:t>           stationing </a:t>
            </a:r>
            <a:r>
              <a:rPr lang="en-IN" dirty="0" smtClean="0">
                <a:solidFill>
                  <a:srgbClr val="FFFF00"/>
                </a:solidFill>
                <a:latin typeface="Times New Roman" pitchFamily="18" charset="0"/>
                <a:cs typeface="Times New Roman" pitchFamily="18" charset="0"/>
              </a:rPr>
              <a:t>certain men at the factory gates, such a step is known as picketing.</a:t>
            </a:r>
          </a:p>
          <a:p>
            <a:pPr algn="just">
              <a:lnSpc>
                <a:spcPct val="160000"/>
              </a:lnSpc>
              <a:buFont typeface="Wingdings" pitchFamily="2" charset="2"/>
              <a:buChar char="ü"/>
            </a:pPr>
            <a:r>
              <a:rPr lang="en-IN" dirty="0" smtClean="0">
                <a:solidFill>
                  <a:srgbClr val="FFFF00"/>
                </a:solidFill>
                <a:latin typeface="Times New Roman" pitchFamily="18" charset="0"/>
                <a:cs typeface="Times New Roman" pitchFamily="18" charset="0"/>
              </a:rPr>
              <a:t>	To stop or persuade workers not to go to work.</a:t>
            </a:r>
          </a:p>
          <a:p>
            <a:pPr algn="just">
              <a:lnSpc>
                <a:spcPct val="160000"/>
              </a:lnSpc>
              <a:buFont typeface="Wingdings" pitchFamily="2" charset="2"/>
              <a:buChar char="ü"/>
            </a:pPr>
            <a:r>
              <a:rPr lang="en-IN" dirty="0" smtClean="0">
                <a:solidFill>
                  <a:srgbClr val="FFFF00"/>
                </a:solidFill>
                <a:latin typeface="Times New Roman" pitchFamily="18" charset="0"/>
                <a:cs typeface="Times New Roman" pitchFamily="18" charset="0"/>
              </a:rPr>
              <a:t>	To tell the public about the strike.</a:t>
            </a:r>
          </a:p>
          <a:p>
            <a:pPr algn="just">
              <a:lnSpc>
                <a:spcPct val="160000"/>
              </a:lnSpc>
              <a:buFont typeface="Wingdings" pitchFamily="2" charset="2"/>
              <a:buChar char="ü"/>
            </a:pPr>
            <a:r>
              <a:rPr lang="en-IN" dirty="0" smtClean="0">
                <a:solidFill>
                  <a:srgbClr val="FFFF00"/>
                </a:solidFill>
                <a:latin typeface="Times New Roman" pitchFamily="18" charset="0"/>
                <a:cs typeface="Times New Roman" pitchFamily="18" charset="0"/>
              </a:rPr>
              <a:t>	To persuade workers to take their union’s side. </a:t>
            </a:r>
          </a:p>
        </p:txBody>
      </p:sp>
      <p:sp>
        <p:nvSpPr>
          <p:cNvPr id="4" name="Title 1"/>
          <p:cNvSpPr>
            <a:spLocks noGrp="1"/>
          </p:cNvSpPr>
          <p:nvPr>
            <p:ph type="title"/>
          </p:nvPr>
        </p:nvSpPr>
        <p:spPr/>
        <p:txBody>
          <a:bodyPr/>
          <a:lstStyle/>
          <a:p>
            <a:r>
              <a:rPr lang="en-IN" dirty="0" smtClean="0">
                <a:solidFill>
                  <a:srgbClr val="FFFF00"/>
                </a:solidFill>
              </a:rPr>
              <a:t>TYPES OF INDUSTRIAL DISPUTES</a:t>
            </a:r>
            <a:endParaRPr lang="en-US" dirty="0">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smtClean="0">
                <a:solidFill>
                  <a:srgbClr val="FFFF00"/>
                </a:solidFill>
              </a:rPr>
              <a:t>Gherao</a:t>
            </a:r>
          </a:p>
          <a:p>
            <a:pPr>
              <a:buFont typeface="Wingdings" pitchFamily="2" charset="2"/>
              <a:buChar char="ü"/>
            </a:pPr>
            <a:r>
              <a:rPr lang="en-IN" dirty="0" smtClean="0">
                <a:solidFill>
                  <a:srgbClr val="FFFF00"/>
                </a:solidFill>
              </a:rPr>
              <a:t>Gherao in Hindi means to surround .</a:t>
            </a:r>
          </a:p>
          <a:p>
            <a:pPr>
              <a:buFont typeface="Wingdings" pitchFamily="2" charset="2"/>
              <a:buChar char="ü"/>
            </a:pPr>
            <a:r>
              <a:rPr lang="en-IN" dirty="0" smtClean="0">
                <a:solidFill>
                  <a:srgbClr val="FFFF00"/>
                </a:solidFill>
              </a:rPr>
              <a:t>The workers may gherao the members of the management by blocking their exits and forcing them to stay inside their cabins.</a:t>
            </a:r>
          </a:p>
          <a:p>
            <a:pPr>
              <a:buFont typeface="Wingdings" pitchFamily="2" charset="2"/>
              <a:buChar char="ü"/>
            </a:pPr>
            <a:r>
              <a:rPr lang="en-IN" dirty="0" smtClean="0">
                <a:solidFill>
                  <a:srgbClr val="FFFF00"/>
                </a:solidFill>
              </a:rPr>
              <a:t>The main object of gherao is to inflict physical and mental torture to the person being gheraoed and hence this weapon disturb the industrial peace to be great extent.</a:t>
            </a:r>
            <a:endParaRPr lang="en-US" dirty="0"/>
          </a:p>
        </p:txBody>
      </p:sp>
      <p:sp>
        <p:nvSpPr>
          <p:cNvPr id="4" name="Title 1"/>
          <p:cNvSpPr>
            <a:spLocks noGrp="1"/>
          </p:cNvSpPr>
          <p:nvPr>
            <p:ph type="title"/>
          </p:nvPr>
        </p:nvSpPr>
        <p:spPr/>
        <p:txBody>
          <a:bodyPr/>
          <a:lstStyle/>
          <a:p>
            <a:r>
              <a:rPr lang="en-IN" dirty="0" smtClean="0">
                <a:solidFill>
                  <a:srgbClr val="FFFF00"/>
                </a:solidFill>
              </a:rPr>
              <a:t>TYPES OF INDUSTRIAL DISPUTES</a:t>
            </a:r>
            <a:endParaRPr lang="en-US" dirty="0">
              <a:solidFill>
                <a:srgbClr val="FFFF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IN" dirty="0" smtClean="0">
                <a:solidFill>
                  <a:srgbClr val="FFFF00"/>
                </a:solidFill>
              </a:rPr>
              <a:t>THANK YOU</a:t>
            </a:r>
            <a:endParaRPr lang="en-US"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rmAutofit/>
          </a:bodyPr>
          <a:lstStyle/>
          <a:p>
            <a:r>
              <a:rPr lang="en-IN" sz="3200" b="1" dirty="0" smtClean="0">
                <a:solidFill>
                  <a:srgbClr val="FFFF00"/>
                </a:solidFill>
                <a:latin typeface="Times New Roman" pitchFamily="18" charset="0"/>
                <a:cs typeface="Times New Roman" pitchFamily="18" charset="0"/>
              </a:rPr>
              <a:t>MEANING OF INDUSTRIAL DISPUTES ACT</a:t>
            </a:r>
            <a:endParaRPr lang="en-US" sz="32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buNone/>
            </a:pPr>
            <a:r>
              <a:rPr lang="en-IN" sz="2400" dirty="0" smtClean="0">
                <a:solidFill>
                  <a:srgbClr val="FFFF00"/>
                </a:solidFill>
                <a:latin typeface="Times New Roman" pitchFamily="18" charset="0"/>
                <a:cs typeface="Times New Roman" pitchFamily="18" charset="0"/>
              </a:rPr>
              <a:t>	In the Industrial Disputes Act 1947,an Industrial dispute means “Difference between employer and employee or employer and employer or between employer and workmen between workmen and workmen, or any dispute among these which are related to the employment or non-employment or terms and conditions of employment of any persons.</a:t>
            </a: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763000" cy="1143000"/>
          </a:xfrm>
        </p:spPr>
        <p:txBody>
          <a:bodyPr>
            <a:normAutofit/>
          </a:bodyPr>
          <a:lstStyle/>
          <a:p>
            <a:r>
              <a:rPr lang="en-IN" sz="3200" b="1" dirty="0" smtClean="0">
                <a:solidFill>
                  <a:srgbClr val="FFFF00"/>
                </a:solidFill>
                <a:latin typeface="Times New Roman" pitchFamily="18" charset="0"/>
                <a:cs typeface="Times New Roman" pitchFamily="18" charset="0"/>
              </a:rPr>
              <a:t>OBJECTIVES OF INDUSTRIAL DISPUTES ACT</a:t>
            </a:r>
            <a:endParaRPr lang="en-US" sz="32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990600"/>
            <a:ext cx="8229600" cy="4830763"/>
          </a:xfrm>
        </p:spPr>
        <p:txBody>
          <a:bodyPr>
            <a:noAutofit/>
          </a:bodyPr>
          <a:lstStyle/>
          <a:p>
            <a:pPr algn="just">
              <a:lnSpc>
                <a:spcPct val="150000"/>
              </a:lnSpc>
            </a:pPr>
            <a:r>
              <a:rPr lang="en-IN" sz="2400" dirty="0" smtClean="0">
                <a:solidFill>
                  <a:srgbClr val="FFFF00"/>
                </a:solidFill>
                <a:latin typeface="Times New Roman" pitchFamily="18" charset="0"/>
                <a:cs typeface="Times New Roman" pitchFamily="18" charset="0"/>
              </a:rPr>
              <a:t>To secure industrial peace and harmony by providing mechanism and procedure for the investigation and settlement of industrial disputes by conciliation, arbitration and adjudication which is provided under the statue.</a:t>
            </a:r>
          </a:p>
          <a:p>
            <a:pPr algn="just">
              <a:lnSpc>
                <a:spcPct val="150000"/>
              </a:lnSpc>
            </a:pPr>
            <a:r>
              <a:rPr lang="en-IN" sz="2400" dirty="0" smtClean="0">
                <a:solidFill>
                  <a:srgbClr val="FFFF00"/>
                </a:solidFill>
                <a:latin typeface="Times New Roman" pitchFamily="18" charset="0"/>
                <a:cs typeface="Times New Roman" pitchFamily="18" charset="0"/>
              </a:rPr>
              <a:t>To  promote of measures for securing amity and good relations between the employer and workmen.</a:t>
            </a:r>
          </a:p>
          <a:p>
            <a:pPr algn="just">
              <a:lnSpc>
                <a:spcPct val="150000"/>
              </a:lnSpc>
            </a:pPr>
            <a:r>
              <a:rPr lang="en-IN" sz="2400" dirty="0" smtClean="0">
                <a:solidFill>
                  <a:srgbClr val="FFFF00"/>
                </a:solidFill>
                <a:latin typeface="Times New Roman" pitchFamily="18" charset="0"/>
                <a:cs typeface="Times New Roman" pitchFamily="18" charset="0"/>
              </a:rPr>
              <a:t>The prevention of illegal strikes and lockouts.</a:t>
            </a:r>
          </a:p>
          <a:p>
            <a:pPr algn="just">
              <a:lnSpc>
                <a:spcPct val="150000"/>
              </a:lnSpc>
            </a:pPr>
            <a:r>
              <a:rPr lang="en-IN" sz="2400" dirty="0" smtClean="0">
                <a:solidFill>
                  <a:srgbClr val="FFFF00"/>
                </a:solidFill>
                <a:latin typeface="Times New Roman" pitchFamily="18" charset="0"/>
                <a:cs typeface="Times New Roman" pitchFamily="18" charset="0"/>
              </a:rPr>
              <a:t>Relief to workmen in the matter of layoff, retrenchment and closure of and undertaking.</a:t>
            </a:r>
          </a:p>
          <a:p>
            <a:pPr algn="just">
              <a:lnSpc>
                <a:spcPct val="150000"/>
              </a:lnSpc>
            </a:pPr>
            <a:r>
              <a:rPr lang="en-IN" sz="2400" dirty="0" smtClean="0">
                <a:solidFill>
                  <a:srgbClr val="FFFF00"/>
                </a:solidFill>
                <a:latin typeface="Times New Roman" pitchFamily="18" charset="0"/>
                <a:cs typeface="Times New Roman" pitchFamily="18" charset="0"/>
              </a:rPr>
              <a:t>Promotion of Collective bargaining.</a:t>
            </a: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IN" sz="2400" dirty="0" smtClean="0">
                <a:solidFill>
                  <a:srgbClr val="FFFF00"/>
                </a:solidFill>
                <a:latin typeface="Times New Roman" pitchFamily="18" charset="0"/>
                <a:cs typeface="Times New Roman" pitchFamily="18" charset="0"/>
              </a:rPr>
              <a:t>An investigation and settlement of industrial disputes between employers and employers, employers and workmen or workmen with a right of representation by a registered Trade Union Federation of Trade Unions or Associations of employers or a federation of association of employers.</a:t>
            </a:r>
          </a:p>
          <a:p>
            <a:pPr algn="just">
              <a:lnSpc>
                <a:spcPct val="150000"/>
              </a:lnSpc>
            </a:pPr>
            <a:endParaRPr lang="en-IN" sz="2400" dirty="0" smtClean="0">
              <a:solidFill>
                <a:srgbClr val="FFFF00"/>
              </a:solidFill>
              <a:latin typeface="Times New Roman" pitchFamily="18" charset="0"/>
              <a:cs typeface="Times New Roman" pitchFamily="18" charset="0"/>
            </a:endParaRPr>
          </a:p>
          <a:p>
            <a:pPr algn="just">
              <a:lnSpc>
                <a:spcPct val="150000"/>
              </a:lnSpc>
            </a:pPr>
            <a:endParaRPr lang="en-US" sz="2400" dirty="0"/>
          </a:p>
        </p:txBody>
      </p:sp>
      <p:sp>
        <p:nvSpPr>
          <p:cNvPr id="4" name="Title 1"/>
          <p:cNvSpPr>
            <a:spLocks noGrp="1"/>
          </p:cNvSpPr>
          <p:nvPr>
            <p:ph type="title"/>
          </p:nvPr>
        </p:nvSpPr>
        <p:spPr/>
        <p:txBody>
          <a:bodyPr>
            <a:normAutofit/>
          </a:bodyPr>
          <a:lstStyle/>
          <a:p>
            <a:r>
              <a:rPr lang="en-IN" sz="3200" b="1" dirty="0" smtClean="0">
                <a:solidFill>
                  <a:srgbClr val="FFFF00"/>
                </a:solidFill>
                <a:latin typeface="Times New Roman" pitchFamily="18" charset="0"/>
                <a:cs typeface="Times New Roman" pitchFamily="18" charset="0"/>
              </a:rPr>
              <a:t>OBJECTIVES OF INDUSTRIAL DISPUTES ACT</a:t>
            </a:r>
            <a:endParaRPr lang="en-US" sz="3200" b="1" dirty="0">
              <a:solidFill>
                <a:srgbClr val="FFFF0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smtClean="0">
                <a:solidFill>
                  <a:srgbClr val="FFFF00"/>
                </a:solidFill>
                <a:latin typeface="Times New Roman" pitchFamily="18" charset="0"/>
                <a:cs typeface="Times New Roman" pitchFamily="18" charset="0"/>
              </a:rPr>
              <a:t>SALIENT  FEATUTRES</a:t>
            </a:r>
            <a:endParaRPr lang="en-US" sz="40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143000"/>
            <a:ext cx="8229600" cy="4525963"/>
          </a:xfrm>
        </p:spPr>
        <p:txBody>
          <a:bodyPr>
            <a:noAutofit/>
          </a:bodyPr>
          <a:lstStyle/>
          <a:p>
            <a:pPr>
              <a:lnSpc>
                <a:spcPct val="160000"/>
              </a:lnSpc>
            </a:pPr>
            <a:r>
              <a:rPr lang="en-IN" sz="2000" dirty="0" smtClean="0">
                <a:solidFill>
                  <a:srgbClr val="FFFF00"/>
                </a:solidFill>
                <a:latin typeface="Times New Roman" pitchFamily="18" charset="0"/>
                <a:cs typeface="Times New Roman" pitchFamily="18" charset="0"/>
              </a:rPr>
              <a:t>The salient features of the Industrial Disputes Act, 1947 bear a huge impact on the settlement and prevention of the industrial disputes as well as in amelioration of the conditions of workers, tempered by a practical sense of peaceful co-existence  to the benefits of both and to impose restraints on laissez faire.</a:t>
            </a:r>
          </a:p>
          <a:p>
            <a:pPr>
              <a:lnSpc>
                <a:spcPct val="160000"/>
              </a:lnSpc>
            </a:pPr>
            <a:r>
              <a:rPr lang="en-IN" sz="2000" dirty="0" smtClean="0">
                <a:solidFill>
                  <a:srgbClr val="FFFF00"/>
                </a:solidFill>
                <a:latin typeface="Times New Roman" pitchFamily="18" charset="0"/>
                <a:cs typeface="Times New Roman" pitchFamily="18" charset="0"/>
              </a:rPr>
              <a:t>A</a:t>
            </a:r>
            <a:r>
              <a:rPr lang="en-US" sz="2000" dirty="0" smtClean="0">
                <a:solidFill>
                  <a:srgbClr val="FFFF00"/>
                </a:solidFill>
                <a:latin typeface="Times New Roman" pitchFamily="18" charset="0"/>
                <a:cs typeface="Times New Roman" pitchFamily="18" charset="0"/>
              </a:rPr>
              <a:t>ny industrial dispute may be referred to an industrial tribunal by an agreement of parties to the dispute or by the appropriate government if it deems it expedient to do so.</a:t>
            </a:r>
          </a:p>
          <a:p>
            <a:pPr>
              <a:lnSpc>
                <a:spcPct val="160000"/>
              </a:lnSpc>
            </a:pPr>
            <a:r>
              <a:rPr lang="en-IN" sz="2000" dirty="0" smtClean="0">
                <a:solidFill>
                  <a:srgbClr val="FFFF00"/>
                </a:solidFill>
                <a:latin typeface="Times New Roman" pitchFamily="18" charset="0"/>
                <a:cs typeface="Times New Roman" pitchFamily="18" charset="0"/>
              </a:rPr>
              <a:t>An award declared the arbitrator shall be binding on both the parties to the disputes for the specified period not exceeding one year. It shall be normally enforced by the government.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Autofit/>
          </a:bodyPr>
          <a:lstStyle/>
          <a:p>
            <a:pPr>
              <a:lnSpc>
                <a:spcPct val="170000"/>
              </a:lnSpc>
            </a:pPr>
            <a:r>
              <a:rPr lang="en-IN" sz="2000" dirty="0" smtClean="0">
                <a:solidFill>
                  <a:srgbClr val="FFFF00"/>
                </a:solidFill>
                <a:latin typeface="Times New Roman" pitchFamily="18" charset="0"/>
                <a:cs typeface="Times New Roman" pitchFamily="18" charset="0"/>
              </a:rPr>
              <a:t>Prohibition of illegal strikes and lockouts.</a:t>
            </a:r>
          </a:p>
          <a:p>
            <a:pPr>
              <a:lnSpc>
                <a:spcPct val="170000"/>
              </a:lnSpc>
            </a:pPr>
            <a:r>
              <a:rPr lang="en-IN" sz="2000" dirty="0" smtClean="0">
                <a:solidFill>
                  <a:srgbClr val="FFFF00"/>
                </a:solidFill>
                <a:latin typeface="Times New Roman" pitchFamily="18" charset="0"/>
                <a:cs typeface="Times New Roman" pitchFamily="18" charset="0"/>
              </a:rPr>
              <a:t>Compensation to the workmen in cases of layoff, retrenchment and transfer or closure of an undertaking.</a:t>
            </a:r>
          </a:p>
          <a:p>
            <a:pPr>
              <a:lnSpc>
                <a:spcPct val="170000"/>
              </a:lnSpc>
            </a:pPr>
            <a:r>
              <a:rPr lang="en-IN" sz="2000" dirty="0" smtClean="0">
                <a:solidFill>
                  <a:srgbClr val="FFFF00"/>
                </a:solidFill>
                <a:latin typeface="Times New Roman" pitchFamily="18" charset="0"/>
                <a:cs typeface="Times New Roman" pitchFamily="18" charset="0"/>
              </a:rPr>
              <a:t>A number of authorities such as the works committee, conciliation officers, Board of Conciliation, Courts of Equity, Labour courts, Industrial Tribunal and National tribunal are provided for the settlement of industrial disputes. Each one of these authorities plays an important  role in speedy redressal of grievances and peaceful and amicable settlement of disputes , thus, ensuring  industrial peace. </a:t>
            </a:r>
            <a:endParaRPr lang="en-US" sz="2000" dirty="0">
              <a:solidFill>
                <a:srgbClr val="FFFF00"/>
              </a:solidFill>
              <a:latin typeface="Times New Roman" pitchFamily="18" charset="0"/>
              <a:cs typeface="Times New Roman" pitchFamily="18" charset="0"/>
            </a:endParaRPr>
          </a:p>
        </p:txBody>
      </p:sp>
      <p:sp>
        <p:nvSpPr>
          <p:cNvPr id="4" name="Title 1"/>
          <p:cNvSpPr>
            <a:spLocks noGrp="1"/>
          </p:cNvSpPr>
          <p:nvPr>
            <p:ph type="title"/>
          </p:nvPr>
        </p:nvSpPr>
        <p:spPr/>
        <p:txBody>
          <a:bodyPr>
            <a:normAutofit/>
          </a:bodyPr>
          <a:lstStyle/>
          <a:p>
            <a:r>
              <a:rPr lang="en-IN" sz="4000" b="1" dirty="0" smtClean="0">
                <a:solidFill>
                  <a:srgbClr val="FFFF00"/>
                </a:solidFill>
                <a:latin typeface="Times New Roman" pitchFamily="18" charset="0"/>
                <a:cs typeface="Times New Roman" pitchFamily="18" charset="0"/>
              </a:rPr>
              <a:t>SALIENT  FEATUTRES</a:t>
            </a:r>
            <a:endParaRPr lang="en-US" sz="4000" b="1" dirty="0">
              <a:solidFill>
                <a:srgbClr val="FFFF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FF00"/>
                </a:solidFill>
              </a:rPr>
              <a:t>CASUSES OF INDUSTRIAL DISPUTES</a:t>
            </a:r>
            <a:endParaRPr lang="en-US" dirty="0">
              <a:solidFill>
                <a:srgbClr val="FFFF00"/>
              </a:solidFill>
            </a:endParaRPr>
          </a:p>
        </p:txBody>
      </p:sp>
      <p:sp>
        <p:nvSpPr>
          <p:cNvPr id="3" name="Content Placeholder 2"/>
          <p:cNvSpPr>
            <a:spLocks noGrp="1"/>
          </p:cNvSpPr>
          <p:nvPr>
            <p:ph idx="1"/>
          </p:nvPr>
        </p:nvSpPr>
        <p:spPr/>
        <p:txBody>
          <a:bodyPr/>
          <a:lstStyle/>
          <a:p>
            <a:r>
              <a:rPr lang="en-IN" dirty="0" smtClean="0">
                <a:solidFill>
                  <a:srgbClr val="FFFF00"/>
                </a:solidFill>
              </a:rPr>
              <a:t>Political causes:</a:t>
            </a:r>
          </a:p>
          <a:p>
            <a:pPr>
              <a:buNone/>
            </a:pPr>
            <a:r>
              <a:rPr lang="en-IN" dirty="0" smtClean="0">
                <a:solidFill>
                  <a:srgbClr val="FFFF00"/>
                </a:solidFill>
              </a:rPr>
              <a:t>	Political instability strikes against the government affiliation of political parties with unions.</a:t>
            </a:r>
          </a:p>
          <a:p>
            <a:r>
              <a:rPr lang="en-IN" dirty="0" smtClean="0">
                <a:solidFill>
                  <a:srgbClr val="FFFF00"/>
                </a:solidFill>
              </a:rPr>
              <a:t>Economic causes:</a:t>
            </a:r>
          </a:p>
          <a:p>
            <a:pPr>
              <a:buNone/>
            </a:pPr>
            <a:r>
              <a:rPr lang="en-IN" dirty="0" smtClean="0">
                <a:solidFill>
                  <a:srgbClr val="FFFF00"/>
                </a:solidFill>
              </a:rPr>
              <a:t>	Wages, Bonus Safety of work working conditions medical &amp; other facilities.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solidFill>
                  <a:srgbClr val="FFFF00"/>
                </a:solidFill>
              </a:rPr>
              <a:t>Social causes:</a:t>
            </a:r>
            <a:endParaRPr lang="en-US" dirty="0" smtClean="0">
              <a:solidFill>
                <a:srgbClr val="FFFF00"/>
              </a:solidFill>
            </a:endParaRPr>
          </a:p>
          <a:p>
            <a:pPr>
              <a:buNone/>
            </a:pPr>
            <a:r>
              <a:rPr lang="en-IN" dirty="0" smtClean="0">
                <a:solidFill>
                  <a:srgbClr val="FFFF00"/>
                </a:solidFill>
              </a:rPr>
              <a:t>	Low moral in society social values and norms Rich v/s poor disparity class divisions.</a:t>
            </a:r>
          </a:p>
          <a:p>
            <a:r>
              <a:rPr lang="en-IN" dirty="0" smtClean="0">
                <a:solidFill>
                  <a:srgbClr val="FFFF00"/>
                </a:solidFill>
              </a:rPr>
              <a:t>Psychological causes:</a:t>
            </a:r>
          </a:p>
          <a:p>
            <a:pPr>
              <a:buNone/>
            </a:pPr>
            <a:r>
              <a:rPr lang="en-IN" dirty="0" smtClean="0">
                <a:solidFill>
                  <a:srgbClr val="FFFF00"/>
                </a:solidFill>
              </a:rPr>
              <a:t>	Conflict in individual and organizational objectives motivational problems Personality clashes attitudinal problems.</a:t>
            </a:r>
            <a:endParaRPr lang="en-US" dirty="0">
              <a:solidFill>
                <a:srgbClr val="FFFF00"/>
              </a:solidFill>
            </a:endParaRPr>
          </a:p>
        </p:txBody>
      </p:sp>
      <p:sp>
        <p:nvSpPr>
          <p:cNvPr id="4" name="Title 1"/>
          <p:cNvSpPr>
            <a:spLocks noGrp="1"/>
          </p:cNvSpPr>
          <p:nvPr>
            <p:ph type="title"/>
          </p:nvPr>
        </p:nvSpPr>
        <p:spPr/>
        <p:txBody>
          <a:bodyPr/>
          <a:lstStyle/>
          <a:p>
            <a:r>
              <a:rPr lang="en-IN" dirty="0" smtClean="0">
                <a:solidFill>
                  <a:srgbClr val="FFFF00"/>
                </a:solidFill>
              </a:rPr>
              <a:t>CASUSES OF INDUSTRIAL DISPUTES</a:t>
            </a:r>
            <a:endParaRPr lang="en-US" dirty="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solidFill>
                  <a:srgbClr val="FFFF00"/>
                </a:solidFill>
              </a:rPr>
              <a:t>Managerial causes:</a:t>
            </a:r>
          </a:p>
          <a:p>
            <a:pPr>
              <a:buNone/>
            </a:pPr>
            <a:r>
              <a:rPr lang="en-IN" dirty="0" smtClean="0">
                <a:solidFill>
                  <a:srgbClr val="FFFF00"/>
                </a:solidFill>
              </a:rPr>
              <a:t>	Non- recognition of Unions Behaviour of Manager/ Supervisor defective development policies violation of accepted code of conduct.</a:t>
            </a:r>
          </a:p>
          <a:p>
            <a:r>
              <a:rPr lang="en-IN" dirty="0" smtClean="0">
                <a:solidFill>
                  <a:srgbClr val="FFFF00"/>
                </a:solidFill>
              </a:rPr>
              <a:t>Technological causes:</a:t>
            </a:r>
          </a:p>
          <a:p>
            <a:pPr>
              <a:buNone/>
            </a:pPr>
            <a:r>
              <a:rPr lang="en-IN" dirty="0" smtClean="0">
                <a:solidFill>
                  <a:srgbClr val="FFFF00"/>
                </a:solidFill>
              </a:rPr>
              <a:t>	Unsuitable technology difficulty in technology adoption resistance to change fear of unemployment.</a:t>
            </a:r>
            <a:endParaRPr lang="en-US" dirty="0">
              <a:solidFill>
                <a:srgbClr val="FFFF00"/>
              </a:solidFill>
            </a:endParaRPr>
          </a:p>
        </p:txBody>
      </p:sp>
      <p:sp>
        <p:nvSpPr>
          <p:cNvPr id="4" name="Title 1"/>
          <p:cNvSpPr>
            <a:spLocks noGrp="1"/>
          </p:cNvSpPr>
          <p:nvPr>
            <p:ph type="title"/>
          </p:nvPr>
        </p:nvSpPr>
        <p:spPr/>
        <p:txBody>
          <a:bodyPr/>
          <a:lstStyle/>
          <a:p>
            <a:r>
              <a:rPr lang="en-IN" dirty="0" smtClean="0">
                <a:solidFill>
                  <a:srgbClr val="FFFF00"/>
                </a:solidFill>
              </a:rPr>
              <a:t>CASUSES OF INDUSTRIAL DISPUTES</a:t>
            </a:r>
            <a:endParaRPr lang="en-US" dirty="0">
              <a:solidFill>
                <a:srgbClr val="FFFF00"/>
              </a:solidFill>
            </a:endParaRPr>
          </a:p>
        </p:txBody>
      </p:sp>
    </p:spTree>
  </p:cSld>
  <p:clrMapOvr>
    <a:masterClrMapping/>
  </p:clrMapOvr>
</p:sld>
</file>

<file path=ppt/theme/theme1.xml><?xml version="1.0" encoding="utf-8"?>
<a:theme xmlns:a="http://schemas.openxmlformats.org/drawingml/2006/main" name="Office Theme">
  <a:themeElements>
    <a:clrScheme name="Custom 3">
      <a:dk1>
        <a:srgbClr val="5F0060"/>
      </a:dk1>
      <a:lt1>
        <a:srgbClr val="5F0060"/>
      </a:lt1>
      <a:dk2>
        <a:srgbClr val="FE19FF"/>
      </a:dk2>
      <a:lt2>
        <a:srgbClr val="FEB2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TotalTime>
  <Words>560</Words>
  <Application>Microsoft Office PowerPoint</Application>
  <PresentationFormat>On-screen Show (4:3)</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INDUSRIAL DISPUTES ACT</vt:lpstr>
      <vt:lpstr>MEANING OF INDUSTRIAL DISPUTES ACT</vt:lpstr>
      <vt:lpstr>OBJECTIVES OF INDUSTRIAL DISPUTES ACT</vt:lpstr>
      <vt:lpstr>OBJECTIVES OF INDUSTRIAL DISPUTES ACT</vt:lpstr>
      <vt:lpstr>SALIENT  FEATUTRES</vt:lpstr>
      <vt:lpstr>SALIENT  FEATUTRES</vt:lpstr>
      <vt:lpstr>CASUSES OF INDUSTRIAL DISPUTES</vt:lpstr>
      <vt:lpstr>CASUSES OF INDUSTRIAL DISPUTES</vt:lpstr>
      <vt:lpstr>CASUSES OF INDUSTRIAL DISPUTES</vt:lpstr>
      <vt:lpstr>TYPES OF INDUSTRIAL DISPUTES</vt:lpstr>
      <vt:lpstr>TYPES OF INDUSTRIAL DISPUTES</vt:lpstr>
      <vt:lpstr>TYPES OF INDUSTRIAL DISPUTES</vt:lpstr>
      <vt:lpstr>TYPES OF INDUSTRIAL DISPUTES</vt:lpstr>
      <vt:lpstr>TYPES OF INDUSTRIAL DISPUTES</vt:lpstr>
      <vt:lpstr>TYPES OF INDUSTRIAL DISPUTES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INDUSRIAL DISPUTES ACT</dc:title>
  <dc:creator>DELL</dc:creator>
  <cp:lastModifiedBy>DELL</cp:lastModifiedBy>
  <cp:revision>41</cp:revision>
  <dcterms:created xsi:type="dcterms:W3CDTF">2006-08-16T00:00:00Z</dcterms:created>
  <dcterms:modified xsi:type="dcterms:W3CDTF">2020-05-25T17:39:04Z</dcterms:modified>
</cp:coreProperties>
</file>