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70" r:id="rId12"/>
    <p:sldId id="267" r:id="rId13"/>
    <p:sldId id="268" r:id="rId14"/>
    <p:sldId id="269" r:id="rId15"/>
    <p:sldId id="273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9F826-06A6-4850-9B24-7BADAD9C087C}" type="doc">
      <dgm:prSet loTypeId="urn:microsoft.com/office/officeart/2005/8/layout/target3" loCatId="list" qsTypeId="urn:microsoft.com/office/officeart/2005/8/quickstyle/simple1" qsCatId="simple" csTypeId="urn:microsoft.com/office/officeart/2005/8/colors/colorful1" csCatId="colorful" phldr="1"/>
      <dgm:spPr/>
    </dgm:pt>
    <dgm:pt modelId="{EDA3885F-5A03-44D3-95D9-7F33169AE155}">
      <dgm:prSet phldrT="[Text]"/>
      <dgm:spPr/>
      <dgm:t>
        <a:bodyPr/>
        <a:lstStyle/>
        <a:p>
          <a:r>
            <a:rPr lang="en-US" dirty="0" smtClean="0"/>
            <a:t>Primary data types</a:t>
          </a:r>
          <a:endParaRPr lang="en-IN" dirty="0"/>
        </a:p>
      </dgm:t>
    </dgm:pt>
    <dgm:pt modelId="{050015D4-4293-4BED-9DF2-66938CF2BF40}" type="parTrans" cxnId="{6C54B192-50E8-4BF9-8574-28DADB1E8375}">
      <dgm:prSet/>
      <dgm:spPr/>
      <dgm:t>
        <a:bodyPr/>
        <a:lstStyle/>
        <a:p>
          <a:endParaRPr lang="en-IN"/>
        </a:p>
      </dgm:t>
    </dgm:pt>
    <dgm:pt modelId="{4A897BC8-F6CB-463C-B70F-F09F12665C7C}" type="sibTrans" cxnId="{6C54B192-50E8-4BF9-8574-28DADB1E8375}">
      <dgm:prSet/>
      <dgm:spPr/>
      <dgm:t>
        <a:bodyPr/>
        <a:lstStyle/>
        <a:p>
          <a:endParaRPr lang="en-IN"/>
        </a:p>
      </dgm:t>
    </dgm:pt>
    <dgm:pt modelId="{CB8C8683-3D79-4BA9-9612-B2F152DC2469}">
      <dgm:prSet phldrT="[Text]"/>
      <dgm:spPr/>
      <dgm:t>
        <a:bodyPr/>
        <a:lstStyle/>
        <a:p>
          <a:r>
            <a:rPr lang="en-US" dirty="0" smtClean="0"/>
            <a:t>Derived data types</a:t>
          </a:r>
          <a:endParaRPr lang="en-IN" dirty="0"/>
        </a:p>
      </dgm:t>
    </dgm:pt>
    <dgm:pt modelId="{5B780545-1526-4EEC-BDDD-CD731B26464D}" type="parTrans" cxnId="{FC1F18AB-5B1D-498C-980E-A8E5A05498F5}">
      <dgm:prSet/>
      <dgm:spPr/>
      <dgm:t>
        <a:bodyPr/>
        <a:lstStyle/>
        <a:p>
          <a:endParaRPr lang="en-IN"/>
        </a:p>
      </dgm:t>
    </dgm:pt>
    <dgm:pt modelId="{0FACFDB5-7A1F-4F14-ADE6-2C3FF841F8E9}" type="sibTrans" cxnId="{FC1F18AB-5B1D-498C-980E-A8E5A05498F5}">
      <dgm:prSet/>
      <dgm:spPr/>
      <dgm:t>
        <a:bodyPr/>
        <a:lstStyle/>
        <a:p>
          <a:endParaRPr lang="en-IN"/>
        </a:p>
      </dgm:t>
    </dgm:pt>
    <dgm:pt modelId="{CA7C0268-1992-4A7C-B678-6BC3CFB872DB}">
      <dgm:prSet phldrT="[Text]"/>
      <dgm:spPr/>
      <dgm:t>
        <a:bodyPr/>
        <a:lstStyle/>
        <a:p>
          <a:r>
            <a:rPr lang="en-US" dirty="0" smtClean="0"/>
            <a:t>User defined data types</a:t>
          </a:r>
          <a:endParaRPr lang="en-IN" dirty="0"/>
        </a:p>
      </dgm:t>
    </dgm:pt>
    <dgm:pt modelId="{338FDEBA-1CE6-492D-8496-497D0226DDF9}" type="parTrans" cxnId="{E3D19071-A102-4EDE-BC94-A55F604EC720}">
      <dgm:prSet/>
      <dgm:spPr/>
      <dgm:t>
        <a:bodyPr/>
        <a:lstStyle/>
        <a:p>
          <a:endParaRPr lang="en-IN"/>
        </a:p>
      </dgm:t>
    </dgm:pt>
    <dgm:pt modelId="{12DA5A31-9221-464F-91C8-95D88755D456}" type="sibTrans" cxnId="{E3D19071-A102-4EDE-BC94-A55F604EC720}">
      <dgm:prSet/>
      <dgm:spPr/>
      <dgm:t>
        <a:bodyPr/>
        <a:lstStyle/>
        <a:p>
          <a:endParaRPr lang="en-IN"/>
        </a:p>
      </dgm:t>
    </dgm:pt>
    <dgm:pt modelId="{7156FC62-6A47-4667-BB0D-46CFE1D1D95C}" type="pres">
      <dgm:prSet presAssocID="{A119F826-06A6-4850-9B24-7BADAD9C087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41ECB26-3AC8-45EB-ADB4-B79909BA3687}" type="pres">
      <dgm:prSet presAssocID="{EDA3885F-5A03-44D3-95D9-7F33169AE155}" presName="circle1" presStyleLbl="node1" presStyleIdx="0" presStyleCnt="3"/>
      <dgm:spPr/>
    </dgm:pt>
    <dgm:pt modelId="{BF83D9D7-E6FB-492D-944F-79DCFEA70A54}" type="pres">
      <dgm:prSet presAssocID="{EDA3885F-5A03-44D3-95D9-7F33169AE155}" presName="space" presStyleCnt="0"/>
      <dgm:spPr/>
    </dgm:pt>
    <dgm:pt modelId="{1DA0259A-8C2A-48FE-881B-CC0513886DFF}" type="pres">
      <dgm:prSet presAssocID="{EDA3885F-5A03-44D3-95D9-7F33169AE155}" presName="rect1" presStyleLbl="alignAcc1" presStyleIdx="0" presStyleCnt="3"/>
      <dgm:spPr/>
      <dgm:t>
        <a:bodyPr/>
        <a:lstStyle/>
        <a:p>
          <a:endParaRPr lang="en-IN"/>
        </a:p>
      </dgm:t>
    </dgm:pt>
    <dgm:pt modelId="{5CD4D8FD-BFCF-4AA4-9ABD-F591601FDBDD}" type="pres">
      <dgm:prSet presAssocID="{CB8C8683-3D79-4BA9-9612-B2F152DC2469}" presName="vertSpace2" presStyleLbl="node1" presStyleIdx="0" presStyleCnt="3"/>
      <dgm:spPr/>
    </dgm:pt>
    <dgm:pt modelId="{187A0C59-13F5-4475-B24A-777F08F17729}" type="pres">
      <dgm:prSet presAssocID="{CB8C8683-3D79-4BA9-9612-B2F152DC2469}" presName="circle2" presStyleLbl="node1" presStyleIdx="1" presStyleCnt="3"/>
      <dgm:spPr/>
    </dgm:pt>
    <dgm:pt modelId="{8D3AD9B6-5007-4207-A36F-271D004D4CA8}" type="pres">
      <dgm:prSet presAssocID="{CB8C8683-3D79-4BA9-9612-B2F152DC2469}" presName="rect2" presStyleLbl="alignAcc1" presStyleIdx="1" presStyleCnt="3"/>
      <dgm:spPr/>
      <dgm:t>
        <a:bodyPr/>
        <a:lstStyle/>
        <a:p>
          <a:endParaRPr lang="en-IN"/>
        </a:p>
      </dgm:t>
    </dgm:pt>
    <dgm:pt modelId="{885075FF-8BF0-4562-908D-8EC7FCA49655}" type="pres">
      <dgm:prSet presAssocID="{CA7C0268-1992-4A7C-B678-6BC3CFB872DB}" presName="vertSpace3" presStyleLbl="node1" presStyleIdx="1" presStyleCnt="3"/>
      <dgm:spPr/>
    </dgm:pt>
    <dgm:pt modelId="{BCEC0621-6580-4D7B-878C-52DF183B8073}" type="pres">
      <dgm:prSet presAssocID="{CA7C0268-1992-4A7C-B678-6BC3CFB872DB}" presName="circle3" presStyleLbl="node1" presStyleIdx="2" presStyleCnt="3"/>
      <dgm:spPr/>
    </dgm:pt>
    <dgm:pt modelId="{1E53377E-DA51-4E77-91DE-212DB92265B5}" type="pres">
      <dgm:prSet presAssocID="{CA7C0268-1992-4A7C-B678-6BC3CFB872DB}" presName="rect3" presStyleLbl="alignAcc1" presStyleIdx="2" presStyleCnt="3"/>
      <dgm:spPr/>
      <dgm:t>
        <a:bodyPr/>
        <a:lstStyle/>
        <a:p>
          <a:endParaRPr lang="en-IN"/>
        </a:p>
      </dgm:t>
    </dgm:pt>
    <dgm:pt modelId="{2720F6E6-7C74-4E7A-A365-C6B8238685D5}" type="pres">
      <dgm:prSet presAssocID="{EDA3885F-5A03-44D3-95D9-7F33169AE15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A03F884-A9E8-41F8-BADB-D12471A8C019}" type="pres">
      <dgm:prSet presAssocID="{CB8C8683-3D79-4BA9-9612-B2F152DC246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38FDF91-4854-4334-9C68-2670E9C66AD4}" type="pres">
      <dgm:prSet presAssocID="{CA7C0268-1992-4A7C-B678-6BC3CFB872DB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D17B134-C789-4F4C-BBDD-F865033F14B0}" type="presOf" srcId="{CB8C8683-3D79-4BA9-9612-B2F152DC2469}" destId="{EA03F884-A9E8-41F8-BADB-D12471A8C019}" srcOrd="1" destOrd="0" presId="urn:microsoft.com/office/officeart/2005/8/layout/target3"/>
    <dgm:cxn modelId="{C3DAB123-7831-4285-B608-03D6A02A3423}" type="presOf" srcId="{CA7C0268-1992-4A7C-B678-6BC3CFB872DB}" destId="{238FDF91-4854-4334-9C68-2670E9C66AD4}" srcOrd="1" destOrd="0" presId="urn:microsoft.com/office/officeart/2005/8/layout/target3"/>
    <dgm:cxn modelId="{FC1F18AB-5B1D-498C-980E-A8E5A05498F5}" srcId="{A119F826-06A6-4850-9B24-7BADAD9C087C}" destId="{CB8C8683-3D79-4BA9-9612-B2F152DC2469}" srcOrd="1" destOrd="0" parTransId="{5B780545-1526-4EEC-BDDD-CD731B26464D}" sibTransId="{0FACFDB5-7A1F-4F14-ADE6-2C3FF841F8E9}"/>
    <dgm:cxn modelId="{6EA2837F-B6F2-41A2-B78B-3C89201C9230}" type="presOf" srcId="{CB8C8683-3D79-4BA9-9612-B2F152DC2469}" destId="{8D3AD9B6-5007-4207-A36F-271D004D4CA8}" srcOrd="0" destOrd="0" presId="urn:microsoft.com/office/officeart/2005/8/layout/target3"/>
    <dgm:cxn modelId="{6C54B192-50E8-4BF9-8574-28DADB1E8375}" srcId="{A119F826-06A6-4850-9B24-7BADAD9C087C}" destId="{EDA3885F-5A03-44D3-95D9-7F33169AE155}" srcOrd="0" destOrd="0" parTransId="{050015D4-4293-4BED-9DF2-66938CF2BF40}" sibTransId="{4A897BC8-F6CB-463C-B70F-F09F12665C7C}"/>
    <dgm:cxn modelId="{8D23702B-4556-447D-89A9-6F5E3E47CBEB}" type="presOf" srcId="{A119F826-06A6-4850-9B24-7BADAD9C087C}" destId="{7156FC62-6A47-4667-BB0D-46CFE1D1D95C}" srcOrd="0" destOrd="0" presId="urn:microsoft.com/office/officeart/2005/8/layout/target3"/>
    <dgm:cxn modelId="{5EB5FB59-EF85-4FCD-A26E-F76B18AEC135}" type="presOf" srcId="{CA7C0268-1992-4A7C-B678-6BC3CFB872DB}" destId="{1E53377E-DA51-4E77-91DE-212DB92265B5}" srcOrd="0" destOrd="0" presId="urn:microsoft.com/office/officeart/2005/8/layout/target3"/>
    <dgm:cxn modelId="{DA4B3CAE-8E65-4FB1-AAAE-F3D773BC15CA}" type="presOf" srcId="{EDA3885F-5A03-44D3-95D9-7F33169AE155}" destId="{1DA0259A-8C2A-48FE-881B-CC0513886DFF}" srcOrd="0" destOrd="0" presId="urn:microsoft.com/office/officeart/2005/8/layout/target3"/>
    <dgm:cxn modelId="{44BD839F-EDE0-4002-99ED-1C1969E99842}" type="presOf" srcId="{EDA3885F-5A03-44D3-95D9-7F33169AE155}" destId="{2720F6E6-7C74-4E7A-A365-C6B8238685D5}" srcOrd="1" destOrd="0" presId="urn:microsoft.com/office/officeart/2005/8/layout/target3"/>
    <dgm:cxn modelId="{E3D19071-A102-4EDE-BC94-A55F604EC720}" srcId="{A119F826-06A6-4850-9B24-7BADAD9C087C}" destId="{CA7C0268-1992-4A7C-B678-6BC3CFB872DB}" srcOrd="2" destOrd="0" parTransId="{338FDEBA-1CE6-492D-8496-497D0226DDF9}" sibTransId="{12DA5A31-9221-464F-91C8-95D88755D456}"/>
    <dgm:cxn modelId="{455F20BC-E3C8-4AAD-B929-8B17832BB90A}" type="presParOf" srcId="{7156FC62-6A47-4667-BB0D-46CFE1D1D95C}" destId="{141ECB26-3AC8-45EB-ADB4-B79909BA3687}" srcOrd="0" destOrd="0" presId="urn:microsoft.com/office/officeart/2005/8/layout/target3"/>
    <dgm:cxn modelId="{08B3CDAF-394D-49E0-9596-F90BC72AA82B}" type="presParOf" srcId="{7156FC62-6A47-4667-BB0D-46CFE1D1D95C}" destId="{BF83D9D7-E6FB-492D-944F-79DCFEA70A54}" srcOrd="1" destOrd="0" presId="urn:microsoft.com/office/officeart/2005/8/layout/target3"/>
    <dgm:cxn modelId="{CAAEF81B-0EC9-4DDC-ADA5-DB0CB6E177C0}" type="presParOf" srcId="{7156FC62-6A47-4667-BB0D-46CFE1D1D95C}" destId="{1DA0259A-8C2A-48FE-881B-CC0513886DFF}" srcOrd="2" destOrd="0" presId="urn:microsoft.com/office/officeart/2005/8/layout/target3"/>
    <dgm:cxn modelId="{2074B7B3-0688-456A-B4AB-DA4B950B7C56}" type="presParOf" srcId="{7156FC62-6A47-4667-BB0D-46CFE1D1D95C}" destId="{5CD4D8FD-BFCF-4AA4-9ABD-F591601FDBDD}" srcOrd="3" destOrd="0" presId="urn:microsoft.com/office/officeart/2005/8/layout/target3"/>
    <dgm:cxn modelId="{A04071AA-A72B-4A05-8652-2940EEC5C89E}" type="presParOf" srcId="{7156FC62-6A47-4667-BB0D-46CFE1D1D95C}" destId="{187A0C59-13F5-4475-B24A-777F08F17729}" srcOrd="4" destOrd="0" presId="urn:microsoft.com/office/officeart/2005/8/layout/target3"/>
    <dgm:cxn modelId="{CBA5202C-13E4-49C3-A25F-1DFA6860D87C}" type="presParOf" srcId="{7156FC62-6A47-4667-BB0D-46CFE1D1D95C}" destId="{8D3AD9B6-5007-4207-A36F-271D004D4CA8}" srcOrd="5" destOrd="0" presId="urn:microsoft.com/office/officeart/2005/8/layout/target3"/>
    <dgm:cxn modelId="{D07653F7-A368-427C-B439-83F6C383AF0F}" type="presParOf" srcId="{7156FC62-6A47-4667-BB0D-46CFE1D1D95C}" destId="{885075FF-8BF0-4562-908D-8EC7FCA49655}" srcOrd="6" destOrd="0" presId="urn:microsoft.com/office/officeart/2005/8/layout/target3"/>
    <dgm:cxn modelId="{1F91E65D-ABDF-4031-B721-5AE25CABAE43}" type="presParOf" srcId="{7156FC62-6A47-4667-BB0D-46CFE1D1D95C}" destId="{BCEC0621-6580-4D7B-878C-52DF183B8073}" srcOrd="7" destOrd="0" presId="urn:microsoft.com/office/officeart/2005/8/layout/target3"/>
    <dgm:cxn modelId="{4796B279-3CCA-4899-9CC1-E69458CB50E2}" type="presParOf" srcId="{7156FC62-6A47-4667-BB0D-46CFE1D1D95C}" destId="{1E53377E-DA51-4E77-91DE-212DB92265B5}" srcOrd="8" destOrd="0" presId="urn:microsoft.com/office/officeart/2005/8/layout/target3"/>
    <dgm:cxn modelId="{3284C104-5EF7-4427-9186-946A9397CDAB}" type="presParOf" srcId="{7156FC62-6A47-4667-BB0D-46CFE1D1D95C}" destId="{2720F6E6-7C74-4E7A-A365-C6B8238685D5}" srcOrd="9" destOrd="0" presId="urn:microsoft.com/office/officeart/2005/8/layout/target3"/>
    <dgm:cxn modelId="{D8D52EB6-628A-4C98-B19B-CDAE7C8F7F60}" type="presParOf" srcId="{7156FC62-6A47-4667-BB0D-46CFE1D1D95C}" destId="{EA03F884-A9E8-41F8-BADB-D12471A8C019}" srcOrd="10" destOrd="0" presId="urn:microsoft.com/office/officeart/2005/8/layout/target3"/>
    <dgm:cxn modelId="{BD9ED149-81FA-4472-A617-9A62D54C552A}" type="presParOf" srcId="{7156FC62-6A47-4667-BB0D-46CFE1D1D95C}" destId="{238FDF91-4854-4334-9C68-2670E9C66AD4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ECB26-3AC8-45EB-ADB4-B79909BA3687}">
      <dsp:nvSpPr>
        <dsp:cNvPr id="0" name=""/>
        <dsp:cNvSpPr/>
      </dsp:nvSpPr>
      <dsp:spPr>
        <a:xfrm>
          <a:off x="0" y="0"/>
          <a:ext cx="3184127" cy="318412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A0259A-8C2A-48FE-881B-CC0513886DFF}">
      <dsp:nvSpPr>
        <dsp:cNvPr id="0" name=""/>
        <dsp:cNvSpPr/>
      </dsp:nvSpPr>
      <dsp:spPr>
        <a:xfrm>
          <a:off x="1592063" y="0"/>
          <a:ext cx="4503936" cy="31841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Primary data types</a:t>
          </a:r>
          <a:endParaRPr lang="en-IN" sz="2700" kern="1200" dirty="0"/>
        </a:p>
      </dsp:txBody>
      <dsp:txXfrm>
        <a:off x="1592063" y="0"/>
        <a:ext cx="4503936" cy="955240"/>
      </dsp:txXfrm>
    </dsp:sp>
    <dsp:sp modelId="{187A0C59-13F5-4475-B24A-777F08F17729}">
      <dsp:nvSpPr>
        <dsp:cNvPr id="0" name=""/>
        <dsp:cNvSpPr/>
      </dsp:nvSpPr>
      <dsp:spPr>
        <a:xfrm>
          <a:off x="557223" y="955240"/>
          <a:ext cx="2069681" cy="206968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3AD9B6-5007-4207-A36F-271D004D4CA8}">
      <dsp:nvSpPr>
        <dsp:cNvPr id="0" name=""/>
        <dsp:cNvSpPr/>
      </dsp:nvSpPr>
      <dsp:spPr>
        <a:xfrm>
          <a:off x="1592063" y="955240"/>
          <a:ext cx="4503936" cy="20696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Derived data types</a:t>
          </a:r>
          <a:endParaRPr lang="en-IN" sz="2700" kern="1200" dirty="0"/>
        </a:p>
      </dsp:txBody>
      <dsp:txXfrm>
        <a:off x="1592063" y="955240"/>
        <a:ext cx="4503936" cy="955237"/>
      </dsp:txXfrm>
    </dsp:sp>
    <dsp:sp modelId="{BCEC0621-6580-4D7B-878C-52DF183B8073}">
      <dsp:nvSpPr>
        <dsp:cNvPr id="0" name=""/>
        <dsp:cNvSpPr/>
      </dsp:nvSpPr>
      <dsp:spPr>
        <a:xfrm>
          <a:off x="1114445" y="1910477"/>
          <a:ext cx="955237" cy="95523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3377E-DA51-4E77-91DE-212DB92265B5}">
      <dsp:nvSpPr>
        <dsp:cNvPr id="0" name=""/>
        <dsp:cNvSpPr/>
      </dsp:nvSpPr>
      <dsp:spPr>
        <a:xfrm>
          <a:off x="1592063" y="1910477"/>
          <a:ext cx="4503936" cy="9552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User defined data types</a:t>
          </a:r>
          <a:endParaRPr lang="en-IN" sz="2700" kern="1200" dirty="0"/>
        </a:p>
      </dsp:txBody>
      <dsp:txXfrm>
        <a:off x="1592063" y="1910477"/>
        <a:ext cx="4503936" cy="955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95A7C-589B-44EE-B103-F5702A0DE14C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54573-DA13-4892-A2BC-2996BCEB1A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596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4573-DA13-4892-A2BC-2996BCEB1A5D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384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C22FA6-F172-438D-A19F-BB92C21AD947}" type="datetimeFigureOut">
              <a:rPr lang="en-IN" smtClean="0"/>
              <a:t>02-01-2019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D6774B-A523-415E-A38D-56BBD51AE9B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708920"/>
            <a:ext cx="7344816" cy="292988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Lucida Bright" pitchFamily="18" charset="0"/>
              </a:rPr>
              <a:t>G.VINOTHINI MSC.,M.PHIL.</a:t>
            </a:r>
          </a:p>
          <a:p>
            <a:pPr algn="l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Lucida Bright" pitchFamily="18" charset="0"/>
              </a:rPr>
              <a:t>DEPT OF INFORMATION TECHNOLOGY,</a:t>
            </a:r>
          </a:p>
          <a:p>
            <a:pPr algn="l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Lucida Bright" pitchFamily="18" charset="0"/>
              </a:rPr>
              <a:t>BON SECOURS COLLEGE FOR WOMEN,</a:t>
            </a:r>
          </a:p>
          <a:p>
            <a:pPr algn="l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Lucida Bright" pitchFamily="18" charset="0"/>
              </a:rPr>
              <a:t>THANJAVUR.</a:t>
            </a:r>
            <a:endParaRPr lang="en-IN" sz="2400" dirty="0">
              <a:solidFill>
                <a:schemeClr val="accent2">
                  <a:lumMod val="50000"/>
                </a:schemeClr>
              </a:solidFill>
              <a:latin typeface="Lucida Bright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3978" y="836712"/>
            <a:ext cx="6994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PROGRAMMING IN C</a:t>
            </a:r>
            <a:endParaRPr lang="en-IN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5334753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595" y="1600200"/>
            <a:ext cx="8551205" cy="5257800"/>
          </a:xfrm>
        </p:spPr>
        <p:txBody>
          <a:bodyPr/>
          <a:lstStyle/>
          <a:p>
            <a:r>
              <a:rPr lang="en-US" dirty="0" smtClean="0"/>
              <a:t>C refers to fixed values that do not change during the execution of a program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CONSTANTS </a:t>
            </a:r>
            <a:endParaRPr lang="en-IN" dirty="0">
              <a:solidFill>
                <a:schemeClr val="accent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3414" y="2616308"/>
            <a:ext cx="2160240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constants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1597103" y="3479870"/>
            <a:ext cx="21602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Numeric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5003864" y="3532646"/>
            <a:ext cx="21602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character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5215969" y="4309067"/>
            <a:ext cx="864096" cy="4320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single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2804052" y="4331463"/>
            <a:ext cx="1388030" cy="4320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1100807" y="4341796"/>
            <a:ext cx="992591" cy="4320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6555908" y="4295538"/>
            <a:ext cx="1040427" cy="4169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251520" y="4971667"/>
            <a:ext cx="1100807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decimal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251519" y="5589960"/>
            <a:ext cx="1100807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octal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251519" y="6183552"/>
            <a:ext cx="1224137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Hexa</a:t>
            </a:r>
            <a:endParaRPr lang="en-US" dirty="0" smtClean="0"/>
          </a:p>
          <a:p>
            <a:pPr algn="ctr"/>
            <a:r>
              <a:rPr lang="en-US" dirty="0" smtClean="0"/>
              <a:t>decimal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3937040" y="5406205"/>
            <a:ext cx="14041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exponent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2193150" y="5371010"/>
            <a:ext cx="1509726" cy="46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fractional</a:t>
            </a:r>
            <a:endParaRPr lang="en-IN" dirty="0"/>
          </a:p>
        </p:txBody>
      </p:sp>
      <p:cxnSp>
        <p:nvCxnSpPr>
          <p:cNvPr id="19" name="Straight Arrow Connector 18"/>
          <p:cNvCxnSpPr>
            <a:stCxn id="5" idx="2"/>
          </p:cNvCxnSpPr>
          <p:nvPr/>
        </p:nvCxnSpPr>
        <p:spPr>
          <a:xfrm>
            <a:off x="4353534" y="3048356"/>
            <a:ext cx="1295316" cy="430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</p:cNvCxnSpPr>
          <p:nvPr/>
        </p:nvCxnSpPr>
        <p:spPr>
          <a:xfrm flipH="1">
            <a:off x="3094526" y="3048356"/>
            <a:ext cx="1259008" cy="430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2"/>
          </p:cNvCxnSpPr>
          <p:nvPr/>
        </p:nvCxnSpPr>
        <p:spPr>
          <a:xfrm flipH="1">
            <a:off x="1776258" y="3911918"/>
            <a:ext cx="900965" cy="383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2"/>
            <a:endCxn id="9" idx="0"/>
          </p:cNvCxnSpPr>
          <p:nvPr/>
        </p:nvCxnSpPr>
        <p:spPr>
          <a:xfrm>
            <a:off x="2677223" y="3911918"/>
            <a:ext cx="820844" cy="4195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17" idx="0"/>
          </p:cNvCxnSpPr>
          <p:nvPr/>
        </p:nvCxnSpPr>
        <p:spPr>
          <a:xfrm flipH="1">
            <a:off x="2948013" y="4770916"/>
            <a:ext cx="629504" cy="6000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687497" y="4770916"/>
            <a:ext cx="499086" cy="585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7" idx="2"/>
            <a:endCxn id="8" idx="0"/>
          </p:cNvCxnSpPr>
          <p:nvPr/>
        </p:nvCxnSpPr>
        <p:spPr>
          <a:xfrm flipH="1">
            <a:off x="5648017" y="3964694"/>
            <a:ext cx="435967" cy="344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2"/>
          </p:cNvCxnSpPr>
          <p:nvPr/>
        </p:nvCxnSpPr>
        <p:spPr>
          <a:xfrm>
            <a:off x="6083984" y="3964694"/>
            <a:ext cx="648256" cy="330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0" idx="2"/>
          </p:cNvCxnSpPr>
          <p:nvPr/>
        </p:nvCxnSpPr>
        <p:spPr>
          <a:xfrm>
            <a:off x="1597103" y="4773844"/>
            <a:ext cx="0" cy="1625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" idx="3"/>
          </p:cNvCxnSpPr>
          <p:nvPr/>
        </p:nvCxnSpPr>
        <p:spPr>
          <a:xfrm>
            <a:off x="1352327" y="5187691"/>
            <a:ext cx="244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3" idx="3"/>
          </p:cNvCxnSpPr>
          <p:nvPr/>
        </p:nvCxnSpPr>
        <p:spPr>
          <a:xfrm>
            <a:off x="1352326" y="5805984"/>
            <a:ext cx="244777" cy="2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4" idx="3"/>
          </p:cNvCxnSpPr>
          <p:nvPr/>
        </p:nvCxnSpPr>
        <p:spPr>
          <a:xfrm>
            <a:off x="1475656" y="6399576"/>
            <a:ext cx="1214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67196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887912"/>
              </p:ext>
            </p:extLst>
          </p:nvPr>
        </p:nvGraphicFramePr>
        <p:xfrm>
          <a:off x="457200" y="1481138"/>
          <a:ext cx="8229600" cy="445008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{638B1855-1B75-4FBE-930C-398BA8C253C6}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Constant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meaning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 \a’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Alert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 \b’</a:t>
                      </a:r>
                      <a:endParaRPr lang="en-IN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Backspace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 \f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 feed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 \n’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line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 \r’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Carriage return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 \t’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Horizontal</a:t>
                      </a:r>
                      <a:r>
                        <a:rPr lang="en-US" baseline="0" dirty="0" smtClean="0"/>
                        <a:t> tab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 \v’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Vertical tab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‘\”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Single quote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`\”'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Double quote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‘\?’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 mark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‘\\’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backslash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3"/>
                </a:solidFill>
              </a:rPr>
              <a:t/>
            </a:r>
            <a:br>
              <a:rPr lang="en-US" sz="4400" dirty="0" smtClean="0">
                <a:solidFill>
                  <a:schemeClr val="accent3"/>
                </a:solidFill>
              </a:rPr>
            </a:br>
            <a:r>
              <a:rPr lang="en-US" sz="4400" dirty="0" smtClean="0">
                <a:solidFill>
                  <a:schemeClr val="accent3"/>
                </a:solidFill>
              </a:rPr>
              <a:t>BACKSLASH CHARACTER CONSTANT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355491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a data name that may be used to store a data value.</a:t>
            </a:r>
          </a:p>
          <a:p>
            <a:r>
              <a:rPr lang="en-US" dirty="0" smtClean="0"/>
              <a:t>A variable name can be chosen by  the programmer in a meaningful way.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              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VARIABLES</a:t>
            </a:r>
            <a:endParaRPr lang="en-IN" dirty="0"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4293096"/>
            <a:ext cx="619268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1979712" y="4715720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14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3635896" y="4653136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5796136" y="4715720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19</a:t>
            </a:r>
            <a:endParaRPr lang="en-IN" dirty="0"/>
          </a:p>
        </p:txBody>
      </p:sp>
      <p:sp>
        <p:nvSpPr>
          <p:cNvPr id="9" name="Plus 8"/>
          <p:cNvSpPr/>
          <p:nvPr/>
        </p:nvSpPr>
        <p:spPr>
          <a:xfrm>
            <a:off x="3068750" y="4778304"/>
            <a:ext cx="423129" cy="450896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Equal 9"/>
          <p:cNvSpPr/>
          <p:nvPr/>
        </p:nvSpPr>
        <p:spPr>
          <a:xfrm>
            <a:off x="4932040" y="4778304"/>
            <a:ext cx="432048" cy="450896"/>
          </a:xfrm>
          <a:prstGeom prst="mathEqua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1" name="5-Point Star 10"/>
          <p:cNvSpPr/>
          <p:nvPr/>
        </p:nvSpPr>
        <p:spPr>
          <a:xfrm>
            <a:off x="1965264" y="3429000"/>
            <a:ext cx="864096" cy="864096"/>
          </a:xfrm>
          <a:prstGeom prst="star5">
            <a:avLst>
              <a:gd name="adj" fmla="val 17456"/>
              <a:gd name="hf" fmla="val 105146"/>
              <a:gd name="vf" fmla="val 1105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IN" dirty="0"/>
          </a:p>
        </p:txBody>
      </p:sp>
      <p:sp>
        <p:nvSpPr>
          <p:cNvPr id="12" name="5-Point Star 11"/>
          <p:cNvSpPr/>
          <p:nvPr/>
        </p:nvSpPr>
        <p:spPr>
          <a:xfrm>
            <a:off x="3625288" y="3429000"/>
            <a:ext cx="864096" cy="864096"/>
          </a:xfrm>
          <a:prstGeom prst="star5">
            <a:avLst>
              <a:gd name="adj" fmla="val 17456"/>
              <a:gd name="hf" fmla="val 105146"/>
              <a:gd name="vf" fmla="val 1105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IN" dirty="0"/>
          </a:p>
        </p:txBody>
      </p:sp>
      <p:sp>
        <p:nvSpPr>
          <p:cNvPr id="13" name="5-Point Star 12"/>
          <p:cNvSpPr/>
          <p:nvPr/>
        </p:nvSpPr>
        <p:spPr>
          <a:xfrm>
            <a:off x="5824736" y="3406896"/>
            <a:ext cx="864096" cy="864096"/>
          </a:xfrm>
          <a:prstGeom prst="star5">
            <a:avLst>
              <a:gd name="adj" fmla="val 17456"/>
              <a:gd name="hf" fmla="val 105146"/>
              <a:gd name="vf" fmla="val 1105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055412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They must begin with a letter.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Uppercase and lowercase are significant.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It should not be </a:t>
            </a:r>
            <a:r>
              <a:rPr lang="en-US" dirty="0" smtClean="0"/>
              <a:t>a keyword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White space is not allowed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RULES FOR VARIABLE</a:t>
            </a:r>
            <a:endParaRPr lang="en-IN" dirty="0">
              <a:solidFill>
                <a:schemeClr val="accent3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52952"/>
              </p:ext>
            </p:extLst>
          </p:nvPr>
        </p:nvGraphicFramePr>
        <p:xfrm>
          <a:off x="2267744" y="3140968"/>
          <a:ext cx="60960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name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-tag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dirty="0" smtClean="0"/>
                        <a:t>valid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valid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is a keyword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Price$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valid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Dollar sign</a:t>
                      </a:r>
                      <a:r>
                        <a:rPr lang="en-US" baseline="0" dirty="0" smtClean="0"/>
                        <a:t> is illegal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 one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valid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Blank space is</a:t>
                      </a:r>
                      <a:r>
                        <a:rPr lang="en-US" baseline="0" dirty="0" smtClean="0"/>
                        <a:t> not permitted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Int_type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Keyword may be part of a</a:t>
                      </a:r>
                      <a:r>
                        <a:rPr lang="en-US" baseline="0" dirty="0" smtClean="0"/>
                        <a:t> name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633824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6021288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C language is rich in data types 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A data type define as set of values and the operation that can be performed on them.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DATA TYPES</a:t>
            </a:r>
            <a:endParaRPr lang="en-IN" dirty="0">
              <a:solidFill>
                <a:schemeClr val="accent3"/>
              </a:solidFill>
            </a:endParaRP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795496309"/>
              </p:ext>
            </p:extLst>
          </p:nvPr>
        </p:nvGraphicFramePr>
        <p:xfrm>
          <a:off x="755576" y="2924944"/>
          <a:ext cx="6096000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Rectangle 22"/>
          <p:cNvSpPr/>
          <p:nvPr/>
        </p:nvSpPr>
        <p:spPr>
          <a:xfrm>
            <a:off x="1621846" y="3068960"/>
            <a:ext cx="504056" cy="2808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</a:p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T</a:t>
            </a:r>
          </a:p>
          <a:p>
            <a:pPr algn="ctr"/>
            <a:r>
              <a:rPr lang="en-US" dirty="0" smtClean="0"/>
              <a:t>A</a:t>
            </a:r>
          </a:p>
          <a:p>
            <a:pPr algn="ctr"/>
            <a:r>
              <a:rPr lang="en-US" dirty="0" smtClean="0"/>
              <a:t>T</a:t>
            </a:r>
          </a:p>
          <a:p>
            <a:pPr algn="ctr"/>
            <a:r>
              <a:rPr lang="en-US" dirty="0" smtClean="0"/>
              <a:t>Y</a:t>
            </a:r>
          </a:p>
          <a:p>
            <a:pPr algn="ctr"/>
            <a:r>
              <a:rPr lang="en-US" dirty="0" smtClean="0"/>
              <a:t>P</a:t>
            </a:r>
          </a:p>
          <a:p>
            <a:pPr algn="ctr"/>
            <a:r>
              <a:rPr lang="en-US" dirty="0" smtClean="0"/>
              <a:t>E</a:t>
            </a:r>
          </a:p>
          <a:p>
            <a:pPr algn="ctr"/>
            <a:r>
              <a:rPr lang="en-US" dirty="0"/>
              <a:t>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552273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r>
              <a:rPr lang="en-US" dirty="0" smtClean="0"/>
              <a:t>Data types represent types of input to be carried in variable.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673448" y="3019772"/>
            <a:ext cx="1584176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9</a:t>
            </a:r>
            <a:endParaRPr lang="en-IN" sz="3200" dirty="0"/>
          </a:p>
        </p:txBody>
      </p:sp>
      <p:sp>
        <p:nvSpPr>
          <p:cNvPr id="6" name="Oval 5"/>
          <p:cNvSpPr/>
          <p:nvPr/>
        </p:nvSpPr>
        <p:spPr>
          <a:xfrm>
            <a:off x="3707904" y="2991792"/>
            <a:ext cx="1584176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3.5</a:t>
            </a:r>
            <a:endParaRPr lang="en-IN" sz="3200" dirty="0"/>
          </a:p>
        </p:txBody>
      </p:sp>
      <p:sp>
        <p:nvSpPr>
          <p:cNvPr id="7" name="Oval 6"/>
          <p:cNvSpPr/>
          <p:nvPr/>
        </p:nvSpPr>
        <p:spPr>
          <a:xfrm>
            <a:off x="6813995" y="3011388"/>
            <a:ext cx="1584176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‘d’</a:t>
            </a:r>
            <a:endParaRPr lang="en-IN" sz="3200" dirty="0"/>
          </a:p>
        </p:txBody>
      </p:sp>
      <p:sp>
        <p:nvSpPr>
          <p:cNvPr id="8" name="Rectangle 7"/>
          <p:cNvSpPr/>
          <p:nvPr/>
        </p:nvSpPr>
        <p:spPr>
          <a:xfrm>
            <a:off x="-9996" y="4431668"/>
            <a:ext cx="3131840" cy="7255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Integer(number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8684" y="4353024"/>
            <a:ext cx="2592536" cy="79208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Float (number)</a:t>
            </a:r>
            <a:endParaRPr lang="en-IN" sz="2800" dirty="0"/>
          </a:p>
        </p:txBody>
      </p:sp>
      <p:sp>
        <p:nvSpPr>
          <p:cNvPr id="10" name="Rectangle 9"/>
          <p:cNvSpPr/>
          <p:nvPr/>
        </p:nvSpPr>
        <p:spPr>
          <a:xfrm>
            <a:off x="6586238" y="4431668"/>
            <a:ext cx="2090217" cy="7255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character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94739768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primary </a:t>
            </a:r>
            <a:r>
              <a:rPr lang="en-US" dirty="0"/>
              <a:t>D</a:t>
            </a:r>
            <a:r>
              <a:rPr lang="en-US" dirty="0" smtClean="0"/>
              <a:t>ata type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character       integer           float           void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char                signed unsigned               float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  signed                  </a:t>
            </a:r>
            <a:r>
              <a:rPr lang="en-US" sz="2000" b="1" dirty="0" err="1" smtClean="0">
                <a:solidFill>
                  <a:srgbClr val="00B050"/>
                </a:solidFill>
              </a:rPr>
              <a:t>int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</a:rPr>
              <a:t>int</a:t>
            </a:r>
            <a:r>
              <a:rPr lang="en-US" sz="2000" b="1" dirty="0" smtClean="0">
                <a:solidFill>
                  <a:srgbClr val="00B050"/>
                </a:solidFill>
              </a:rPr>
              <a:t>                        double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  un signed    short </a:t>
            </a:r>
            <a:r>
              <a:rPr lang="en-US" sz="2000" b="1" dirty="0" err="1" smtClean="0">
                <a:solidFill>
                  <a:srgbClr val="00B050"/>
                </a:solidFill>
              </a:rPr>
              <a:t>int</a:t>
            </a:r>
            <a:r>
              <a:rPr lang="en-US" sz="2000" b="1" dirty="0" smtClean="0">
                <a:solidFill>
                  <a:srgbClr val="00B050"/>
                </a:solidFill>
              </a:rPr>
              <a:t> short </a:t>
            </a:r>
            <a:r>
              <a:rPr lang="en-US" sz="2000" b="1" dirty="0" err="1" smtClean="0">
                <a:solidFill>
                  <a:srgbClr val="00B050"/>
                </a:solidFill>
              </a:rPr>
              <a:t>int</a:t>
            </a:r>
            <a:r>
              <a:rPr lang="en-US" sz="2000" b="1" dirty="0" smtClean="0">
                <a:solidFill>
                  <a:srgbClr val="00B050"/>
                </a:solidFill>
              </a:rPr>
              <a:t>                 long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  double          long </a:t>
            </a:r>
            <a:r>
              <a:rPr lang="en-US" sz="2000" b="1" dirty="0" err="1" smtClean="0">
                <a:solidFill>
                  <a:srgbClr val="00B050"/>
                </a:solidFill>
              </a:rPr>
              <a:t>int</a:t>
            </a:r>
            <a:r>
              <a:rPr lang="en-US" sz="2000" b="1" dirty="0">
                <a:solidFill>
                  <a:srgbClr val="00B050"/>
                </a:solidFill>
              </a:rPr>
              <a:t> long </a:t>
            </a:r>
            <a:r>
              <a:rPr lang="en-US" sz="2000" b="1" dirty="0" err="1">
                <a:solidFill>
                  <a:srgbClr val="00B050"/>
                </a:solidFill>
              </a:rPr>
              <a:t>int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endParaRPr lang="en-IN" sz="2000" b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r>
              <a:rPr lang="en-US" dirty="0" smtClean="0">
                <a:solidFill>
                  <a:schemeClr val="accent3"/>
                </a:solidFill>
              </a:rPr>
              <a:t>PRIMARY DATA TYPES</a:t>
            </a:r>
            <a:endParaRPr lang="en-IN" dirty="0">
              <a:solidFill>
                <a:schemeClr val="accent3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043608" y="2384884"/>
            <a:ext cx="6552728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57802" y="3158232"/>
            <a:ext cx="0" cy="2070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95736" y="378904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83568" y="3356992"/>
            <a:ext cx="0" cy="1980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043608" y="2402886"/>
            <a:ext cx="0" cy="594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419872" y="2420888"/>
            <a:ext cx="23529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652120" y="24208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560332" y="2384884"/>
            <a:ext cx="0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195736" y="3789040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572000" y="3791756"/>
            <a:ext cx="0" cy="1437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27340" y="3158232"/>
            <a:ext cx="0" cy="1638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41096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310802"/>
              </p:ext>
            </p:extLst>
          </p:nvPr>
        </p:nvGraphicFramePr>
        <p:xfrm>
          <a:off x="971600" y="1340768"/>
          <a:ext cx="7128793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251"/>
                <a:gridCol w="2373278"/>
                <a:gridCol w="2376264"/>
              </a:tblGrid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Size(bits)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Char or unsigned</a:t>
                      </a:r>
                      <a:r>
                        <a:rPr lang="en-US" baseline="0" dirty="0" smtClean="0"/>
                        <a:t> char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-128to 127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 char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to 255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or signed </a:t>
                      </a:r>
                      <a:r>
                        <a:rPr lang="en-US" dirty="0" err="1" smtClean="0"/>
                        <a:t>int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-32,768 to 32,767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 </a:t>
                      </a:r>
                      <a:r>
                        <a:rPr lang="en-US" dirty="0" err="1" smtClean="0"/>
                        <a:t>int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to 65535 </a:t>
                      </a:r>
                      <a:endParaRPr lang="en-IN" dirty="0"/>
                    </a:p>
                  </a:txBody>
                  <a:tcPr/>
                </a:tc>
              </a:tr>
              <a:tr h="603827">
                <a:tc>
                  <a:txBody>
                    <a:bodyPr/>
                    <a:lstStyle/>
                    <a:p>
                      <a:r>
                        <a:rPr lang="en-US" dirty="0" smtClean="0"/>
                        <a:t>Short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or</a:t>
                      </a:r>
                      <a:r>
                        <a:rPr lang="en-US" baseline="0" dirty="0" smtClean="0"/>
                        <a:t> signed short </a:t>
                      </a:r>
                      <a:r>
                        <a:rPr lang="en-US" baseline="0" dirty="0" err="1" smtClean="0"/>
                        <a:t>int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-128 to 127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 short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0" dirty="0" smtClean="0"/>
                        <a:t> to 255</a:t>
                      </a:r>
                      <a:endParaRPr lang="en-IN" dirty="0"/>
                    </a:p>
                  </a:txBody>
                  <a:tcPr/>
                </a:tc>
              </a:tr>
              <a:tr h="617291">
                <a:tc>
                  <a:txBody>
                    <a:bodyPr/>
                    <a:lstStyle/>
                    <a:p>
                      <a:r>
                        <a:rPr lang="en-US" dirty="0" smtClean="0"/>
                        <a:t>Long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or signed long </a:t>
                      </a:r>
                      <a:r>
                        <a:rPr lang="en-US" dirty="0" err="1" smtClean="0"/>
                        <a:t>int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-2,147,483,648 to 2,147,483,647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</a:t>
                      </a:r>
                      <a:r>
                        <a:rPr lang="en-US" baseline="0" dirty="0" smtClean="0"/>
                        <a:t> long </a:t>
                      </a:r>
                      <a:r>
                        <a:rPr lang="en-US" baseline="0" dirty="0" err="1" smtClean="0"/>
                        <a:t>int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to 4,294,967,295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3.4E-38</a:t>
                      </a:r>
                      <a:r>
                        <a:rPr lang="en-US" baseline="0" dirty="0" smtClean="0"/>
                        <a:t> to 3.4E+38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1.7E-308 to 1.7E+308</a:t>
                      </a:r>
                      <a:endParaRPr lang="en-IN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r>
                        <a:rPr lang="en-US" dirty="0" smtClean="0"/>
                        <a:t>Long double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3.4E-4932 to 1.1E+4932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39"/>
            <a:ext cx="7416824" cy="966337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Size and range of data types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62381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08780"/>
              </p:ext>
            </p:extLst>
          </p:nvPr>
        </p:nvGraphicFramePr>
        <p:xfrm>
          <a:off x="539552" y="234888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Stdio.h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i/o header file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Conio.h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Console i/o header file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String.h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Collection of character make string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Math.h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to mathematic function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Graphic.h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to draw any</a:t>
                      </a:r>
                      <a:r>
                        <a:rPr lang="en-US" baseline="0" dirty="0" smtClean="0"/>
                        <a:t> shape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Dos.h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 output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TYPES OF HEADER FILES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4093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et char():</a:t>
            </a:r>
          </a:p>
          <a:p>
            <a:pPr marL="0" indent="0">
              <a:buNone/>
            </a:pPr>
            <a:r>
              <a:rPr lang="en-US" dirty="0" smtClean="0"/>
              <a:t>		get char() function is used to get /read a character from keyboard.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err="1" smtClean="0"/>
              <a:t>getchar</a:t>
            </a:r>
            <a:r>
              <a:rPr lang="en-US" b="1" dirty="0" smtClean="0"/>
              <a:t>(char);</a:t>
            </a:r>
          </a:p>
          <a:p>
            <a:r>
              <a:rPr lang="en-US" dirty="0" smtClean="0"/>
              <a:t>Put  char();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put char () to output the values of character variable.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err="1" smtClean="0"/>
              <a:t>putchar</a:t>
            </a:r>
            <a:r>
              <a:rPr lang="en-US" b="1" dirty="0" smtClean="0"/>
              <a:t>(char);</a:t>
            </a:r>
            <a:endParaRPr lang="en-IN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Get char() and put char()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38873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c.</a:t>
            </a:r>
          </a:p>
          <a:p>
            <a:r>
              <a:rPr lang="en-US" dirty="0" smtClean="0"/>
              <a:t>Introduction to c.</a:t>
            </a:r>
          </a:p>
          <a:p>
            <a:r>
              <a:rPr lang="en-US" dirty="0" smtClean="0"/>
              <a:t>Uses of c &amp; importance of c.</a:t>
            </a:r>
          </a:p>
          <a:p>
            <a:r>
              <a:rPr lang="en-US" dirty="0" smtClean="0"/>
              <a:t>C tokens.</a:t>
            </a:r>
          </a:p>
          <a:p>
            <a:r>
              <a:rPr lang="en-US" dirty="0" smtClean="0"/>
              <a:t>Array, string, pointers.</a:t>
            </a:r>
          </a:p>
          <a:p>
            <a:r>
              <a:rPr lang="en-US" dirty="0" smtClean="0"/>
              <a:t>Structures and unions.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en-US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en-US" sz="4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OUTLINE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016292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r>
              <a:rPr lang="en-US" dirty="0" smtClean="0"/>
              <a:t>() function is used to print the “character string ,float , integer , octal and hexadecimal values” on to the output screen.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err="1" smtClean="0"/>
              <a:t>Printf</a:t>
            </a:r>
            <a:r>
              <a:rPr lang="en-US" dirty="0" smtClean="0"/>
              <a:t>() function with %d format </a:t>
            </a:r>
            <a:r>
              <a:rPr lang="en-US" dirty="0" err="1" smtClean="0"/>
              <a:t>specifier</a:t>
            </a:r>
            <a:r>
              <a:rPr lang="en-US" dirty="0" smtClean="0"/>
              <a:t> to display the value of integer variable.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err="1" smtClean="0"/>
              <a:t>Scanf</a:t>
            </a:r>
            <a:r>
              <a:rPr lang="en-US" dirty="0" smtClean="0"/>
              <a:t>() function is used to read character, string, numeric data from a keyboard.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3"/>
                </a:solidFill>
              </a:rPr>
              <a:t>Printf</a:t>
            </a:r>
            <a:r>
              <a:rPr lang="en-US" dirty="0" smtClean="0">
                <a:solidFill>
                  <a:schemeClr val="accent3"/>
                </a:solidFill>
              </a:rPr>
              <a:t>() and </a:t>
            </a:r>
            <a:r>
              <a:rPr lang="en-US" dirty="0" err="1" smtClean="0">
                <a:solidFill>
                  <a:schemeClr val="accent3"/>
                </a:solidFill>
              </a:rPr>
              <a:t>scanf</a:t>
            </a:r>
            <a:r>
              <a:rPr lang="en-US" dirty="0" smtClean="0">
                <a:solidFill>
                  <a:schemeClr val="accent3"/>
                </a:solidFill>
              </a:rPr>
              <a:t>()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620577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361459"/>
          </a:xfrm>
        </p:spPr>
        <p:txBody>
          <a:bodyPr/>
          <a:lstStyle/>
          <a:p>
            <a:r>
              <a:rPr lang="en-US" dirty="0" smtClean="0"/>
              <a:t>An array is a fixed size sequenced collection of elements of the same data type.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An array is a group of related data items that shared a common name.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/>
                </a:solidFill>
              </a:rPr>
              <a:t>ARRAYS</a:t>
            </a:r>
            <a:endParaRPr lang="en-IN" sz="4000" dirty="0"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3094676"/>
            <a:ext cx="5832648" cy="64807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ARRAYS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259632" y="4450816"/>
            <a:ext cx="2160240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DIMENSIONAL ARRAYS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671900" y="4437112"/>
            <a:ext cx="2160240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TWO DIMENSIONAL ARRAYS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6084168" y="4437112"/>
            <a:ext cx="2160240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MULTIDIMENSIONAL ARRAYS</a:t>
            </a:r>
            <a:endParaRPr lang="en-IN" dirty="0"/>
          </a:p>
        </p:txBody>
      </p:sp>
      <p:cxnSp>
        <p:nvCxnSpPr>
          <p:cNvPr id="9" name="Straight Arrow Connector 8"/>
          <p:cNvCxnSpPr>
            <a:stCxn id="4" idx="2"/>
          </p:cNvCxnSpPr>
          <p:nvPr/>
        </p:nvCxnSpPr>
        <p:spPr>
          <a:xfrm flipH="1">
            <a:off x="2771800" y="3742748"/>
            <a:ext cx="1980220" cy="694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>
            <a:off x="4752020" y="3742748"/>
            <a:ext cx="0" cy="694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2"/>
          </p:cNvCxnSpPr>
          <p:nvPr/>
        </p:nvCxnSpPr>
        <p:spPr>
          <a:xfrm>
            <a:off x="4752020" y="3742748"/>
            <a:ext cx="2052228" cy="694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06198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579296" cy="57332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pointer is derived data type in c</a:t>
            </a:r>
          </a:p>
          <a:p>
            <a:r>
              <a:rPr lang="en-US" dirty="0" smtClean="0"/>
              <a:t>Pointers contain memory addresses as their values</a:t>
            </a:r>
            <a:r>
              <a:rPr lang="en-IN" dirty="0" smtClean="0"/>
              <a:t>.</a:t>
            </a:r>
          </a:p>
          <a:p>
            <a:r>
              <a:rPr lang="en-US" dirty="0" smtClean="0"/>
              <a:t>Pointers are more efficient in handling arrays and data tables.</a:t>
            </a:r>
          </a:p>
          <a:p>
            <a:r>
              <a:rPr lang="en-US" dirty="0" smtClean="0"/>
              <a:t>Pointers can be used to return multiple values from a function via function arguments.</a:t>
            </a:r>
          </a:p>
          <a:p>
            <a:r>
              <a:rPr lang="en-US" dirty="0" smtClean="0"/>
              <a:t>Pointers allow c to support dynamic memory management.</a:t>
            </a:r>
          </a:p>
          <a:p>
            <a:r>
              <a:rPr lang="en-US" dirty="0" smtClean="0"/>
              <a:t>Pointers reduce length and complexity of programs.</a:t>
            </a:r>
          </a:p>
          <a:p>
            <a:r>
              <a:rPr lang="en-US" dirty="0"/>
              <a:t> </a:t>
            </a:r>
            <a:r>
              <a:rPr lang="en-US" dirty="0" smtClean="0"/>
              <a:t>They increase the execution speed and thus reduce the program execution time.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POINTERS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0064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String is a sequence of character that is treated as a single data items.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Any group of characters(except double quote sign)define between double quotation marks is a string constant.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Character strings are often used to build meaningful and readable function.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smtClean="0"/>
              <a:t>char string-name[size]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STRINGS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84017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library supports a large number of string handling function 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STRING HANDLING FUNCTION</a:t>
            </a:r>
            <a:endParaRPr lang="en-IN" dirty="0">
              <a:solidFill>
                <a:schemeClr val="accent3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755069"/>
              </p:ext>
            </p:extLst>
          </p:nvPr>
        </p:nvGraphicFramePr>
        <p:xfrm>
          <a:off x="971600" y="2780926"/>
          <a:ext cx="6696744" cy="3312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372"/>
                <a:gridCol w="3348372"/>
              </a:tblGrid>
              <a:tr h="662474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IN" dirty="0"/>
                    </a:p>
                  </a:txBody>
                  <a:tcPr/>
                </a:tc>
              </a:tr>
              <a:tr h="66247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Strcat</a:t>
                      </a:r>
                      <a:r>
                        <a:rPr lang="en-US" dirty="0" smtClean="0"/>
                        <a:t>()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Concatenates</a:t>
                      </a:r>
                      <a:r>
                        <a:rPr lang="en-US" baseline="0" dirty="0" smtClean="0"/>
                        <a:t> two string</a:t>
                      </a:r>
                      <a:endParaRPr lang="en-IN" dirty="0"/>
                    </a:p>
                  </a:txBody>
                  <a:tcPr/>
                </a:tc>
              </a:tr>
              <a:tr h="66247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Strcmp</a:t>
                      </a:r>
                      <a:r>
                        <a:rPr lang="en-US" dirty="0" smtClean="0"/>
                        <a:t>()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Compare two strings</a:t>
                      </a:r>
                      <a:endParaRPr lang="en-IN" dirty="0"/>
                    </a:p>
                  </a:txBody>
                  <a:tcPr/>
                </a:tc>
              </a:tr>
              <a:tr h="66247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Strcpy</a:t>
                      </a:r>
                      <a:r>
                        <a:rPr lang="en-US" dirty="0" smtClean="0"/>
                        <a:t>()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Copies one string over another</a:t>
                      </a:r>
                      <a:endParaRPr lang="en-IN" dirty="0"/>
                    </a:p>
                  </a:txBody>
                  <a:tcPr/>
                </a:tc>
              </a:tr>
              <a:tr h="66247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Strlen</a:t>
                      </a:r>
                      <a:r>
                        <a:rPr lang="en-US" dirty="0" smtClean="0"/>
                        <a:t>()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Finds the length of a string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92373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8052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structure in C is a collection of items of different types.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A structure creates a data type that can be used to group items of possibility different types into a single type.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‘</a:t>
            </a:r>
            <a:r>
              <a:rPr lang="en-US" dirty="0" err="1" smtClean="0"/>
              <a:t>struct</a:t>
            </a:r>
            <a:r>
              <a:rPr lang="en-US" dirty="0" smtClean="0"/>
              <a:t>’ keyword is used to create a structure.</a:t>
            </a:r>
          </a:p>
          <a:p>
            <a:pPr marL="0" indent="0" algn="just">
              <a:buNone/>
            </a:pPr>
            <a:r>
              <a:rPr lang="en-US" dirty="0" smtClean="0"/>
              <a:t>   </a:t>
            </a:r>
            <a:r>
              <a:rPr lang="en-US" dirty="0" err="1" smtClean="0"/>
              <a:t>struct</a:t>
            </a:r>
            <a:r>
              <a:rPr lang="en-US" dirty="0" smtClean="0"/>
              <a:t> address</a:t>
            </a:r>
          </a:p>
          <a:p>
            <a:pPr marL="0" indent="0" algn="just">
              <a:buNone/>
            </a:pPr>
            <a:r>
              <a:rPr lang="en-US" dirty="0" smtClean="0"/>
              <a:t> {</a:t>
            </a:r>
          </a:p>
          <a:p>
            <a:pPr marL="0" indent="0" algn="just">
              <a:buNone/>
            </a:pPr>
            <a:r>
              <a:rPr lang="en-US" dirty="0" smtClean="0"/>
              <a:t>  Char name[50];</a:t>
            </a:r>
          </a:p>
          <a:p>
            <a:pPr marL="0" indent="0" algn="just">
              <a:buNone/>
            </a:pPr>
            <a:r>
              <a:rPr lang="en-US" dirty="0" smtClean="0"/>
              <a:t>  Char street[100];</a:t>
            </a:r>
          </a:p>
          <a:p>
            <a:pPr marL="0" indent="0" algn="just">
              <a:buNone/>
            </a:pPr>
            <a:r>
              <a:rPr lang="en-US" dirty="0" smtClean="0"/>
              <a:t>  Char city[50];</a:t>
            </a:r>
          </a:p>
          <a:p>
            <a:pPr marL="0" indent="0" algn="just">
              <a:buNone/>
            </a:pP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pin;</a:t>
            </a:r>
          </a:p>
          <a:p>
            <a:pPr marL="0" indent="0" algn="just"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STRUCTURES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64564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en-US" dirty="0" smtClean="0"/>
              <a:t>A union is a special data type 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 allows to store different data types in the same memory location.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Define a union with many members ,but only one member can contain a value at any given time.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Union provide an efficient way of using the same memory location for multiple –purpose.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/>
                </a:solidFill>
              </a:rPr>
              <a:t>UNION</a:t>
            </a:r>
            <a:endParaRPr lang="en-IN" sz="4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602943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Jokerman" pitchFamily="82" charset="0"/>
              </a:rPr>
              <a:t>               THANK YOU….</a:t>
            </a:r>
            <a:endParaRPr lang="en-IN" sz="3600" dirty="0">
              <a:latin typeface="Jokerman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434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177615"/>
              </p:ext>
            </p:extLst>
          </p:nvPr>
        </p:nvGraphicFramePr>
        <p:xfrm>
          <a:off x="457200" y="1481138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Developed by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1960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ALGOL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INTERNATIONL GROUP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1967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BCPL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MARTIN RICHARDS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1970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KEN THOMPSON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1972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DENNIS RITCHIE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1978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K&amp;RC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KEMIGHAN &amp;RITCHIE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1989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ANSI 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ANSI COMMITTEE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ANSI/ISO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 COMMITTEE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1999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C99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STANDARDIZATION COMMITTEE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HISTORY OF C</a:t>
            </a:r>
            <a:endParaRPr lang="en-IN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8670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733256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Times New Roman" pitchFamily="18" charset="0"/>
              </a:rPr>
              <a:t>C is a structured programming language.</a:t>
            </a:r>
          </a:p>
          <a:p>
            <a:pPr marL="109728" indent="0">
              <a:buNone/>
            </a:pPr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C was  originally developed in the 1972 by </a:t>
            </a:r>
            <a:r>
              <a:rPr lang="en-US" dirty="0" err="1" smtClean="0">
                <a:cs typeface="Times New Roman" pitchFamily="18" charset="0"/>
              </a:rPr>
              <a:t>dennis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ritchie</a:t>
            </a:r>
            <a:r>
              <a:rPr lang="en-US" dirty="0" smtClean="0">
                <a:cs typeface="Times New Roman" pitchFamily="18" charset="0"/>
              </a:rPr>
              <a:t> at bell telephone laboratories.</a:t>
            </a:r>
          </a:p>
          <a:p>
            <a:pPr marL="109728" indent="0">
              <a:buNone/>
            </a:pPr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C is a high level language, which is developed for UNIX operating system.</a:t>
            </a:r>
          </a:p>
          <a:p>
            <a:pPr marL="109728" indent="0">
              <a:buNone/>
            </a:pPr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C is often called a middle level language because it combines the best element of low level language or machine level language with high level language.</a:t>
            </a:r>
            <a:endParaRPr lang="en-IN" dirty="0"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684516" y="0"/>
            <a:ext cx="551465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40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INTRODUCTION TO C</a:t>
            </a:r>
            <a:endParaRPr lang="en-IN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002390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is used for creating computer application.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Used in writing embedded software.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Create compiler for different language.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Implement different operating system.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</a:t>
            </a:r>
            <a:r>
              <a:rPr lang="en-US" dirty="0" smtClean="0">
                <a:solidFill>
                  <a:schemeClr val="accent3"/>
                </a:solidFill>
              </a:rPr>
              <a:t>USES OF C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36799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Very simple language.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Highly portable.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Middle level language.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Only 32 keywords so easy to make.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Very fast execution speed.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3"/>
                </a:solidFill>
              </a:rPr>
              <a:t>IMPORTANCE OF C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590006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/>
          <a:lstStyle/>
          <a:p>
            <a:r>
              <a:rPr lang="en-US" dirty="0" smtClean="0"/>
              <a:t>Individual words and punctuation marks are called tokens.</a:t>
            </a:r>
          </a:p>
          <a:p>
            <a:r>
              <a:rPr lang="en-US" dirty="0" smtClean="0"/>
              <a:t>The smallest individual units are known as tokens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 algn="ctr"/>
            <a:r>
              <a:rPr lang="en-US" dirty="0" smtClean="0">
                <a:ln>
                  <a:solidFill>
                    <a:schemeClr val="accent3"/>
                  </a:solidFill>
                </a:ln>
              </a:rPr>
              <a:t>TOKENS</a:t>
            </a:r>
            <a:endParaRPr lang="en-IN" dirty="0">
              <a:ln>
                <a:solidFill>
                  <a:schemeClr val="accent3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3768" y="2420888"/>
            <a:ext cx="4498031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tokens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0" y="3988296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Keywords 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2339752" y="3985739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constants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4716016" y="3988296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strings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7127776" y="3988296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operators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6029909" y="5222837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Special symbols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1659571" y="5159213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identifiers</a:t>
            </a:r>
            <a:endParaRPr lang="en-IN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279215" y="2870804"/>
            <a:ext cx="0" cy="11328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508104" y="2852936"/>
            <a:ext cx="0" cy="11328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16200000" flipH="1">
            <a:off x="6471620" y="3077047"/>
            <a:ext cx="1132802" cy="6845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endCxn id="9" idx="0"/>
          </p:cNvCxnSpPr>
          <p:nvPr/>
        </p:nvCxnSpPr>
        <p:spPr>
          <a:xfrm rot="16200000" flipH="1">
            <a:off x="5445508" y="3630323"/>
            <a:ext cx="2352031" cy="83299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rot="5400000">
            <a:off x="1566263" y="2924213"/>
            <a:ext cx="1114935" cy="100811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rot="5400000">
            <a:off x="1258896" y="3541643"/>
            <a:ext cx="2497854" cy="68839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23528" y="4592300"/>
            <a:ext cx="1152128" cy="6305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float</a:t>
            </a:r>
          </a:p>
          <a:p>
            <a:pPr algn="ctr"/>
            <a:r>
              <a:rPr lang="en-US" dirty="0" smtClean="0"/>
              <a:t>while</a:t>
            </a:r>
            <a:endParaRPr lang="en-IN" dirty="0"/>
          </a:p>
        </p:txBody>
      </p:sp>
      <p:sp>
        <p:nvSpPr>
          <p:cNvPr id="43" name="Oval 42"/>
          <p:cNvSpPr/>
          <p:nvPr/>
        </p:nvSpPr>
        <p:spPr>
          <a:xfrm>
            <a:off x="2843808" y="4417787"/>
            <a:ext cx="1152128" cy="6421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</a:p>
          <a:p>
            <a:pPr algn="ctr"/>
            <a:r>
              <a:rPr lang="en-US" dirty="0" smtClean="0"/>
              <a:t>14.5</a:t>
            </a:r>
            <a:endParaRPr lang="en-IN" dirty="0"/>
          </a:p>
        </p:txBody>
      </p:sp>
      <p:sp>
        <p:nvSpPr>
          <p:cNvPr id="44" name="Oval 43"/>
          <p:cNvSpPr/>
          <p:nvPr/>
        </p:nvSpPr>
        <p:spPr>
          <a:xfrm>
            <a:off x="5012253" y="4504228"/>
            <a:ext cx="1216761" cy="6305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“IJK”</a:t>
            </a:r>
          </a:p>
          <a:p>
            <a:pPr algn="ctr"/>
            <a:r>
              <a:rPr lang="en-US" dirty="0" smtClean="0"/>
              <a:t>“Best”</a:t>
            </a:r>
            <a:endParaRPr lang="en-IN" dirty="0"/>
          </a:p>
        </p:txBody>
      </p:sp>
      <p:sp>
        <p:nvSpPr>
          <p:cNvPr id="45" name="Oval 44"/>
          <p:cNvSpPr/>
          <p:nvPr/>
        </p:nvSpPr>
        <p:spPr>
          <a:xfrm>
            <a:off x="1920606" y="5690505"/>
            <a:ext cx="1512169" cy="7628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ain</a:t>
            </a:r>
          </a:p>
          <a:p>
            <a:pPr algn="ctr"/>
            <a:r>
              <a:rPr lang="en-US" dirty="0" smtClean="0"/>
              <a:t>amount</a:t>
            </a:r>
            <a:endParaRPr lang="en-IN" dirty="0"/>
          </a:p>
        </p:txBody>
      </p:sp>
      <p:sp>
        <p:nvSpPr>
          <p:cNvPr id="46" name="Oval 45"/>
          <p:cNvSpPr/>
          <p:nvPr/>
        </p:nvSpPr>
        <p:spPr>
          <a:xfrm>
            <a:off x="7703842" y="4497417"/>
            <a:ext cx="1008112" cy="6305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 -</a:t>
            </a:r>
          </a:p>
          <a:p>
            <a:pPr algn="ctr"/>
            <a:r>
              <a:rPr lang="en-US" dirty="0" smtClean="0"/>
              <a:t>* /</a:t>
            </a:r>
            <a:endParaRPr lang="en-IN" dirty="0"/>
          </a:p>
        </p:txBody>
      </p:sp>
      <p:sp>
        <p:nvSpPr>
          <p:cNvPr id="47" name="Oval 46"/>
          <p:cNvSpPr/>
          <p:nvPr/>
        </p:nvSpPr>
        <p:spPr>
          <a:xfrm>
            <a:off x="6695730" y="5690505"/>
            <a:ext cx="1008112" cy="6305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{ }</a:t>
            </a:r>
          </a:p>
          <a:p>
            <a:pPr algn="ctr"/>
            <a:r>
              <a:rPr lang="en-US" dirty="0" smtClean="0"/>
              <a:t>[ ]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095646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9036496" cy="623731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Every C word is classified as either a keyword or an identifier.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All keywords have fixed meaning and these meaning cannot be changed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All keywords must be written in lowercase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3"/>
                </a:solidFill>
              </a:rPr>
              <a:t>KEYWORDS AND IDENTIFIERS</a:t>
            </a:r>
            <a:endParaRPr lang="en-IN" dirty="0"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3809" y="2996952"/>
            <a:ext cx="1800200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auto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break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char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const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continue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default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double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else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enum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131840" y="3016376"/>
            <a:ext cx="1800200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extern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float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goto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int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long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register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return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short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signed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5976156" y="3056027"/>
            <a:ext cx="1800200" cy="3122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size of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static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struct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switch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typedef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unsigned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void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volatile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while</a:t>
            </a:r>
          </a:p>
          <a:p>
            <a:pPr marL="285750" indent="-285750">
              <a:buFont typeface="Arial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180860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 </a:t>
            </a:r>
            <a:r>
              <a:rPr lang="en-US" dirty="0" smtClean="0"/>
              <a:t>First character must be an alphabet (or underscore).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Must consist of only letters , digits and underscore.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Only first 31 characters are significant.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Cannot use a keyword.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Must not contain white space.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3"/>
                </a:solidFill>
              </a:rPr>
              <a:t>RULES FOR IDENTIFIER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48170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608</TotalTime>
  <Words>1212</Words>
  <Application>Microsoft Office PowerPoint</Application>
  <PresentationFormat>On-screen Show (4:3)</PresentationFormat>
  <Paragraphs>363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 </vt:lpstr>
      <vt:lpstr>  OUTLINE </vt:lpstr>
      <vt:lpstr>HISTORY OF C</vt:lpstr>
      <vt:lpstr>          </vt:lpstr>
      <vt:lpstr>            USES OF C</vt:lpstr>
      <vt:lpstr>IMPORTANCE OF C </vt:lpstr>
      <vt:lpstr>TOKENS</vt:lpstr>
      <vt:lpstr>KEYWORDS AND IDENTIFIERS</vt:lpstr>
      <vt:lpstr>RULES FOR IDENTIFIER</vt:lpstr>
      <vt:lpstr>CONSTANTS </vt:lpstr>
      <vt:lpstr> BACKSLASH CHARACTER CONSTANT </vt:lpstr>
      <vt:lpstr>VARIABLES</vt:lpstr>
      <vt:lpstr>RULES FOR VARIABLE</vt:lpstr>
      <vt:lpstr>DATA TYPES</vt:lpstr>
      <vt:lpstr>Data types</vt:lpstr>
      <vt:lpstr>       PRIMARY DATA TYPES</vt:lpstr>
      <vt:lpstr>Size and range of data types</vt:lpstr>
      <vt:lpstr>TYPES OF HEADER FILES</vt:lpstr>
      <vt:lpstr>Get char() and put char()</vt:lpstr>
      <vt:lpstr>Printf() and scanf()</vt:lpstr>
      <vt:lpstr>ARRAYS</vt:lpstr>
      <vt:lpstr>POINTERS</vt:lpstr>
      <vt:lpstr>STRINGS</vt:lpstr>
      <vt:lpstr>STRING HANDLING FUNCTION</vt:lpstr>
      <vt:lpstr>STRUCTURES</vt:lpstr>
      <vt:lpstr>UNION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</dc:title>
  <dc:creator>Vino</dc:creator>
  <cp:lastModifiedBy>Vino</cp:lastModifiedBy>
  <cp:revision>57</cp:revision>
  <dcterms:created xsi:type="dcterms:W3CDTF">2018-12-26T13:15:08Z</dcterms:created>
  <dcterms:modified xsi:type="dcterms:W3CDTF">2019-01-02T08:18:24Z</dcterms:modified>
</cp:coreProperties>
</file>