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00914F0-A1B3-4226-B9B4-CC292EB27A40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CC0058-7B27-4C1C-A8C9-E73F0F4317E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066800"/>
          </a:xfrm>
        </p:spPr>
        <p:txBody>
          <a:bodyPr/>
          <a:lstStyle/>
          <a:p>
            <a:r>
              <a:rPr lang="en-US" dirty="0" smtClean="0"/>
              <a:t>BASIC DEFINITIONS UNDER GROUP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dirty="0" smtClean="0"/>
              <a:t>ABSTRACT ALGEBRA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00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HOMEOMORPHISM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>
                    <a:effectLst/>
                  </a:rPr>
                  <a:t>If </a:t>
                </a:r>
                <a:r>
                  <a:rPr lang="en-US" i="1" dirty="0"/>
                  <a:t>f </a:t>
                </a:r>
                <a:r>
                  <a:rPr lang="en-US" dirty="0" smtClean="0">
                    <a:effectLst/>
                  </a:rPr>
                  <a:t>: </a:t>
                </a:r>
                <a:r>
                  <a:rPr lang="en-US" i="1" dirty="0" err="1"/>
                  <a:t>tt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i="1" dirty="0" smtClean="0"/>
                  <a:t>H</a:t>
                </a:r>
                <a:r>
                  <a:rPr lang="en-US" dirty="0" smtClean="0">
                    <a:effectLst/>
                  </a:rPr>
                  <a:t>, where </a:t>
                </a:r>
                <a:r>
                  <a:rPr lang="en-US" i="1" dirty="0" err="1"/>
                  <a:t>tt</a:t>
                </a:r>
                <a:r>
                  <a:rPr lang="en-US" i="1" dirty="0"/>
                  <a:t> </a:t>
                </a:r>
                <a:r>
                  <a:rPr lang="en-US" dirty="0" smtClean="0">
                    <a:effectLst/>
                  </a:rPr>
                  <a:t>and </a:t>
                </a:r>
                <a:r>
                  <a:rPr lang="en-US" i="1" dirty="0"/>
                  <a:t>H </a:t>
                </a:r>
                <a:r>
                  <a:rPr lang="en-US" dirty="0" smtClean="0">
                    <a:effectLst/>
                  </a:rPr>
                  <a:t>are groups, then </a:t>
                </a:r>
                <a:r>
                  <a:rPr lang="en-US" i="1" dirty="0"/>
                  <a:t>f </a:t>
                </a:r>
                <a:r>
                  <a:rPr lang="en-US" dirty="0" smtClean="0">
                    <a:effectLst/>
                  </a:rPr>
                  <a:t>is said to be a </a:t>
                </a:r>
                <a:r>
                  <a:rPr lang="en-US" i="1" dirty="0"/>
                  <a:t>homomorphism </a:t>
                </a:r>
                <a:r>
                  <a:rPr lang="en-US" dirty="0" smtClean="0">
                    <a:effectLst/>
                  </a:rPr>
                  <a:t>if for all </a:t>
                </a:r>
                <a:r>
                  <a:rPr lang="en-US" i="1" dirty="0"/>
                  <a:t>a, b </a:t>
                </a:r>
                <a:r>
                  <a:rPr lang="en-US" dirty="0"/>
                  <a:t>in </a:t>
                </a:r>
                <a:r>
                  <a:rPr lang="en-US" i="1" dirty="0" err="1"/>
                  <a:t>tt</a:t>
                </a:r>
                <a:r>
                  <a:rPr lang="en-US" dirty="0"/>
                  <a:t>, we </a:t>
                </a:r>
                <a:r>
                  <a:rPr lang="en-US" dirty="0" smtClean="0"/>
                  <a:t>have</a:t>
                </a:r>
                <a:endParaRPr lang="en-US" dirty="0"/>
              </a:p>
              <a:p>
                <a:pPr marL="0" indent="0" algn="ctr">
                  <a:buNone/>
                </a:pPr>
                <a:r>
                  <a:rPr lang="en-US" i="1" dirty="0"/>
                  <a:t>f </a:t>
                </a:r>
                <a:r>
                  <a:rPr lang="en-US" dirty="0"/>
                  <a:t>(</a:t>
                </a:r>
                <a:r>
                  <a:rPr lang="en-US" i="1" dirty="0" err="1"/>
                  <a:t>ab</a:t>
                </a:r>
                <a:r>
                  <a:rPr lang="en-US" dirty="0"/>
                  <a:t>) = </a:t>
                </a:r>
                <a:r>
                  <a:rPr lang="en-US" i="1" dirty="0"/>
                  <a:t>f </a:t>
                </a:r>
                <a:r>
                  <a:rPr lang="en-US" dirty="0"/>
                  <a:t>(</a:t>
                </a:r>
                <a:r>
                  <a:rPr lang="en-US" i="1" dirty="0"/>
                  <a:t>a</a:t>
                </a:r>
                <a:r>
                  <a:rPr lang="en-US" dirty="0"/>
                  <a:t>)</a:t>
                </a:r>
                <a:r>
                  <a:rPr lang="en-US" i="1" dirty="0"/>
                  <a:t>f </a:t>
                </a:r>
                <a:r>
                  <a:rPr lang="en-US" dirty="0"/>
                  <a:t>(</a:t>
                </a:r>
                <a:r>
                  <a:rPr lang="en-US" i="1" dirty="0"/>
                  <a:t>b</a:t>
                </a:r>
                <a:r>
                  <a:rPr lang="en-US" dirty="0"/>
                  <a:t>)</a:t>
                </a:r>
                <a:r>
                  <a:rPr lang="en-US" i="1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133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5000" y="2819400"/>
            <a:ext cx="5105400" cy="1143000"/>
          </a:xfrm>
        </p:spPr>
        <p:txBody>
          <a:bodyPr>
            <a:noAutofit/>
          </a:bodyPr>
          <a:lstStyle/>
          <a:p>
            <a:r>
              <a:rPr lang="en-US" sz="6000" dirty="0" smtClean="0"/>
              <a:t>THANK YOU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0623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effectLst/>
                  </a:rPr>
                  <a:t>A</a:t>
                </a:r>
                <a:r>
                  <a:rPr lang="en-US" dirty="0" smtClean="0"/>
                  <a:t> </a:t>
                </a:r>
                <a:r>
                  <a:rPr lang="en-US" i="1" dirty="0"/>
                  <a:t>group </a:t>
                </a:r>
                <a:r>
                  <a:rPr lang="en-US" dirty="0" smtClean="0">
                    <a:effectLst/>
                  </a:rPr>
                  <a:t>is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a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nonempty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set</a:t>
                </a:r>
                <a:r>
                  <a:rPr lang="en-US" dirty="0"/>
                  <a:t> </a:t>
                </a:r>
                <a:r>
                  <a:rPr lang="en-US" i="1" dirty="0" err="1"/>
                  <a:t>tt</a:t>
                </a:r>
                <a:r>
                  <a:rPr lang="en-US" i="1" dirty="0"/>
                  <a:t> </a:t>
                </a:r>
                <a:r>
                  <a:rPr lang="en-US" dirty="0" smtClean="0">
                    <a:effectLst/>
                  </a:rPr>
                  <a:t>on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which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there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is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deﬁned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a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binary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operation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(</a:t>
                </a:r>
                <a:r>
                  <a:rPr lang="en-US" i="1" dirty="0"/>
                  <a:t>a, </a:t>
                </a:r>
                <a:r>
                  <a:rPr lang="en-US" i="1" dirty="0" smtClean="0"/>
                  <a:t>b</a:t>
                </a:r>
                <a:r>
                  <a:rPr lang="en-US" dirty="0" smtClean="0">
                    <a:effectLst/>
                  </a:rPr>
                  <a:t>)</a:t>
                </a:r>
                <a14:m>
                  <m:oMath xmlns:m="http://schemas.openxmlformats.org/officeDocument/2006/math">
                    <m:r>
                      <a:rPr lang="en-US" i="1" smtClean="0">
                        <a:effectLst/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>
                    <a:effectLst/>
                  </a:rPr>
                  <a:t>	</a:t>
                </a:r>
                <a:r>
                  <a:rPr lang="en-US" i="1" dirty="0" err="1"/>
                  <a:t>ab</a:t>
                </a:r>
                <a:r>
                  <a:rPr lang="en-US" dirty="0" smtClean="0">
                    <a:effectLst/>
                  </a:rPr>
                  <a:t> </a:t>
                </a:r>
                <a:r>
                  <a:rPr lang="en-US" dirty="0"/>
                  <a:t>satisfying the following properties.</a:t>
                </a:r>
              </a:p>
              <a:p>
                <a:r>
                  <a:rPr lang="en-US" b="1" i="1" dirty="0"/>
                  <a:t>Closure</a:t>
                </a:r>
                <a:r>
                  <a:rPr lang="en-US" b="1" dirty="0"/>
                  <a:t>: </a:t>
                </a:r>
                <a:r>
                  <a:rPr lang="en-US" dirty="0"/>
                  <a:t>If </a:t>
                </a:r>
                <a:r>
                  <a:rPr lang="en-US" i="1" dirty="0"/>
                  <a:t>a </a:t>
                </a:r>
                <a:r>
                  <a:rPr lang="en-US" dirty="0"/>
                  <a:t>and </a:t>
                </a:r>
                <a:r>
                  <a:rPr lang="en-US" i="1" dirty="0"/>
                  <a:t>b </a:t>
                </a:r>
                <a:r>
                  <a:rPr lang="en-US" dirty="0"/>
                  <a:t>belong to </a:t>
                </a:r>
                <a:r>
                  <a:rPr lang="en-US" i="1" dirty="0" err="1"/>
                  <a:t>tt</a:t>
                </a:r>
                <a:r>
                  <a:rPr lang="en-US" dirty="0"/>
                  <a:t>, then </a:t>
                </a:r>
                <a:r>
                  <a:rPr lang="en-US" i="1" dirty="0" err="1"/>
                  <a:t>ab</a:t>
                </a:r>
                <a:r>
                  <a:rPr lang="en-US" i="1" dirty="0"/>
                  <a:t> </a:t>
                </a:r>
                <a:r>
                  <a:rPr lang="en-US" dirty="0"/>
                  <a:t>is also in </a:t>
                </a:r>
                <a:r>
                  <a:rPr lang="en-US" i="1" dirty="0" err="1"/>
                  <a:t>tt</a:t>
                </a:r>
                <a:r>
                  <a:rPr lang="en-US" dirty="0"/>
                  <a:t>;</a:t>
                </a:r>
              </a:p>
              <a:p>
                <a:r>
                  <a:rPr lang="en-US" b="1" i="1" dirty="0"/>
                  <a:t>Associativity </a:t>
                </a:r>
                <a:r>
                  <a:rPr lang="en-US" b="1" dirty="0"/>
                  <a:t>: </a:t>
                </a:r>
                <a:r>
                  <a:rPr lang="en-US" i="1" dirty="0"/>
                  <a:t>a</a:t>
                </a:r>
                <a:r>
                  <a:rPr lang="en-US" dirty="0"/>
                  <a:t>(</a:t>
                </a:r>
                <a:r>
                  <a:rPr lang="en-US" i="1" dirty="0" err="1"/>
                  <a:t>bc</a:t>
                </a:r>
                <a:r>
                  <a:rPr lang="en-US" dirty="0"/>
                  <a:t>) = (</a:t>
                </a:r>
                <a:r>
                  <a:rPr lang="en-US" i="1" dirty="0" err="1"/>
                  <a:t>ab</a:t>
                </a:r>
                <a:r>
                  <a:rPr lang="en-US" dirty="0"/>
                  <a:t>)</a:t>
                </a:r>
                <a:r>
                  <a:rPr lang="en-US" i="1" dirty="0"/>
                  <a:t>c </a:t>
                </a:r>
                <a:r>
                  <a:rPr lang="en-US" dirty="0"/>
                  <a:t>for all </a:t>
                </a:r>
                <a:r>
                  <a:rPr lang="en-US" i="1" dirty="0"/>
                  <a:t>a, b, c </a:t>
                </a:r>
                <a:r>
                  <a:rPr lang="en-US" dirty="0"/>
                  <a:t>∈ </a:t>
                </a:r>
                <a:r>
                  <a:rPr lang="en-US" i="1" dirty="0" err="1"/>
                  <a:t>tt</a:t>
                </a:r>
                <a:r>
                  <a:rPr lang="en-US" dirty="0"/>
                  <a:t>;</a:t>
                </a:r>
              </a:p>
              <a:p>
                <a:r>
                  <a:rPr lang="en-US" b="1" i="1" dirty="0"/>
                  <a:t>Identity </a:t>
                </a:r>
                <a:r>
                  <a:rPr lang="en-US" b="1" dirty="0"/>
                  <a:t>: </a:t>
                </a:r>
                <a:r>
                  <a:rPr lang="en-US" dirty="0"/>
                  <a:t>There is an element 1 ∈ </a:t>
                </a:r>
                <a:r>
                  <a:rPr lang="en-US" i="1" dirty="0" err="1"/>
                  <a:t>tt</a:t>
                </a:r>
                <a:r>
                  <a:rPr lang="en-US" i="1" dirty="0"/>
                  <a:t> </a:t>
                </a:r>
                <a:r>
                  <a:rPr lang="en-US" dirty="0"/>
                  <a:t>such that </a:t>
                </a:r>
                <a:r>
                  <a:rPr lang="en-US" i="1" dirty="0"/>
                  <a:t>a</a:t>
                </a:r>
                <a:r>
                  <a:rPr lang="en-US" dirty="0"/>
                  <a:t>1 = 1</a:t>
                </a:r>
                <a:r>
                  <a:rPr lang="en-US" i="1" dirty="0"/>
                  <a:t>a </a:t>
                </a:r>
                <a:r>
                  <a:rPr lang="en-US" dirty="0"/>
                  <a:t>= </a:t>
                </a:r>
                <a:r>
                  <a:rPr lang="en-US" i="1" dirty="0"/>
                  <a:t>a </a:t>
                </a:r>
                <a:r>
                  <a:rPr lang="en-US" dirty="0"/>
                  <a:t>for all </a:t>
                </a:r>
                <a:r>
                  <a:rPr lang="en-US" i="1" dirty="0"/>
                  <a:t>a </a:t>
                </a:r>
                <a:r>
                  <a:rPr lang="en-US" dirty="0"/>
                  <a:t>in </a:t>
                </a:r>
                <a:r>
                  <a:rPr lang="en-US" i="1" dirty="0" err="1"/>
                  <a:t>tt</a:t>
                </a:r>
                <a:r>
                  <a:rPr lang="en-US" dirty="0"/>
                  <a:t>;</a:t>
                </a:r>
              </a:p>
              <a:p>
                <a:r>
                  <a:rPr lang="en-US" b="1" i="1" dirty="0"/>
                  <a:t>Inverse</a:t>
                </a:r>
                <a:r>
                  <a:rPr lang="en-US" b="1" dirty="0"/>
                  <a:t>: </a:t>
                </a:r>
                <a:r>
                  <a:rPr lang="en-US" dirty="0"/>
                  <a:t>If </a:t>
                </a:r>
                <a:r>
                  <a:rPr lang="en-US" i="1" dirty="0"/>
                  <a:t>a </a:t>
                </a:r>
                <a:r>
                  <a:rPr lang="en-US" dirty="0"/>
                  <a:t>is in </a:t>
                </a:r>
                <a:r>
                  <a:rPr lang="en-US" i="1" dirty="0" err="1"/>
                  <a:t>tt</a:t>
                </a:r>
                <a:r>
                  <a:rPr lang="en-US" dirty="0"/>
                  <a:t>, then there is an element </a:t>
                </a:r>
                <a:r>
                  <a:rPr lang="en-US" i="1" dirty="0"/>
                  <a:t>a</a:t>
                </a:r>
                <a:r>
                  <a:rPr lang="en-US" baseline="30000" dirty="0"/>
                  <a:t>−1</a:t>
                </a:r>
                <a:r>
                  <a:rPr lang="en-US" dirty="0"/>
                  <a:t> in </a:t>
                </a:r>
                <a:r>
                  <a:rPr lang="en-US" i="1" dirty="0" err="1"/>
                  <a:t>tt</a:t>
                </a:r>
                <a:r>
                  <a:rPr lang="en-US" i="1" dirty="0"/>
                  <a:t> </a:t>
                </a:r>
                <a:r>
                  <a:rPr lang="en-US" dirty="0"/>
                  <a:t>such that </a:t>
                </a:r>
                <a:r>
                  <a:rPr lang="en-US" i="1" dirty="0"/>
                  <a:t>aa</a:t>
                </a:r>
                <a:r>
                  <a:rPr lang="en-US" baseline="30000" dirty="0"/>
                  <a:t>−1</a:t>
                </a:r>
                <a:r>
                  <a:rPr lang="en-US" dirty="0"/>
                  <a:t> = </a:t>
                </a:r>
                <a:r>
                  <a:rPr lang="en-US" i="1" dirty="0"/>
                  <a:t>a</a:t>
                </a:r>
                <a:r>
                  <a:rPr lang="en-US" baseline="30000" dirty="0"/>
                  <a:t>−1</a:t>
                </a:r>
                <a:r>
                  <a:rPr lang="en-US" i="1" dirty="0"/>
                  <a:t>a </a:t>
                </a:r>
                <a:r>
                  <a:rPr lang="en-US" dirty="0"/>
                  <a:t>= 1.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62" t="-1200" r="-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550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ABELIAN GROUP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>
                    <a:effectLst/>
                  </a:rPr>
                  <a:t>A group </a:t>
                </a:r>
                <a:r>
                  <a:rPr lang="en-US" i="1" dirty="0" err="1"/>
                  <a:t>tt</a:t>
                </a:r>
                <a:r>
                  <a:rPr lang="en-US" i="1" dirty="0"/>
                  <a:t> </a:t>
                </a:r>
                <a:r>
                  <a:rPr lang="en-US" dirty="0" smtClean="0">
                    <a:effectLst/>
                  </a:rPr>
                  <a:t>is </a:t>
                </a:r>
                <a:r>
                  <a:rPr lang="en-US" i="1" dirty="0" err="1"/>
                  <a:t>abelian</a:t>
                </a:r>
                <a:r>
                  <a:rPr lang="en-US" i="1" dirty="0"/>
                  <a:t>  </a:t>
                </a:r>
                <a:r>
                  <a:rPr lang="en-US" dirty="0" smtClean="0">
                    <a:effectLst/>
                  </a:rPr>
                  <a:t>if the binary operation is commutative, i.e., </a:t>
                </a:r>
                <a:r>
                  <a:rPr lang="en-US" i="1" dirty="0" err="1"/>
                  <a:t>ab</a:t>
                </a:r>
                <a:r>
                  <a:rPr lang="en-US" i="1" dirty="0"/>
                  <a:t> </a:t>
                </a:r>
                <a:r>
                  <a:rPr lang="en-US" dirty="0" smtClean="0">
                    <a:effectLst/>
                  </a:rPr>
                  <a:t>= </a:t>
                </a:r>
                <a:r>
                  <a:rPr lang="en-US" i="1" dirty="0" err="1"/>
                  <a:t>ba</a:t>
                </a:r>
                <a:r>
                  <a:rPr lang="en-US" i="1" dirty="0"/>
                  <a:t> </a:t>
                </a:r>
                <a:r>
                  <a:rPr lang="en-US" dirty="0" smtClean="0">
                    <a:effectLst/>
                  </a:rPr>
                  <a:t>for all </a:t>
                </a:r>
                <a:r>
                  <a:rPr lang="en-US" i="1" dirty="0"/>
                  <a:t>a, b  </a:t>
                </a:r>
                <a:r>
                  <a:rPr lang="en-US" dirty="0" smtClean="0">
                    <a:effectLst/>
                  </a:rPr>
                  <a:t>in </a:t>
                </a:r>
                <a:r>
                  <a:rPr lang="en-US" i="1" dirty="0" err="1"/>
                  <a:t>tt</a:t>
                </a:r>
                <a:r>
                  <a:rPr lang="en-US" dirty="0" smtClean="0">
                    <a:effectLst/>
                  </a:rPr>
                  <a:t>.  In this case the binary operation is often written additively ((</a:t>
                </a:r>
                <a:r>
                  <a:rPr lang="en-US" i="1" dirty="0"/>
                  <a:t>a, b</a:t>
                </a:r>
                <a:r>
                  <a:rPr lang="en-US" dirty="0" smtClean="0">
                    <a:effectLst/>
                  </a:rPr>
                  <a:t>) </a:t>
                </a:r>
                <a14:m>
                  <m:oMath xmlns:m="http://schemas.openxmlformats.org/officeDocument/2006/math">
                    <m:r>
                      <a:rPr lang="en-US" i="1" smtClean="0">
                        <a:effectLst/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>
                    <a:effectLst/>
                  </a:rPr>
                  <a:t>  </a:t>
                </a:r>
                <a:r>
                  <a:rPr lang="en-US" i="1" dirty="0"/>
                  <a:t>a </a:t>
                </a:r>
                <a:r>
                  <a:rPr lang="en-US" dirty="0" smtClean="0">
                    <a:effectLst/>
                  </a:rPr>
                  <a:t>+ </a:t>
                </a:r>
                <a:r>
                  <a:rPr lang="en-US" i="1" dirty="0"/>
                  <a:t>b</a:t>
                </a:r>
                <a:r>
                  <a:rPr lang="en-US" dirty="0" smtClean="0">
                    <a:effectLst/>
                  </a:rPr>
                  <a:t>), with   the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identity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written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as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0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rather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than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1.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56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i="1" dirty="0"/>
              <a:t>subgroup H </a:t>
            </a:r>
            <a:r>
              <a:rPr lang="en-US" dirty="0"/>
              <a:t>of a group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is a nonempty subset of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that forms a group under the binary operation of </a:t>
            </a:r>
            <a:r>
              <a:rPr lang="en-US" i="1" dirty="0" err="1"/>
              <a:t>tt</a:t>
            </a:r>
            <a:r>
              <a:rPr lang="en-US" dirty="0"/>
              <a:t>. Equivalently, </a:t>
            </a:r>
            <a:r>
              <a:rPr lang="en-US" i="1" dirty="0"/>
              <a:t>H </a:t>
            </a:r>
            <a:r>
              <a:rPr lang="en-US" dirty="0"/>
              <a:t>is a nonempty subset of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such that if </a:t>
            </a:r>
            <a:r>
              <a:rPr lang="en-US" i="1" dirty="0"/>
              <a:t>a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belong to </a:t>
            </a:r>
            <a:r>
              <a:rPr lang="en-US" i="1" dirty="0"/>
              <a:t>H</a:t>
            </a:r>
            <a:r>
              <a:rPr lang="en-US" dirty="0"/>
              <a:t>, so does </a:t>
            </a:r>
            <a:r>
              <a:rPr lang="en-US" i="1" dirty="0"/>
              <a:t>ab</a:t>
            </a:r>
            <a:r>
              <a:rPr lang="en-US" baseline="30000" dirty="0"/>
              <a:t>−1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1652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ISOMORPHIC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groups </a:t>
            </a:r>
            <a:r>
              <a:rPr lang="en-US" i="1" dirty="0"/>
              <a:t>tt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tt</a:t>
            </a:r>
            <a:r>
              <a:rPr lang="en-US" baseline="-25000" dirty="0"/>
              <a:t>2</a:t>
            </a:r>
            <a:r>
              <a:rPr lang="en-US" dirty="0"/>
              <a:t> are said to be </a:t>
            </a:r>
            <a:r>
              <a:rPr lang="en-US" i="1" dirty="0"/>
              <a:t>isomorphic </a:t>
            </a:r>
            <a:r>
              <a:rPr lang="en-US" dirty="0"/>
              <a:t>if there is a </a:t>
            </a:r>
            <a:r>
              <a:rPr lang="en-US" dirty="0" err="1"/>
              <a:t>bijection</a:t>
            </a:r>
            <a:r>
              <a:rPr lang="en-US" dirty="0"/>
              <a:t> </a:t>
            </a:r>
            <a:r>
              <a:rPr lang="en-US" i="1" dirty="0"/>
              <a:t>f </a:t>
            </a:r>
            <a:r>
              <a:rPr lang="en-US" dirty="0"/>
              <a:t>: </a:t>
            </a:r>
            <a:r>
              <a:rPr lang="en-US" i="1" dirty="0"/>
              <a:t>tt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i="1" dirty="0"/>
              <a:t>tt</a:t>
            </a:r>
            <a:r>
              <a:rPr lang="en-US" baseline="-25000" dirty="0"/>
              <a:t>2</a:t>
            </a:r>
            <a:r>
              <a:rPr lang="en-US" dirty="0"/>
              <a:t> that preserves the group operation, in other words, </a:t>
            </a:r>
            <a:r>
              <a:rPr lang="en-US" i="1" dirty="0"/>
              <a:t>f </a:t>
            </a:r>
            <a:r>
              <a:rPr lang="en-US" dirty="0"/>
              <a:t>(</a:t>
            </a:r>
            <a:r>
              <a:rPr lang="en-US" i="1" dirty="0" err="1"/>
              <a:t>ab</a:t>
            </a:r>
            <a:r>
              <a:rPr lang="en-US" dirty="0"/>
              <a:t>) = </a:t>
            </a:r>
            <a:r>
              <a:rPr lang="en-US" i="1" dirty="0"/>
              <a:t>f 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</a:t>
            </a:r>
            <a:r>
              <a:rPr lang="en-US" i="1" dirty="0"/>
              <a:t>f </a:t>
            </a:r>
            <a:r>
              <a:rPr lang="en-US" dirty="0"/>
              <a:t>(</a:t>
            </a:r>
            <a:r>
              <a:rPr lang="en-US" i="1" dirty="0"/>
              <a:t>b</a:t>
            </a:r>
            <a:r>
              <a:rPr lang="en-US" dirty="0"/>
              <a:t>). Isomorphic groups are essentially the same; they diﬀer only </a:t>
            </a:r>
            <a:r>
              <a:rPr lang="en-US" dirty="0" err="1"/>
              <a:t>notationally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474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AN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is a ﬁnite cyclic group of order </a:t>
            </a:r>
            <a:r>
              <a:rPr lang="en-US" i="1" dirty="0"/>
              <a:t>n</a:t>
            </a:r>
            <a:r>
              <a:rPr lang="en-US" dirty="0"/>
              <a:t>, then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has exactly one (necessarily cyclic) subgroup of order </a:t>
            </a:r>
            <a:r>
              <a:rPr lang="en-US" i="1" dirty="0"/>
              <a:t>n/d </a:t>
            </a:r>
            <a:r>
              <a:rPr lang="en-US" dirty="0"/>
              <a:t>for each positive divisor d of n, and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has no other subgroups. </a:t>
            </a:r>
          </a:p>
        </p:txBody>
      </p:sp>
    </p:spTree>
    <p:extLst>
      <p:ext uri="{BB962C8B-B14F-4D97-AF65-F5344CB8AC3E}">
        <p14:creationId xmlns:p14="http://schemas.microsoft.com/office/powerpoint/2010/main" val="42711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 GROUPS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effectLst/>
                  </a:rPr>
                  <a:t>A </a:t>
                </a:r>
                <a:r>
                  <a:rPr lang="en-US" i="1" dirty="0"/>
                  <a:t>permutation  </a:t>
                </a:r>
                <a:r>
                  <a:rPr lang="en-US" dirty="0" smtClean="0">
                    <a:effectLst/>
                  </a:rPr>
                  <a:t>of a set </a:t>
                </a:r>
                <a:r>
                  <a:rPr lang="en-US" i="1" dirty="0"/>
                  <a:t>S  </a:t>
                </a:r>
                <a:r>
                  <a:rPr lang="en-US" dirty="0" smtClean="0">
                    <a:effectLst/>
                  </a:rPr>
                  <a:t>is a </a:t>
                </a:r>
                <a:r>
                  <a:rPr lang="en-US" dirty="0" err="1" smtClean="0">
                    <a:effectLst/>
                  </a:rPr>
                  <a:t>bijection</a:t>
                </a:r>
                <a:r>
                  <a:rPr lang="en-US" dirty="0" smtClean="0">
                    <a:effectLst/>
                  </a:rPr>
                  <a:t> on </a:t>
                </a:r>
                <a:r>
                  <a:rPr lang="en-US" i="1" dirty="0"/>
                  <a:t>S</a:t>
                </a:r>
                <a:r>
                  <a:rPr lang="en-US" dirty="0"/>
                  <a:t>, </a:t>
                </a:r>
                <a:r>
                  <a:rPr lang="en-US" dirty="0" smtClean="0">
                    <a:effectLst/>
                  </a:rPr>
                  <a:t>that is, a function </a:t>
                </a:r>
                <a:r>
                  <a:rPr lang="en-US" i="1" dirty="0"/>
                  <a:t>π </a:t>
                </a:r>
                <a:r>
                  <a:rPr lang="en-US" dirty="0" smtClean="0">
                    <a:effectLst/>
                  </a:rPr>
                  <a:t>: </a:t>
                </a:r>
                <a:r>
                  <a:rPr lang="en-US" i="1" dirty="0" smtClean="0"/>
                  <a:t>S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i="1" dirty="0" smtClean="0"/>
                  <a:t>  </a:t>
                </a:r>
                <a:r>
                  <a:rPr lang="en-US" i="1" dirty="0"/>
                  <a:t>S  </a:t>
                </a:r>
                <a:r>
                  <a:rPr lang="en-US" dirty="0" smtClean="0">
                    <a:effectLst/>
                  </a:rPr>
                  <a:t>that is one-   to-one and onto. (If </a:t>
                </a:r>
                <a:r>
                  <a:rPr lang="en-US" i="1" dirty="0"/>
                  <a:t>S </a:t>
                </a:r>
                <a:r>
                  <a:rPr lang="en-US" dirty="0" smtClean="0">
                    <a:effectLst/>
                  </a:rPr>
                  <a:t>is ﬁnite, then </a:t>
                </a:r>
                <a:r>
                  <a:rPr lang="en-US" i="1" dirty="0"/>
                  <a:t>π </a:t>
                </a:r>
                <a:r>
                  <a:rPr lang="en-US" dirty="0" smtClean="0">
                    <a:effectLst/>
                  </a:rPr>
                  <a:t>is one-to-one if and only if it is onto.) If </a:t>
                </a:r>
                <a:r>
                  <a:rPr lang="en-US" i="1" dirty="0"/>
                  <a:t>S </a:t>
                </a:r>
                <a:r>
                  <a:rPr lang="en-US" dirty="0" smtClean="0">
                    <a:effectLst/>
                  </a:rPr>
                  <a:t>is not too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large,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it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is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feasible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to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describe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a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permutation</a:t>
                </a:r>
                <a:r>
                  <a:rPr lang="en-US" dirty="0"/>
                  <a:t> by </a:t>
                </a:r>
                <a:r>
                  <a:rPr lang="en-US" dirty="0" smtClean="0">
                    <a:effectLst/>
                  </a:rPr>
                  <a:t>listing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the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elements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/>
                  <a:t>∈ </a:t>
                </a:r>
                <a:r>
                  <a:rPr lang="en-US" i="1" dirty="0"/>
                  <a:t>S </a:t>
                </a:r>
                <a:r>
                  <a:rPr lang="en-US" dirty="0" smtClean="0">
                    <a:effectLst/>
                  </a:rPr>
                  <a:t>and</a:t>
                </a:r>
                <a:r>
                  <a:rPr lang="en-US" dirty="0"/>
                  <a:t> </a:t>
                </a:r>
                <a:r>
                  <a:rPr lang="en-US" dirty="0" smtClean="0">
                    <a:effectLst/>
                  </a:rPr>
                  <a:t>the </a:t>
                </a:r>
                <a:r>
                  <a:rPr lang="en-US" dirty="0"/>
                  <a:t>corresponding values </a:t>
                </a:r>
                <a:r>
                  <a:rPr lang="en-US" i="1" dirty="0"/>
                  <a:t>π</a:t>
                </a: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dirty="0"/>
                  <a:t>).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62" t="-1200" r="-1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68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SUGROUPS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Let </a:t>
            </a:r>
            <a:r>
              <a:rPr lang="en-US" i="1" dirty="0"/>
              <a:t>H </a:t>
            </a:r>
            <a:r>
              <a:rPr lang="en-US" dirty="0"/>
              <a:t>be a subgroup of </a:t>
            </a:r>
            <a:r>
              <a:rPr lang="en-US" i="1" dirty="0" err="1"/>
              <a:t>tt</a:t>
            </a:r>
            <a:r>
              <a:rPr lang="en-US" dirty="0"/>
              <a:t>. If any of the following equivalent conditions holds, we say that </a:t>
            </a:r>
            <a:r>
              <a:rPr lang="en-US" i="1" dirty="0"/>
              <a:t>H </a:t>
            </a:r>
            <a:r>
              <a:rPr lang="en-US" dirty="0"/>
              <a:t>is a </a:t>
            </a:r>
            <a:r>
              <a:rPr lang="en-US" i="1" dirty="0"/>
              <a:t>normal subgroup </a:t>
            </a:r>
            <a:r>
              <a:rPr lang="en-US" dirty="0"/>
              <a:t>of </a:t>
            </a:r>
            <a:r>
              <a:rPr lang="en-US" i="1" dirty="0" err="1"/>
              <a:t>tt</a:t>
            </a:r>
            <a:r>
              <a:rPr lang="en-US" dirty="0"/>
              <a:t>, or that </a:t>
            </a:r>
            <a:r>
              <a:rPr lang="en-US" i="1" dirty="0"/>
              <a:t>H </a:t>
            </a:r>
            <a:r>
              <a:rPr lang="en-US" dirty="0"/>
              <a:t>is </a:t>
            </a:r>
            <a:r>
              <a:rPr lang="en-US" i="1" dirty="0"/>
              <a:t>normal </a:t>
            </a:r>
            <a:r>
              <a:rPr lang="en-US" dirty="0"/>
              <a:t>in </a:t>
            </a:r>
            <a:r>
              <a:rPr lang="en-US" i="1" dirty="0" err="1"/>
              <a:t>tt</a:t>
            </a:r>
            <a:r>
              <a:rPr lang="en-US" dirty="0"/>
              <a:t>:</a:t>
            </a:r>
          </a:p>
          <a:p>
            <a:pPr lvl="0"/>
            <a:r>
              <a:rPr lang="en-US" i="1" dirty="0"/>
              <a:t>cHc</a:t>
            </a:r>
            <a:r>
              <a:rPr lang="en-US" baseline="30000" dirty="0"/>
              <a:t>−1</a:t>
            </a:r>
            <a:r>
              <a:rPr lang="en-US" dirty="0"/>
              <a:t> ⊆ </a:t>
            </a:r>
            <a:r>
              <a:rPr lang="en-US" i="1" dirty="0"/>
              <a:t>H </a:t>
            </a:r>
            <a:r>
              <a:rPr lang="en-US" dirty="0"/>
              <a:t>for all </a:t>
            </a:r>
            <a:r>
              <a:rPr lang="en-US" i="1" dirty="0"/>
              <a:t>c </a:t>
            </a:r>
            <a:r>
              <a:rPr lang="en-US" dirty="0"/>
              <a:t>∈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(equivalently, </a:t>
            </a:r>
            <a:r>
              <a:rPr lang="en-US" i="1" dirty="0"/>
              <a:t>c</a:t>
            </a:r>
            <a:r>
              <a:rPr lang="en-US" baseline="30000" dirty="0"/>
              <a:t>−1</a:t>
            </a:r>
            <a:r>
              <a:rPr lang="en-US" i="1" dirty="0"/>
              <a:t>Hc </a:t>
            </a:r>
            <a:r>
              <a:rPr lang="en-US" dirty="0"/>
              <a:t>⊆ </a:t>
            </a:r>
            <a:r>
              <a:rPr lang="en-US" i="1" dirty="0"/>
              <a:t>H </a:t>
            </a:r>
            <a:r>
              <a:rPr lang="en-US" dirty="0"/>
              <a:t>for all </a:t>
            </a:r>
            <a:r>
              <a:rPr lang="en-US" i="1" dirty="0"/>
              <a:t>c </a:t>
            </a:r>
            <a:r>
              <a:rPr lang="en-US" dirty="0"/>
              <a:t>∈ </a:t>
            </a:r>
            <a:r>
              <a:rPr lang="en-US" i="1" dirty="0" err="1"/>
              <a:t>tt</a:t>
            </a:r>
            <a:r>
              <a:rPr lang="en-US" dirty="0"/>
              <a:t>).</a:t>
            </a:r>
          </a:p>
          <a:p>
            <a:pPr lvl="0"/>
            <a:r>
              <a:rPr lang="en-US" i="1" dirty="0"/>
              <a:t>cHc</a:t>
            </a:r>
            <a:r>
              <a:rPr lang="en-US" baseline="30000" dirty="0"/>
              <a:t>−1</a:t>
            </a:r>
            <a:r>
              <a:rPr lang="en-US" dirty="0"/>
              <a:t> = </a:t>
            </a:r>
            <a:r>
              <a:rPr lang="en-US" i="1" dirty="0"/>
              <a:t>H </a:t>
            </a:r>
            <a:r>
              <a:rPr lang="en-US" dirty="0"/>
              <a:t>for all </a:t>
            </a:r>
            <a:r>
              <a:rPr lang="en-US" i="1" dirty="0"/>
              <a:t>c </a:t>
            </a:r>
            <a:r>
              <a:rPr lang="en-US" dirty="0"/>
              <a:t>∈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(equivalently, </a:t>
            </a:r>
            <a:r>
              <a:rPr lang="en-US" i="1" dirty="0"/>
              <a:t>c</a:t>
            </a:r>
            <a:r>
              <a:rPr lang="en-US" baseline="30000" dirty="0"/>
              <a:t>−1</a:t>
            </a:r>
            <a:r>
              <a:rPr lang="en-US" i="1" dirty="0"/>
              <a:t>Hc </a:t>
            </a:r>
            <a:r>
              <a:rPr lang="en-US" dirty="0"/>
              <a:t>= </a:t>
            </a:r>
            <a:r>
              <a:rPr lang="en-US" i="1" dirty="0"/>
              <a:t>H </a:t>
            </a:r>
            <a:r>
              <a:rPr lang="en-US" dirty="0"/>
              <a:t>for all </a:t>
            </a:r>
            <a:r>
              <a:rPr lang="en-US" i="1" dirty="0"/>
              <a:t>c </a:t>
            </a:r>
            <a:r>
              <a:rPr lang="en-US" dirty="0"/>
              <a:t>∈ </a:t>
            </a:r>
            <a:r>
              <a:rPr lang="en-US" i="1" dirty="0" err="1"/>
              <a:t>tt</a:t>
            </a:r>
            <a:r>
              <a:rPr lang="en-US" dirty="0"/>
              <a:t>).</a:t>
            </a:r>
          </a:p>
          <a:p>
            <a:pPr lvl="0"/>
            <a:r>
              <a:rPr lang="en-US" i="1" dirty="0" err="1"/>
              <a:t>cH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 err="1"/>
              <a:t>Hc</a:t>
            </a:r>
            <a:r>
              <a:rPr lang="en-US" i="1" dirty="0"/>
              <a:t> </a:t>
            </a:r>
            <a:r>
              <a:rPr lang="en-US" dirty="0"/>
              <a:t>for all </a:t>
            </a:r>
            <a:r>
              <a:rPr lang="en-US" i="1" dirty="0"/>
              <a:t>c </a:t>
            </a:r>
            <a:r>
              <a:rPr lang="en-US" dirty="0"/>
              <a:t>∈ </a:t>
            </a:r>
            <a:r>
              <a:rPr lang="en-US" i="1" dirty="0" err="1"/>
              <a:t>tt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Every left </a:t>
            </a:r>
            <a:r>
              <a:rPr lang="en-US" dirty="0" err="1"/>
              <a:t>coset</a:t>
            </a:r>
            <a:r>
              <a:rPr lang="en-US" dirty="0"/>
              <a:t> of </a:t>
            </a:r>
            <a:r>
              <a:rPr lang="en-US" i="1" dirty="0"/>
              <a:t>H </a:t>
            </a:r>
            <a:r>
              <a:rPr lang="en-US" dirty="0"/>
              <a:t>in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is also a right </a:t>
            </a:r>
            <a:r>
              <a:rPr lang="en-US" dirty="0" err="1"/>
              <a:t>coset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Every right </a:t>
            </a:r>
            <a:r>
              <a:rPr lang="en-US" dirty="0" err="1"/>
              <a:t>coset</a:t>
            </a:r>
            <a:r>
              <a:rPr lang="en-US" dirty="0"/>
              <a:t> of </a:t>
            </a:r>
            <a:r>
              <a:rPr lang="en-US" i="1" dirty="0"/>
              <a:t>H </a:t>
            </a:r>
            <a:r>
              <a:rPr lang="en-US" dirty="0"/>
              <a:t>in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is also a left </a:t>
            </a:r>
            <a:r>
              <a:rPr lang="en-US" dirty="0" err="1"/>
              <a:t>coset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15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038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If </a:t>
            </a:r>
            <a:r>
              <a:rPr lang="en-US" i="1" dirty="0"/>
              <a:t>H </a:t>
            </a:r>
            <a:r>
              <a:rPr lang="en-US" dirty="0"/>
              <a:t>is normal in </a:t>
            </a:r>
            <a:r>
              <a:rPr lang="en-US" i="1" dirty="0" err="1"/>
              <a:t>tt</a:t>
            </a:r>
            <a:r>
              <a:rPr lang="en-US" dirty="0"/>
              <a:t>, we may deﬁne a group multiplication on </a:t>
            </a:r>
            <a:r>
              <a:rPr lang="en-US" dirty="0" err="1"/>
              <a:t>cosets</a:t>
            </a:r>
            <a:r>
              <a:rPr lang="en-US" dirty="0"/>
              <a:t>, as follows. If </a:t>
            </a:r>
            <a:r>
              <a:rPr lang="en-US" i="1" dirty="0" err="1"/>
              <a:t>aH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and </a:t>
            </a:r>
            <a:r>
              <a:rPr lang="en-US" i="1" dirty="0" err="1"/>
              <a:t>bH</a:t>
            </a:r>
            <a:r>
              <a:rPr lang="en-US" i="1" dirty="0"/>
              <a:t> </a:t>
            </a:r>
            <a:r>
              <a:rPr lang="en-US" dirty="0"/>
              <a:t>are (left) </a:t>
            </a:r>
            <a:r>
              <a:rPr lang="en-US" dirty="0" err="1"/>
              <a:t>cosets</a:t>
            </a:r>
            <a:r>
              <a:rPr lang="en-US" dirty="0"/>
              <a:t>, </a:t>
            </a:r>
            <a:r>
              <a:rPr lang="en-US" dirty="0" smtClean="0"/>
              <a:t>let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i="1" dirty="0" err="1"/>
              <a:t>aH</a:t>
            </a:r>
            <a:r>
              <a:rPr lang="en-US" dirty="0"/>
              <a:t>)(</a:t>
            </a:r>
            <a:r>
              <a:rPr lang="en-US" i="1" dirty="0" err="1"/>
              <a:t>bH</a:t>
            </a:r>
            <a:r>
              <a:rPr lang="en-US" dirty="0"/>
              <a:t>) = </a:t>
            </a:r>
            <a:r>
              <a:rPr lang="en-US" i="1" dirty="0" err="1"/>
              <a:t>abH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by (1.3.7), (</a:t>
            </a:r>
            <a:r>
              <a:rPr lang="en-US" i="1" dirty="0" err="1" smtClean="0"/>
              <a:t>aH</a:t>
            </a:r>
            <a:r>
              <a:rPr lang="en-US" dirty="0" smtClean="0"/>
              <a:t>)(</a:t>
            </a:r>
            <a:r>
              <a:rPr lang="en-US" i="1" dirty="0" err="1" smtClean="0"/>
              <a:t>bH</a:t>
            </a:r>
            <a:r>
              <a:rPr lang="en-US" dirty="0" smtClean="0"/>
              <a:t>) is simply the set product. If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is another member of </a:t>
            </a:r>
            <a:r>
              <a:rPr lang="en-US" i="1" dirty="0" err="1" smtClean="0"/>
              <a:t>aH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 another member of </a:t>
            </a:r>
            <a:r>
              <a:rPr lang="en-US" i="1" dirty="0" err="1" smtClean="0"/>
              <a:t>bH</a:t>
            </a:r>
            <a:r>
              <a:rPr lang="en-US" dirty="0" smtClean="0"/>
              <a:t>, then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H </a:t>
            </a:r>
            <a:r>
              <a:rPr lang="en-US" dirty="0" smtClean="0"/>
              <a:t>= </a:t>
            </a:r>
            <a:r>
              <a:rPr lang="en-US" i="1" dirty="0" err="1" smtClean="0"/>
              <a:t>aH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i="1" dirty="0" smtClean="0"/>
              <a:t>H </a:t>
            </a:r>
            <a:r>
              <a:rPr lang="en-US" dirty="0" smtClean="0"/>
              <a:t>= </a:t>
            </a:r>
            <a:r>
              <a:rPr lang="en-US" i="1" dirty="0" err="1" smtClean="0"/>
              <a:t>bH</a:t>
            </a:r>
            <a:r>
              <a:rPr lang="en-US" i="1" dirty="0" smtClean="0"/>
              <a:t> </a:t>
            </a:r>
            <a:r>
              <a:rPr lang="en-US" dirty="0" smtClean="0"/>
              <a:t>(Problem 5). Therefore the set product of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H </a:t>
            </a:r>
            <a:r>
              <a:rPr lang="en-US" dirty="0" smtClean="0"/>
              <a:t>and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i="1" dirty="0" smtClean="0"/>
              <a:t>H </a:t>
            </a:r>
            <a:r>
              <a:rPr lang="en-US" dirty="0" smtClean="0"/>
              <a:t>is also </a:t>
            </a:r>
            <a:r>
              <a:rPr lang="en-US" i="1" dirty="0" err="1" smtClean="0"/>
              <a:t>abH</a:t>
            </a:r>
            <a:r>
              <a:rPr lang="en-US" dirty="0" smtClean="0"/>
              <a:t>.  The point is that the product of two  </a:t>
            </a:r>
            <a:r>
              <a:rPr lang="en-US" dirty="0" err="1" smtClean="0"/>
              <a:t>cosets</a:t>
            </a:r>
            <a:r>
              <a:rPr lang="en-US" dirty="0" smtClean="0"/>
              <a:t> does  not depend on which representatives we select.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To </a:t>
            </a:r>
            <a:r>
              <a:rPr lang="en-US" dirty="0"/>
              <a:t>verify that </a:t>
            </a:r>
            <a:r>
              <a:rPr lang="en-US" dirty="0" err="1"/>
              <a:t>cosets</a:t>
            </a:r>
            <a:r>
              <a:rPr lang="en-US" dirty="0"/>
              <a:t> form a group under the above multiplication, we consider the four deﬁning requirements.</a:t>
            </a:r>
          </a:p>
          <a:p>
            <a:pPr marL="0" indent="0">
              <a:buNone/>
            </a:pPr>
            <a:r>
              <a:rPr lang="en-US" b="1" i="1" dirty="0"/>
              <a:t>Closure</a:t>
            </a:r>
            <a:r>
              <a:rPr lang="en-US" b="1" dirty="0"/>
              <a:t>: </a:t>
            </a:r>
            <a:r>
              <a:rPr lang="en-US" dirty="0"/>
              <a:t>The product of two </a:t>
            </a:r>
            <a:r>
              <a:rPr lang="en-US" dirty="0" err="1"/>
              <a:t>cosets</a:t>
            </a:r>
            <a:r>
              <a:rPr lang="en-US" dirty="0"/>
              <a:t> is a </a:t>
            </a:r>
            <a:r>
              <a:rPr lang="en-US" dirty="0" err="1"/>
              <a:t>coset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i="1" dirty="0"/>
              <a:t>Associativity </a:t>
            </a:r>
            <a:r>
              <a:rPr lang="en-US" b="1" dirty="0"/>
              <a:t>: </a:t>
            </a:r>
            <a:r>
              <a:rPr lang="en-US" dirty="0"/>
              <a:t>This follows because multiplication in </a:t>
            </a:r>
            <a:r>
              <a:rPr lang="en-US" i="1" dirty="0" err="1"/>
              <a:t>tt</a:t>
            </a:r>
            <a:r>
              <a:rPr lang="en-US" i="1" dirty="0"/>
              <a:t> </a:t>
            </a:r>
            <a:r>
              <a:rPr lang="en-US" dirty="0"/>
              <a:t>is associative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i="1" dirty="0"/>
              <a:t>Identity </a:t>
            </a:r>
            <a:r>
              <a:rPr lang="en-US" b="1" dirty="0"/>
              <a:t>: </a:t>
            </a:r>
            <a:r>
              <a:rPr lang="en-US" dirty="0"/>
              <a:t>The </a:t>
            </a:r>
            <a:r>
              <a:rPr lang="en-US" dirty="0" err="1"/>
              <a:t>coset</a:t>
            </a:r>
            <a:r>
              <a:rPr lang="en-US" dirty="0"/>
              <a:t> 1</a:t>
            </a:r>
            <a:r>
              <a:rPr lang="en-US" i="1" dirty="0"/>
              <a:t>H </a:t>
            </a:r>
            <a:r>
              <a:rPr lang="en-US" dirty="0"/>
              <a:t>= </a:t>
            </a:r>
            <a:r>
              <a:rPr lang="en-US" i="1" dirty="0"/>
              <a:t>H </a:t>
            </a:r>
            <a:r>
              <a:rPr lang="en-US" dirty="0"/>
              <a:t>serves as the identity.</a:t>
            </a:r>
          </a:p>
          <a:p>
            <a:pPr marL="0" indent="0">
              <a:buNone/>
            </a:pPr>
            <a:r>
              <a:rPr lang="en-US" b="1" i="1" dirty="0"/>
              <a:t>Inverse</a:t>
            </a:r>
            <a:r>
              <a:rPr lang="en-US" b="1" dirty="0"/>
              <a:t>: </a:t>
            </a:r>
            <a:r>
              <a:rPr lang="en-US" dirty="0"/>
              <a:t>The inverse of </a:t>
            </a:r>
            <a:r>
              <a:rPr lang="en-US" i="1" dirty="0" err="1"/>
              <a:t>aH</a:t>
            </a:r>
            <a:r>
              <a:rPr lang="en-US" i="1" dirty="0"/>
              <a:t> </a:t>
            </a:r>
            <a:r>
              <a:rPr lang="en-US" dirty="0"/>
              <a:t>is </a:t>
            </a:r>
            <a:r>
              <a:rPr lang="en-US" i="1" dirty="0"/>
              <a:t>a</a:t>
            </a:r>
            <a:r>
              <a:rPr lang="en-US" baseline="30000" dirty="0"/>
              <a:t>−1</a:t>
            </a:r>
            <a:r>
              <a:rPr lang="en-US" i="1" dirty="0"/>
              <a:t>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340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</TotalTime>
  <Words>507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ABSTRACT ALGEBRA</vt:lpstr>
      <vt:lpstr>GROUP</vt:lpstr>
      <vt:lpstr>ABELIAN GROUP</vt:lpstr>
      <vt:lpstr>SUBGROUP</vt:lpstr>
      <vt:lpstr>ISOMORPHIC</vt:lpstr>
      <vt:lpstr>ORDER OF AN ELEMENT</vt:lpstr>
      <vt:lpstr>PERMUTATION GROUPS</vt:lpstr>
      <vt:lpstr>NORMAL SUGROUPS</vt:lpstr>
      <vt:lpstr>QUOTIENT GROUPS</vt:lpstr>
      <vt:lpstr>HOMEOMORPHISM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2020-04-16T04:05:21Z</dcterms:created>
  <dcterms:modified xsi:type="dcterms:W3CDTF">2020-04-16T04:31:06Z</dcterms:modified>
</cp:coreProperties>
</file>