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0"/>
  </p:notesMasterIdLst>
  <p:sldIdLst>
    <p:sldId id="274"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1336EE-DC79-47D2-8E7B-6CC565B7ED5B}" type="datetimeFigureOut">
              <a:rPr lang="en-US" smtClean="0"/>
              <a:pPr/>
              <a:t>5/18/2020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5ADEA5-6CAA-43C2-991A-0CC6E13FC25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2E7530C-3F67-4966-A5FF-6214B4319574}" type="datetimeFigureOut">
              <a:rPr lang="en-US" smtClean="0"/>
              <a:pPr/>
              <a:t>5/18/2020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202A504-F4CA-4568-B3D0-3B4760E3754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E7530C-3F67-4966-A5FF-6214B4319574}"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2A504-F4CA-4568-B3D0-3B4760E375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E7530C-3F67-4966-A5FF-6214B4319574}"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2A504-F4CA-4568-B3D0-3B4760E375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E7530C-3F67-4966-A5FF-6214B4319574}"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2A504-F4CA-4568-B3D0-3B4760E375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2E7530C-3F67-4966-A5FF-6214B4319574}"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2A504-F4CA-4568-B3D0-3B4760E3754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2E7530C-3F67-4966-A5FF-6214B4319574}"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02A504-F4CA-4568-B3D0-3B4760E375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2E7530C-3F67-4966-A5FF-6214B4319574}" type="datetimeFigureOut">
              <a:rPr lang="en-US" smtClean="0"/>
              <a:pPr/>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02A504-F4CA-4568-B3D0-3B4760E375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2E7530C-3F67-4966-A5FF-6214B4319574}" type="datetimeFigureOut">
              <a:rPr lang="en-US" smtClean="0"/>
              <a:pPr/>
              <a:t>5/18/2020</a:t>
            </a:fld>
            <a:endParaRPr lang="en-US"/>
          </a:p>
        </p:txBody>
      </p:sp>
      <p:sp>
        <p:nvSpPr>
          <p:cNvPr id="8" name="Slide Number Placeholder 7"/>
          <p:cNvSpPr>
            <a:spLocks noGrp="1"/>
          </p:cNvSpPr>
          <p:nvPr>
            <p:ph type="sldNum" sz="quarter" idx="11"/>
          </p:nvPr>
        </p:nvSpPr>
        <p:spPr/>
        <p:txBody>
          <a:bodyPr/>
          <a:lstStyle/>
          <a:p>
            <a:fld id="{C202A504-F4CA-4568-B3D0-3B4760E37547}"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7530C-3F67-4966-A5FF-6214B4319574}" type="datetimeFigureOut">
              <a:rPr lang="en-US" smtClean="0"/>
              <a:pPr/>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02A504-F4CA-4568-B3D0-3B4760E375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2E7530C-3F67-4966-A5FF-6214B4319574}"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C202A504-F4CA-4568-B3D0-3B4760E375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B2E7530C-3F67-4966-A5FF-6214B4319574}"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02A504-F4CA-4568-B3D0-3B4760E375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2E7530C-3F67-4966-A5FF-6214B4319574}" type="datetimeFigureOut">
              <a:rPr lang="en-US" smtClean="0"/>
              <a:pPr/>
              <a:t>5/18/2020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202A504-F4CA-4568-B3D0-3B4760E3754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3337560"/>
            <a:ext cx="6553200" cy="2301240"/>
          </a:xfrm>
        </p:spPr>
        <p:txBody>
          <a:bodyPr>
            <a:normAutofit fontScale="90000"/>
          </a:bodyPr>
          <a:lstStyle/>
          <a:p>
            <a:r>
              <a:rPr lang="en-IN" sz="2800" dirty="0" smtClean="0">
                <a:solidFill>
                  <a:srgbClr val="FFFF00"/>
                </a:solidFill>
              </a:rPr>
              <a:t>MS.K.KATHIROLI</a:t>
            </a:r>
            <a:br>
              <a:rPr lang="en-IN" sz="2800" dirty="0" smtClean="0">
                <a:solidFill>
                  <a:srgbClr val="FFFF00"/>
                </a:solidFill>
              </a:rPr>
            </a:br>
            <a:r>
              <a:rPr lang="en-IN" sz="2800" dirty="0" smtClean="0">
                <a:solidFill>
                  <a:srgbClr val="FFFF00"/>
                </a:solidFill>
              </a:rPr>
              <a:t>Asst professor,</a:t>
            </a:r>
            <a:br>
              <a:rPr lang="en-IN" sz="2800" dirty="0" smtClean="0">
                <a:solidFill>
                  <a:srgbClr val="FFFF00"/>
                </a:solidFill>
              </a:rPr>
            </a:br>
            <a:r>
              <a:rPr lang="en-IN" sz="2800" dirty="0" smtClean="0">
                <a:solidFill>
                  <a:srgbClr val="FFFF00"/>
                </a:solidFill>
              </a:rPr>
              <a:t>Department of FT &amp; CD,</a:t>
            </a:r>
            <a:br>
              <a:rPr lang="en-IN" sz="2800" dirty="0" smtClean="0">
                <a:solidFill>
                  <a:srgbClr val="FFFF00"/>
                </a:solidFill>
              </a:rPr>
            </a:br>
            <a:r>
              <a:rPr lang="en-IN" sz="2800" dirty="0" smtClean="0">
                <a:solidFill>
                  <a:srgbClr val="FFFF00"/>
                </a:solidFill>
              </a:rPr>
              <a:t>Bon </a:t>
            </a:r>
            <a:r>
              <a:rPr lang="en-IN" sz="2800" dirty="0" err="1" smtClean="0">
                <a:solidFill>
                  <a:srgbClr val="FFFF00"/>
                </a:solidFill>
              </a:rPr>
              <a:t>secours</a:t>
            </a:r>
            <a:r>
              <a:rPr lang="en-IN" sz="2800" dirty="0" smtClean="0">
                <a:solidFill>
                  <a:srgbClr val="FFFF00"/>
                </a:solidFill>
              </a:rPr>
              <a:t> college for </a:t>
            </a:r>
            <a:r>
              <a:rPr lang="en-IN" sz="2800" dirty="0" err="1" smtClean="0">
                <a:solidFill>
                  <a:srgbClr val="FFFF00"/>
                </a:solidFill>
              </a:rPr>
              <a:t>women,Thanjavur</a:t>
            </a:r>
            <a:r>
              <a:rPr lang="en-IN" dirty="0" smtClean="0"/>
              <a:t/>
            </a:r>
            <a:br>
              <a:rPr lang="en-IN" dirty="0" smtClean="0"/>
            </a:br>
            <a:endParaRPr lang="en-IN" dirty="0"/>
          </a:p>
        </p:txBody>
      </p:sp>
      <p:sp>
        <p:nvSpPr>
          <p:cNvPr id="3" name="Subtitle 2"/>
          <p:cNvSpPr>
            <a:spLocks noGrp="1"/>
          </p:cNvSpPr>
          <p:nvPr>
            <p:ph type="subTitle" idx="1"/>
          </p:nvPr>
        </p:nvSpPr>
        <p:spPr>
          <a:xfrm>
            <a:off x="381000" y="1676400"/>
            <a:ext cx="6480048" cy="1752600"/>
          </a:xfrm>
        </p:spPr>
        <p:txBody>
          <a:bodyPr>
            <a:normAutofit/>
          </a:bodyPr>
          <a:lstStyle/>
          <a:p>
            <a:r>
              <a:rPr lang="en-IN" sz="4800" dirty="0" smtClean="0"/>
              <a:t>FUNDAMENTALS </a:t>
            </a:r>
            <a:r>
              <a:rPr lang="en-IN" sz="4800" dirty="0" smtClean="0"/>
              <a:t>OF WOVEN DESIGN</a:t>
            </a:r>
            <a:endParaRPr lang="en-IN"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
            <a:ext cx="3091487" cy="584775"/>
          </a:xfrm>
          <a:prstGeom prst="rect">
            <a:avLst/>
          </a:prstGeom>
          <a:noFill/>
        </p:spPr>
        <p:txBody>
          <a:bodyPr wrap="none" lIns="91440" tIns="45720" rIns="91440" bIns="45720">
            <a:spAutoFit/>
          </a:bodyPr>
          <a:lstStyle/>
          <a:p>
            <a:pPr algn="ctr"/>
            <a:r>
              <a:rPr lang="en-US" sz="32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Weave Repeat:</a:t>
            </a:r>
            <a:endParaRPr lang="en-US" sz="32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TextBox 2"/>
          <p:cNvSpPr txBox="1"/>
          <p:nvPr/>
        </p:nvSpPr>
        <p:spPr>
          <a:xfrm>
            <a:off x="914400" y="762000"/>
            <a:ext cx="7391400" cy="3416320"/>
          </a:xfrm>
          <a:prstGeom prst="rect">
            <a:avLst/>
          </a:prstGeom>
          <a:noFill/>
        </p:spPr>
        <p:txBody>
          <a:bodyPr wrap="square" rtlCol="0">
            <a:spAutoFit/>
          </a:bodyPr>
          <a:lstStyle/>
          <a:p>
            <a:pPr>
              <a:buFont typeface="Wingdings" pitchFamily="2" charset="2"/>
              <a:buChar char="Ø"/>
            </a:pPr>
            <a:r>
              <a:rPr lang="en-US" dirty="0" smtClean="0"/>
              <a:t>The repeat of a weave is a quantitative expression of any given weave. It indicates the minimum number of warp and weft threads for a given weave.</a:t>
            </a:r>
          </a:p>
          <a:p>
            <a:pPr>
              <a:buFont typeface="Wingdings" pitchFamily="2" charset="2"/>
              <a:buChar char="Ø"/>
            </a:pPr>
            <a:r>
              <a:rPr lang="en-US" dirty="0" smtClean="0"/>
              <a:t>It comprises of warp and weft repeat. The size of the repeat may be even or uneven depending upon the nature of the weave.</a:t>
            </a:r>
          </a:p>
          <a:p>
            <a:pPr>
              <a:buFont typeface="Wingdings" pitchFamily="2" charset="2"/>
              <a:buChar char="Ø"/>
            </a:pPr>
            <a:r>
              <a:rPr lang="en-US" dirty="0" smtClean="0"/>
              <a:t>In elementary weaves such as plain, twill, satin etc. the repeat size is normally even.</a:t>
            </a:r>
          </a:p>
          <a:p>
            <a:pPr>
              <a:buFont typeface="Wingdings" pitchFamily="2" charset="2"/>
              <a:buChar char="Ø"/>
            </a:pPr>
            <a:r>
              <a:rPr lang="en-US" dirty="0" smtClean="0"/>
              <a:t>However , in weaves such as honeycomb, </a:t>
            </a:r>
            <a:r>
              <a:rPr lang="en-US" dirty="0" err="1" smtClean="0"/>
              <a:t>huck</a:t>
            </a:r>
            <a:r>
              <a:rPr lang="en-US" dirty="0" smtClean="0"/>
              <a:t> a back the repeat size may be even or uneven.</a:t>
            </a:r>
          </a:p>
          <a:p>
            <a:pPr>
              <a:buFont typeface="Wingdings" pitchFamily="2" charset="2"/>
              <a:buChar char="Ø"/>
            </a:pPr>
            <a:r>
              <a:rPr lang="en-US" dirty="0" smtClean="0"/>
              <a:t>For any weave, the repeat size is the sum of the warp and weft floats. Thus in case of a 2/1 twill the repeat size is 3×3. It is common practice to denote one repeat of a weave on design paper.</a:t>
            </a:r>
            <a:endParaRPr lang="en-US" dirty="0"/>
          </a:p>
        </p:txBody>
      </p:sp>
      <p:pic>
        <p:nvPicPr>
          <p:cNvPr id="3075" name="Picture 3"/>
          <p:cNvPicPr>
            <a:picLocks noChangeAspect="1" noChangeArrowheads="1"/>
          </p:cNvPicPr>
          <p:nvPr/>
        </p:nvPicPr>
        <p:blipFill>
          <a:blip r:embed="rId2"/>
          <a:srcRect/>
          <a:stretch>
            <a:fillRect/>
          </a:stretch>
        </p:blipFill>
        <p:spPr bwMode="auto">
          <a:xfrm>
            <a:off x="3429000" y="4114800"/>
            <a:ext cx="1828800" cy="1689100"/>
          </a:xfrm>
          <a:prstGeom prst="rect">
            <a:avLst/>
          </a:prstGeom>
          <a:noFill/>
          <a:ln w="9525">
            <a:noFill/>
            <a:miter lim="800000"/>
            <a:headEnd/>
            <a:tailEnd/>
          </a:ln>
          <a:effectLst/>
        </p:spPr>
      </p:pic>
      <p:sp>
        <p:nvSpPr>
          <p:cNvPr id="6" name="TextBox 5"/>
          <p:cNvSpPr txBox="1"/>
          <p:nvPr/>
        </p:nvSpPr>
        <p:spPr>
          <a:xfrm>
            <a:off x="3048000" y="5867400"/>
            <a:ext cx="5638800" cy="369332"/>
          </a:xfrm>
          <a:prstGeom prst="rect">
            <a:avLst/>
          </a:prstGeom>
          <a:noFill/>
        </p:spPr>
        <p:txBody>
          <a:bodyPr wrap="square" rtlCol="0">
            <a:spAutoFit/>
          </a:bodyPr>
          <a:lstStyle/>
          <a:p>
            <a:r>
              <a:rPr lang="en-US" dirty="0" smtClean="0"/>
              <a:t>Matrix of weave repeat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7440435" cy="584775"/>
          </a:xfrm>
          <a:prstGeom prst="rect">
            <a:avLst/>
          </a:prstGeom>
          <a:noFill/>
        </p:spPr>
        <p:txBody>
          <a:bodyPr wrap="none" lIns="91440" tIns="45720" rIns="91440" bIns="45720">
            <a:spAutoFit/>
          </a:bodyPr>
          <a:lstStyle/>
          <a:p>
            <a:pPr algn="ctr"/>
            <a:r>
              <a:rPr lang="en-US" sz="32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Construction for elementary Weaves:</a:t>
            </a:r>
            <a:endParaRPr lang="en-US" sz="32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Rectangle 2"/>
          <p:cNvSpPr/>
          <p:nvPr/>
        </p:nvSpPr>
        <p:spPr>
          <a:xfrm>
            <a:off x="381000" y="762000"/>
            <a:ext cx="4953536"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Derivatives of Plain Weave: </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Rectangle 3"/>
          <p:cNvSpPr/>
          <p:nvPr/>
        </p:nvSpPr>
        <p:spPr>
          <a:xfrm>
            <a:off x="838200" y="1295400"/>
            <a:ext cx="7467600" cy="2308324"/>
          </a:xfrm>
          <a:prstGeom prst="rect">
            <a:avLst/>
          </a:prstGeom>
        </p:spPr>
        <p:txBody>
          <a:bodyPr wrap="square">
            <a:spAutoFit/>
          </a:bodyPr>
          <a:lstStyle/>
          <a:p>
            <a:pPr>
              <a:buFont typeface="Wingdings" pitchFamily="2" charset="2"/>
              <a:buChar char="Ø"/>
            </a:pPr>
            <a:r>
              <a:rPr lang="en-US" dirty="0" smtClean="0"/>
              <a:t>The plain weave may be modified by extending it warp or weft way or both.</a:t>
            </a:r>
          </a:p>
          <a:p>
            <a:pPr>
              <a:buFont typeface="Wingdings" pitchFamily="2" charset="2"/>
              <a:buChar char="Ø"/>
            </a:pPr>
            <a:r>
              <a:rPr lang="en-US" dirty="0" smtClean="0"/>
              <a:t>The extension of the plain weave thus produces a rib effect. </a:t>
            </a:r>
          </a:p>
          <a:p>
            <a:pPr>
              <a:buFont typeface="Wingdings" pitchFamily="2" charset="2"/>
              <a:buChar char="Ø"/>
            </a:pPr>
            <a:r>
              <a:rPr lang="en-US" dirty="0" smtClean="0"/>
              <a:t>A warp rib results from extending the plain weave in the warp direction. </a:t>
            </a:r>
          </a:p>
          <a:p>
            <a:pPr>
              <a:buFont typeface="Wingdings" pitchFamily="2" charset="2"/>
              <a:buChar char="Ø"/>
            </a:pPr>
            <a:r>
              <a:rPr lang="en-US" dirty="0" smtClean="0"/>
              <a:t>A weft rib structure results from extending the plain weave in the weft direction.</a:t>
            </a:r>
          </a:p>
          <a:p>
            <a:pPr>
              <a:buFont typeface="Wingdings" pitchFamily="2" charset="2"/>
              <a:buChar char="Ø"/>
            </a:pPr>
            <a:r>
              <a:rPr lang="en-US" dirty="0" smtClean="0"/>
              <a:t>A matt rib results from extending the plain weave in both directions.</a:t>
            </a:r>
            <a:endParaRPr lang="en-US" dirty="0"/>
          </a:p>
        </p:txBody>
      </p:sp>
      <p:pic>
        <p:nvPicPr>
          <p:cNvPr id="5" name="Picture 4" descr="Screenshot_2009-07-08 fabricstructureanddesign-180513072920 pdf(12).png"/>
          <p:cNvPicPr>
            <a:picLocks noChangeAspect="1"/>
          </p:cNvPicPr>
          <p:nvPr/>
        </p:nvPicPr>
        <p:blipFill>
          <a:blip r:embed="rId2"/>
          <a:stretch>
            <a:fillRect/>
          </a:stretch>
        </p:blipFill>
        <p:spPr>
          <a:xfrm>
            <a:off x="1295400" y="4114800"/>
            <a:ext cx="6667500" cy="185737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228600"/>
            <a:ext cx="2105833"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Warp Rib:</a:t>
            </a:r>
            <a:endParaRPr lang="en-US"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Rectangle 3"/>
          <p:cNvSpPr/>
          <p:nvPr/>
        </p:nvSpPr>
        <p:spPr>
          <a:xfrm>
            <a:off x="762000" y="762000"/>
            <a:ext cx="7696200" cy="2308324"/>
          </a:xfrm>
          <a:prstGeom prst="rect">
            <a:avLst/>
          </a:prstGeom>
        </p:spPr>
        <p:txBody>
          <a:bodyPr wrap="square">
            <a:spAutoFit/>
          </a:bodyPr>
          <a:lstStyle/>
          <a:p>
            <a:pPr>
              <a:buFont typeface="Wingdings" pitchFamily="2" charset="2"/>
              <a:buChar char="Ø"/>
            </a:pPr>
            <a:r>
              <a:rPr lang="en-US" dirty="0" smtClean="0"/>
              <a:t>These are produced by extending the plain weave in warp way direction and can be constructed on regular and irregular basis. </a:t>
            </a:r>
          </a:p>
          <a:p>
            <a:pPr>
              <a:buFont typeface="Wingdings" pitchFamily="2" charset="2"/>
              <a:buChar char="Ø"/>
            </a:pPr>
            <a:r>
              <a:rPr lang="en-US" dirty="0" smtClean="0"/>
              <a:t>The warp rib is denoted by a fraction. </a:t>
            </a:r>
          </a:p>
          <a:p>
            <a:pPr>
              <a:buFont typeface="Wingdings" pitchFamily="2" charset="2"/>
              <a:buChar char="Ø"/>
            </a:pPr>
            <a:r>
              <a:rPr lang="en-US" dirty="0" smtClean="0"/>
              <a:t>The numerator shows the number of warp overlapping and the denominator, the number of weft overlapping on the same thread within the repeat. </a:t>
            </a:r>
          </a:p>
          <a:p>
            <a:pPr>
              <a:buFont typeface="Wingdings" pitchFamily="2" charset="2"/>
              <a:buChar char="Ø"/>
            </a:pPr>
            <a:r>
              <a:rPr lang="en-US" dirty="0" smtClean="0"/>
              <a:t>The sum of the fraction numerator and denominator is equal to the weft repeat. </a:t>
            </a:r>
            <a:endParaRPr lang="en-US" dirty="0"/>
          </a:p>
        </p:txBody>
      </p:sp>
      <p:pic>
        <p:nvPicPr>
          <p:cNvPr id="5" name="Picture 4" descr="Screenshot_2009-07-08 fabricstructureanddesign-180513072920 pdf(13).png"/>
          <p:cNvPicPr>
            <a:picLocks noChangeAspect="1"/>
          </p:cNvPicPr>
          <p:nvPr/>
        </p:nvPicPr>
        <p:blipFill>
          <a:blip r:embed="rId2"/>
          <a:stretch>
            <a:fillRect/>
          </a:stretch>
        </p:blipFill>
        <p:spPr>
          <a:xfrm>
            <a:off x="838200" y="3200400"/>
            <a:ext cx="3514725" cy="2962275"/>
          </a:xfrm>
          <a:prstGeom prst="rect">
            <a:avLst/>
          </a:prstGeom>
        </p:spPr>
      </p:pic>
      <p:sp>
        <p:nvSpPr>
          <p:cNvPr id="6" name="Rectangle 5"/>
          <p:cNvSpPr/>
          <p:nvPr/>
        </p:nvSpPr>
        <p:spPr>
          <a:xfrm>
            <a:off x="1447800" y="6248400"/>
            <a:ext cx="2481897" cy="400110"/>
          </a:xfrm>
          <a:prstGeom prst="rect">
            <a:avLst/>
          </a:prstGeom>
          <a:noFill/>
        </p:spPr>
        <p:txBody>
          <a:bodyPr wrap="none" lIns="91440" tIns="45720" rIns="91440" bIns="45720">
            <a:spAutoFit/>
          </a:bodyPr>
          <a:lstStyle/>
          <a:p>
            <a:pPr algn="ctr"/>
            <a:r>
              <a:rPr lang="en-US" sz="20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Warp Rib - Regular</a:t>
            </a:r>
            <a:endParaRPr lang="en-US" sz="20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pic>
        <p:nvPicPr>
          <p:cNvPr id="7" name="Picture 6" descr="Screenshot_2009-07-08 fabricstructureanddesign-180513072920 pdf(14).png"/>
          <p:cNvPicPr>
            <a:picLocks noChangeAspect="1"/>
          </p:cNvPicPr>
          <p:nvPr/>
        </p:nvPicPr>
        <p:blipFill>
          <a:blip r:embed="rId3"/>
          <a:stretch>
            <a:fillRect/>
          </a:stretch>
        </p:blipFill>
        <p:spPr>
          <a:xfrm>
            <a:off x="4953000" y="3200400"/>
            <a:ext cx="3438525" cy="2981325"/>
          </a:xfrm>
          <a:prstGeom prst="rect">
            <a:avLst/>
          </a:prstGeom>
        </p:spPr>
      </p:pic>
      <p:sp>
        <p:nvSpPr>
          <p:cNvPr id="8" name="Rectangle 7"/>
          <p:cNvSpPr/>
          <p:nvPr/>
        </p:nvSpPr>
        <p:spPr>
          <a:xfrm>
            <a:off x="5410200" y="6248400"/>
            <a:ext cx="2413032" cy="400110"/>
          </a:xfrm>
          <a:prstGeom prst="rect">
            <a:avLst/>
          </a:prstGeom>
          <a:noFill/>
        </p:spPr>
        <p:txBody>
          <a:bodyPr wrap="none" lIns="91440" tIns="45720" rIns="91440" bIns="45720">
            <a:spAutoFit/>
          </a:bodyPr>
          <a:lstStyle/>
          <a:p>
            <a:pPr algn="ctr"/>
            <a:r>
              <a:rPr lang="en-US" sz="20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Weft Rib- Irregular</a:t>
            </a:r>
            <a:endParaRPr lang="en-US" sz="20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1975797" cy="584775"/>
          </a:xfrm>
          <a:prstGeom prst="rect">
            <a:avLst/>
          </a:prstGeom>
          <a:noFill/>
        </p:spPr>
        <p:txBody>
          <a:bodyPr wrap="none" lIns="91440" tIns="45720" rIns="91440" bIns="45720">
            <a:spAutoFit/>
          </a:bodyPr>
          <a:lstStyle/>
          <a:p>
            <a:pPr algn="ctr"/>
            <a:r>
              <a:rPr lang="en-US" sz="32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Weft Rib:</a:t>
            </a:r>
            <a:endParaRPr lang="en-US" sz="32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4" name="Rectangle 3"/>
          <p:cNvSpPr/>
          <p:nvPr/>
        </p:nvSpPr>
        <p:spPr>
          <a:xfrm>
            <a:off x="838200" y="609600"/>
            <a:ext cx="7086600" cy="1477328"/>
          </a:xfrm>
          <a:prstGeom prst="rect">
            <a:avLst/>
          </a:prstGeom>
        </p:spPr>
        <p:txBody>
          <a:bodyPr wrap="square">
            <a:spAutoFit/>
          </a:bodyPr>
          <a:lstStyle/>
          <a:p>
            <a:endParaRPr lang="en-US" dirty="0" smtClean="0"/>
          </a:p>
          <a:p>
            <a:pPr>
              <a:buFont typeface="Wingdings" pitchFamily="2" charset="2"/>
              <a:buChar char="Ø"/>
            </a:pPr>
            <a:r>
              <a:rPr lang="en-US" dirty="0" smtClean="0"/>
              <a:t>Constructed by extending the plain weave in weft direction and can be constructed on regular and irregular basis. </a:t>
            </a:r>
          </a:p>
          <a:p>
            <a:pPr>
              <a:buFont typeface="Wingdings" pitchFamily="2" charset="2"/>
              <a:buChar char="Ø"/>
            </a:pPr>
            <a:r>
              <a:rPr lang="en-US" dirty="0" smtClean="0"/>
              <a:t>The sum of the fraction of numerator and denominator is equal to the warp repeat. </a:t>
            </a:r>
          </a:p>
        </p:txBody>
      </p:sp>
      <p:pic>
        <p:nvPicPr>
          <p:cNvPr id="5" name="Picture 4" descr="Screenshot_2009-07-08 fabricstructureanddesign-180513072920 pdf(15).png"/>
          <p:cNvPicPr>
            <a:picLocks noChangeAspect="1"/>
          </p:cNvPicPr>
          <p:nvPr/>
        </p:nvPicPr>
        <p:blipFill>
          <a:blip r:embed="rId2"/>
          <a:stretch>
            <a:fillRect/>
          </a:stretch>
        </p:blipFill>
        <p:spPr>
          <a:xfrm>
            <a:off x="4800600" y="1905000"/>
            <a:ext cx="3276600" cy="1752600"/>
          </a:xfrm>
          <a:prstGeom prst="rect">
            <a:avLst/>
          </a:prstGeom>
        </p:spPr>
      </p:pic>
      <p:sp>
        <p:nvSpPr>
          <p:cNvPr id="6" name="Rectangle 5"/>
          <p:cNvSpPr/>
          <p:nvPr/>
        </p:nvSpPr>
        <p:spPr>
          <a:xfrm>
            <a:off x="609600" y="3581400"/>
            <a:ext cx="8229600" cy="3139321"/>
          </a:xfrm>
          <a:prstGeom prst="rect">
            <a:avLst/>
          </a:prstGeom>
        </p:spPr>
        <p:txBody>
          <a:bodyPr wrap="square">
            <a:spAutoFit/>
          </a:bodyPr>
          <a:lstStyle/>
          <a:p>
            <a:pPr>
              <a:buFont typeface="Wingdings" pitchFamily="2" charset="2"/>
              <a:buChar char="Ø"/>
            </a:pPr>
            <a:r>
              <a:rPr lang="en-US" dirty="0" smtClean="0"/>
              <a:t>In both the warp and weft rib weaves: </a:t>
            </a:r>
          </a:p>
          <a:p>
            <a:pPr>
              <a:buFont typeface="Wingdings" pitchFamily="2" charset="2"/>
              <a:buChar char="Ø"/>
            </a:pPr>
            <a:r>
              <a:rPr lang="en-US" dirty="0" smtClean="0"/>
              <a:t>The appearance of the cloth depends on the respective thread settings, and to achieve good effects, </a:t>
            </a:r>
          </a:p>
          <a:p>
            <a:pPr>
              <a:buFont typeface="Arial" pitchFamily="34" charset="0"/>
              <a:buChar char="•"/>
            </a:pPr>
            <a:r>
              <a:rPr lang="en-US" dirty="0" smtClean="0"/>
              <a:t>               The weft rib can be enhanced with a high number of picks per inch and a comparatively low number of ends per inch. </a:t>
            </a:r>
          </a:p>
          <a:p>
            <a:pPr>
              <a:buFont typeface="Arial" pitchFamily="34" charset="0"/>
              <a:buChar char="•"/>
            </a:pPr>
            <a:r>
              <a:rPr lang="en-US" dirty="0" smtClean="0"/>
              <a:t>               The warp rib effect can be enhanced with a high number of ends per inch and a comparatively low number of picks per inch. </a:t>
            </a:r>
          </a:p>
          <a:p>
            <a:pPr>
              <a:buFont typeface="Wingdings" pitchFamily="2" charset="2"/>
              <a:buChar char="Ø"/>
            </a:pPr>
            <a:r>
              <a:rPr lang="en-US" dirty="0" smtClean="0"/>
              <a:t>The prominence of the rib can be increased by suitable use of coarse and fine yarns. </a:t>
            </a:r>
          </a:p>
          <a:p>
            <a:pPr>
              <a:buFont typeface="Wingdings" pitchFamily="2" charset="2"/>
              <a:buChar char="Ø"/>
            </a:pPr>
            <a:r>
              <a:rPr lang="en-US" dirty="0" smtClean="0"/>
              <a:t>Rib weaves are used in extensively employed for window blinds in railway and other vehicles, and upholstering furniture.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228600"/>
            <a:ext cx="4453462" cy="584775"/>
          </a:xfrm>
          <a:prstGeom prst="rect">
            <a:avLst/>
          </a:prstGeom>
          <a:noFill/>
        </p:spPr>
        <p:txBody>
          <a:bodyPr wrap="none" lIns="91440" tIns="45720" rIns="91440" bIns="45720">
            <a:spAutoFit/>
          </a:bodyPr>
          <a:lstStyle/>
          <a:p>
            <a:pPr algn="ctr"/>
            <a:r>
              <a:rPr lang="en-US" sz="32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Modification of Twills:</a:t>
            </a:r>
            <a:endParaRPr lang="en-US" sz="32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4" name="Rectangle 3"/>
          <p:cNvSpPr/>
          <p:nvPr/>
        </p:nvSpPr>
        <p:spPr>
          <a:xfrm>
            <a:off x="609600" y="457200"/>
            <a:ext cx="7467600" cy="3693319"/>
          </a:xfrm>
          <a:prstGeom prst="rect">
            <a:avLst/>
          </a:prstGeom>
        </p:spPr>
        <p:txBody>
          <a:bodyPr wrap="square">
            <a:spAutoFit/>
          </a:bodyPr>
          <a:lstStyle/>
          <a:p>
            <a:endParaRPr lang="en-US" dirty="0" smtClean="0"/>
          </a:p>
          <a:p>
            <a:pPr>
              <a:buFont typeface="Wingdings" pitchFamily="2" charset="2"/>
              <a:buChar char="Ø"/>
            </a:pPr>
            <a:r>
              <a:rPr lang="en-US" dirty="0" smtClean="0"/>
              <a:t>These weaves are derived from twill weaves and retain their structural features. </a:t>
            </a:r>
          </a:p>
          <a:p>
            <a:pPr>
              <a:buFont typeface="Wingdings" pitchFamily="2" charset="2"/>
              <a:buChar char="Ø"/>
            </a:pPr>
            <a:r>
              <a:rPr lang="en-US" dirty="0" smtClean="0"/>
              <a:t>Twill weave can be modified,</a:t>
            </a:r>
          </a:p>
          <a:p>
            <a:pPr>
              <a:buFont typeface="Wingdings" pitchFamily="2" charset="2"/>
              <a:buChar char="Ø"/>
            </a:pPr>
            <a:r>
              <a:rPr lang="en-US" dirty="0" smtClean="0"/>
              <a:t>By extending the floats, </a:t>
            </a:r>
          </a:p>
          <a:p>
            <a:pPr>
              <a:buFont typeface="Wingdings" pitchFamily="2" charset="2"/>
              <a:buChar char="Ø"/>
            </a:pPr>
            <a:r>
              <a:rPr lang="en-US" dirty="0" smtClean="0"/>
              <a:t>By changing the shifts, </a:t>
            </a:r>
          </a:p>
          <a:p>
            <a:pPr>
              <a:buFont typeface="Wingdings" pitchFamily="2" charset="2"/>
              <a:buChar char="Ø"/>
            </a:pPr>
            <a:r>
              <a:rPr lang="en-US" dirty="0" smtClean="0"/>
              <a:t>By extending the float and changing the shift. </a:t>
            </a:r>
          </a:p>
          <a:p>
            <a:pPr>
              <a:buFont typeface="Wingdings" pitchFamily="2" charset="2"/>
              <a:buChar char="Ø"/>
            </a:pPr>
            <a:endParaRPr lang="en-US" dirty="0" smtClean="0"/>
          </a:p>
          <a:p>
            <a:pPr>
              <a:buFont typeface="Wingdings" pitchFamily="2" charset="2"/>
              <a:buChar char="Ø"/>
            </a:pPr>
            <a:r>
              <a:rPr lang="en-US" dirty="0" smtClean="0"/>
              <a:t>           Both </a:t>
            </a:r>
          </a:p>
          <a:p>
            <a:pPr>
              <a:buFont typeface="Wingdings" pitchFamily="2" charset="2"/>
              <a:buChar char="Ø"/>
            </a:pPr>
            <a:r>
              <a:rPr lang="en-US" dirty="0" smtClean="0"/>
              <a:t>As per the basic design of twill weave, </a:t>
            </a:r>
          </a:p>
          <a:p>
            <a:pPr>
              <a:buFont typeface="Wingdings" pitchFamily="2" charset="2"/>
              <a:buChar char="Ø"/>
            </a:pPr>
            <a:r>
              <a:rPr lang="en-US" dirty="0" smtClean="0"/>
              <a:t>It would have many variations and type of twill weave derivatives. </a:t>
            </a:r>
          </a:p>
          <a:p>
            <a:pPr>
              <a:buFont typeface="Wingdings" pitchFamily="2" charset="2"/>
              <a:buChar char="Ø"/>
            </a:pPr>
            <a:r>
              <a:rPr lang="en-US" dirty="0" smtClean="0"/>
              <a:t>It has a great potential for the introduction of ornamentation into the fabric. </a:t>
            </a:r>
          </a:p>
        </p:txBody>
      </p:sp>
      <p:sp>
        <p:nvSpPr>
          <p:cNvPr id="5" name="Rectangle 4"/>
          <p:cNvSpPr/>
          <p:nvPr/>
        </p:nvSpPr>
        <p:spPr>
          <a:xfrm>
            <a:off x="762000" y="4648200"/>
            <a:ext cx="7162800" cy="1754326"/>
          </a:xfrm>
          <a:prstGeom prst="rect">
            <a:avLst/>
          </a:prstGeom>
        </p:spPr>
        <p:txBody>
          <a:bodyPr wrap="square">
            <a:spAutoFit/>
          </a:bodyPr>
          <a:lstStyle/>
          <a:p>
            <a:pPr>
              <a:buFont typeface="Wingdings" pitchFamily="2" charset="2"/>
              <a:buChar char="Ø"/>
            </a:pPr>
            <a:r>
              <a:rPr lang="en-US" dirty="0" smtClean="0"/>
              <a:t>This type of twill is reversed as like pointed twills. </a:t>
            </a:r>
          </a:p>
          <a:p>
            <a:pPr>
              <a:buFont typeface="Wingdings" pitchFamily="2" charset="2"/>
              <a:buChar char="Ø"/>
            </a:pPr>
            <a:r>
              <a:rPr lang="en-US" dirty="0" smtClean="0"/>
              <a:t>but does not come to a point where it changes the direction. </a:t>
            </a:r>
          </a:p>
          <a:p>
            <a:pPr>
              <a:buFont typeface="Wingdings" pitchFamily="2" charset="2"/>
              <a:buChar char="Ø"/>
            </a:pPr>
            <a:r>
              <a:rPr lang="en-US" dirty="0" smtClean="0"/>
              <a:t>This type of construction produces a distinct stripe effect, prevents the formation of an extended float where the weave turns. </a:t>
            </a:r>
          </a:p>
          <a:p>
            <a:pPr>
              <a:buFont typeface="Wingdings" pitchFamily="2" charset="2"/>
              <a:buChar char="Ø"/>
            </a:pPr>
            <a:r>
              <a:rPr lang="en-US" dirty="0" smtClean="0"/>
              <a:t>In this aspect the herringbone twills are considered to be more advantageous than the pointed twills.</a:t>
            </a:r>
            <a:endParaRPr lang="en-US" dirty="0"/>
          </a:p>
        </p:txBody>
      </p:sp>
      <p:sp>
        <p:nvSpPr>
          <p:cNvPr id="6" name="Rectangle 5"/>
          <p:cNvSpPr/>
          <p:nvPr/>
        </p:nvSpPr>
        <p:spPr>
          <a:xfrm>
            <a:off x="685800" y="4038600"/>
            <a:ext cx="3511474" cy="523220"/>
          </a:xfrm>
          <a:prstGeom prst="rect">
            <a:avLst/>
          </a:prstGeom>
          <a:noFill/>
        </p:spPr>
        <p:txBody>
          <a:bodyPr wrap="none" lIns="91440" tIns="45720" rIns="91440" bIns="45720">
            <a:spAutoFit/>
          </a:bodyPr>
          <a:lstStyle/>
          <a:p>
            <a:pPr algn="ctr"/>
            <a:r>
              <a:rPr lang="en-US" sz="2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Herringbone Twills:</a:t>
            </a:r>
            <a:endParaRPr lang="en-US" sz="28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shot_2009-07-08 fabricstructureanddesign-180513072920 pdf(16).png"/>
          <p:cNvPicPr>
            <a:picLocks noChangeAspect="1"/>
          </p:cNvPicPr>
          <p:nvPr/>
        </p:nvPicPr>
        <p:blipFill>
          <a:blip r:embed="rId2"/>
          <a:stretch>
            <a:fillRect/>
          </a:stretch>
        </p:blipFill>
        <p:spPr>
          <a:xfrm>
            <a:off x="990600" y="152400"/>
            <a:ext cx="7162800" cy="2895600"/>
          </a:xfrm>
          <a:prstGeom prst="rect">
            <a:avLst/>
          </a:prstGeom>
        </p:spPr>
      </p:pic>
      <p:sp>
        <p:nvSpPr>
          <p:cNvPr id="3" name="Rectangle 2"/>
          <p:cNvSpPr/>
          <p:nvPr/>
        </p:nvSpPr>
        <p:spPr>
          <a:xfrm>
            <a:off x="2057400" y="5943600"/>
            <a:ext cx="5257800" cy="646331"/>
          </a:xfrm>
          <a:prstGeom prst="rect">
            <a:avLst/>
          </a:prstGeom>
        </p:spPr>
        <p:txBody>
          <a:bodyPr wrap="square">
            <a:spAutoFit/>
          </a:bodyPr>
          <a:lstStyle/>
          <a:p>
            <a:r>
              <a:rPr lang="en-US" sz="36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Herringbone Twills</a:t>
            </a:r>
            <a:endParaRPr lang="en-US" sz="3600" dirty="0"/>
          </a:p>
        </p:txBody>
      </p:sp>
      <p:pic>
        <p:nvPicPr>
          <p:cNvPr id="4" name="Picture 3" descr="Screenshot_2009-07-08 fabricstructureanddesign-180513072920 pdf(17).png"/>
          <p:cNvPicPr>
            <a:picLocks noChangeAspect="1"/>
          </p:cNvPicPr>
          <p:nvPr/>
        </p:nvPicPr>
        <p:blipFill>
          <a:blip r:embed="rId3"/>
          <a:stretch>
            <a:fillRect/>
          </a:stretch>
        </p:blipFill>
        <p:spPr>
          <a:xfrm>
            <a:off x="990600" y="3124200"/>
            <a:ext cx="7162800" cy="26670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914400"/>
            <a:ext cx="7391400" cy="4801314"/>
          </a:xfrm>
          <a:prstGeom prst="rect">
            <a:avLst/>
          </a:prstGeom>
        </p:spPr>
        <p:txBody>
          <a:bodyPr wrap="square">
            <a:spAutoFit/>
          </a:bodyPr>
          <a:lstStyle/>
          <a:p>
            <a:endParaRPr lang="en-US" dirty="0" smtClean="0"/>
          </a:p>
          <a:p>
            <a:pPr>
              <a:buFont typeface="Wingdings" pitchFamily="2" charset="2"/>
              <a:buChar char="Ø"/>
            </a:pPr>
            <a:r>
              <a:rPr lang="en-US" dirty="0" smtClean="0"/>
              <a:t>Satin/ sateen weave is a rearranged twill weave. </a:t>
            </a:r>
          </a:p>
          <a:p>
            <a:pPr>
              <a:buFont typeface="Wingdings" pitchFamily="2" charset="2"/>
              <a:buChar char="Ø"/>
            </a:pPr>
            <a:r>
              <a:rPr lang="en-US" dirty="0" smtClean="0"/>
              <a:t>It is purposely interrupted in order to contribute to the smooth and lustrous surface desired. </a:t>
            </a:r>
          </a:p>
          <a:p>
            <a:pPr>
              <a:buFont typeface="Wingdings" pitchFamily="2" charset="2"/>
              <a:buChar char="Ø"/>
            </a:pPr>
            <a:r>
              <a:rPr lang="en-US" dirty="0" smtClean="0"/>
              <a:t>Interlacing points are arranged so as to allow the floating threads to slip and cover the binding point of one thread by the float of the other, which results maximum degree of smoothness and luster. </a:t>
            </a:r>
          </a:p>
          <a:p>
            <a:pPr>
              <a:buFont typeface="Wingdings" pitchFamily="2" charset="2"/>
              <a:buChar char="Ø"/>
            </a:pPr>
            <a:r>
              <a:rPr lang="en-US" dirty="0" smtClean="0"/>
              <a:t>In a true satin weave each warp and weft yarn only interlace once in each repeat of weave. </a:t>
            </a:r>
          </a:p>
          <a:p>
            <a:pPr>
              <a:buFont typeface="Wingdings" pitchFamily="2" charset="2"/>
              <a:buChar char="Ø"/>
            </a:pPr>
            <a:r>
              <a:rPr lang="en-US" dirty="0" smtClean="0"/>
              <a:t>Satin weave fabrics have relatively long floats. </a:t>
            </a:r>
          </a:p>
          <a:p>
            <a:pPr>
              <a:buFont typeface="Wingdings" pitchFamily="2" charset="2"/>
              <a:buChar char="Ø"/>
            </a:pPr>
            <a:r>
              <a:rPr lang="en-US" dirty="0" smtClean="0"/>
              <a:t>The sateen weave is denoted by a fraction. </a:t>
            </a:r>
          </a:p>
          <a:p>
            <a:pPr>
              <a:buFont typeface="Wingdings" pitchFamily="2" charset="2"/>
              <a:buChar char="Ø"/>
            </a:pPr>
            <a:r>
              <a:rPr lang="en-US" dirty="0" smtClean="0"/>
              <a:t>The numerator is equal to the repeat of weave. </a:t>
            </a:r>
          </a:p>
          <a:p>
            <a:pPr>
              <a:buFont typeface="Wingdings" pitchFamily="2" charset="2"/>
              <a:buChar char="Ø"/>
            </a:pPr>
            <a:r>
              <a:rPr lang="en-US" dirty="0" smtClean="0"/>
              <a:t>The denominator is equal to the shift (</a:t>
            </a:r>
            <a:r>
              <a:rPr lang="en-US" dirty="0" err="1" smtClean="0"/>
              <a:t>Sy</a:t>
            </a:r>
            <a:r>
              <a:rPr lang="en-US" dirty="0" smtClean="0"/>
              <a:t>) of overlaps. </a:t>
            </a:r>
          </a:p>
          <a:p>
            <a:pPr>
              <a:buFont typeface="Wingdings" pitchFamily="2" charset="2"/>
              <a:buChar char="Ø"/>
            </a:pPr>
            <a:endParaRPr lang="en-US" dirty="0" smtClean="0"/>
          </a:p>
          <a:p>
            <a:pPr>
              <a:buFont typeface="Wingdings" pitchFamily="2" charset="2"/>
              <a:buChar char="Ø"/>
            </a:pPr>
            <a:r>
              <a:rPr lang="en-US" dirty="0" smtClean="0"/>
              <a:t>Satin/Sateen weave can be classified: </a:t>
            </a:r>
          </a:p>
          <a:p>
            <a:pPr>
              <a:buFont typeface="Wingdings" pitchFamily="2" charset="2"/>
              <a:buChar char="§"/>
            </a:pPr>
            <a:r>
              <a:rPr lang="en-US" dirty="0" smtClean="0"/>
              <a:t>Regular satin/sateen weave which fulfils the shift rule.</a:t>
            </a:r>
          </a:p>
          <a:p>
            <a:pPr>
              <a:buFont typeface="Wingdings" pitchFamily="2" charset="2"/>
              <a:buChar char="§"/>
            </a:pPr>
            <a:r>
              <a:rPr lang="en-US" dirty="0" smtClean="0"/>
              <a:t>Irregular satin/sateen weave which doesn’t fulfill the shift rule. </a:t>
            </a:r>
            <a:endParaRPr lang="en-US" dirty="0"/>
          </a:p>
        </p:txBody>
      </p:sp>
      <p:sp>
        <p:nvSpPr>
          <p:cNvPr id="3" name="Rectangle 2"/>
          <p:cNvSpPr/>
          <p:nvPr/>
        </p:nvSpPr>
        <p:spPr>
          <a:xfrm>
            <a:off x="304800" y="228600"/>
            <a:ext cx="4184735" cy="584775"/>
          </a:xfrm>
          <a:prstGeom prst="rect">
            <a:avLst/>
          </a:prstGeom>
          <a:noFill/>
        </p:spPr>
        <p:txBody>
          <a:bodyPr wrap="none" lIns="91440" tIns="45720" rIns="91440" bIns="45720">
            <a:spAutoFit/>
          </a:bodyPr>
          <a:lstStyle/>
          <a:p>
            <a:pPr algn="ctr"/>
            <a:r>
              <a:rPr lang="en-US" sz="32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Satin/Sateen Weave:</a:t>
            </a:r>
            <a:endParaRPr lang="en-US" sz="32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533400" y="457200"/>
            <a:ext cx="7985573" cy="55626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16077" y="908720"/>
            <a:ext cx="7160913" cy="5112568"/>
          </a:xfrm>
          <a:prstGeom prst="rect">
            <a:avLst/>
          </a:prstGeom>
        </p:spPr>
      </p:pic>
    </p:spTree>
    <p:extLst>
      <p:ext uri="{BB962C8B-B14F-4D97-AF65-F5344CB8AC3E}">
        <p14:creationId xmlns="" xmlns:p14="http://schemas.microsoft.com/office/powerpoint/2010/main" val="3401784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3510576" cy="646331"/>
          </a:xfrm>
          <a:prstGeom prst="rect">
            <a:avLst/>
          </a:prstGeom>
          <a:noFill/>
        </p:spPr>
        <p:txBody>
          <a:bodyPr wrap="none" lIns="91440" tIns="45720" rIns="91440" bIns="45720">
            <a:spAutoFit/>
          </a:bodyPr>
          <a:lstStyle/>
          <a:p>
            <a:pPr algn="ctr"/>
            <a:r>
              <a:rPr lang="en-US" sz="36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Woven </a:t>
            </a:r>
            <a:r>
              <a:rPr lang="en-US" sz="36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D</a:t>
            </a:r>
            <a:r>
              <a:rPr lang="en-US" sz="36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esign:</a:t>
            </a:r>
            <a:endParaRPr lang="en-US" sz="36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4" name="TextBox 3"/>
          <p:cNvSpPr txBox="1"/>
          <p:nvPr/>
        </p:nvSpPr>
        <p:spPr>
          <a:xfrm>
            <a:off x="914400" y="1066800"/>
            <a:ext cx="8229600" cy="646331"/>
          </a:xfrm>
          <a:prstGeom prst="rect">
            <a:avLst/>
          </a:prstGeom>
          <a:noFill/>
        </p:spPr>
        <p:txBody>
          <a:bodyPr wrap="square" rtlCol="0">
            <a:spAutoFit/>
          </a:bodyPr>
          <a:lstStyle/>
          <a:p>
            <a:pPr>
              <a:buFont typeface="Wingdings" pitchFamily="2" charset="2"/>
              <a:buChar char="Ø"/>
            </a:pPr>
            <a:r>
              <a:rPr lang="en-US" dirty="0" smtClean="0"/>
              <a:t>Woven fabrics are made by using two or more sets of yarn interlaced at right angles to each other. Much variety is produced by weaving.</a:t>
            </a:r>
            <a:endParaRPr lang="en-US" dirty="0"/>
          </a:p>
        </p:txBody>
      </p:sp>
      <p:sp>
        <p:nvSpPr>
          <p:cNvPr id="8" name="TextBox 7"/>
          <p:cNvSpPr txBox="1"/>
          <p:nvPr/>
        </p:nvSpPr>
        <p:spPr>
          <a:xfrm>
            <a:off x="914400" y="1828800"/>
            <a:ext cx="6248400" cy="2308324"/>
          </a:xfrm>
          <a:prstGeom prst="rect">
            <a:avLst/>
          </a:prstGeom>
          <a:noFill/>
        </p:spPr>
        <p:txBody>
          <a:bodyPr wrap="square" rtlCol="0">
            <a:spAutoFit/>
          </a:bodyPr>
          <a:lstStyle/>
          <a:p>
            <a:pPr>
              <a:buFont typeface="Wingdings" pitchFamily="2" charset="2"/>
              <a:buChar char="Ø"/>
            </a:pPr>
            <a:r>
              <a:rPr lang="en-US" dirty="0" smtClean="0"/>
              <a:t>Woven cloth is formed by the interlacement of two sets of threads, namely, warp and weft threads. These threads are interlaced with one another according to the type of weave or design. The warp threads are those that run longitudinally along the length of the fabric and the weft threads are those that run transversely across the fabric. For the sake of convenience , the warp threads are termed as ends and the weft as picks or fillings.</a:t>
            </a:r>
            <a:endParaRPr lang="en-US" dirty="0"/>
          </a:p>
        </p:txBody>
      </p:sp>
      <p:pic>
        <p:nvPicPr>
          <p:cNvPr id="1026" name="Picture 2"/>
          <p:cNvPicPr>
            <a:picLocks noChangeAspect="1" noChangeArrowheads="1"/>
          </p:cNvPicPr>
          <p:nvPr/>
        </p:nvPicPr>
        <p:blipFill>
          <a:blip r:embed="rId2"/>
          <a:srcRect/>
          <a:stretch>
            <a:fillRect/>
          </a:stretch>
        </p:blipFill>
        <p:spPr bwMode="auto">
          <a:xfrm>
            <a:off x="4572000" y="4267200"/>
            <a:ext cx="2057400" cy="20574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l="4324" t="14414" r="7027" b="12072"/>
          <a:stretch>
            <a:fillRect/>
          </a:stretch>
        </p:blipFill>
        <p:spPr bwMode="auto">
          <a:xfrm>
            <a:off x="1600200" y="4267200"/>
            <a:ext cx="2286000" cy="20574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1143000"/>
            <a:ext cx="7391400" cy="1754326"/>
          </a:xfrm>
          <a:prstGeom prst="rect">
            <a:avLst/>
          </a:prstGeom>
          <a:noFill/>
        </p:spPr>
        <p:txBody>
          <a:bodyPr wrap="square" rtlCol="0">
            <a:spAutoFit/>
          </a:bodyPr>
          <a:lstStyle/>
          <a:p>
            <a:r>
              <a:rPr lang="en-US" dirty="0" smtClean="0"/>
              <a:t>Woven structures are classified into the following categories:</a:t>
            </a:r>
          </a:p>
          <a:p>
            <a:pPr>
              <a:buFont typeface="Wingdings" pitchFamily="2" charset="2"/>
              <a:buChar char="Ø"/>
            </a:pPr>
            <a:endParaRPr lang="en-US" dirty="0" smtClean="0"/>
          </a:p>
          <a:p>
            <a:pPr>
              <a:buFont typeface="Wingdings" pitchFamily="2" charset="2"/>
              <a:buChar char="Ø"/>
            </a:pPr>
            <a:r>
              <a:rPr lang="en-US" dirty="0" smtClean="0"/>
              <a:t> Simple structures</a:t>
            </a:r>
          </a:p>
          <a:p>
            <a:pPr>
              <a:buFont typeface="Wingdings" pitchFamily="2" charset="2"/>
              <a:buChar char="Ø"/>
            </a:pPr>
            <a:r>
              <a:rPr lang="en-US" dirty="0"/>
              <a:t> </a:t>
            </a:r>
            <a:r>
              <a:rPr lang="en-US" dirty="0" smtClean="0"/>
              <a:t> Compound structures </a:t>
            </a:r>
          </a:p>
          <a:p>
            <a:pPr>
              <a:buFont typeface="Wingdings" pitchFamily="2" charset="2"/>
              <a:buChar char="Ø"/>
            </a:pPr>
            <a:endParaRPr lang="en-US" dirty="0"/>
          </a:p>
          <a:p>
            <a:r>
              <a:rPr lang="en-US" dirty="0" smtClean="0"/>
              <a:t>              </a:t>
            </a:r>
            <a:endParaRPr lang="en-US" dirty="0"/>
          </a:p>
        </p:txBody>
      </p:sp>
      <p:sp>
        <p:nvSpPr>
          <p:cNvPr id="5" name="Rectangle 4"/>
          <p:cNvSpPr/>
          <p:nvPr/>
        </p:nvSpPr>
        <p:spPr>
          <a:xfrm>
            <a:off x="228600" y="2286000"/>
            <a:ext cx="3340979" cy="523220"/>
          </a:xfrm>
          <a:prstGeom prst="rect">
            <a:avLst/>
          </a:prstGeom>
          <a:noFill/>
        </p:spPr>
        <p:txBody>
          <a:bodyPr wrap="none" lIns="91440" tIns="45720" rIns="91440" bIns="45720">
            <a:spAutoFit/>
          </a:bodyPr>
          <a:lstStyle/>
          <a:p>
            <a:pPr algn="ctr"/>
            <a:r>
              <a:rPr lang="en-US" sz="2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Simple structures:</a:t>
            </a:r>
            <a:endParaRPr lang="en-US" sz="28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6" name="TextBox 5"/>
          <p:cNvSpPr txBox="1"/>
          <p:nvPr/>
        </p:nvSpPr>
        <p:spPr>
          <a:xfrm>
            <a:off x="914400" y="2971800"/>
            <a:ext cx="7924800" cy="1200329"/>
          </a:xfrm>
          <a:prstGeom prst="rect">
            <a:avLst/>
          </a:prstGeom>
          <a:noFill/>
        </p:spPr>
        <p:txBody>
          <a:bodyPr wrap="square" rtlCol="0">
            <a:spAutoFit/>
          </a:bodyPr>
          <a:lstStyle/>
          <a:p>
            <a:r>
              <a:rPr lang="en-US" dirty="0" smtClean="0"/>
              <a:t>In case of simple structures, there is only one series of warp and weft threads</a:t>
            </a:r>
            <a:r>
              <a:rPr lang="en-US" dirty="0"/>
              <a:t>.</a:t>
            </a:r>
            <a:r>
              <a:rPr lang="en-US" dirty="0" smtClean="0"/>
              <a:t> These threads interlace with one another perpendicularly. All the neighboring warp and weft threads are parallel to one another and play an equally important role in determining the properties of the fabric.</a:t>
            </a:r>
            <a:endParaRPr lang="en-US" dirty="0"/>
          </a:p>
        </p:txBody>
      </p:sp>
      <p:sp>
        <p:nvSpPr>
          <p:cNvPr id="7" name="Rectangle 6"/>
          <p:cNvSpPr/>
          <p:nvPr/>
        </p:nvSpPr>
        <p:spPr>
          <a:xfrm>
            <a:off x="228600" y="4114800"/>
            <a:ext cx="4060727" cy="523220"/>
          </a:xfrm>
          <a:prstGeom prst="rect">
            <a:avLst/>
          </a:prstGeom>
          <a:noFill/>
        </p:spPr>
        <p:txBody>
          <a:bodyPr wrap="none" lIns="91440" tIns="45720" rIns="91440" bIns="45720">
            <a:spAutoFit/>
          </a:bodyPr>
          <a:lstStyle/>
          <a:p>
            <a:pPr algn="ctr"/>
            <a:r>
              <a:rPr lang="en-US" sz="28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Compound structures:</a:t>
            </a:r>
            <a:endParaRPr lang="en-US" sz="28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8" name="TextBox 7"/>
          <p:cNvSpPr txBox="1"/>
          <p:nvPr/>
        </p:nvSpPr>
        <p:spPr>
          <a:xfrm>
            <a:off x="914400" y="4876800"/>
            <a:ext cx="7848600" cy="1200329"/>
          </a:xfrm>
          <a:prstGeom prst="rect">
            <a:avLst/>
          </a:prstGeom>
          <a:noFill/>
        </p:spPr>
        <p:txBody>
          <a:bodyPr wrap="square" rtlCol="0">
            <a:spAutoFit/>
          </a:bodyPr>
          <a:lstStyle/>
          <a:p>
            <a:r>
              <a:rPr lang="en-US" dirty="0" smtClean="0"/>
              <a:t>In case of compound structures, there may be more than one series threads, of which one  set forms the figuring or ornamentation. Unlike the simple structures, the neighboring threads need not to be parallel to one another.</a:t>
            </a:r>
            <a:endParaRPr lang="en-US" dirty="0"/>
          </a:p>
        </p:txBody>
      </p:sp>
      <p:sp>
        <p:nvSpPr>
          <p:cNvPr id="9" name="Rectangle 8"/>
          <p:cNvSpPr/>
          <p:nvPr/>
        </p:nvSpPr>
        <p:spPr>
          <a:xfrm>
            <a:off x="228600" y="304800"/>
            <a:ext cx="7973337" cy="646331"/>
          </a:xfrm>
          <a:prstGeom prst="rect">
            <a:avLst/>
          </a:prstGeom>
          <a:noFill/>
        </p:spPr>
        <p:txBody>
          <a:bodyPr wrap="none" lIns="91440" tIns="45720" rIns="91440" bIns="45720">
            <a:spAutoFit/>
          </a:bodyPr>
          <a:lstStyle/>
          <a:p>
            <a:pPr algn="ctr"/>
            <a:r>
              <a:rPr lang="en-US" sz="36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Classification of Woven Structures:</a:t>
            </a:r>
            <a:endParaRPr lang="en-US" sz="36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6254917" cy="646331"/>
          </a:xfrm>
          <a:prstGeom prst="rect">
            <a:avLst/>
          </a:prstGeom>
        </p:spPr>
        <p:txBody>
          <a:bodyPr wrap="none">
            <a:spAutoFit/>
          </a:bodyPr>
          <a:lstStyle/>
          <a:p>
            <a:r>
              <a:rPr lang="en-US" sz="36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Elements of Woven Design:</a:t>
            </a:r>
            <a:endParaRPr lang="en-US" sz="3600" dirty="0"/>
          </a:p>
        </p:txBody>
      </p:sp>
      <p:pic>
        <p:nvPicPr>
          <p:cNvPr id="2050" name="Picture 2"/>
          <p:cNvPicPr>
            <a:picLocks noChangeAspect="1" noChangeArrowheads="1"/>
          </p:cNvPicPr>
          <p:nvPr/>
        </p:nvPicPr>
        <p:blipFill>
          <a:blip r:embed="rId2"/>
          <a:srcRect/>
          <a:stretch>
            <a:fillRect/>
          </a:stretch>
        </p:blipFill>
        <p:spPr bwMode="auto">
          <a:xfrm>
            <a:off x="2590800" y="2667000"/>
            <a:ext cx="4114800" cy="3847970"/>
          </a:xfrm>
          <a:prstGeom prst="rect">
            <a:avLst/>
          </a:prstGeom>
          <a:noFill/>
          <a:ln w="9525">
            <a:noFill/>
            <a:miter lim="800000"/>
            <a:headEnd/>
            <a:tailEnd/>
          </a:ln>
          <a:effectLst/>
        </p:spPr>
      </p:pic>
      <p:sp>
        <p:nvSpPr>
          <p:cNvPr id="5" name="TextBox 4"/>
          <p:cNvSpPr txBox="1"/>
          <p:nvPr/>
        </p:nvSpPr>
        <p:spPr>
          <a:xfrm>
            <a:off x="1447800" y="1066800"/>
            <a:ext cx="4343400" cy="1477328"/>
          </a:xfrm>
          <a:prstGeom prst="rect">
            <a:avLst/>
          </a:prstGeom>
          <a:noFill/>
        </p:spPr>
        <p:txBody>
          <a:bodyPr wrap="square" rtlCol="0">
            <a:spAutoFit/>
          </a:bodyPr>
          <a:lstStyle/>
          <a:p>
            <a:r>
              <a:rPr lang="en-US" dirty="0" smtClean="0"/>
              <a:t>The three basic elements in a woven design are:</a:t>
            </a:r>
          </a:p>
          <a:p>
            <a:pPr>
              <a:buFont typeface="Wingdings" pitchFamily="2" charset="2"/>
              <a:buChar char="Ø"/>
            </a:pPr>
            <a:r>
              <a:rPr lang="en-US" dirty="0"/>
              <a:t> </a:t>
            </a:r>
            <a:r>
              <a:rPr lang="en-US" dirty="0" smtClean="0"/>
              <a:t>            DESIGN.</a:t>
            </a:r>
          </a:p>
          <a:p>
            <a:pPr>
              <a:buFont typeface="Wingdings" pitchFamily="2" charset="2"/>
              <a:buChar char="Ø"/>
            </a:pPr>
            <a:r>
              <a:rPr lang="en-US" dirty="0"/>
              <a:t> </a:t>
            </a:r>
            <a:r>
              <a:rPr lang="en-US" dirty="0" smtClean="0"/>
              <a:t>            DRAFT OR DRAWING PLAN.</a:t>
            </a:r>
          </a:p>
          <a:p>
            <a:pPr>
              <a:buFont typeface="Wingdings" pitchFamily="2" charset="2"/>
              <a:buChar char="Ø"/>
            </a:pPr>
            <a:r>
              <a:rPr lang="en-US" dirty="0"/>
              <a:t> </a:t>
            </a:r>
            <a:r>
              <a:rPr lang="en-US" dirty="0" smtClean="0"/>
              <a:t>            PEG OR LIFTING PLAN.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1686679" cy="584775"/>
          </a:xfrm>
          <a:prstGeom prst="rect">
            <a:avLst/>
          </a:prstGeom>
          <a:noFill/>
        </p:spPr>
        <p:txBody>
          <a:bodyPr wrap="none" lIns="91440" tIns="45720" rIns="91440" bIns="45720">
            <a:spAutoFit/>
          </a:bodyPr>
          <a:lstStyle/>
          <a:p>
            <a:pPr algn="ctr"/>
            <a:r>
              <a:rPr lang="en-US" sz="32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Design:</a:t>
            </a:r>
            <a:endParaRPr lang="en-US" sz="32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TextBox 2"/>
          <p:cNvSpPr txBox="1"/>
          <p:nvPr/>
        </p:nvSpPr>
        <p:spPr>
          <a:xfrm>
            <a:off x="609600" y="990600"/>
            <a:ext cx="8305800" cy="2031325"/>
          </a:xfrm>
          <a:prstGeom prst="rect">
            <a:avLst/>
          </a:prstGeom>
          <a:noFill/>
        </p:spPr>
        <p:txBody>
          <a:bodyPr wrap="square" rtlCol="0">
            <a:spAutoFit/>
          </a:bodyPr>
          <a:lstStyle/>
          <a:p>
            <a:pPr>
              <a:buFont typeface="Wingdings" pitchFamily="2" charset="2"/>
              <a:buChar char="Ø"/>
            </a:pPr>
            <a:r>
              <a:rPr lang="en-US" b="1" dirty="0" smtClean="0"/>
              <a:t>The design indicates </a:t>
            </a:r>
            <a:r>
              <a:rPr lang="en-US" dirty="0" smtClean="0"/>
              <a:t>the interlacement of warp and weft threads in the repeat of the design. It is made up of a number of squares, which constitute the repeat size of a design.</a:t>
            </a:r>
          </a:p>
          <a:p>
            <a:pPr>
              <a:buFont typeface="Wingdings" pitchFamily="2" charset="2"/>
              <a:buChar char="Ø"/>
            </a:pPr>
            <a:r>
              <a:rPr lang="en-US" dirty="0" smtClean="0"/>
              <a:t>The vertical direction of the squares indicate the picks and the horizontal direction indicates the ends. A blank in a square indicates that a warp goes below the corresponding weft and ‘X’ mark in the square indicates that the warp floats above the weft</a:t>
            </a:r>
            <a:endParaRPr lang="en-US" dirty="0"/>
          </a:p>
        </p:txBody>
      </p:sp>
      <p:sp>
        <p:nvSpPr>
          <p:cNvPr id="4" name="Rectangle 3"/>
          <p:cNvSpPr/>
          <p:nvPr/>
        </p:nvSpPr>
        <p:spPr>
          <a:xfrm>
            <a:off x="381000" y="3200400"/>
            <a:ext cx="1277914" cy="584775"/>
          </a:xfrm>
          <a:prstGeom prst="rect">
            <a:avLst/>
          </a:prstGeom>
          <a:noFill/>
        </p:spPr>
        <p:txBody>
          <a:bodyPr wrap="none" lIns="91440" tIns="45720" rIns="91440" bIns="45720">
            <a:spAutoFit/>
          </a:bodyPr>
          <a:lstStyle/>
          <a:p>
            <a:pPr algn="ctr"/>
            <a:r>
              <a:rPr lang="en-US" sz="32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Draft:</a:t>
            </a:r>
            <a:endParaRPr lang="en-US" sz="32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TextBox 4"/>
          <p:cNvSpPr txBox="1"/>
          <p:nvPr/>
        </p:nvSpPr>
        <p:spPr>
          <a:xfrm>
            <a:off x="609600" y="3810000"/>
            <a:ext cx="8534400" cy="1200329"/>
          </a:xfrm>
          <a:prstGeom prst="rect">
            <a:avLst/>
          </a:prstGeom>
          <a:noFill/>
        </p:spPr>
        <p:txBody>
          <a:bodyPr wrap="square" rtlCol="0">
            <a:spAutoFit/>
          </a:bodyPr>
          <a:lstStyle/>
          <a:p>
            <a:r>
              <a:rPr lang="en-US" b="1" dirty="0" smtClean="0"/>
              <a:t>The draft or drawing plan</a:t>
            </a:r>
            <a:r>
              <a:rPr lang="en-US" dirty="0" smtClean="0"/>
              <a:t> indicates the manner of drawing the ends through the </a:t>
            </a:r>
            <a:r>
              <a:rPr lang="en-US" dirty="0" err="1" smtClean="0"/>
              <a:t>heald</a:t>
            </a:r>
            <a:r>
              <a:rPr lang="en-US" dirty="0" smtClean="0"/>
              <a:t> eyes and it also denotes the number of </a:t>
            </a:r>
            <a:r>
              <a:rPr lang="en-US" dirty="0" err="1" smtClean="0"/>
              <a:t>heald</a:t>
            </a:r>
            <a:r>
              <a:rPr lang="en-US" dirty="0" smtClean="0"/>
              <a:t> shaft  required for a given weave repeat. The choice of the type of drafting plan depends upon the type of fabric woven. </a:t>
            </a:r>
            <a:r>
              <a:rPr lang="en-US" b="1" dirty="0" smtClean="0"/>
              <a:t> </a:t>
            </a:r>
            <a:endParaRPr lang="en-US" b="1" dirty="0"/>
          </a:p>
        </p:txBody>
      </p:sp>
      <p:pic>
        <p:nvPicPr>
          <p:cNvPr id="3074" name="Picture 2"/>
          <p:cNvPicPr>
            <a:picLocks noChangeAspect="1" noChangeArrowheads="1"/>
          </p:cNvPicPr>
          <p:nvPr/>
        </p:nvPicPr>
        <p:blipFill>
          <a:blip r:embed="rId2"/>
          <a:srcRect/>
          <a:stretch>
            <a:fillRect/>
          </a:stretch>
        </p:blipFill>
        <p:spPr bwMode="auto">
          <a:xfrm>
            <a:off x="2438400" y="4800600"/>
            <a:ext cx="4191000" cy="20574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2028119" cy="584775"/>
          </a:xfrm>
          <a:prstGeom prst="rect">
            <a:avLst/>
          </a:prstGeom>
          <a:noFill/>
        </p:spPr>
        <p:txBody>
          <a:bodyPr wrap="none" lIns="91440" tIns="45720" rIns="91440" bIns="45720">
            <a:spAutoFit/>
          </a:bodyPr>
          <a:lstStyle/>
          <a:p>
            <a:pPr algn="ctr"/>
            <a:r>
              <a:rPr lang="en-US" sz="32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Peg plan:</a:t>
            </a:r>
            <a:endParaRPr lang="en-US" sz="32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TextBox 2"/>
          <p:cNvSpPr txBox="1"/>
          <p:nvPr/>
        </p:nvSpPr>
        <p:spPr>
          <a:xfrm>
            <a:off x="685800" y="762000"/>
            <a:ext cx="8077200" cy="2031325"/>
          </a:xfrm>
          <a:prstGeom prst="rect">
            <a:avLst/>
          </a:prstGeom>
          <a:noFill/>
        </p:spPr>
        <p:txBody>
          <a:bodyPr wrap="square" rtlCol="0">
            <a:spAutoFit/>
          </a:bodyPr>
          <a:lstStyle/>
          <a:p>
            <a:r>
              <a:rPr lang="en-US" b="1" dirty="0" smtClean="0"/>
              <a:t>The peg or lifting plan</a:t>
            </a:r>
            <a:r>
              <a:rPr lang="en-US" dirty="0" smtClean="0"/>
              <a:t> provides useful information to the weaver. It denotes the order of lifting of </a:t>
            </a:r>
            <a:r>
              <a:rPr lang="en-US" dirty="0" err="1" smtClean="0"/>
              <a:t>heald</a:t>
            </a:r>
            <a:r>
              <a:rPr lang="en-US" dirty="0" smtClean="0"/>
              <a:t> shafts. In a peg plan, the vertical spaces indicate the </a:t>
            </a:r>
            <a:r>
              <a:rPr lang="en-US" dirty="0" err="1" smtClean="0"/>
              <a:t>heald</a:t>
            </a:r>
            <a:r>
              <a:rPr lang="en-US" dirty="0" smtClean="0"/>
              <a:t> shafts and the horizontal spaces indicate the picks.</a:t>
            </a:r>
          </a:p>
          <a:p>
            <a:endParaRPr lang="en-US" b="1" dirty="0" smtClean="0"/>
          </a:p>
          <a:p>
            <a:r>
              <a:rPr lang="en-US" b="1" dirty="0" smtClean="0"/>
              <a:t>The peg plan </a:t>
            </a:r>
            <a:r>
              <a:rPr lang="en-US" dirty="0" smtClean="0"/>
              <a:t>depends upon the drafting plan. In the case of a straight draft, the peg plan will be the same as the design. Hence no peg plan is necessary in the case of a straight draft.</a:t>
            </a:r>
            <a:endParaRPr lang="en-US" b="1" dirty="0"/>
          </a:p>
        </p:txBody>
      </p:sp>
      <p:pic>
        <p:nvPicPr>
          <p:cNvPr id="1027" name="Picture 3"/>
          <p:cNvPicPr>
            <a:picLocks noChangeAspect="1" noChangeArrowheads="1"/>
          </p:cNvPicPr>
          <p:nvPr/>
        </p:nvPicPr>
        <p:blipFill>
          <a:blip r:embed="rId2"/>
          <a:srcRect/>
          <a:stretch>
            <a:fillRect/>
          </a:stretch>
        </p:blipFill>
        <p:spPr bwMode="auto">
          <a:xfrm>
            <a:off x="2362200" y="2895600"/>
            <a:ext cx="4876800" cy="36576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7004418" cy="584775"/>
          </a:xfrm>
          <a:prstGeom prst="rect">
            <a:avLst/>
          </a:prstGeom>
          <a:noFill/>
        </p:spPr>
        <p:txBody>
          <a:bodyPr wrap="none" lIns="91440" tIns="45720" rIns="91440" bIns="45720">
            <a:spAutoFit/>
          </a:bodyPr>
          <a:lstStyle/>
          <a:p>
            <a:pPr algn="ctr"/>
            <a:r>
              <a:rPr lang="en-US" sz="3200" b="1" u="sng"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Methods of Weave Representation:</a:t>
            </a:r>
            <a:endParaRPr lang="en-US" sz="3200" b="1" u="sng"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TextBox 2"/>
          <p:cNvSpPr txBox="1"/>
          <p:nvPr/>
        </p:nvSpPr>
        <p:spPr>
          <a:xfrm>
            <a:off x="838200" y="838200"/>
            <a:ext cx="7162800" cy="3139321"/>
          </a:xfrm>
          <a:prstGeom prst="rect">
            <a:avLst/>
          </a:prstGeom>
          <a:noFill/>
        </p:spPr>
        <p:txBody>
          <a:bodyPr wrap="square" rtlCol="0">
            <a:spAutoFit/>
          </a:bodyPr>
          <a:lstStyle/>
          <a:p>
            <a:r>
              <a:rPr lang="en-US" dirty="0" smtClean="0"/>
              <a:t>A  weave is the interlacing pattern of the warp and weft. Two kinds of interlacing are possible:</a:t>
            </a:r>
          </a:p>
          <a:p>
            <a:endParaRPr lang="en-US" dirty="0" smtClean="0"/>
          </a:p>
          <a:p>
            <a:pPr>
              <a:buFont typeface="Wingdings" pitchFamily="2" charset="2"/>
              <a:buChar char="Ø"/>
            </a:pPr>
            <a:r>
              <a:rPr lang="en-US" dirty="0" smtClean="0"/>
              <a:t>    Warp overlap in which warp is above weft:</a:t>
            </a:r>
          </a:p>
          <a:p>
            <a:r>
              <a:rPr lang="en-US" dirty="0" smtClean="0"/>
              <a:t>                   When the warp is lifted  above the inserted weft, a warp overlap is obtained.</a:t>
            </a:r>
          </a:p>
          <a:p>
            <a:pPr>
              <a:buFont typeface="Wingdings" pitchFamily="2" charset="2"/>
              <a:buChar char="Ø"/>
            </a:pPr>
            <a:r>
              <a:rPr lang="en-US" dirty="0" smtClean="0"/>
              <a:t>     Weft overlap in which weft is above warp:</a:t>
            </a:r>
          </a:p>
          <a:p>
            <a:r>
              <a:rPr lang="en-US" dirty="0" smtClean="0"/>
              <a:t>                    When the warp thread  is lowered, the weft thread is inserted above the warp thread and the weft overlap is obtained.</a:t>
            </a:r>
          </a:p>
          <a:p>
            <a:endParaRPr lang="en-US" dirty="0" smtClean="0"/>
          </a:p>
          <a:p>
            <a:endParaRPr lang="en-US" dirty="0"/>
          </a:p>
        </p:txBody>
      </p:sp>
      <p:pic>
        <p:nvPicPr>
          <p:cNvPr id="2052" name="Picture 4"/>
          <p:cNvPicPr>
            <a:picLocks noChangeAspect="1" noChangeArrowheads="1"/>
          </p:cNvPicPr>
          <p:nvPr/>
        </p:nvPicPr>
        <p:blipFill>
          <a:blip r:embed="rId2"/>
          <a:srcRect l="1254" t="3797" r="3449" b="59494"/>
          <a:stretch>
            <a:fillRect/>
          </a:stretch>
        </p:blipFill>
        <p:spPr bwMode="auto">
          <a:xfrm>
            <a:off x="1676400" y="3657600"/>
            <a:ext cx="5791200" cy="22098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04800"/>
            <a:ext cx="6858000" cy="2031325"/>
          </a:xfrm>
          <a:prstGeom prst="rect">
            <a:avLst/>
          </a:prstGeom>
        </p:spPr>
        <p:txBody>
          <a:bodyPr wrap="square">
            <a:spAutoFit/>
          </a:bodyPr>
          <a:lstStyle/>
          <a:p>
            <a:r>
              <a:rPr lang="en-US" b="1" dirty="0" smtClean="0"/>
              <a:t>There are two practical methods of weave representation:</a:t>
            </a:r>
          </a:p>
          <a:p>
            <a:pPr>
              <a:buFont typeface="Wingdings" pitchFamily="2" charset="2"/>
              <a:buChar char="Ø"/>
            </a:pPr>
            <a:r>
              <a:rPr lang="en-US" b="1" dirty="0" smtClean="0"/>
              <a:t> </a:t>
            </a:r>
            <a:r>
              <a:rPr lang="en-US" dirty="0" smtClean="0"/>
              <a:t>Linear.</a:t>
            </a:r>
          </a:p>
          <a:p>
            <a:pPr>
              <a:buFont typeface="Wingdings" pitchFamily="2" charset="2"/>
              <a:buChar char="Ø"/>
            </a:pPr>
            <a:r>
              <a:rPr lang="en-US" b="1" dirty="0" smtClean="0"/>
              <a:t> </a:t>
            </a:r>
            <a:r>
              <a:rPr lang="en-US" dirty="0" smtClean="0"/>
              <a:t>Canvas.</a:t>
            </a:r>
          </a:p>
          <a:p>
            <a:endParaRPr lang="en-US" b="1" dirty="0" smtClean="0"/>
          </a:p>
          <a:p>
            <a:endParaRPr lang="en-US" dirty="0" smtClean="0"/>
          </a:p>
          <a:p>
            <a:endParaRPr lang="en-US" dirty="0" smtClean="0"/>
          </a:p>
          <a:p>
            <a:endParaRPr lang="en-US" dirty="0" smtClean="0"/>
          </a:p>
        </p:txBody>
      </p:sp>
      <p:pic>
        <p:nvPicPr>
          <p:cNvPr id="3" name="Picture 3"/>
          <p:cNvPicPr>
            <a:picLocks noChangeAspect="1" noChangeArrowheads="1"/>
          </p:cNvPicPr>
          <p:nvPr/>
        </p:nvPicPr>
        <p:blipFill>
          <a:blip r:embed="rId2"/>
          <a:srcRect l="5558" t="5882" r="49982" b="5882"/>
          <a:stretch>
            <a:fillRect/>
          </a:stretch>
        </p:blipFill>
        <p:spPr bwMode="auto">
          <a:xfrm>
            <a:off x="3124200" y="3810000"/>
            <a:ext cx="2438400" cy="2286000"/>
          </a:xfrm>
          <a:prstGeom prst="rect">
            <a:avLst/>
          </a:prstGeom>
          <a:noFill/>
          <a:ln w="9525">
            <a:noFill/>
            <a:miter lim="800000"/>
            <a:headEnd/>
            <a:tailEnd/>
          </a:ln>
          <a:effectLst/>
        </p:spPr>
      </p:pic>
      <p:sp>
        <p:nvSpPr>
          <p:cNvPr id="4" name="Rectangle 3"/>
          <p:cNvSpPr/>
          <p:nvPr/>
        </p:nvSpPr>
        <p:spPr>
          <a:xfrm>
            <a:off x="457200" y="1219200"/>
            <a:ext cx="3119765" cy="584775"/>
          </a:xfrm>
          <a:prstGeom prst="rect">
            <a:avLst/>
          </a:prstGeom>
          <a:noFill/>
        </p:spPr>
        <p:txBody>
          <a:bodyPr wrap="none" lIns="91440" tIns="45720" rIns="91440" bIns="45720">
            <a:spAutoFit/>
          </a:bodyPr>
          <a:lstStyle/>
          <a:p>
            <a:pPr algn="ctr"/>
            <a:r>
              <a:rPr lang="en-US" sz="32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Linear Method:</a:t>
            </a:r>
            <a:endParaRPr lang="en-US" sz="32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6" name="TextBox 5"/>
          <p:cNvSpPr txBox="1"/>
          <p:nvPr/>
        </p:nvSpPr>
        <p:spPr>
          <a:xfrm>
            <a:off x="762000" y="1752600"/>
            <a:ext cx="7924800" cy="1754326"/>
          </a:xfrm>
          <a:prstGeom prst="rect">
            <a:avLst/>
          </a:prstGeom>
          <a:noFill/>
        </p:spPr>
        <p:txBody>
          <a:bodyPr wrap="square" rtlCol="0">
            <a:spAutoFit/>
          </a:bodyPr>
          <a:lstStyle/>
          <a:p>
            <a:pPr>
              <a:buFont typeface="Wingdings" pitchFamily="2" charset="2"/>
              <a:buChar char="Ø"/>
            </a:pPr>
            <a:r>
              <a:rPr lang="en-US" dirty="0" smtClean="0"/>
              <a:t>In linear method each warp thread is represented by a vertical line and each weft thread by a horizontal line. The point of intersection of lines corresponding to a warp overlap is marked by the dot, and the point  of intersection corresponding to weft overlap remains unmarked.</a:t>
            </a:r>
          </a:p>
          <a:p>
            <a:pPr>
              <a:buFont typeface="Wingdings" pitchFamily="2" charset="2"/>
              <a:buChar char="Ø"/>
            </a:pPr>
            <a:r>
              <a:rPr lang="en-US" dirty="0" smtClean="0"/>
              <a:t>Though this is a simple method, it is seldom used because the designer has to draw plenty of horizontal and vertical lines, which is time consuming.</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l="52239" r="7463"/>
          <a:stretch>
            <a:fillRect/>
          </a:stretch>
        </p:blipFill>
        <p:spPr bwMode="auto">
          <a:xfrm>
            <a:off x="3505200" y="3810000"/>
            <a:ext cx="2590800" cy="2438400"/>
          </a:xfrm>
          <a:prstGeom prst="rect">
            <a:avLst/>
          </a:prstGeom>
          <a:noFill/>
          <a:ln w="9525">
            <a:noFill/>
            <a:miter lim="800000"/>
            <a:headEnd/>
            <a:tailEnd/>
          </a:ln>
          <a:effectLst/>
        </p:spPr>
      </p:pic>
      <p:sp>
        <p:nvSpPr>
          <p:cNvPr id="3" name="Rectangle 2"/>
          <p:cNvSpPr/>
          <p:nvPr/>
        </p:nvSpPr>
        <p:spPr>
          <a:xfrm>
            <a:off x="304800" y="228600"/>
            <a:ext cx="3347391" cy="584775"/>
          </a:xfrm>
          <a:prstGeom prst="rect">
            <a:avLst/>
          </a:prstGeom>
        </p:spPr>
        <p:txBody>
          <a:bodyPr wrap="none">
            <a:spAutoFit/>
          </a:bodyPr>
          <a:lstStyle/>
          <a:p>
            <a:pPr algn="ctr"/>
            <a:r>
              <a:rPr lang="en-US" sz="32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Canvas Method:</a:t>
            </a:r>
            <a:endParaRPr lang="en-US" sz="32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TextBox 4"/>
          <p:cNvSpPr txBox="1"/>
          <p:nvPr/>
        </p:nvSpPr>
        <p:spPr>
          <a:xfrm>
            <a:off x="1066800" y="990600"/>
            <a:ext cx="7315200" cy="2585323"/>
          </a:xfrm>
          <a:prstGeom prst="rect">
            <a:avLst/>
          </a:prstGeom>
          <a:noFill/>
        </p:spPr>
        <p:txBody>
          <a:bodyPr wrap="square" rtlCol="0">
            <a:spAutoFit/>
          </a:bodyPr>
          <a:lstStyle/>
          <a:p>
            <a:pPr marL="342900" indent="-342900">
              <a:buFont typeface="Wingdings" pitchFamily="2" charset="2"/>
              <a:buChar char="Ø"/>
            </a:pPr>
            <a:r>
              <a:rPr lang="en-US" dirty="0" smtClean="0"/>
              <a:t>In the canvas method, a  squared paper is employed, on which each vertical space represents a warp thread and each horizontal space represents a weft thread.</a:t>
            </a:r>
          </a:p>
          <a:p>
            <a:pPr marL="342900" indent="-342900">
              <a:buFont typeface="Wingdings" pitchFamily="2" charset="2"/>
              <a:buChar char="Ø"/>
            </a:pPr>
            <a:r>
              <a:rPr lang="en-US" dirty="0" smtClean="0"/>
              <a:t>Each square therefore indicates an intersection of warp and weft thread. To show the warp overlap, a square is filled in or shaded.</a:t>
            </a:r>
          </a:p>
          <a:p>
            <a:pPr marL="342900" indent="-342900">
              <a:buFont typeface="Wingdings" pitchFamily="2" charset="2"/>
              <a:buChar char="Ø"/>
            </a:pPr>
            <a:r>
              <a:rPr lang="en-US" dirty="0" smtClean="0"/>
              <a:t>The blank square indicates that the weft thread is placed over the warp i.e. weft overlap. Several types of marks may be used to indicate the warp overlap.</a:t>
            </a:r>
          </a:p>
          <a:p>
            <a:pPr marL="342900" indent="-342900">
              <a:buFont typeface="Wingdings" pitchFamily="2" charset="2"/>
              <a:buChar char="Ø"/>
            </a:pPr>
            <a:r>
              <a:rPr lang="en-US" dirty="0" smtClean="0"/>
              <a:t>The ‘x’ mark is most commonly used.</a:t>
            </a:r>
            <a:endParaRPr lang="en-US"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298</TotalTime>
  <Words>1529</Words>
  <Application>Microsoft Office PowerPoint</Application>
  <PresentationFormat>On-screen Show (4:3)</PresentationFormat>
  <Paragraphs>113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Technic</vt:lpstr>
      <vt:lpstr>MS.K.KATHIROLI Asst professor, Department of FT &amp; CD, Bon secours college for women,Thanjavur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HUMAIRAH</dc:creator>
  <cp:lastModifiedBy>Kathiroli</cp:lastModifiedBy>
  <cp:revision>32</cp:revision>
  <dcterms:created xsi:type="dcterms:W3CDTF">2009-07-07T18:34:59Z</dcterms:created>
  <dcterms:modified xsi:type="dcterms:W3CDTF">2020-05-18T04:29:07Z</dcterms:modified>
</cp:coreProperties>
</file>