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4" r:id="rId4"/>
    <p:sldId id="292" r:id="rId5"/>
    <p:sldId id="265" r:id="rId6"/>
    <p:sldId id="266" r:id="rId7"/>
    <p:sldId id="267" r:id="rId8"/>
    <p:sldId id="298" r:id="rId9"/>
    <p:sldId id="296" r:id="rId10"/>
    <p:sldId id="297" r:id="rId11"/>
    <p:sldId id="294" r:id="rId12"/>
    <p:sldId id="295" r:id="rId13"/>
    <p:sldId id="268" r:id="rId14"/>
    <p:sldId id="270" r:id="rId15"/>
    <p:sldId id="271" r:id="rId16"/>
    <p:sldId id="272" r:id="rId17"/>
    <p:sldId id="273"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6E"/>
    <a:srgbClr val="622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68AF8B9-48B0-46E1-AA90-4ABC867ADA23}" type="datetimeFigureOut">
              <a:rPr lang="en-US" smtClean="0"/>
              <a:pPr/>
              <a:t>5/23/2020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BEC82D0-FDA3-4EAC-82D1-3E512421FE0D}" type="slidenum">
              <a:rPr lang="en-US" smtClean="0"/>
              <a:pPr/>
              <a:t>‹#›</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2657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F8B9-48B0-46E1-AA90-4ABC867ADA23}"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179458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F8B9-48B0-46E1-AA90-4ABC867ADA23}"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38120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F8B9-48B0-46E1-AA90-4ABC867ADA23}"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29697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68AF8B9-48B0-46E1-AA90-4ABC867ADA23}" type="datetimeFigureOut">
              <a:rPr lang="en-US" smtClean="0"/>
              <a:pPr/>
              <a:t>5/23/2020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BEC82D0-FDA3-4EAC-82D1-3E512421FE0D}" type="slidenum">
              <a:rPr lang="en-US" smtClean="0"/>
              <a:pPr/>
              <a:t>‹#›</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16623579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8AF8B9-48B0-46E1-AA90-4ABC867ADA23}" type="datetimeFigureOut">
              <a:rPr lang="en-US" smtClean="0"/>
              <a:pPr/>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2125821790"/>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AF8B9-48B0-46E1-AA90-4ABC867ADA23}" type="datetimeFigureOut">
              <a:rPr lang="en-US" smtClean="0"/>
              <a:pPr/>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411138605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8AF8B9-48B0-46E1-AA90-4ABC867ADA23}" type="datetimeFigureOut">
              <a:rPr lang="en-US" smtClean="0"/>
              <a:pPr/>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71545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AF8B9-48B0-46E1-AA90-4ABC867ADA23}" type="datetimeFigureOut">
              <a:rPr lang="en-US" smtClean="0"/>
              <a:pPr/>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59232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68AF8B9-48B0-46E1-AA90-4ABC867ADA23}" type="datetimeFigureOut">
              <a:rPr lang="en-US" smtClean="0"/>
              <a:pPr/>
              <a:t>5/23/2020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8BEC82D0-FDA3-4EAC-82D1-3E512421FE0D}" type="slidenum">
              <a:rPr lang="en-US" smtClean="0"/>
              <a:pPr/>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942782202"/>
      </p:ext>
    </p:extLst>
  </p:cSld>
  <p:clrMapOvr>
    <a:masterClrMapping/>
  </p:clrMapOvr>
  <p:extLst mod="1">
    <p:ext uri="{DCECCB84-F9BA-43D5-87BE-67443E8EF086}">
      <p15:sldGuideLst xmlns:p15="http://schemas.microsoft.com/office/powerpoint/2012/main" xmlns="">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68AF8B9-48B0-46E1-AA90-4ABC867ADA23}" type="datetimeFigureOut">
              <a:rPr lang="en-US" smtClean="0"/>
              <a:pPr/>
              <a:t>5/23/2020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8BEC82D0-FDA3-4EAC-82D1-3E512421FE0D}" type="slidenum">
              <a:rPr lang="en-US" smtClean="0"/>
              <a:pPr/>
              <a:t>‹#›</a:t>
            </a:fld>
            <a:endParaRPr lang="en-US"/>
          </a:p>
        </p:txBody>
      </p:sp>
    </p:spTree>
    <p:extLst>
      <p:ext uri="{BB962C8B-B14F-4D97-AF65-F5344CB8AC3E}">
        <p14:creationId xmlns:p14="http://schemas.microsoft.com/office/powerpoint/2010/main" xmlns="" val="336650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68AF8B9-48B0-46E1-AA90-4ABC867ADA23}" type="datetimeFigureOut">
              <a:rPr lang="en-US" smtClean="0"/>
              <a:pPr/>
              <a:t>5/23/2020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BEC82D0-FDA3-4EAC-82D1-3E512421FE0D}" type="slidenum">
              <a:rPr lang="en-US" smtClean="0"/>
              <a:pPr/>
              <a:t>‹#›</a:t>
            </a:fld>
            <a:endParaRPr lang="en-US"/>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0418001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42416" y="548132"/>
            <a:ext cx="10680192" cy="1517650"/>
          </a:xfrm>
          <a:noFill/>
        </p:spPr>
        <p:txBody>
          <a:bodyPr>
            <a:normAutofit fontScale="90000"/>
          </a:bodyPr>
          <a:lstStyle/>
          <a:p>
            <a:pPr>
              <a:lnSpc>
                <a:spcPct val="150000"/>
              </a:lnSpc>
            </a:pP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Fabric </a:t>
            </a:r>
            <a:r>
              <a:rPr lang="en-US" sz="3200" b="1" dirty="0" smtClean="0">
                <a:latin typeface="Times New Roman" panose="02020603050405020304" pitchFamily="18" charset="0"/>
                <a:cs typeface="Times New Roman" panose="02020603050405020304" pitchFamily="18" charset="0"/>
              </a:rPr>
              <a:t>STRUCTURE And DESIGN </a:t>
            </a:r>
            <a:r>
              <a:rPr lang="en-US" sz="3200" dirty="0"/>
              <a:t/>
            </a:r>
            <a:br>
              <a:rPr lang="en-US" sz="3200" dirty="0"/>
            </a:br>
            <a:endParaRPr lang="en-US" sz="3200" dirty="0"/>
          </a:p>
        </p:txBody>
      </p:sp>
      <p:sp>
        <p:nvSpPr>
          <p:cNvPr id="3" name="Subtitle 2"/>
          <p:cNvSpPr>
            <a:spLocks noGrp="1"/>
          </p:cNvSpPr>
          <p:nvPr>
            <p:ph type="subTitle" idx="4294967295"/>
          </p:nvPr>
        </p:nvSpPr>
        <p:spPr>
          <a:xfrm>
            <a:off x="600891" y="3150870"/>
            <a:ext cx="10071463" cy="1786890"/>
          </a:xfrm>
        </p:spPr>
        <p:txBody>
          <a:bodyPr>
            <a:noAutofit/>
          </a:bodyPr>
          <a:lstStyle/>
          <a:p>
            <a:pPr marL="0" indent="0">
              <a:buNone/>
            </a:pPr>
            <a:r>
              <a:rPr lang="en-US" sz="2800" cap="none" dirty="0" smtClean="0">
                <a:solidFill>
                  <a:srgbClr val="FF0000"/>
                </a:solidFill>
                <a:latin typeface="Times New Roman" panose="02020603050405020304" pitchFamily="18" charset="0"/>
                <a:cs typeface="Times New Roman" panose="02020603050405020304" pitchFamily="18" charset="0"/>
              </a:rPr>
              <a:t>                                          P.GRACY</a:t>
            </a:r>
          </a:p>
          <a:p>
            <a:pPr marL="0" indent="0">
              <a:buNone/>
            </a:pPr>
            <a:r>
              <a:rPr lang="en-US" sz="2800" dirty="0" smtClean="0">
                <a:solidFill>
                  <a:srgbClr val="FF0000"/>
                </a:solidFill>
                <a:latin typeface="Times New Roman" panose="02020603050405020304" pitchFamily="18" charset="0"/>
                <a:cs typeface="Times New Roman" panose="02020603050405020304" pitchFamily="18" charset="0"/>
              </a:rPr>
              <a:t>                                  ASST.PROFESSER</a:t>
            </a:r>
          </a:p>
          <a:p>
            <a:pPr marL="0" indent="0">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FASHION TECHNOLOGY&amp;COSTUME  DESIGN</a:t>
            </a:r>
          </a:p>
          <a:p>
            <a:pPr marL="0" indent="0">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BON SECOURS COLLEGE FOR WOMEN</a:t>
            </a:r>
          </a:p>
          <a:p>
            <a:pPr marL="0" indent="0">
              <a:buNone/>
            </a:pPr>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3107563" y="2142310"/>
            <a:ext cx="8048117" cy="3818966"/>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endParaRPr lang="en-US" sz="2800" cap="none" dirty="0" smtClean="0">
              <a:latin typeface="Times New Roman" panose="02020603050405020304" pitchFamily="18" charset="0"/>
              <a:cs typeface="Times New Roman" panose="02020603050405020304" pitchFamily="18" charset="0"/>
            </a:endParaRPr>
          </a:p>
          <a:p>
            <a:pPr algn="l"/>
            <a:r>
              <a:rPr lang="en-US" sz="2800" cap="none" dirty="0" smtClean="0">
                <a:latin typeface="Times New Roman" panose="02020603050405020304" pitchFamily="18" charset="0"/>
                <a:cs typeface="Times New Roman" panose="02020603050405020304" pitchFamily="18" charset="0"/>
              </a:rPr>
              <a:t>   </a:t>
            </a:r>
          </a:p>
          <a:p>
            <a:pPr algn="l"/>
            <a:endParaRPr lang="en-US" sz="28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80022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463" y="0"/>
            <a:ext cx="10972800" cy="4314001"/>
          </a:xfrm>
          <a:prstGeom prst="rect">
            <a:avLst/>
          </a:prstGeom>
        </p:spPr>
        <p:txBody>
          <a:bodyPr wrap="square">
            <a:spAutoFit/>
          </a:bodyPr>
          <a:lstStyle/>
          <a:p>
            <a:pPr algn="just">
              <a:lnSpc>
                <a:spcPct val="150000"/>
              </a:lnSpc>
              <a:spcBef>
                <a:spcPts val="1200"/>
              </a:spcBef>
              <a:spcAft>
                <a:spcPts val="1000"/>
              </a:spcAft>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Twill Weave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Whilst the drafts shown below are suitable for the inexperienced weaver, there is a lot of scope for experimentation.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 have shown the drafts in tie up mode. As in the lift plan mode used in my previous article the main section shows the appearance of the weaving. Blue means that the weft is over the warp.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top section shows the order of threading the shafts.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The box in the right hand corner shows the lifts that are used and if you are using a floor loom the way that the pedals should be tied up.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dots in the box on the right hand side show which combinations of shafts should be lifted.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you are using a floor loom this will be the pedal that is used but it is straight forward to refer up to the box if you are using a table loom. </a:t>
            </a:r>
          </a:p>
          <a:p>
            <a:pPr marL="342900" indent="-342900"/>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Twill Weave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r>
              <a:rPr lang="en-US" dirty="0" smtClean="0"/>
              <a:t> </a:t>
            </a:r>
            <a:endParaRPr lang="en-US" dirty="0"/>
          </a:p>
        </p:txBody>
      </p:sp>
      <p:pic>
        <p:nvPicPr>
          <p:cNvPr id="3" name="Picture 2"/>
          <p:cNvPicPr/>
          <p:nvPr/>
        </p:nvPicPr>
        <p:blipFill>
          <a:blip r:embed="rId2">
            <a:extLst>
              <a:ext uri="{28A0092B-C50C-407E-A947-70E740481C1C}">
                <a14:useLocalDpi xmlns:a14="http://schemas.microsoft.com/office/drawing/2010/main" xmlns="" val="0"/>
              </a:ext>
            </a:extLst>
          </a:blip>
          <a:stretch>
            <a:fillRect/>
          </a:stretch>
        </p:blipFill>
        <p:spPr>
          <a:xfrm>
            <a:off x="3179064" y="3722914"/>
            <a:ext cx="4700016" cy="29522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663" y="587829"/>
            <a:ext cx="9287691" cy="3077766"/>
          </a:xfrm>
          <a:prstGeom prst="rect">
            <a:avLst/>
          </a:prstGeom>
        </p:spPr>
        <p:txBody>
          <a:bodyPr wrap="square">
            <a:spAutoFit/>
          </a:bodyPr>
          <a:lstStyle/>
          <a:p>
            <a:r>
              <a:rPr lang="en-GB" sz="2800" dirty="0" smtClean="0">
                <a:latin typeface="Times New Roman" pitchFamily="18" charset="0"/>
                <a:cs typeface="Times New Roman" pitchFamily="18" charset="0"/>
              </a:rPr>
              <a:t>Twill weave </a:t>
            </a:r>
          </a:p>
          <a:p>
            <a:r>
              <a:rPr lang="en-GB" sz="2800" dirty="0" smtClean="0"/>
              <a:t>    </a:t>
            </a:r>
            <a:r>
              <a:rPr lang="en-GB" sz="2800" dirty="0" smtClean="0">
                <a:latin typeface="Times New Roman" pitchFamily="18" charset="0"/>
                <a:cs typeface="Times New Roman" pitchFamily="18" charset="0"/>
              </a:rPr>
              <a:t>Twill is a type of textile weave with a pattern of diagonal parallel ribs. It can be identified by looking at the presence of pronounced diagonal lines that run along the width of the fabric</a:t>
            </a:r>
            <a:r>
              <a:rPr lang="en-GB" dirty="0" smtClean="0">
                <a:latin typeface="Times New Roman" pitchFamily="18" charset="0"/>
                <a:cs typeface="Times New Roman" pitchFamily="18" charset="0"/>
              </a:rPr>
              <a:t>. </a:t>
            </a:r>
          </a:p>
          <a:p>
            <a:r>
              <a:rPr lang="en-US" dirty="0" smtClean="0"/>
              <a:t>                                               Drafting</a:t>
            </a:r>
            <a:endParaRPr lang="en-GB" dirty="0" smtClean="0"/>
          </a:p>
          <a:p>
            <a:endParaRPr lang="en-GB" dirty="0" smtClean="0"/>
          </a:p>
          <a:p>
            <a:endParaRPr lang="en-GB" dirty="0" smtClean="0"/>
          </a:p>
        </p:txBody>
      </p:sp>
      <p:pic>
        <p:nvPicPr>
          <p:cNvPr id="3"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6200000">
            <a:off x="6041572" y="542108"/>
            <a:ext cx="2155371" cy="7132320"/>
          </a:xfrm>
          <a:prstGeom prst="rect">
            <a:avLst/>
          </a:prstGeom>
        </p:spPr>
      </p:pic>
      <p:sp>
        <p:nvSpPr>
          <p:cNvPr id="4" name="Rectangle 3"/>
          <p:cNvSpPr/>
          <p:nvPr/>
        </p:nvSpPr>
        <p:spPr>
          <a:xfrm>
            <a:off x="4245652" y="5016136"/>
            <a:ext cx="6361387" cy="369332"/>
          </a:xfrm>
          <a:prstGeom prst="rect">
            <a:avLst/>
          </a:prstGeom>
        </p:spPr>
        <p:txBody>
          <a:bodyPr wrap="square">
            <a:spAutoFit/>
          </a:bodyPr>
          <a:lstStyle/>
          <a:p>
            <a:r>
              <a:rPr lang="en-US" dirty="0" smtClean="0"/>
              <a:t>Design                                                               </a:t>
            </a:r>
            <a:r>
              <a:rPr lang="en-US" dirty="0" err="1" smtClean="0"/>
              <a:t>Pegplan</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229" y="-1"/>
            <a:ext cx="10463347" cy="4524315"/>
          </a:xfrm>
          <a:prstGeom prst="rect">
            <a:avLst/>
          </a:prstGeom>
        </p:spPr>
        <p:txBody>
          <a:bodyPr wrap="square">
            <a:spAutoFit/>
          </a:bodyPr>
          <a:lstStyle/>
          <a:p>
            <a:r>
              <a:rPr lang="en-US" sz="2400" dirty="0" smtClean="0">
                <a:latin typeface="Times New Roman" pitchFamily="18" charset="0"/>
                <a:cs typeface="Times New Roman" pitchFamily="18" charset="0"/>
              </a:rPr>
              <a:t>Herringbone Weave</a:t>
            </a:r>
          </a:p>
          <a:p>
            <a:r>
              <a:rPr lang="en-GB" sz="2400" dirty="0" smtClean="0"/>
              <a:t>   </a:t>
            </a:r>
          </a:p>
          <a:p>
            <a:r>
              <a:rPr lang="en-GB" sz="2400" dirty="0" smtClean="0">
                <a:latin typeface="Times New Roman" pitchFamily="18" charset="0"/>
                <a:cs typeface="Times New Roman" pitchFamily="18" charset="0"/>
              </a:rPr>
              <a:t>      This twill are constructed in a different manner from the ordinary zigzag twill. Though it also depend on reversal of twill direction.</a:t>
            </a:r>
          </a:p>
          <a:p>
            <a:r>
              <a:rPr lang="en-GB" sz="2400" dirty="0" smtClean="0">
                <a:latin typeface="Times New Roman" pitchFamily="18" charset="0"/>
                <a:cs typeface="Times New Roman" pitchFamily="18" charset="0"/>
              </a:rPr>
              <a:t>Here reversal direction occurs after a middle line. Here at first the basic twill is drown then the number of central point is selected in zigzag twill.</a:t>
            </a:r>
          </a:p>
          <a:p>
            <a:r>
              <a:rPr lang="en-GB" sz="2400" dirty="0" smtClean="0">
                <a:latin typeface="Times New Roman" pitchFamily="18" charset="0"/>
                <a:cs typeface="Times New Roman" pitchFamily="18" charset="0"/>
              </a:rPr>
              <a:t>                                                                     </a:t>
            </a:r>
            <a:r>
              <a:rPr lang="en-US" sz="2400" dirty="0" smtClean="0"/>
              <a:t>Drafting</a:t>
            </a:r>
            <a:endParaRPr lang="en-GB" sz="2400" dirty="0" smtClean="0"/>
          </a:p>
          <a:p>
            <a:endParaRPr lang="en-GB" sz="2400" dirty="0" smtClean="0">
              <a:latin typeface="Times New Roman" pitchFamily="18" charset="0"/>
              <a:cs typeface="Times New Roman" pitchFamily="18" charset="0"/>
            </a:endParaRPr>
          </a:p>
          <a:p>
            <a:endParaRPr lang="en-GB"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 name="Content Placeholder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30763" y="3030583"/>
            <a:ext cx="4108629" cy="3017520"/>
          </a:xfrm>
          <a:prstGeom prst="rect">
            <a:avLst/>
          </a:prstGeom>
        </p:spPr>
      </p:pic>
      <p:sp>
        <p:nvSpPr>
          <p:cNvPr id="4" name="Rectangle 3"/>
          <p:cNvSpPr/>
          <p:nvPr/>
        </p:nvSpPr>
        <p:spPr>
          <a:xfrm>
            <a:off x="5812971" y="6139542"/>
            <a:ext cx="5016138" cy="369332"/>
          </a:xfrm>
          <a:prstGeom prst="rect">
            <a:avLst/>
          </a:prstGeom>
        </p:spPr>
        <p:txBody>
          <a:bodyPr wrap="square">
            <a:spAutoFit/>
          </a:bodyPr>
          <a:lstStyle/>
          <a:p>
            <a:r>
              <a:rPr lang="en-US" dirty="0" smtClean="0"/>
              <a:t>    Design                                         </a:t>
            </a:r>
            <a:r>
              <a:rPr lang="en-US" dirty="0" err="1" smtClean="0"/>
              <a:t>Pegplan</a:t>
            </a:r>
            <a:r>
              <a:rPr lang="en-US" dirty="0" smtClean="0"/>
              <a:t>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1262"/>
            <a:ext cx="10387584" cy="3406061"/>
          </a:xfrm>
          <a:prstGeom prst="rect">
            <a:avLst/>
          </a:prstGeom>
        </p:spPr>
        <p:txBody>
          <a:bodyPr wrap="square">
            <a:spAutoFit/>
          </a:bodyPr>
          <a:lstStyle/>
          <a:p>
            <a:pPr algn="ctr">
              <a:lnSpc>
                <a:spcPct val="150000"/>
              </a:lnSpc>
              <a:spcBef>
                <a:spcPts val="1200"/>
              </a:spcBef>
              <a:spcAft>
                <a:spcPts val="100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Pointed Twill Weave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1200"/>
              </a:spcBef>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As in the lift plan mode used the main section shows the appearance of the weaving. Blue means that the weft is over the warp. The top section shows the order of threading the shafts.  </a:t>
            </a:r>
          </a:p>
          <a:p>
            <a:pPr marL="285750" indent="-285750" algn="just">
              <a:lnSpc>
                <a:spcPct val="150000"/>
              </a:lnSpc>
              <a:spcBef>
                <a:spcPts val="1200"/>
              </a:spcBef>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box in the right hand corner shows the lifts that are used and if you are using a floor loom the way that the pedals should be tied up. </a:t>
            </a:r>
          </a:p>
          <a:p>
            <a:pPr marL="285750" indent="-285750" algn="just">
              <a:lnSpc>
                <a:spcPct val="150000"/>
              </a:lnSpc>
              <a:spcBef>
                <a:spcPts val="1200"/>
              </a:spcBef>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dots in the box on the right hand side show which combinations of shafts should be lifted.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pointed twill weave design"/>
          <p:cNvPicPr/>
          <p:nvPr/>
        </p:nvPicPr>
        <p:blipFill>
          <a:blip r:embed="rId2">
            <a:extLst>
              <a:ext uri="{28A0092B-C50C-407E-A947-70E740481C1C}">
                <a14:useLocalDpi xmlns:a14="http://schemas.microsoft.com/office/drawing/2010/main" xmlns="" val="0"/>
              </a:ext>
            </a:extLst>
          </a:blip>
          <a:srcRect/>
          <a:stretch>
            <a:fillRect/>
          </a:stretch>
        </p:blipFill>
        <p:spPr bwMode="auto">
          <a:xfrm>
            <a:off x="2350643" y="3517323"/>
            <a:ext cx="3967861" cy="2921259"/>
          </a:xfrm>
          <a:prstGeom prst="rect">
            <a:avLst/>
          </a:prstGeom>
          <a:noFill/>
          <a:ln>
            <a:noFill/>
          </a:ln>
        </p:spPr>
      </p:pic>
      <p:sp>
        <p:nvSpPr>
          <p:cNvPr id="4" name="Rectangle 3"/>
          <p:cNvSpPr/>
          <p:nvPr/>
        </p:nvSpPr>
        <p:spPr>
          <a:xfrm>
            <a:off x="6427000" y="4327229"/>
            <a:ext cx="2198294" cy="507831"/>
          </a:xfrm>
          <a:prstGeom prst="rect">
            <a:avLst/>
          </a:prstGeom>
        </p:spPr>
        <p:txBody>
          <a:bodyPr wrap="none">
            <a:spAutoFit/>
          </a:bodyPr>
          <a:lstStyle/>
          <a:p>
            <a:pPr algn="just">
              <a:lnSpc>
                <a:spcPct val="150000"/>
              </a:lnSpc>
              <a:spcBef>
                <a:spcPts val="1200"/>
              </a:spcBef>
              <a:spcAft>
                <a:spcPts val="10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Pointed Twill Weave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82111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903593"/>
            <a:ext cx="10178322" cy="1492132"/>
          </a:xfrm>
        </p:spPr>
        <p:txBody>
          <a:bodyPr>
            <a:normAutofit/>
          </a:bodyPr>
          <a:lstStyle/>
          <a:p>
            <a:pPr algn="ctr"/>
            <a:r>
              <a:rPr lang="en-US" sz="4800" b="1" dirty="0">
                <a:solidFill>
                  <a:schemeClr val="tx1"/>
                </a:solidFill>
              </a:rPr>
              <a:t>SELECTION OF WEFT YARN</a:t>
            </a:r>
            <a:endParaRPr lang="en-US" sz="4800" dirty="0">
              <a:solidFill>
                <a:schemeClr val="tx1"/>
              </a:solidFill>
            </a:endParaRPr>
          </a:p>
        </p:txBody>
      </p:sp>
      <p:sp>
        <p:nvSpPr>
          <p:cNvPr id="3" name="Content Placeholder 2"/>
          <p:cNvSpPr>
            <a:spLocks noGrp="1"/>
          </p:cNvSpPr>
          <p:nvPr>
            <p:ph idx="1"/>
          </p:nvPr>
        </p:nvSpPr>
        <p:spPr/>
        <p:txBody>
          <a:bodyPr/>
          <a:lstStyle/>
          <a:p>
            <a:pPr fontAlgn="base"/>
            <a:r>
              <a:rPr lang="en-US" sz="2800" dirty="0" smtClean="0">
                <a:latin typeface="Times New Roman" pitchFamily="18" charset="0"/>
                <a:cs typeface="Times New Roman" pitchFamily="18" charset="0"/>
              </a:rPr>
              <a:t>Linen </a:t>
            </a:r>
            <a:r>
              <a:rPr lang="en-US" sz="2800" dirty="0">
                <a:latin typeface="Times New Roman" pitchFamily="18" charset="0"/>
                <a:cs typeface="Times New Roman" pitchFamily="18" charset="0"/>
              </a:rPr>
              <a:t>and jute fabrics are highly versatile, soft and breathable fabrics. Both linen and jute are great sustainable fabrics for your closet as they are biodegradable and sourced from low impact crops. While using these yarns for mats it gives out the natural feel and comfort and also the strength of the both yarn is highly sustainable and it has enough durability.</a:t>
            </a:r>
          </a:p>
          <a:p>
            <a:endParaRPr lang="en-US" dirty="0"/>
          </a:p>
        </p:txBody>
      </p:sp>
    </p:spTree>
    <p:extLst>
      <p:ext uri="{BB962C8B-B14F-4D97-AF65-F5344CB8AC3E}">
        <p14:creationId xmlns:p14="http://schemas.microsoft.com/office/powerpoint/2010/main" xmlns="" val="355035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137" y="252984"/>
            <a:ext cx="10131425" cy="1102699"/>
          </a:xfrm>
        </p:spPr>
        <p:txBody>
          <a:bodyPr>
            <a:normAutofit fontScale="90000"/>
          </a:bodyPr>
          <a:lstStyle/>
          <a:p>
            <a:pPr algn="ctr"/>
            <a:r>
              <a:rPr lang="en-US" sz="4400" b="1" dirty="0" smtClean="0">
                <a:solidFill>
                  <a:schemeClr val="tx1"/>
                </a:solidFill>
              </a:rPr>
              <a:t/>
            </a:r>
            <a:br>
              <a:rPr lang="en-US" sz="4400" b="1" dirty="0" smtClean="0">
                <a:solidFill>
                  <a:schemeClr val="tx1"/>
                </a:solidFill>
              </a:rPr>
            </a:br>
            <a:r>
              <a:rPr lang="en-US" sz="4400" b="1" dirty="0" smtClean="0">
                <a:solidFill>
                  <a:schemeClr val="tx1"/>
                </a:solidFill>
              </a:rPr>
              <a:t>PROCESS </a:t>
            </a:r>
            <a:r>
              <a:rPr lang="en-US" sz="4400" b="1" dirty="0">
                <a:solidFill>
                  <a:schemeClr val="tx1"/>
                </a:solidFill>
              </a:rPr>
              <a:t>OF FABRICATION</a:t>
            </a:r>
            <a:endParaRPr lang="en-US" sz="4400" dirty="0">
              <a:solidFill>
                <a:schemeClr val="tx1"/>
              </a:solidFill>
            </a:endParaRPr>
          </a:p>
        </p:txBody>
      </p:sp>
      <p:sp>
        <p:nvSpPr>
          <p:cNvPr id="3" name="Content Placeholder 2"/>
          <p:cNvSpPr>
            <a:spLocks noGrp="1"/>
          </p:cNvSpPr>
          <p:nvPr>
            <p:ph idx="1"/>
          </p:nvPr>
        </p:nvSpPr>
        <p:spPr>
          <a:xfrm>
            <a:off x="1088137" y="1639147"/>
            <a:ext cx="10488167" cy="3649133"/>
          </a:xfrm>
        </p:spPr>
        <p:txBody>
          <a:bodyPr>
            <a:noAutofit/>
          </a:bodyPr>
          <a:lstStyle/>
          <a:p>
            <a:pPr algn="just" fontAlgn="base"/>
            <a:r>
              <a:rPr lang="en-US" sz="2400" dirty="0">
                <a:latin typeface="Times New Roman" panose="02020603050405020304" pitchFamily="18" charset="0"/>
                <a:cs typeface="Times New Roman" panose="02020603050405020304" pitchFamily="18" charset="0"/>
              </a:rPr>
              <a:t>A loom is defined as the average number of shuttles or weft carries inserting weft simultaneously. It is shown that existing power loom must have high phase numbers for their low shuttle velocity</a:t>
            </a:r>
            <a:r>
              <a:rPr lang="en-US" sz="2400" dirty="0" smtClean="0">
                <a:latin typeface="Times New Roman" panose="02020603050405020304" pitchFamily="18" charset="0"/>
                <a:cs typeface="Times New Roman" panose="02020603050405020304" pitchFamily="18" charset="0"/>
              </a:rPr>
              <a:t>.</a:t>
            </a:r>
          </a:p>
          <a:p>
            <a:pPr algn="just" fontAlgn="base"/>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analyze suggest that looms with high velocity flying shuttles would achieve equally high weft insertion rate with moderate increase in the phase number.</a:t>
            </a:r>
          </a:p>
          <a:p>
            <a:pPr algn="just" fontAlgn="base"/>
            <a:r>
              <a:rPr lang="en-US" sz="2400" dirty="0">
                <a:latin typeface="Times New Roman" panose="02020603050405020304" pitchFamily="18" charset="0"/>
                <a:cs typeface="Times New Roman" panose="02020603050405020304" pitchFamily="18" charset="0"/>
              </a:rPr>
              <a:t>The experimental result show that the sized yarn have greater strength, less elongation, low permanent set, and are most uniform in their physical property, and possess better weaving quality then unsized yarns. </a:t>
            </a:r>
            <a:endParaRPr lang="en-US" sz="2400" dirty="0" smtClean="0">
              <a:latin typeface="Times New Roman" panose="02020603050405020304" pitchFamily="18" charset="0"/>
              <a:cs typeface="Times New Roman" panose="02020603050405020304" pitchFamily="18" charset="0"/>
            </a:endParaRPr>
          </a:p>
          <a:p>
            <a:pPr algn="just" fontAlgn="base"/>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simple mills methods for the testing and control of sized yarns, based on the results, is suggested</a:t>
            </a:r>
          </a:p>
          <a:p>
            <a:pPr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1928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4475"/>
            <a:ext cx="10707624" cy="3649133"/>
          </a:xfrm>
        </p:spPr>
        <p:txBody>
          <a:bodyPr>
            <a:noAutofit/>
          </a:bodyPr>
          <a:lstStyle/>
          <a:p>
            <a:pPr fontAlgn="base"/>
            <a:r>
              <a:rPr lang="en-US" sz="2400" dirty="0">
                <a:latin typeface="Times New Roman" panose="02020603050405020304" pitchFamily="18" charset="0"/>
                <a:cs typeface="Times New Roman" panose="02020603050405020304" pitchFamily="18" charset="0"/>
              </a:rPr>
              <a:t>It can be work out the details about the warp beam is given above, the empty warp bobbins are filled with the warp yarns using a winding machine. </a:t>
            </a:r>
            <a:endParaRPr lang="en-US" sz="2400" dirty="0" smtClean="0">
              <a:latin typeface="Times New Roman" panose="02020603050405020304" pitchFamily="18" charset="0"/>
              <a:cs typeface="Times New Roman" panose="02020603050405020304" pitchFamily="18" charset="0"/>
            </a:endParaRPr>
          </a:p>
          <a:p>
            <a:pPr fontAlgn="base"/>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filled bobbins are then mounted on the creel stand. Individual yarns from each bobbin are taken out and led collectively towards the warp beam in the form of planer sheet and a 400 meter long, 200 yarn wide selection of the warp wound on part of the beam. </a:t>
            </a:r>
            <a:endParaRPr lang="en-US" sz="2400" dirty="0" smtClean="0">
              <a:latin typeface="Times New Roman" panose="02020603050405020304" pitchFamily="18" charset="0"/>
              <a:cs typeface="Times New Roman" panose="02020603050405020304" pitchFamily="18" charset="0"/>
            </a:endParaRPr>
          </a:p>
          <a:p>
            <a:pPr fontAlgn="base"/>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repeating this 12 times, the warp beam is completely filled and is ready for transfer to the loom. Before doing the is normal industrial practice is to apply size to the warp yarns to impact cohesion to the yarns so that they run smoothly during </a:t>
            </a:r>
            <a:r>
              <a:rPr lang="en-US" sz="2400" dirty="0" smtClean="0">
                <a:latin typeface="Times New Roman" panose="02020603050405020304" pitchFamily="18" charset="0"/>
                <a:cs typeface="Times New Roman" panose="02020603050405020304" pitchFamily="18" charset="0"/>
              </a:rPr>
              <a:t>production</a:t>
            </a:r>
          </a:p>
          <a:p>
            <a:pPr fontAlgn="base"/>
            <a:r>
              <a:rPr lang="en-US" sz="2400" dirty="0">
                <a:latin typeface="Times New Roman" panose="02020603050405020304" pitchFamily="18" charset="0"/>
                <a:cs typeface="Times New Roman" panose="02020603050405020304" pitchFamily="18" charset="0"/>
              </a:rPr>
              <a:t>Insertion of the weft thread (called as pick) the shed is closed a second shed is formed for the second pick to be inserted by pressing down the treadle. </a:t>
            </a:r>
            <a:endParaRPr lang="en-US" sz="2400" dirty="0" smtClean="0">
              <a:latin typeface="Times New Roman" panose="02020603050405020304" pitchFamily="18" charset="0"/>
              <a:cs typeface="Times New Roman" panose="02020603050405020304" pitchFamily="18" charset="0"/>
            </a:endParaRPr>
          </a:p>
          <a:p>
            <a:pPr fontAlgn="base"/>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27348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8526" y="374905"/>
            <a:ext cx="10178322" cy="3593591"/>
          </a:xfrm>
        </p:spPr>
        <p:txBody>
          <a:bodyPr>
            <a:noAutofit/>
          </a:bodyPr>
          <a:lstStyle/>
          <a:p>
            <a:pPr fontAlgn="base"/>
            <a:r>
              <a:rPr lang="en-US" sz="2400" dirty="0">
                <a:latin typeface="Times New Roman" pitchFamily="18" charset="0"/>
                <a:cs typeface="Times New Roman" pitchFamily="18" charset="0"/>
              </a:rPr>
              <a:t>By alternately pressing down the two treadles A and B, weave is produced</a:t>
            </a:r>
            <a:r>
              <a:rPr lang="en-US" sz="2400" dirty="0" smtClean="0">
                <a:latin typeface="Times New Roman" pitchFamily="18" charset="0"/>
                <a:cs typeface="Times New Roman" pitchFamily="18" charset="0"/>
              </a:rPr>
              <a:t>.</a:t>
            </a:r>
          </a:p>
          <a:p>
            <a:pPr fontAlgn="base"/>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large number of healds, which are made either from cords or from metallic strips are held in a frame and the total assembly (including the </a:t>
            </a:r>
            <a:r>
              <a:rPr lang="en-US" sz="2400" dirty="0" err="1">
                <a:latin typeface="Times New Roman" pitchFamily="18" charset="0"/>
                <a:cs typeface="Times New Roman" pitchFamily="18" charset="0"/>
              </a:rPr>
              <a:t>heald</a:t>
            </a:r>
            <a:r>
              <a:rPr lang="en-US" sz="2400" dirty="0">
                <a:latin typeface="Times New Roman" pitchFamily="18" charset="0"/>
                <a:cs typeface="Times New Roman" pitchFamily="18" charset="0"/>
              </a:rPr>
              <a:t> shafts) is called harness. </a:t>
            </a:r>
            <a:endParaRPr lang="en-US" sz="2400" dirty="0" smtClean="0">
              <a:latin typeface="Times New Roman" pitchFamily="18" charset="0"/>
              <a:cs typeface="Times New Roman" pitchFamily="18" charset="0"/>
            </a:endParaRPr>
          </a:p>
          <a:p>
            <a:pPr fontAlgn="base"/>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different weave type, the number of harnesses varies considerably, the minimum number beings 2 for weave but can go to a much larger number (a maximum of 40 harnesses is mentioned in the literature </a:t>
            </a:r>
            <a:endParaRPr lang="en-US" sz="2400" dirty="0" smtClean="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Four spools of 20s cotton warp yarns were prepared different percentage of starch. Forty ends from each spool were laid side and tied the center of a warp beam. </a:t>
            </a:r>
            <a:endParaRPr lang="en-US" sz="2400" dirty="0" smtClean="0">
              <a:latin typeface="Times New Roman" pitchFamily="18" charset="0"/>
              <a:cs typeface="Times New Roman" pitchFamily="18" charset="0"/>
            </a:endParaRPr>
          </a:p>
          <a:p>
            <a:pPr fontAlgn="base"/>
            <a:r>
              <a:rPr lang="en-US" sz="2400" dirty="0" smtClean="0">
                <a:latin typeface="Times New Roman" pitchFamily="18" charset="0"/>
                <a:cs typeface="Times New Roman" pitchFamily="18" charset="0"/>
              </a:rPr>
              <a:t>Before </a:t>
            </a:r>
            <a:r>
              <a:rPr lang="en-US" sz="2400" dirty="0" err="1">
                <a:latin typeface="Times New Roman" pitchFamily="18" charset="0"/>
                <a:cs typeface="Times New Roman" pitchFamily="18" charset="0"/>
              </a:rPr>
              <a:t>enterting</a:t>
            </a:r>
            <a:r>
              <a:rPr lang="en-US" sz="2400" dirty="0">
                <a:latin typeface="Times New Roman" pitchFamily="18" charset="0"/>
                <a:cs typeface="Times New Roman" pitchFamily="18" charset="0"/>
              </a:rPr>
              <a:t> the looms, the yarns passed through the lingoes of a small jacquards harness frame to make sure that each yarn was under the same tension when weaving began. </a:t>
            </a:r>
            <a:endParaRPr lang="en-US" sz="2400" dirty="0" smtClean="0">
              <a:latin typeface="Times New Roman" pitchFamily="18" charset="0"/>
              <a:cs typeface="Times New Roman" pitchFamily="18" charset="0"/>
            </a:endParaRPr>
          </a:p>
          <a:p>
            <a:pPr fontAlgn="base"/>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number of yarns in 40 ends which broke in 4yards. </a:t>
            </a:r>
          </a:p>
          <a:p>
            <a:pPr fontAlgn="base"/>
            <a:endParaRPr lang="en-US" sz="2400" dirty="0" smtClean="0"/>
          </a:p>
          <a:p>
            <a:pPr fontAlgn="base"/>
            <a:endParaRPr lang="en-US" sz="2400" dirty="0"/>
          </a:p>
        </p:txBody>
      </p:sp>
    </p:spTree>
    <p:extLst>
      <p:ext uri="{BB962C8B-B14F-4D97-AF65-F5344CB8AC3E}">
        <p14:creationId xmlns:p14="http://schemas.microsoft.com/office/powerpoint/2010/main" xmlns="" val="3028184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fif"/>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534193" y="2220686"/>
            <a:ext cx="6844937" cy="1200329"/>
          </a:xfrm>
          <a:prstGeom prst="rect">
            <a:avLst/>
          </a:prstGeom>
          <a:noFill/>
        </p:spPr>
        <p:txBody>
          <a:bodyPr wrap="square" rtlCol="0">
            <a:spAutoFit/>
          </a:bodyPr>
          <a:lstStyle/>
          <a:p>
            <a:r>
              <a:rPr lang="en-US" sz="7200" dirty="0" smtClean="0">
                <a:solidFill>
                  <a:srgbClr val="00B0F0"/>
                </a:solidFill>
                <a:latin typeface="Times New Roman" pitchFamily="18" charset="0"/>
                <a:cs typeface="Times New Roman" pitchFamily="18" charset="0"/>
              </a:rPr>
              <a:t>THANK YOU</a:t>
            </a:r>
            <a:endParaRPr lang="en-US" sz="7200" dirty="0">
              <a:solidFill>
                <a:srgbClr val="00B0F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569" y="0"/>
            <a:ext cx="5431535" cy="1456267"/>
          </a:xfrm>
        </p:spPr>
        <p:txBody>
          <a:bodyPr>
            <a:normAutofit/>
          </a:bodyPr>
          <a:lstStyle/>
          <a:p>
            <a:r>
              <a:rPr lang="en-US" sz="3200" b="1" dirty="0" smtClean="0">
                <a:solidFill>
                  <a:schemeClr val="tx1"/>
                </a:solidFill>
                <a:latin typeface="Times New Roman" panose="02020603050405020304" pitchFamily="18" charset="0"/>
                <a:cs typeface="Times New Roman" panose="02020603050405020304" pitchFamily="18" charset="0"/>
              </a:rPr>
              <a:t>INTRODUCTION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3545" y="796835"/>
            <a:ext cx="10826495" cy="3976334"/>
          </a:xfrm>
        </p:spPr>
        <p:txBody>
          <a:bodyPr>
            <a:noAutofit/>
          </a:bodyPr>
          <a:lstStyle/>
          <a:p>
            <a:pPr>
              <a:buNone/>
            </a:pPr>
            <a:r>
              <a:rPr lang="en-GB" sz="2400" dirty="0" smtClean="0">
                <a:latin typeface="Times New Roman" pitchFamily="18" charset="0"/>
                <a:cs typeface="Times New Roman" pitchFamily="18" charset="0"/>
              </a:rPr>
              <a:t>    The decentralized power loom sector is the lifeline of Indian Textile Industry. </a:t>
            </a:r>
          </a:p>
          <a:p>
            <a:r>
              <a:rPr lang="en-GB" sz="2400" dirty="0" smtClean="0">
                <a:latin typeface="Times New Roman" pitchFamily="18" charset="0"/>
                <a:cs typeface="Times New Roman" pitchFamily="18" charset="0"/>
              </a:rPr>
              <a:t>India is having approximately 19.42 </a:t>
            </a:r>
            <a:r>
              <a:rPr lang="en-GB" sz="2400" dirty="0" err="1" smtClean="0">
                <a:latin typeface="Times New Roman" pitchFamily="18" charset="0"/>
                <a:cs typeface="Times New Roman" pitchFamily="18" charset="0"/>
              </a:rPr>
              <a:t>lakhs</a:t>
            </a:r>
            <a:r>
              <a:rPr lang="en-GB" sz="2400" dirty="0" smtClean="0">
                <a:latin typeface="Times New Roman" pitchFamily="18" charset="0"/>
                <a:cs typeface="Times New Roman" pitchFamily="18" charset="0"/>
              </a:rPr>
              <a:t> of power looms weaving almost 19,000 million meters of fabric, and provides employment to more than 7 million workers. </a:t>
            </a:r>
          </a:p>
          <a:p>
            <a:r>
              <a:rPr lang="en-GB" sz="2400" dirty="0" smtClean="0">
                <a:latin typeface="Times New Roman" pitchFamily="18" charset="0"/>
                <a:cs typeface="Times New Roman" pitchFamily="18" charset="0"/>
              </a:rPr>
              <a:t>The industry now produces wide range of fabrics ranging from grey, printed fabric, dyed fabric, cotton fabric, various mix of cotton, synthetic, and other fibres.</a:t>
            </a:r>
            <a:r>
              <a:rPr lang="en-US" sz="2400" dirty="0" smtClean="0">
                <a:latin typeface="Times New Roman" pitchFamily="18" charset="0"/>
                <a:cs typeface="Times New Roman" pitchFamily="18" charset="0"/>
              </a:rPr>
              <a:t> </a:t>
            </a:r>
          </a:p>
          <a:p>
            <a:r>
              <a:rPr lang="en-GB" sz="2400" dirty="0" smtClean="0">
                <a:latin typeface="Times New Roman" pitchFamily="18" charset="0"/>
                <a:cs typeface="Times New Roman" pitchFamily="18" charset="0"/>
              </a:rPr>
              <a:t>The </a:t>
            </a:r>
            <a:r>
              <a:rPr lang="en-GB" sz="2400" dirty="0" err="1" smtClean="0">
                <a:latin typeface="Times New Roman" pitchFamily="18" charset="0"/>
                <a:cs typeface="Times New Roman" pitchFamily="18" charset="0"/>
              </a:rPr>
              <a:t>powerloom</a:t>
            </a:r>
            <a:r>
              <a:rPr lang="en-GB" sz="2400" dirty="0" smtClean="0">
                <a:latin typeface="Times New Roman" pitchFamily="18" charset="0"/>
                <a:cs typeface="Times New Roman" pitchFamily="18" charset="0"/>
              </a:rPr>
              <a:t> industry has traditionally been a cornerstone of the Indian economy in terms of foreign exchange earnings and employment. </a:t>
            </a:r>
          </a:p>
          <a:p>
            <a:r>
              <a:rPr lang="en-GB" sz="2400" dirty="0" err="1" smtClean="0">
                <a:latin typeface="Times New Roman" pitchFamily="18" charset="0"/>
                <a:cs typeface="Times New Roman" pitchFamily="18" charset="0"/>
              </a:rPr>
              <a:t>Powerlooms</a:t>
            </a:r>
            <a:r>
              <a:rPr lang="en-GB" sz="2400" dirty="0" smtClean="0">
                <a:latin typeface="Times New Roman" pitchFamily="18" charset="0"/>
                <a:cs typeface="Times New Roman" pitchFamily="18" charset="0"/>
              </a:rPr>
              <a:t> contribute around 70 per cent of the total jobs in the textile industry, employing around 6.5 million people. </a:t>
            </a:r>
          </a:p>
          <a:p>
            <a:r>
              <a:rPr lang="en-GB" sz="2400" dirty="0" smtClean="0">
                <a:latin typeface="Times New Roman" pitchFamily="18" charset="0"/>
                <a:cs typeface="Times New Roman" pitchFamily="18" charset="0"/>
              </a:rPr>
              <a:t>The </a:t>
            </a:r>
            <a:r>
              <a:rPr lang="en-GB" sz="2400" dirty="0" err="1" smtClean="0">
                <a:latin typeface="Times New Roman" pitchFamily="18" charset="0"/>
                <a:cs typeface="Times New Roman" pitchFamily="18" charset="0"/>
              </a:rPr>
              <a:t>powerloom</a:t>
            </a:r>
            <a:r>
              <a:rPr lang="en-GB" sz="2400" dirty="0" smtClean="0">
                <a:latin typeface="Times New Roman" pitchFamily="18" charset="0"/>
                <a:cs typeface="Times New Roman" pitchFamily="18" charset="0"/>
              </a:rPr>
              <a:t> industry is equipped with approximately 2.701 million registered looms producing 54,000 square meter fabrics, which are concentrated in clusters across Erode, Salem, Madurai, </a:t>
            </a:r>
            <a:r>
              <a:rPr lang="en-GB" sz="2400" dirty="0" err="1" smtClean="0">
                <a:latin typeface="Times New Roman" pitchFamily="18" charset="0"/>
                <a:cs typeface="Times New Roman" pitchFamily="18" charset="0"/>
              </a:rPr>
              <a:t>Ichalkarnaji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Solapur</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Bhiwandi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Bhilwara</a:t>
            </a:r>
            <a:r>
              <a:rPr lang="en-GB" sz="2400" dirty="0" smtClean="0">
                <a:latin typeface="Times New Roman" pitchFamily="18" charset="0"/>
                <a:cs typeface="Times New Roman" pitchFamily="18" charset="0"/>
              </a:rPr>
              <a:t> and Malegaon, among others.</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8696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906919"/>
          </a:xfrm>
        </p:spPr>
        <p:txBody>
          <a:bodyPr>
            <a:normAutofit/>
          </a:bodyPr>
          <a:lstStyle/>
          <a:p>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DEVELOPMENT OF </a:t>
            </a:r>
            <a:r>
              <a:rPr lang="en-US" sz="4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DOBBY LOOM</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44297" y="1601893"/>
            <a:ext cx="10850879" cy="3649133"/>
          </a:xfrm>
        </p:spPr>
        <p:txBody>
          <a:bodyPr>
            <a:noAutofit/>
          </a:bodyPr>
          <a:lstStyle/>
          <a:p>
            <a:pPr algn="just">
              <a:lnSpc>
                <a:spcPct val="150000"/>
              </a:lnSpc>
              <a:tabLst>
                <a:tab pos="36347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Loom is a machine for weaving fabric by interlacing a series of vertical, parallel threads (the warp) with a series of horizontal, parallel threads (the filling).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3634740"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warp yarns from a beam pass through the heddles and reed, and the filling is shot through the “shed” of warp threads by means of a shuttle or other device and is settled in place by the reed and lay.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3634740"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woven fabric is then wound on a cloth </a:t>
            </a:r>
            <a:r>
              <a:rPr lang="en-US" dirty="0" smtClean="0">
                <a:latin typeface="Times New Roman" panose="02020603050405020304" pitchFamily="18" charset="0"/>
                <a:ea typeface="Calibri" panose="020F0502020204030204" pitchFamily="34" charset="0"/>
                <a:cs typeface="Times New Roman" panose="02020603050405020304" pitchFamily="18" charset="0"/>
              </a:rPr>
              <a:t>beam.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36347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primary distinction between different types of looms is the manner of filling insertion.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3634740"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principal elements of any type of loom are the shedding, picking, and beating-up devices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xmlns="" val="62926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2144" y="1305342"/>
            <a:ext cx="10287000" cy="3323987"/>
          </a:xfrm>
          <a:prstGeom prst="rect">
            <a:avLst/>
          </a:prstGeom>
        </p:spPr>
        <p:txBody>
          <a:bodyPr wrap="square">
            <a:spAutoFit/>
          </a:bodyPr>
          <a:lstStyle/>
          <a:p>
            <a:pPr marL="342900" indent="-342900" algn="just">
              <a:lnSpc>
                <a:spcPct val="150000"/>
              </a:lnSpc>
              <a:buFont typeface="Arial" panose="020B0604020202020204" pitchFamily="34" charset="0"/>
              <a:buChar char="•"/>
              <a:tabLst>
                <a:tab pos="363474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 In shedding, a path is formed for the filling by raising some warp threads while others are left down. Picking consists essentially of projecting the filling yarn from one side of the loom to the other. </a:t>
            </a:r>
          </a:p>
          <a:p>
            <a:pPr marL="342900" indent="-342900" algn="just">
              <a:lnSpc>
                <a:spcPct val="150000"/>
              </a:lnSpc>
              <a:buFont typeface="Arial" panose="020B0604020202020204" pitchFamily="34" charset="0"/>
              <a:buChar char="•"/>
              <a:tabLst>
                <a:tab pos="363474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Beating-up forces the pick that has just been left in the shed, up to the fell of the fabric. This is accomplished by the reed, which is brought forward with some force by the lay. </a:t>
            </a:r>
          </a:p>
          <a:p>
            <a:pPr marL="342900" indent="-342900" algn="just">
              <a:lnSpc>
                <a:spcPct val="150000"/>
              </a:lnSpc>
              <a:buFont typeface="Arial" panose="020B0604020202020204" pitchFamily="34" charset="0"/>
              <a:buChar char="•"/>
              <a:tabLst>
                <a:tab pos="363474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A woven fabric is produced on a machine called a loom. </a:t>
            </a:r>
          </a:p>
          <a:p>
            <a:pPr marL="342900" indent="-342900" algn="just">
              <a:lnSpc>
                <a:spcPct val="150000"/>
              </a:lnSpc>
              <a:buFont typeface="Arial" panose="020B0604020202020204" pitchFamily="34" charset="0"/>
              <a:buChar char="•"/>
              <a:tabLst>
                <a:tab pos="363474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The start line point for making a fabric is to get the warp beam</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(10)</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xmlns="" val="267552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56311" y="880533"/>
            <a:ext cx="5948045" cy="4064000"/>
            <a:chOff x="0" y="0"/>
            <a:chExt cx="4846969" cy="3232633"/>
          </a:xfrm>
        </p:grpSpPr>
        <p:pic>
          <p:nvPicPr>
            <p:cNvPr id="3" name="Picture 2"/>
            <p:cNvPicPr/>
            <p:nvPr/>
          </p:nvPicPr>
          <p:blipFill rotWithShape="1">
            <a:blip r:embed="rId2" cstate="print">
              <a:extLst>
                <a:ext uri="{28A0092B-C50C-407E-A947-70E740481C1C}">
                  <a14:useLocalDpi xmlns:a14="http://schemas.microsoft.com/office/drawing/2010/main" xmlns="" val="0"/>
                </a:ext>
              </a:extLst>
            </a:blip>
            <a:srcRect l="-218" t="387" r="6000" b="-387"/>
            <a:stretch/>
          </p:blipFill>
          <p:spPr bwMode="auto">
            <a:xfrm rot="5400000">
              <a:off x="-399973" y="399974"/>
              <a:ext cx="3232631" cy="243268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rot="5400000">
              <a:off x="2077672" y="463336"/>
              <a:ext cx="3232633" cy="2305961"/>
            </a:xfrm>
            <a:prstGeom prst="rect">
              <a:avLst/>
            </a:prstGeom>
          </p:spPr>
        </p:pic>
      </p:grpSp>
      <p:sp>
        <p:nvSpPr>
          <p:cNvPr id="5" name="Rectangle 4"/>
          <p:cNvSpPr/>
          <p:nvPr/>
        </p:nvSpPr>
        <p:spPr>
          <a:xfrm>
            <a:off x="4015098" y="5149334"/>
            <a:ext cx="3518912" cy="369332"/>
          </a:xfrm>
          <a:prstGeom prst="rect">
            <a:avLst/>
          </a:prstGeom>
        </p:spPr>
        <p:txBody>
          <a:bodyPr wrap="none">
            <a:spAutoFit/>
          </a:bodyPr>
          <a:lstStyle/>
          <a:p>
            <a:r>
              <a:rPr lang="en-US" dirty="0" smtClean="0">
                <a:effectLst/>
                <a:latin typeface="Times New Roman" panose="02020603050405020304" pitchFamily="18" charset="0"/>
                <a:ea typeface="Calibri" panose="020F0502020204030204" pitchFamily="34" charset="0"/>
              </a:rPr>
              <a:t>Power loom Developed with Dobby</a:t>
            </a:r>
            <a:endParaRPr lang="en-US" dirty="0"/>
          </a:p>
        </p:txBody>
      </p:sp>
    </p:spTree>
    <p:extLst>
      <p:ext uri="{BB962C8B-B14F-4D97-AF65-F5344CB8AC3E}">
        <p14:creationId xmlns:p14="http://schemas.microsoft.com/office/powerpoint/2010/main" xmlns="" val="141218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2224" y="-33832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39"/>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307" t="-237" r="25977" b="237"/>
          <a:stretch>
            <a:fillRect/>
          </a:stretch>
        </p:blipFill>
        <p:spPr bwMode="auto">
          <a:xfrm rot="5400000">
            <a:off x="2735383" y="583889"/>
            <a:ext cx="5141608" cy="421157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597561" y="5554527"/>
            <a:ext cx="329609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Power loom with Dobby</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24298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82160" y="595841"/>
            <a:ext cx="12072629"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DEVELOPMENT OF DESIGN</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Mock Leno </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Mock Leno Weaves form open structures with small gap.</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This Type of weave produces an imitation of leno effect,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is called MOCK LENO weave</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6"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65960" y="3401568"/>
            <a:ext cx="3644900" cy="3009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6160009" y="4888649"/>
            <a:ext cx="256031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Mock Leno Design</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95297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085" y="889844"/>
            <a:ext cx="10620103" cy="4247317"/>
          </a:xfrm>
          <a:prstGeom prst="rect">
            <a:avLst/>
          </a:prstGeom>
        </p:spPr>
        <p:txBody>
          <a:bodyPr wrap="square">
            <a:spAutoFit/>
          </a:bodyPr>
          <a:lstStyle/>
          <a:p>
            <a:pPr lvl="0" fontAlgn="base">
              <a:spcBef>
                <a:spcPct val="0"/>
              </a:spcBef>
              <a:spcAft>
                <a:spcPct val="0"/>
              </a:spcAft>
            </a:pPr>
            <a:r>
              <a:rPr lang="en-GB" b="1" dirty="0" smtClean="0">
                <a:latin typeface="Times New Roman" pitchFamily="18" charset="0"/>
                <a:ea typeface="Times New Roman" pitchFamily="18" charset="0"/>
                <a:cs typeface="Times New Roman" pitchFamily="18" charset="0"/>
              </a:rPr>
              <a:t>Honeycomb weave: </a:t>
            </a:r>
            <a:endParaRPr lang="en-US"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en-US" dirty="0" smtClean="0">
                <a:solidFill>
                  <a:srgbClr val="333333"/>
                </a:solidFill>
                <a:latin typeface="Times New Roman" pitchFamily="18" charset="0"/>
                <a:ea typeface="Calibri" pitchFamily="34" charset="0"/>
                <a:cs typeface="Times New Roman" pitchFamily="18" charset="0"/>
              </a:rPr>
              <a:t>The honey comb weaves derive their name from their partial resemblance to the hexagonal honey comb cells of wax in which bees store their honey. </a:t>
            </a:r>
          </a:p>
          <a:p>
            <a:pPr lvl="0" eaLnBrk="0" fontAlgn="base" hangingPunct="0">
              <a:spcBef>
                <a:spcPct val="0"/>
              </a:spcBef>
              <a:spcAft>
                <a:spcPct val="0"/>
              </a:spcAft>
              <a:buFont typeface="Wingdings" pitchFamily="2" charset="2"/>
              <a:buChar char="v"/>
            </a:pPr>
            <a:r>
              <a:rPr lang="en-US" dirty="0" smtClean="0">
                <a:solidFill>
                  <a:srgbClr val="333333"/>
                </a:solidFill>
                <a:latin typeface="Times New Roman" pitchFamily="18" charset="0"/>
                <a:ea typeface="Calibri" pitchFamily="34" charset="0"/>
                <a:cs typeface="Times New Roman" pitchFamily="18" charset="0"/>
              </a:rPr>
              <a:t>These weaves form ridges and hollows which give a cell like appearance to the textures. </a:t>
            </a:r>
            <a:endParaRPr lang="en-US" dirty="0" smtClean="0">
              <a:latin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333333"/>
                </a:solidFill>
                <a:latin typeface="Times New Roman" pitchFamily="18" charset="0"/>
                <a:ea typeface="Calibri" pitchFamily="34" charset="0"/>
                <a:cs typeface="Times New Roman" pitchFamily="18" charset="0"/>
              </a:rPr>
              <a:t>  The weaves are of two classes, namely,</a:t>
            </a:r>
            <a:endParaRPr lang="en-US" dirty="0" smtClean="0">
              <a:latin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333333"/>
                </a:solidFill>
                <a:latin typeface="Times New Roman" pitchFamily="18" charset="0"/>
                <a:ea typeface="Calibri" pitchFamily="34" charset="0"/>
                <a:cs typeface="Times New Roman" pitchFamily="18" charset="0"/>
              </a:rPr>
              <a:t>1. Ordinary honey comb or honey comb proper</a:t>
            </a:r>
            <a:endParaRPr lang="en-US" b="1" dirty="0" smtClean="0">
              <a:solidFill>
                <a:srgbClr val="5B9BD5"/>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333333"/>
                </a:solidFill>
                <a:latin typeface="Times New Roman" pitchFamily="18" charset="0"/>
                <a:ea typeface="Times New Roman" pitchFamily="18" charset="0"/>
                <a:cs typeface="Times New Roman" pitchFamily="18" charset="0"/>
              </a:rPr>
              <a:t>2. Brighton honey comb </a:t>
            </a:r>
            <a:endParaRPr lang="en-US" b="1" dirty="0" smtClean="0">
              <a:solidFill>
                <a:srgbClr val="5B9BD5"/>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b="1" dirty="0" smtClean="0">
                <a:solidFill>
                  <a:srgbClr val="333333"/>
                </a:solidFill>
                <a:latin typeface="Times New Roman" pitchFamily="18" charset="0"/>
                <a:ea typeface="Times New Roman" pitchFamily="18" charset="0"/>
                <a:cs typeface="Times New Roman" pitchFamily="18" charset="0"/>
              </a:rPr>
              <a:t>ORDINARY HONEY COMB WEAVES:</a:t>
            </a:r>
            <a:endParaRPr lang="en-US" b="1" dirty="0" smtClean="0">
              <a:solidFill>
                <a:srgbClr val="5B9BD5"/>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333333"/>
                </a:solidFill>
                <a:latin typeface="Times New Roman" pitchFamily="18" charset="0"/>
                <a:ea typeface="Calibri" pitchFamily="34" charset="0"/>
                <a:cs typeface="Times New Roman" pitchFamily="18" charset="0"/>
              </a:rPr>
              <a:t>These weaves are characterized by the following features</a:t>
            </a:r>
            <a:endParaRPr lang="en-US"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en-US" dirty="0" smtClean="0">
                <a:solidFill>
                  <a:srgbClr val="333333"/>
                </a:solidFill>
                <a:latin typeface="Times New Roman" pitchFamily="18" charset="0"/>
                <a:ea typeface="Calibri" pitchFamily="34" charset="0"/>
                <a:cs typeface="Times New Roman" pitchFamily="18" charset="0"/>
              </a:rPr>
              <a:t>Cell like appearance with ridges and hollows</a:t>
            </a:r>
          </a:p>
          <a:p>
            <a:pPr lvl="0" eaLnBrk="0" fontAlgn="base" hangingPunct="0">
              <a:spcBef>
                <a:spcPct val="0"/>
              </a:spcBef>
              <a:spcAft>
                <a:spcPct val="0"/>
              </a:spcAft>
              <a:buFontTx/>
              <a:buChar char="•"/>
            </a:pPr>
            <a:r>
              <a:rPr lang="en-US" dirty="0" smtClean="0">
                <a:solidFill>
                  <a:srgbClr val="333333"/>
                </a:solidFill>
                <a:latin typeface="Times New Roman" pitchFamily="18" charset="0"/>
                <a:ea typeface="Calibri" pitchFamily="34" charset="0"/>
                <a:cs typeface="Times New Roman" pitchFamily="18" charset="0"/>
              </a:rPr>
              <a:t>Single line crossing a single line or double line crossing a double diagonal line</a:t>
            </a:r>
          </a:p>
          <a:p>
            <a:pPr lvl="0" eaLnBrk="0" fontAlgn="base" hangingPunct="0">
              <a:spcBef>
                <a:spcPct val="0"/>
              </a:spcBef>
              <a:spcAft>
                <a:spcPct val="0"/>
              </a:spcAft>
              <a:buFontTx/>
              <a:buChar char="•"/>
            </a:pPr>
            <a:r>
              <a:rPr lang="en-US" dirty="0" smtClean="0">
                <a:solidFill>
                  <a:srgbClr val="333333"/>
                </a:solidFill>
                <a:latin typeface="Times New Roman" pitchFamily="18" charset="0"/>
                <a:ea typeface="Calibri" pitchFamily="34" charset="0"/>
                <a:cs typeface="Times New Roman" pitchFamily="18" charset="0"/>
              </a:rPr>
              <a:t>More warp and weft floats</a:t>
            </a:r>
          </a:p>
          <a:p>
            <a:pPr lvl="0" eaLnBrk="0" fontAlgn="base" hangingPunct="0">
              <a:spcBef>
                <a:spcPct val="0"/>
              </a:spcBef>
              <a:spcAft>
                <a:spcPct val="0"/>
              </a:spcAft>
              <a:buFontTx/>
              <a:buChar char="•"/>
            </a:pPr>
            <a:r>
              <a:rPr lang="en-US" dirty="0" smtClean="0">
                <a:solidFill>
                  <a:srgbClr val="333333"/>
                </a:solidFill>
                <a:latin typeface="Times New Roman" pitchFamily="18" charset="0"/>
                <a:ea typeface="Calibri" pitchFamily="34" charset="0"/>
                <a:cs typeface="Times New Roman" pitchFamily="18" charset="0"/>
              </a:rPr>
              <a:t>Moisture absorbent due to floats</a:t>
            </a:r>
          </a:p>
          <a:p>
            <a:pPr lvl="0" eaLnBrk="0" fontAlgn="base" hangingPunct="0">
              <a:spcBef>
                <a:spcPct val="0"/>
              </a:spcBef>
              <a:spcAft>
                <a:spcPct val="0"/>
              </a:spcAft>
              <a:buFontTx/>
              <a:buChar char="•"/>
            </a:pPr>
            <a:r>
              <a:rPr lang="en-US" dirty="0" smtClean="0">
                <a:solidFill>
                  <a:srgbClr val="333333"/>
                </a:solidFill>
                <a:latin typeface="Times New Roman" pitchFamily="18" charset="0"/>
                <a:ea typeface="Calibri" pitchFamily="34" charset="0"/>
                <a:cs typeface="Times New Roman" pitchFamily="18" charset="0"/>
              </a:rPr>
              <a:t>Constructed with pointed drafts</a:t>
            </a:r>
          </a:p>
          <a:p>
            <a:pPr lvl="0" eaLnBrk="0" fontAlgn="base" hangingPunct="0">
              <a:spcBef>
                <a:spcPct val="0"/>
              </a:spcBef>
              <a:spcAft>
                <a:spcPct val="0"/>
              </a:spcAft>
              <a:buFontTx/>
              <a:buChar char="•"/>
            </a:pPr>
            <a:r>
              <a:rPr lang="en-US" dirty="0" smtClean="0">
                <a:solidFill>
                  <a:srgbClr val="333333"/>
                </a:solidFill>
                <a:latin typeface="Times New Roman" pitchFamily="18" charset="0"/>
                <a:ea typeface="Calibri" pitchFamily="34" charset="0"/>
                <a:cs typeface="Times New Roman" pitchFamily="18" charset="0"/>
              </a:rPr>
              <a:t>A reversible fabric having similar effect on both sides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983" y="496389"/>
            <a:ext cx="10202091" cy="1631216"/>
          </a:xfrm>
          <a:prstGeom prst="rect">
            <a:avLst/>
          </a:prstGeom>
        </p:spPr>
        <p:txBody>
          <a:bodyPr wrap="square">
            <a:spAutoFit/>
          </a:bodyPr>
          <a:lstStyle/>
          <a:p>
            <a:pPr lvl="0" eaLnBrk="0" fontAlgn="base" hangingPunct="0">
              <a:spcBef>
                <a:spcPct val="0"/>
              </a:spcBef>
              <a:spcAft>
                <a:spcPct val="0"/>
              </a:spcAft>
            </a:pPr>
            <a:r>
              <a:rPr lang="en-US" altLang="en-US" b="1" dirty="0" smtClean="0">
                <a:latin typeface="Times New Roman" panose="02020603050405020304" pitchFamily="18" charset="0"/>
                <a:cs typeface="Times New Roman" panose="02020603050405020304" pitchFamily="18" charset="0"/>
              </a:rPr>
              <a:t>Huckaback</a:t>
            </a:r>
            <a:endParaRPr lang="en-US" altLang="en-US" sz="1050" dirty="0" smtClean="0"/>
          </a:p>
          <a:p>
            <a:pPr lvl="0" eaLnBrk="0" fontAlgn="base" hangingPunct="0">
              <a:spcBef>
                <a:spcPct val="0"/>
              </a:spcBef>
              <a:spcAft>
                <a:spcPct val="0"/>
              </a:spcAft>
            </a:pPr>
            <a:endParaRPr lang="en-US" alt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eaLnBrk="0" fontAlgn="base" hangingPunct="0">
              <a:spcBef>
                <a:spcPct val="0"/>
              </a:spcBef>
              <a:spcAft>
                <a:spcPct val="0"/>
              </a:spcAft>
              <a:buFont typeface="Arial" panose="020B0604020202020204" pitchFamily="34" charset="0"/>
              <a:buChar char="•"/>
            </a:pPr>
            <a:r>
              <a:rPr lang="en-US" dirty="0" smtClean="0">
                <a:latin typeface="Times New Roman" pitchFamily="18" charset="0"/>
                <a:cs typeface="Times New Roman" pitchFamily="18" charset="0"/>
              </a:rPr>
              <a:t>huckaback is an absorbent fabric, usually of cotton and in narrow widths ideal for hand towels. It may have a pattern or word (think hotel name) woven into one end.</a:t>
            </a:r>
          </a:p>
          <a:p>
            <a:pPr marL="342900" lvl="0" indent="-342900" eaLnBrk="0" fontAlgn="base" hangingPunct="0">
              <a:spcBef>
                <a:spcPct val="0"/>
              </a:spcBef>
              <a:spcAft>
                <a:spcPct val="0"/>
              </a:spcAft>
              <a:buFont typeface="Arial" panose="020B0604020202020204" pitchFamily="34" charset="0"/>
              <a:buChar char="•"/>
            </a:pPr>
            <a:endParaRPr lang="en-US" altLang="en-US" sz="2800" dirty="0" smtClean="0">
              <a:latin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a14="http://schemas.microsoft.com/office/drawing/2010/main" xmlns="" val="0"/>
              </a:ext>
            </a:extLst>
          </a:blip>
          <a:stretch>
            <a:fillRect/>
          </a:stretch>
        </p:blipFill>
        <p:spPr>
          <a:xfrm>
            <a:off x="2093977" y="2821577"/>
            <a:ext cx="5234286" cy="3423775"/>
          </a:xfrm>
          <a:prstGeom prst="rect">
            <a:avLst/>
          </a:prstGeom>
        </p:spPr>
      </p:pic>
      <p:sp>
        <p:nvSpPr>
          <p:cNvPr id="4" name="Rectangle 3"/>
          <p:cNvSpPr/>
          <p:nvPr/>
        </p:nvSpPr>
        <p:spPr>
          <a:xfrm>
            <a:off x="3918857" y="2063931"/>
            <a:ext cx="2833733" cy="369332"/>
          </a:xfrm>
          <a:prstGeom prst="rect">
            <a:avLst/>
          </a:prstGeom>
        </p:spPr>
        <p:txBody>
          <a:bodyPr wrap="square">
            <a:spAutoFit/>
          </a:bodyPr>
          <a:lstStyle/>
          <a:p>
            <a:pPr lvl="0" eaLnBrk="0" fontAlgn="base" hangingPunct="0">
              <a:spcBef>
                <a:spcPct val="0"/>
              </a:spcBef>
              <a:spcAft>
                <a:spcPct val="0"/>
              </a:spcAft>
            </a:pPr>
            <a:r>
              <a:rPr lang="en-US" altLang="en-US" b="1" dirty="0" smtClean="0">
                <a:latin typeface="Times New Roman" panose="02020603050405020304" pitchFamily="18" charset="0"/>
                <a:cs typeface="Times New Roman" panose="02020603050405020304" pitchFamily="18" charset="0"/>
              </a:rPr>
              <a:t>Huckaback weave </a:t>
            </a:r>
            <a:endParaRPr lang="en-US" altLang="en-US" sz="1050" dirty="0" smtClean="0"/>
          </a:p>
        </p:txBody>
      </p:sp>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160</TotalTime>
  <Words>967</Words>
  <Application>Microsoft Office PowerPoint</Application>
  <PresentationFormat>Custom</PresentationFormat>
  <Paragraphs>98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Badge</vt:lpstr>
      <vt:lpstr>                    Fabric STRUCTURE And DESIGN  </vt:lpstr>
      <vt:lpstr>INTRODUCTION</vt:lpstr>
      <vt:lpstr>DEVELOPMENT OF DOBBY LOOM</vt:lpstr>
      <vt:lpstr>Slide 4</vt:lpstr>
      <vt:lpstr>Slide 5</vt:lpstr>
      <vt:lpstr>Slide 6</vt:lpstr>
      <vt:lpstr>Slide 7</vt:lpstr>
      <vt:lpstr>Slide 8</vt:lpstr>
      <vt:lpstr>Slide 9</vt:lpstr>
      <vt:lpstr>Slide 10</vt:lpstr>
      <vt:lpstr>Slide 11</vt:lpstr>
      <vt:lpstr>Slide 12</vt:lpstr>
      <vt:lpstr>Slide 13</vt:lpstr>
      <vt:lpstr>SELECTION OF WEFT YARN</vt:lpstr>
      <vt:lpstr> PROCESS OF FABRICATION</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DOBBY LOOM  DEVELOPMENT ON JUTE AND COTTON DESIGN STRUCTURE</dc:title>
  <dc:creator>Dhanusya</dc:creator>
  <cp:lastModifiedBy>Gracy</cp:lastModifiedBy>
  <cp:revision>26</cp:revision>
  <dcterms:created xsi:type="dcterms:W3CDTF">2019-04-11T05:48:58Z</dcterms:created>
  <dcterms:modified xsi:type="dcterms:W3CDTF">2020-05-23T02:51:13Z</dcterms:modified>
</cp:coreProperties>
</file>